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6" r:id="rId5"/>
    <p:sldId id="273" r:id="rId6"/>
    <p:sldId id="278" r:id="rId7"/>
    <p:sldId id="268" r:id="rId8"/>
    <p:sldId id="276" r:id="rId9"/>
    <p:sldId id="279" r:id="rId10"/>
    <p:sldId id="259" r:id="rId11"/>
    <p:sldId id="271" r:id="rId12"/>
    <p:sldId id="269" r:id="rId13"/>
    <p:sldId id="270" r:id="rId14"/>
    <p:sldId id="274" r:id="rId15"/>
    <p:sldId id="264" r:id="rId16"/>
    <p:sldId id="267"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emy Jones" initials="JJ" lastIdx="0" clrIdx="0">
    <p:extLst>
      <p:ext uri="{19B8F6BF-5375-455C-9EA6-DF929625EA0E}">
        <p15:presenceInfo xmlns:p15="http://schemas.microsoft.com/office/powerpoint/2012/main" userId="S::jeremy.jones@leidar.com::37de2d04-ce17-4de6-a131-ce4cc90505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317"/>
    <a:srgbClr val="A57F51"/>
    <a:srgbClr val="F1B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64EE62-B3BD-4C2A-867A-C6B7233C8BC8}" v="5" dt="2022-10-05T15:46:25.762"/>
    <p1510:client id="{7A0550B0-52FB-A54F-90E1-3571E8ADE49B}" v="1" dt="2020-12-09T20:36:57.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23"/>
    <p:restoredTop sz="84150" autoAdjust="0"/>
  </p:normalViewPr>
  <p:slideViewPr>
    <p:cSldViewPr snapToGrid="0">
      <p:cViewPr varScale="1">
        <p:scale>
          <a:sx n="102" d="100"/>
          <a:sy n="102" d="100"/>
        </p:scale>
        <p:origin x="1040" y="184"/>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539EE-E249-D947-BF75-D3D422C0A1F6}" type="datetimeFigureOut">
              <a:rPr lang="en-US" smtClean="0"/>
              <a:t>11/13/24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ED091-FD52-6845-85FF-5BF434D968E3}" type="slidenum">
              <a:rPr lang="en-US" smtClean="0"/>
              <a:t>‹#›</a:t>
            </a:fld>
            <a:endParaRPr lang="en-US"/>
          </a:p>
        </p:txBody>
      </p:sp>
    </p:spTree>
    <p:extLst>
      <p:ext uri="{BB962C8B-B14F-4D97-AF65-F5344CB8AC3E}">
        <p14:creationId xmlns:p14="http://schemas.microsoft.com/office/powerpoint/2010/main" val="91940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3</a:t>
            </a:fld>
            <a:endParaRPr lang="en-US"/>
          </a:p>
        </p:txBody>
      </p:sp>
    </p:spTree>
    <p:extLst>
      <p:ext uri="{BB962C8B-B14F-4D97-AF65-F5344CB8AC3E}">
        <p14:creationId xmlns:p14="http://schemas.microsoft.com/office/powerpoint/2010/main" val="2838018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12</a:t>
            </a:fld>
            <a:endParaRPr lang="en-US"/>
          </a:p>
        </p:txBody>
      </p:sp>
    </p:spTree>
    <p:extLst>
      <p:ext uri="{BB962C8B-B14F-4D97-AF65-F5344CB8AC3E}">
        <p14:creationId xmlns:p14="http://schemas.microsoft.com/office/powerpoint/2010/main" val="1916760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2300"/>
              </a:lnSpc>
              <a:spcBef>
                <a:spcPts val="600"/>
              </a:spcBef>
              <a:spcAft>
                <a:spcPts val="600"/>
              </a:spcAft>
              <a:buClrTx/>
              <a:buSzTx/>
              <a:buFontTx/>
              <a:buNone/>
              <a:defRPr/>
            </a:pPr>
            <a:endParaRPr lang="en-GB" sz="1200" b="0" i="0" kern="1200">
              <a:solidFill>
                <a:schemeClr val="tx1"/>
              </a:solidFill>
              <a:effectLst/>
              <a:latin typeface="Helvetica" pitchFamily="2" charset="0"/>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13</a:t>
            </a:fld>
            <a:endParaRPr lang="en-US"/>
          </a:p>
        </p:txBody>
      </p:sp>
    </p:spTree>
    <p:extLst>
      <p:ext uri="{BB962C8B-B14F-4D97-AF65-F5344CB8AC3E}">
        <p14:creationId xmlns:p14="http://schemas.microsoft.com/office/powerpoint/2010/main" val="2430753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 sz="1200" b="0" i="0" strike="noStrike" cap="none" spc="0" baseline="0" dirty="0">
                <a:solidFill>
                  <a:srgbClr val="000000"/>
                </a:solidFill>
                <a:effectLst/>
                <a:latin typeface="+mn-lt"/>
                <a:ea typeface="Calibri"/>
                <a:cs typeface="Calibri"/>
              </a:rPr>
              <a:t>Nadmierne narażenie na respirabilną krzemionkę krystaliczną (RKK) może</a:t>
            </a:r>
            <a:r>
              <a:rPr lang="en-IN" sz="1200" b="0" i="0" strike="noStrike" cap="none" spc="0" baseline="0" dirty="0">
                <a:solidFill>
                  <a:srgbClr val="000000"/>
                </a:solidFill>
                <a:effectLst/>
                <a:latin typeface="+mn-lt"/>
                <a:ea typeface="Calibri"/>
                <a:cs typeface="Calibri"/>
              </a:rPr>
              <a:t> w </a:t>
            </a:r>
            <a:r>
              <a:rPr lang="pl" sz="1200" b="0" i="0" strike="noStrike" cap="none" spc="0" baseline="0" dirty="0">
                <a:solidFill>
                  <a:srgbClr val="000000"/>
                </a:solidFill>
                <a:effectLst/>
                <a:latin typeface="+mn-lt"/>
                <a:ea typeface="Calibri"/>
                <a:cs typeface="Calibri"/>
              </a:rPr>
              <a:t>długiej perspektywie prowadzić do poważnych problemów zdrowotnych pracowników. Z tego powodu ważne jest, by wszyscy pracownicy znali dobre praktyki, które ograniczają lub eliminują narażenie na pył krzemionki.</a:t>
            </a:r>
          </a:p>
          <a:p>
            <a:endParaRPr lang="en-US" sz="1200" dirty="0">
              <a:latin typeface="+mn-lt"/>
            </a:endParaRPr>
          </a:p>
          <a:p>
            <a:pPr marL="0" marR="0" lvl="0" indent="0" algn="l" defTabSz="914400" rtl="0" eaLnBrk="1" fontAlgn="auto" latinLnBrk="0" hangingPunct="1">
              <a:lnSpc>
                <a:spcPct val="100000"/>
              </a:lnSpc>
              <a:spcBef>
                <a:spcPct val="0"/>
              </a:spcBef>
              <a:spcAft>
                <a:spcPct val="0"/>
              </a:spcAft>
              <a:buClrTx/>
              <a:buSzTx/>
              <a:buFontTx/>
              <a:buNone/>
              <a:defRPr/>
            </a:pPr>
            <a:r>
              <a:rPr lang="pl" sz="1200" b="0" i="0" strike="noStrike" cap="none" spc="0" baseline="0" dirty="0">
                <a:solidFill>
                  <a:srgbClr val="000000"/>
                </a:solidFill>
                <a:effectLst/>
                <a:latin typeface="+mn-lt"/>
                <a:ea typeface="Calibri"/>
                <a:cs typeface="Calibri"/>
              </a:rPr>
              <a:t>Niniejsze szkolenie zawiera wytyczne dotyczące opróżniania małych</a:t>
            </a:r>
            <a:r>
              <a:rPr lang="en-IN" sz="1200" b="0" i="0" strike="noStrike" cap="none" spc="0" baseline="0" dirty="0">
                <a:solidFill>
                  <a:srgbClr val="000000"/>
                </a:solidFill>
                <a:effectLst/>
                <a:latin typeface="+mn-lt"/>
                <a:ea typeface="Calibri"/>
                <a:cs typeface="Calibri"/>
              </a:rPr>
              <a:t> </a:t>
            </a:r>
            <a:r>
              <a:rPr lang="en-IN" sz="1200" b="0" i="0" strike="noStrike" cap="none" spc="0" baseline="0" dirty="0" err="1">
                <a:solidFill>
                  <a:srgbClr val="000000"/>
                </a:solidFill>
                <a:effectLst/>
                <a:latin typeface="+mn-lt"/>
                <a:ea typeface="Calibri"/>
                <a:cs typeface="Calibri"/>
              </a:rPr>
              <a:t>i</a:t>
            </a:r>
            <a:r>
              <a:rPr lang="en-IN" sz="1200" b="0" i="0" strike="noStrike" cap="none" spc="0" baseline="0" dirty="0">
                <a:solidFill>
                  <a:srgbClr val="000000"/>
                </a:solidFill>
                <a:effectLst/>
                <a:latin typeface="+mn-lt"/>
                <a:ea typeface="Calibri"/>
                <a:cs typeface="Calibri"/>
              </a:rPr>
              <a:t> </a:t>
            </a:r>
            <a:r>
              <a:rPr lang="pl" sz="1200" b="0" i="0" strike="noStrike" cap="none" spc="0" baseline="0" dirty="0">
                <a:solidFill>
                  <a:srgbClr val="000000"/>
                </a:solidFill>
                <a:effectLst/>
                <a:latin typeface="+mn-lt"/>
                <a:ea typeface="Calibri"/>
                <a:cs typeface="Calibri"/>
              </a:rPr>
              <a:t>dużych worków wypełnionych materiałami zawierającymi krzemionkę krystaliczną.</a:t>
            </a:r>
          </a:p>
        </p:txBody>
      </p:sp>
      <p:sp>
        <p:nvSpPr>
          <p:cNvPr id="4" name="Slide Number Placeholder 3"/>
          <p:cNvSpPr>
            <a:spLocks noGrp="1"/>
          </p:cNvSpPr>
          <p:nvPr>
            <p:ph type="sldNum" sz="quarter" idx="5"/>
          </p:nvPr>
        </p:nvSpPr>
        <p:spPr/>
        <p:txBody>
          <a:bodyPr/>
          <a:lstStyle/>
          <a:p>
            <a:fld id="{333ED091-FD52-6845-85FF-5BF434D968E3}" type="slidenum">
              <a:rPr lang="en-US" smtClean="0"/>
              <a:t>4</a:t>
            </a:fld>
            <a:endParaRPr lang="en-US"/>
          </a:p>
        </p:txBody>
      </p:sp>
    </p:spTree>
    <p:extLst>
      <p:ext uri="{BB962C8B-B14F-4D97-AF65-F5344CB8AC3E}">
        <p14:creationId xmlns:p14="http://schemas.microsoft.com/office/powerpoint/2010/main" val="3097127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5</a:t>
            </a:fld>
            <a:endParaRPr lang="en-US"/>
          </a:p>
        </p:txBody>
      </p:sp>
    </p:spTree>
    <p:extLst>
      <p:ext uri="{BB962C8B-B14F-4D97-AF65-F5344CB8AC3E}">
        <p14:creationId xmlns:p14="http://schemas.microsoft.com/office/powerpoint/2010/main" val="512348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pl" sz="1200" b="0" i="0" strike="noStrike" cap="none" spc="0" baseline="0" dirty="0">
                <a:solidFill>
                  <a:srgbClr val="000000"/>
                </a:solidFill>
                <a:effectLst/>
                <a:latin typeface="+mn-lt"/>
                <a:ea typeface="Calibri"/>
                <a:cs typeface="Calibri"/>
              </a:rPr>
              <a:t>Procesy opróżniania worków</a:t>
            </a:r>
            <a:r>
              <a:rPr lang="en-IN" sz="1200" b="0" i="0" strike="noStrike" cap="none" spc="0" baseline="0" dirty="0">
                <a:solidFill>
                  <a:srgbClr val="000000"/>
                </a:solidFill>
                <a:effectLst/>
                <a:latin typeface="+mn-lt"/>
                <a:ea typeface="Calibri"/>
                <a:cs typeface="Calibri"/>
              </a:rPr>
              <a:t> </a:t>
            </a:r>
            <a:r>
              <a:rPr lang="en-IN" sz="1200" b="0" i="0" strike="noStrike" cap="none" spc="0" baseline="0" dirty="0" err="1">
                <a:solidFill>
                  <a:srgbClr val="000000"/>
                </a:solidFill>
                <a:effectLst/>
                <a:latin typeface="+mn-lt"/>
                <a:ea typeface="Calibri"/>
                <a:cs typeface="Calibri"/>
              </a:rPr>
              <a:t>i</a:t>
            </a:r>
            <a:r>
              <a:rPr lang="en-IN" sz="1200" b="0" i="0" strike="noStrike" cap="none" spc="0" baseline="0" dirty="0">
                <a:solidFill>
                  <a:srgbClr val="000000"/>
                </a:solidFill>
                <a:effectLst/>
                <a:latin typeface="+mn-lt"/>
                <a:ea typeface="Calibri"/>
                <a:cs typeface="Calibri"/>
              </a:rPr>
              <a:t> </a:t>
            </a:r>
            <a:r>
              <a:rPr lang="pl" sz="1200" b="0" i="0" strike="noStrike" cap="none" spc="0" baseline="0" dirty="0">
                <a:solidFill>
                  <a:srgbClr val="000000"/>
                </a:solidFill>
                <a:effectLst/>
                <a:latin typeface="+mn-lt"/>
                <a:ea typeface="Calibri"/>
                <a:cs typeface="Calibri"/>
              </a:rPr>
              <a:t>nieprawidłowe obchodzenie się</a:t>
            </a:r>
            <a:r>
              <a:rPr lang="en-IN" sz="1200" b="0" i="0" strike="noStrike" cap="none" spc="0" baseline="0" dirty="0">
                <a:solidFill>
                  <a:srgbClr val="000000"/>
                </a:solidFill>
                <a:effectLst/>
                <a:latin typeface="+mn-lt"/>
                <a:ea typeface="Calibri"/>
                <a:cs typeface="Calibri"/>
              </a:rPr>
              <a:t> z </a:t>
            </a:r>
            <a:r>
              <a:rPr lang="pl" sz="1200" b="0" i="0" strike="noStrike" cap="none" spc="0" baseline="0" dirty="0">
                <a:solidFill>
                  <a:srgbClr val="000000"/>
                </a:solidFill>
                <a:effectLst/>
                <a:latin typeface="+mn-lt"/>
                <a:ea typeface="Calibri"/>
                <a:cs typeface="Calibri"/>
              </a:rPr>
              <a:t>pustymi workami mogą prowadzić do wysokiego poziomu narażenia na pył. W związku</a:t>
            </a:r>
            <a:r>
              <a:rPr lang="en-IN" sz="1200" b="0" i="0" strike="noStrike" cap="none" spc="0" baseline="0" dirty="0">
                <a:solidFill>
                  <a:srgbClr val="000000"/>
                </a:solidFill>
                <a:effectLst/>
                <a:latin typeface="+mn-lt"/>
                <a:ea typeface="Calibri"/>
                <a:cs typeface="Calibri"/>
              </a:rPr>
              <a:t> z </a:t>
            </a:r>
            <a:r>
              <a:rPr lang="pl" sz="1200" b="0" i="0" strike="noStrike" cap="none" spc="0" baseline="0" dirty="0">
                <a:solidFill>
                  <a:srgbClr val="000000"/>
                </a:solidFill>
                <a:effectLst/>
                <a:latin typeface="+mn-lt"/>
                <a:ea typeface="Calibri"/>
                <a:cs typeface="Calibri"/>
              </a:rPr>
              <a:t>tym należy stosować dobre praktyki dotyczące opróżniania worków. W przypadku małych worków zalecane jest stosowanie automatycznych lub półautomatycznych stanowisk do opróżniania.  </a:t>
            </a:r>
          </a:p>
        </p:txBody>
      </p:sp>
      <p:sp>
        <p:nvSpPr>
          <p:cNvPr id="4" name="Slide Number Placeholder 3"/>
          <p:cNvSpPr>
            <a:spLocks noGrp="1"/>
          </p:cNvSpPr>
          <p:nvPr>
            <p:ph type="sldNum" sz="quarter" idx="5"/>
          </p:nvPr>
        </p:nvSpPr>
        <p:spPr/>
        <p:txBody>
          <a:bodyPr/>
          <a:lstStyle/>
          <a:p>
            <a:fld id="{333ED091-FD52-6845-85FF-5BF434D968E3}" type="slidenum">
              <a:rPr lang="en-US" smtClean="0"/>
              <a:t>6</a:t>
            </a:fld>
            <a:endParaRPr lang="en-US"/>
          </a:p>
        </p:txBody>
      </p:sp>
    </p:spTree>
    <p:extLst>
      <p:ext uri="{BB962C8B-B14F-4D97-AF65-F5344CB8AC3E}">
        <p14:creationId xmlns:p14="http://schemas.microsoft.com/office/powerpoint/2010/main" val="468889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pl" sz="1200" b="0" i="0" strike="noStrike" cap="none" spc="0" baseline="0" dirty="0">
                <a:solidFill>
                  <a:srgbClr val="000000"/>
                </a:solidFill>
                <a:effectLst/>
                <a:latin typeface="+mn-lt"/>
                <a:ea typeface="Calibri"/>
                <a:cs typeface="Calibri"/>
              </a:rPr>
              <a:t>Procesy opróżniania worków</a:t>
            </a:r>
            <a:r>
              <a:rPr lang="en-IN" sz="1200" b="0" i="0" strike="noStrike" cap="none" spc="0" baseline="0" dirty="0">
                <a:solidFill>
                  <a:srgbClr val="000000"/>
                </a:solidFill>
                <a:effectLst/>
                <a:latin typeface="+mn-lt"/>
                <a:ea typeface="Calibri"/>
                <a:cs typeface="Calibri"/>
              </a:rPr>
              <a:t> </a:t>
            </a:r>
            <a:r>
              <a:rPr lang="en-IN" sz="1200" b="0" i="0" strike="noStrike" cap="none" spc="0" baseline="0" dirty="0" err="1">
                <a:solidFill>
                  <a:srgbClr val="000000"/>
                </a:solidFill>
                <a:effectLst/>
                <a:latin typeface="+mn-lt"/>
                <a:ea typeface="Calibri"/>
                <a:cs typeface="Calibri"/>
              </a:rPr>
              <a:t>i</a:t>
            </a:r>
            <a:r>
              <a:rPr lang="en-IN" sz="1200" b="0" i="0" strike="noStrike" cap="none" spc="0" baseline="0" dirty="0">
                <a:solidFill>
                  <a:srgbClr val="000000"/>
                </a:solidFill>
                <a:effectLst/>
                <a:latin typeface="+mn-lt"/>
                <a:ea typeface="Calibri"/>
                <a:cs typeface="Calibri"/>
              </a:rPr>
              <a:t> </a:t>
            </a:r>
            <a:r>
              <a:rPr lang="pl" sz="1200" b="0" i="0" strike="noStrike" cap="none" spc="0" baseline="0" dirty="0">
                <a:solidFill>
                  <a:srgbClr val="000000"/>
                </a:solidFill>
                <a:effectLst/>
                <a:latin typeface="+mn-lt"/>
                <a:ea typeface="Calibri"/>
                <a:cs typeface="Calibri"/>
              </a:rPr>
              <a:t>nieprawidłowe obchodzenie się</a:t>
            </a:r>
            <a:r>
              <a:rPr lang="en-IN" sz="1200" b="0" i="0" strike="noStrike" cap="none" spc="0" baseline="0" dirty="0">
                <a:solidFill>
                  <a:srgbClr val="000000"/>
                </a:solidFill>
                <a:effectLst/>
                <a:latin typeface="+mn-lt"/>
                <a:ea typeface="Calibri"/>
                <a:cs typeface="Calibri"/>
              </a:rPr>
              <a:t> z </a:t>
            </a:r>
            <a:r>
              <a:rPr lang="pl" sz="1200" b="0" i="0" strike="noStrike" cap="none" spc="0" baseline="0" dirty="0">
                <a:solidFill>
                  <a:srgbClr val="000000"/>
                </a:solidFill>
                <a:effectLst/>
                <a:latin typeface="+mn-lt"/>
                <a:ea typeface="Calibri"/>
                <a:cs typeface="Calibri"/>
              </a:rPr>
              <a:t>pustymi workami może prowadzić do wysokiego poziomu narażenia na pył. W związku</a:t>
            </a:r>
            <a:r>
              <a:rPr lang="en-IN" sz="1200" b="0" i="0" strike="noStrike" cap="none" spc="0" baseline="0" dirty="0">
                <a:solidFill>
                  <a:srgbClr val="000000"/>
                </a:solidFill>
                <a:effectLst/>
                <a:latin typeface="+mn-lt"/>
                <a:ea typeface="Calibri"/>
                <a:cs typeface="Calibri"/>
              </a:rPr>
              <a:t> z </a:t>
            </a:r>
            <a:r>
              <a:rPr lang="pl" sz="1200" b="0" i="0" strike="noStrike" cap="none" spc="0" baseline="0" dirty="0">
                <a:solidFill>
                  <a:srgbClr val="000000"/>
                </a:solidFill>
                <a:effectLst/>
                <a:latin typeface="+mn-lt"/>
                <a:ea typeface="Calibri"/>
                <a:cs typeface="Calibri"/>
              </a:rPr>
              <a:t>tym należy stosować dobre praktyki dotyczące opróżniania worków. W przypadku małych worków zalecane jest stosowanie automatycznych lub półautomatycznych stanowisk do opróżniania. </a:t>
            </a:r>
          </a:p>
        </p:txBody>
      </p:sp>
      <p:sp>
        <p:nvSpPr>
          <p:cNvPr id="4" name="Slide Number Placeholder 3"/>
          <p:cNvSpPr>
            <a:spLocks noGrp="1"/>
          </p:cNvSpPr>
          <p:nvPr>
            <p:ph type="sldNum" sz="quarter" idx="5"/>
          </p:nvPr>
        </p:nvSpPr>
        <p:spPr/>
        <p:txBody>
          <a:bodyPr/>
          <a:lstStyle/>
          <a:p>
            <a:fld id="{333ED091-FD52-6845-85FF-5BF434D968E3}" type="slidenum">
              <a:rPr lang="en-US" smtClean="0"/>
              <a:t>7</a:t>
            </a:fld>
            <a:endParaRPr lang="en-US"/>
          </a:p>
        </p:txBody>
      </p:sp>
    </p:spTree>
    <p:extLst>
      <p:ext uri="{BB962C8B-B14F-4D97-AF65-F5344CB8AC3E}">
        <p14:creationId xmlns:p14="http://schemas.microsoft.com/office/powerpoint/2010/main" val="1340199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pl" sz="1200" b="0" i="0" strike="noStrike" cap="none" spc="0" baseline="0" dirty="0">
                <a:solidFill>
                  <a:srgbClr val="000000"/>
                </a:solidFill>
                <a:effectLst/>
                <a:latin typeface="+mn-lt"/>
                <a:ea typeface="Calibri"/>
                <a:cs typeface="Calibri"/>
              </a:rPr>
              <a:t>Choć nie zawsze jest to konieczne, aby ograniczyć ryzyko błędu ludzkiego</a:t>
            </a:r>
            <a:r>
              <a:rPr lang="en-IN" sz="1200" b="0" i="0" strike="noStrike" cap="none" spc="0" baseline="0" dirty="0">
                <a:solidFill>
                  <a:srgbClr val="000000"/>
                </a:solidFill>
                <a:effectLst/>
                <a:latin typeface="+mn-lt"/>
                <a:ea typeface="Calibri"/>
                <a:cs typeface="Calibri"/>
              </a:rPr>
              <a:t> </a:t>
            </a:r>
            <a:r>
              <a:rPr lang="en-IN" sz="1200" b="0" i="0" strike="noStrike" cap="none" spc="0" baseline="0" dirty="0" err="1">
                <a:solidFill>
                  <a:srgbClr val="000000"/>
                </a:solidFill>
                <a:effectLst/>
                <a:latin typeface="+mn-lt"/>
                <a:ea typeface="Calibri"/>
                <a:cs typeface="Calibri"/>
              </a:rPr>
              <a:t>i</a:t>
            </a:r>
            <a:r>
              <a:rPr lang="en-IN" sz="1200" b="0" i="0" strike="noStrike" cap="none" spc="0" baseline="0" dirty="0">
                <a:solidFill>
                  <a:srgbClr val="000000"/>
                </a:solidFill>
                <a:effectLst/>
                <a:latin typeface="+mn-lt"/>
                <a:ea typeface="Calibri"/>
                <a:cs typeface="Calibri"/>
              </a:rPr>
              <a:t> </a:t>
            </a:r>
            <a:r>
              <a:rPr lang="pl" sz="1200" b="0" i="0" strike="noStrike" cap="none" spc="0" baseline="0" dirty="0">
                <a:solidFill>
                  <a:srgbClr val="000000"/>
                </a:solidFill>
                <a:effectLst/>
                <a:latin typeface="+mn-lt"/>
                <a:ea typeface="Calibri"/>
                <a:cs typeface="Calibri"/>
              </a:rPr>
              <a:t>uszkodzenia ciała, zalecane jest stosowanie automatycznych lub półautomatycznych stacji opróżniania worków. </a:t>
            </a:r>
          </a:p>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pl" sz="1200" b="0" i="0" strike="noStrike" cap="none" spc="0" baseline="0" dirty="0">
                <a:solidFill>
                  <a:srgbClr val="000000"/>
                </a:solidFill>
                <a:effectLst/>
                <a:latin typeface="+mn-lt"/>
                <a:ea typeface="Calibri"/>
                <a:cs typeface="Calibri"/>
              </a:rPr>
              <a:t>Zgniatanie worków wytwarza duże ilości pyłu. Pracownicy powinni zwijać puste worki</a:t>
            </a:r>
            <a:r>
              <a:rPr lang="en-IN" sz="1200" b="0" i="0" strike="noStrike" cap="none" spc="0" baseline="0" dirty="0">
                <a:solidFill>
                  <a:srgbClr val="000000"/>
                </a:solidFill>
                <a:effectLst/>
                <a:latin typeface="+mn-lt"/>
                <a:ea typeface="Calibri"/>
                <a:cs typeface="Calibri"/>
              </a:rPr>
              <a:t> w </a:t>
            </a:r>
            <a:r>
              <a:rPr lang="pl" sz="1200" b="0" i="0" strike="noStrike" cap="none" spc="0" baseline="0" dirty="0">
                <a:solidFill>
                  <a:srgbClr val="000000"/>
                </a:solidFill>
                <a:effectLst/>
                <a:latin typeface="+mn-lt"/>
                <a:ea typeface="Calibri"/>
                <a:cs typeface="Calibri"/>
              </a:rPr>
              <a:t>strefie odpylania. </a:t>
            </a:r>
          </a:p>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pl" sz="1200" b="0" i="0" strike="noStrike" cap="none" spc="0" baseline="0" dirty="0">
                <a:solidFill>
                  <a:srgbClr val="000000"/>
                </a:solidFill>
                <a:effectLst/>
                <a:latin typeface="+mn-lt"/>
                <a:ea typeface="Calibri"/>
                <a:cs typeface="Calibri"/>
              </a:rPr>
              <a:t>Opróżniając małe worki, pamiętaj</a:t>
            </a:r>
            <a:r>
              <a:rPr lang="en-IN" sz="1200" b="0" i="0" strike="noStrike" cap="none" spc="0" baseline="0" dirty="0">
                <a:solidFill>
                  <a:srgbClr val="000000"/>
                </a:solidFill>
                <a:effectLst/>
                <a:latin typeface="+mn-lt"/>
                <a:ea typeface="Calibri"/>
                <a:cs typeface="Calibri"/>
              </a:rPr>
              <a:t> o </a:t>
            </a:r>
            <a:r>
              <a:rPr lang="pl" sz="1200" b="0" i="0" strike="noStrike" cap="none" spc="0" baseline="0" dirty="0">
                <a:solidFill>
                  <a:srgbClr val="000000"/>
                </a:solidFill>
                <a:effectLst/>
                <a:latin typeface="+mn-lt"/>
                <a:ea typeface="Calibri"/>
                <a:cs typeface="Calibri"/>
              </a:rPr>
              <a:t>kierowaniu jego otwartego końca od siebie.  Aby całkowicie zapobiegać wytwarzaniu pyłu, opróżniaj worki do dużego worka foliowego, utrzymywanego</a:t>
            </a:r>
            <a:r>
              <a:rPr lang="en-IN" sz="1200" b="0" i="0" strike="noStrike" cap="none" spc="0" baseline="0" dirty="0">
                <a:solidFill>
                  <a:srgbClr val="000000"/>
                </a:solidFill>
                <a:effectLst/>
                <a:latin typeface="+mn-lt"/>
                <a:ea typeface="Calibri"/>
                <a:cs typeface="Calibri"/>
              </a:rPr>
              <a:t> w </a:t>
            </a:r>
            <a:r>
              <a:rPr lang="pl" sz="1200" b="0" i="0" strike="noStrike" cap="none" spc="0" baseline="0" dirty="0">
                <a:solidFill>
                  <a:srgbClr val="000000"/>
                </a:solidFill>
                <a:effectLst/>
                <a:latin typeface="+mn-lt"/>
                <a:ea typeface="Calibri"/>
                <a:cs typeface="Calibri"/>
              </a:rPr>
              <a:t>pozycji otwartej przez metalową ramę. </a:t>
            </a:r>
          </a:p>
          <a:p>
            <a:endParaRPr lang="en-US" dirty="0">
              <a:latin typeface="+mn-lt"/>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8</a:t>
            </a:fld>
            <a:endParaRPr lang="en-US"/>
          </a:p>
        </p:txBody>
      </p:sp>
    </p:spTree>
    <p:extLst>
      <p:ext uri="{BB962C8B-B14F-4D97-AF65-F5344CB8AC3E}">
        <p14:creationId xmlns:p14="http://schemas.microsoft.com/office/powerpoint/2010/main" val="2560887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 sz="1200" b="0" i="0" strike="noStrike" cap="none" spc="0" baseline="0" dirty="0">
                <a:solidFill>
                  <a:srgbClr val="000000"/>
                </a:solidFill>
                <a:effectLst/>
                <a:latin typeface="+mn-lt"/>
                <a:ea typeface="Calibri"/>
                <a:cs typeface="Calibri"/>
              </a:rPr>
              <a:t>Duże worki wiążą się</a:t>
            </a:r>
            <a:r>
              <a:rPr lang="en-IN" sz="1200" b="0" i="0" strike="noStrike" cap="none" spc="0" baseline="0" dirty="0">
                <a:solidFill>
                  <a:srgbClr val="000000"/>
                </a:solidFill>
                <a:effectLst/>
                <a:latin typeface="+mn-lt"/>
                <a:ea typeface="Calibri"/>
                <a:cs typeface="Calibri"/>
              </a:rPr>
              <a:t> z </a:t>
            </a:r>
            <a:r>
              <a:rPr lang="pl" sz="1200" b="0" i="0" strike="noStrike" cap="none" spc="0" baseline="0" dirty="0">
                <a:solidFill>
                  <a:srgbClr val="000000"/>
                </a:solidFill>
                <a:effectLst/>
                <a:latin typeface="+mn-lt"/>
                <a:ea typeface="Calibri"/>
                <a:cs typeface="Calibri"/>
              </a:rPr>
              <a:t>większymi oszczędnościami</a:t>
            </a:r>
            <a:r>
              <a:rPr lang="en-IN" sz="1200" b="0" i="0" strike="noStrike" cap="none" spc="0" baseline="0" dirty="0">
                <a:solidFill>
                  <a:srgbClr val="000000"/>
                </a:solidFill>
                <a:effectLst/>
                <a:latin typeface="+mn-lt"/>
                <a:ea typeface="Calibri"/>
                <a:cs typeface="Calibri"/>
              </a:rPr>
              <a:t> </a:t>
            </a:r>
            <a:r>
              <a:rPr lang="en-IN" sz="1200" b="0" i="0" strike="noStrike" cap="none" spc="0" baseline="0" dirty="0" err="1">
                <a:solidFill>
                  <a:srgbClr val="000000"/>
                </a:solidFill>
                <a:effectLst/>
                <a:latin typeface="+mn-lt"/>
                <a:ea typeface="Calibri"/>
                <a:cs typeface="Calibri"/>
              </a:rPr>
              <a:t>i</a:t>
            </a:r>
            <a:r>
              <a:rPr lang="en-IN" sz="1200" b="0" i="0" strike="noStrike" cap="none" spc="0" baseline="0" dirty="0">
                <a:solidFill>
                  <a:srgbClr val="000000"/>
                </a:solidFill>
                <a:effectLst/>
                <a:latin typeface="+mn-lt"/>
                <a:ea typeface="Calibri"/>
                <a:cs typeface="Calibri"/>
              </a:rPr>
              <a:t> </a:t>
            </a:r>
            <a:r>
              <a:rPr lang="pl" sz="1200" b="0" i="0" strike="noStrike" cap="none" spc="0" baseline="0" dirty="0">
                <a:solidFill>
                  <a:srgbClr val="000000"/>
                </a:solidFill>
                <a:effectLst/>
                <a:latin typeface="+mn-lt"/>
                <a:ea typeface="Calibri"/>
                <a:cs typeface="Calibri"/>
              </a:rPr>
              <a:t>są bardziej ekologiczne</a:t>
            </a:r>
            <a:r>
              <a:rPr lang="en-IN" sz="1200" b="0" i="0" strike="noStrike" cap="none" spc="0" baseline="0" dirty="0">
                <a:solidFill>
                  <a:srgbClr val="000000"/>
                </a:solidFill>
                <a:effectLst/>
                <a:latin typeface="+mn-lt"/>
                <a:ea typeface="Calibri"/>
                <a:cs typeface="Calibri"/>
              </a:rPr>
              <a:t> w </a:t>
            </a:r>
            <a:r>
              <a:rPr lang="pl" sz="1200" b="0" i="0" strike="noStrike" cap="none" spc="0" baseline="0" dirty="0">
                <a:solidFill>
                  <a:srgbClr val="000000"/>
                </a:solidFill>
                <a:effectLst/>
                <a:latin typeface="+mn-lt"/>
                <a:ea typeface="Calibri"/>
                <a:cs typeface="Calibri"/>
              </a:rPr>
              <a:t>porównaniu do korzystania</a:t>
            </a:r>
            <a:r>
              <a:rPr lang="en-IN" sz="1200" b="0" i="0" strike="noStrike" cap="none" spc="0" baseline="0" dirty="0">
                <a:solidFill>
                  <a:srgbClr val="000000"/>
                </a:solidFill>
                <a:effectLst/>
                <a:latin typeface="+mn-lt"/>
                <a:ea typeface="Calibri"/>
                <a:cs typeface="Calibri"/>
              </a:rPr>
              <a:t> z </a:t>
            </a:r>
            <a:r>
              <a:rPr lang="pl" sz="1200" b="0" i="0" strike="noStrike" cap="none" spc="0" baseline="0" dirty="0">
                <a:solidFill>
                  <a:srgbClr val="000000"/>
                </a:solidFill>
                <a:effectLst/>
                <a:latin typeface="+mn-lt"/>
                <a:ea typeface="Calibri"/>
                <a:cs typeface="Calibri"/>
              </a:rPr>
              <a:t>większej ilości małych worków. Duży worek może zawierać taką samą ilość materiału co cała paleta małych worków. W związku</a:t>
            </a:r>
            <a:r>
              <a:rPr lang="en-IN" sz="1200" b="0" i="0" strike="noStrike" cap="none" spc="0" baseline="0" dirty="0">
                <a:solidFill>
                  <a:srgbClr val="000000"/>
                </a:solidFill>
                <a:effectLst/>
                <a:latin typeface="+mn-lt"/>
                <a:ea typeface="Calibri"/>
                <a:cs typeface="Calibri"/>
              </a:rPr>
              <a:t> z </a:t>
            </a:r>
            <a:r>
              <a:rPr lang="pl" sz="1200" b="0" i="0" strike="noStrike" cap="none" spc="0" baseline="0" dirty="0">
                <a:solidFill>
                  <a:srgbClr val="000000"/>
                </a:solidFill>
                <a:effectLst/>
                <a:latin typeface="+mn-lt"/>
                <a:ea typeface="Calibri"/>
                <a:cs typeface="Calibri"/>
              </a:rPr>
              <a:t>tym, gdy są one pełne, są zbyt ciężkie, by móc je obsługiwać bez pomocy maszyny.</a:t>
            </a:r>
          </a:p>
          <a:p>
            <a:endParaRPr lang="en-GB" sz="1200" b="0" i="0" u="none" strike="noStrike" kern="1200" dirty="0">
              <a:solidFill>
                <a:schemeClr val="tx1"/>
              </a:solidFill>
              <a:effectLst/>
              <a:latin typeface="+mn-lt"/>
              <a:ea typeface="+mn-ea"/>
              <a:cs typeface="+mn-cs"/>
            </a:endParaRPr>
          </a:p>
          <a:p>
            <a:r>
              <a:rPr lang="pl" sz="1200" b="0" i="0" strike="noStrike" cap="none" spc="0" baseline="0" dirty="0">
                <a:solidFill>
                  <a:srgbClr val="000000"/>
                </a:solidFill>
                <a:effectLst/>
                <a:latin typeface="+mn-lt"/>
                <a:ea typeface="Calibri"/>
                <a:cs typeface="Calibri"/>
              </a:rPr>
              <a:t>Podczas opróżniania dużych worków poprzez ich rozcinanie zalecane jest stosowanie ŚOI. </a:t>
            </a:r>
          </a:p>
          <a:p>
            <a:endParaRPr lang="en-GB" sz="1200" b="0" i="0" u="none" strike="noStrike" kern="1200" dirty="0">
              <a:solidFill>
                <a:schemeClr val="tx1"/>
              </a:solidFill>
              <a:effectLst/>
              <a:latin typeface="+mn-lt"/>
              <a:ea typeface="+mn-ea"/>
              <a:cs typeface="+mn-cs"/>
            </a:endParaRPr>
          </a:p>
          <a:p>
            <a:endParaRPr lang="en-US" dirty="0">
              <a:latin typeface="+mn-lt"/>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9</a:t>
            </a:fld>
            <a:endParaRPr lang="en-US"/>
          </a:p>
        </p:txBody>
      </p:sp>
    </p:spTree>
    <p:extLst>
      <p:ext uri="{BB962C8B-B14F-4D97-AF65-F5344CB8AC3E}">
        <p14:creationId xmlns:p14="http://schemas.microsoft.com/office/powerpoint/2010/main" val="2529036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pl" sz="1200" b="0" i="0" strike="noStrike" cap="none" spc="0" baseline="0" dirty="0">
                <a:solidFill>
                  <a:srgbClr val="000000"/>
                </a:solidFill>
                <a:effectLst/>
                <a:latin typeface="+mn-lt"/>
                <a:ea typeface="Calibri"/>
                <a:cs typeface="Calibri"/>
              </a:rPr>
              <a:t>Przed rozpoczęciem procesu opróżniania worka należy upewnić się, że systemy wentylacji</a:t>
            </a:r>
            <a:r>
              <a:rPr lang="en-IN" sz="1200" b="0" i="0" strike="noStrike" cap="none" spc="0" baseline="0" dirty="0">
                <a:solidFill>
                  <a:srgbClr val="000000"/>
                </a:solidFill>
                <a:effectLst/>
                <a:latin typeface="+mn-lt"/>
                <a:ea typeface="Calibri"/>
                <a:cs typeface="Calibri"/>
              </a:rPr>
              <a:t> </a:t>
            </a:r>
            <a:r>
              <a:rPr lang="en-IN" sz="1200" b="0" i="0" strike="noStrike" cap="none" spc="0" baseline="0" dirty="0" err="1">
                <a:solidFill>
                  <a:srgbClr val="000000"/>
                </a:solidFill>
                <a:effectLst/>
                <a:latin typeface="+mn-lt"/>
                <a:ea typeface="Calibri"/>
                <a:cs typeface="Calibri"/>
              </a:rPr>
              <a:t>i</a:t>
            </a:r>
            <a:r>
              <a:rPr lang="en-IN" sz="1200" b="0" i="0" strike="noStrike" cap="none" spc="0" baseline="0" dirty="0">
                <a:solidFill>
                  <a:srgbClr val="000000"/>
                </a:solidFill>
                <a:effectLst/>
                <a:latin typeface="+mn-lt"/>
                <a:ea typeface="Calibri"/>
                <a:cs typeface="Calibri"/>
              </a:rPr>
              <a:t> </a:t>
            </a:r>
            <a:r>
              <a:rPr lang="pl" sz="1200" b="0" i="0" strike="noStrike" cap="none" spc="0" baseline="0" dirty="0">
                <a:solidFill>
                  <a:srgbClr val="000000"/>
                </a:solidFill>
                <a:effectLst/>
                <a:latin typeface="+mn-lt"/>
                <a:ea typeface="Calibri"/>
                <a:cs typeface="Calibri"/>
              </a:rPr>
              <a:t>odpylania działają. W przypadku podejrzenia problemu należy skontaktować się</a:t>
            </a:r>
            <a:r>
              <a:rPr lang="en-IN" sz="1200" b="0" i="0" strike="noStrike" cap="none" spc="0" baseline="0" dirty="0">
                <a:solidFill>
                  <a:srgbClr val="000000"/>
                </a:solidFill>
                <a:effectLst/>
                <a:latin typeface="+mn-lt"/>
                <a:ea typeface="Calibri"/>
                <a:cs typeface="Calibri"/>
              </a:rPr>
              <a:t> z </a:t>
            </a:r>
            <a:r>
              <a:rPr lang="pl" sz="1200" b="0" i="0" strike="noStrike" cap="none" spc="0" baseline="0" dirty="0">
                <a:solidFill>
                  <a:srgbClr val="000000"/>
                </a:solidFill>
                <a:effectLst/>
                <a:latin typeface="+mn-lt"/>
                <a:ea typeface="Calibri"/>
                <a:cs typeface="Calibri"/>
              </a:rPr>
              <a:t>kierownikiem znajdującym się na terenie zakładu. Należy pamiętać</a:t>
            </a:r>
            <a:r>
              <a:rPr lang="en-IN" sz="1200" b="0" i="0" strike="noStrike" cap="none" spc="0" baseline="0" dirty="0">
                <a:solidFill>
                  <a:srgbClr val="000000"/>
                </a:solidFill>
                <a:effectLst/>
                <a:latin typeface="+mn-lt"/>
                <a:ea typeface="Calibri"/>
                <a:cs typeface="Calibri"/>
              </a:rPr>
              <a:t> o </a:t>
            </a:r>
            <a:r>
              <a:rPr lang="pl" sz="1200" b="0" i="0" strike="noStrike" cap="none" spc="0" baseline="0" dirty="0">
                <a:solidFill>
                  <a:srgbClr val="000000"/>
                </a:solidFill>
                <a:effectLst/>
                <a:latin typeface="+mn-lt"/>
                <a:ea typeface="Calibri"/>
                <a:cs typeface="Calibri"/>
              </a:rPr>
              <a:t>sprawdzaniu czynników zewnętrznych, takich jak przeciągi, które mogą wywierać duży wpływ na systemy wentylacyjne.</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dirty="0">
              <a:latin typeface="+mn-lt"/>
            </a:endParaRPr>
          </a:p>
          <a:p>
            <a:pPr marL="0" marR="0" lvl="0" indent="0" algn="l" defTabSz="914400" rtl="0" eaLnBrk="1" fontAlgn="auto" latinLnBrk="0" hangingPunct="1">
              <a:lnSpc>
                <a:spcPct val="100000"/>
              </a:lnSpc>
              <a:spcBef>
                <a:spcPct val="0"/>
              </a:spcBef>
              <a:spcAft>
                <a:spcPct val="0"/>
              </a:spcAft>
              <a:buClrTx/>
              <a:buSzTx/>
              <a:buFontTx/>
              <a:buNone/>
              <a:defRPr/>
            </a:pPr>
            <a:r>
              <a:rPr lang="pl" sz="1200" b="0" i="0" strike="noStrike" cap="none" spc="0" baseline="0" dirty="0">
                <a:solidFill>
                  <a:srgbClr val="000000"/>
                </a:solidFill>
                <a:effectLst/>
                <a:latin typeface="+mn-lt"/>
                <a:ea typeface="Calibri"/>
                <a:cs typeface="Calibri"/>
              </a:rPr>
              <a:t>Gdy dostępny jest sprzęt pomocniczy, należy</a:t>
            </a:r>
            <a:r>
              <a:rPr lang="en-IN" sz="1200" b="0" i="0" strike="noStrike" cap="none" spc="0" baseline="0" dirty="0">
                <a:solidFill>
                  <a:srgbClr val="000000"/>
                </a:solidFill>
                <a:effectLst/>
                <a:latin typeface="+mn-lt"/>
                <a:ea typeface="Calibri"/>
                <a:cs typeface="Calibri"/>
              </a:rPr>
              <a:t> z </a:t>
            </a:r>
            <a:r>
              <a:rPr lang="pl" sz="1200" b="0" i="0" strike="noStrike" cap="none" spc="0" baseline="0" dirty="0">
                <a:solidFill>
                  <a:srgbClr val="000000"/>
                </a:solidFill>
                <a:effectLst/>
                <a:latin typeface="+mn-lt"/>
                <a:ea typeface="Calibri"/>
                <a:cs typeface="Calibri"/>
              </a:rPr>
              <a:t>niego korzystać</a:t>
            </a:r>
            <a:r>
              <a:rPr lang="en-IN" sz="1200" b="0" i="0" strike="noStrike" cap="none" spc="0" baseline="0" dirty="0">
                <a:solidFill>
                  <a:srgbClr val="000000"/>
                </a:solidFill>
                <a:effectLst/>
                <a:latin typeface="+mn-lt"/>
                <a:ea typeface="Calibri"/>
                <a:cs typeface="Calibri"/>
              </a:rPr>
              <a:t> w </a:t>
            </a:r>
            <a:r>
              <a:rPr lang="pl" sz="1200" b="0" i="0" strike="noStrike" cap="none" spc="0" baseline="0" dirty="0">
                <a:solidFill>
                  <a:srgbClr val="000000"/>
                </a:solidFill>
                <a:effectLst/>
                <a:latin typeface="+mn-lt"/>
                <a:ea typeface="Calibri"/>
                <a:cs typeface="Calibri"/>
              </a:rPr>
              <a:t>celu ograniczenia ryzyka wystąpienia błędu ludzkiego lub uszkodzenia ciała. Aby unikać niepotrzebnego rozsypania materiału, mogącego powodować dodatkowe zagrożenia, nigdy nie należy przepełniać worków. W przypadku rozsypania materiału należy natychmiast go usunąć, stosując metody czyszczenia na mokro lub na sucho.</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dirty="0">
              <a:latin typeface="+mn-lt"/>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10</a:t>
            </a:fld>
            <a:endParaRPr lang="en-US"/>
          </a:p>
        </p:txBody>
      </p:sp>
    </p:spTree>
    <p:extLst>
      <p:ext uri="{BB962C8B-B14F-4D97-AF65-F5344CB8AC3E}">
        <p14:creationId xmlns:p14="http://schemas.microsoft.com/office/powerpoint/2010/main" val="2304762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11</a:t>
            </a:fld>
            <a:endParaRPr lang="en-US"/>
          </a:p>
        </p:txBody>
      </p:sp>
    </p:spTree>
    <p:extLst>
      <p:ext uri="{BB962C8B-B14F-4D97-AF65-F5344CB8AC3E}">
        <p14:creationId xmlns:p14="http://schemas.microsoft.com/office/powerpoint/2010/main" val="2469717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34EC76-F13F-9E44-B53C-FA6C908E4372}"/>
              </a:ext>
            </a:extLst>
          </p:cNvPr>
          <p:cNvSpPr/>
          <p:nvPr userDrawn="1"/>
        </p:nvSpPr>
        <p:spPr>
          <a:xfrm>
            <a:off x="406304" y="1275644"/>
            <a:ext cx="11411322" cy="4763912"/>
          </a:xfrm>
          <a:prstGeom prst="rect">
            <a:avLst/>
          </a:prstGeom>
          <a:solidFill>
            <a:srgbClr val="F6A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0087D4E1-2B13-D24C-95C9-A2A32A704CE1}"/>
              </a:ext>
            </a:extLst>
          </p:cNvPr>
          <p:cNvPicPr>
            <a:picLocks noChangeAspect="1"/>
          </p:cNvPicPr>
          <p:nvPr userDrawn="1"/>
        </p:nvPicPr>
        <p:blipFill>
          <a:blip r:embed="rId2"/>
          <a:stretch>
            <a:fillRect/>
          </a:stretch>
        </p:blipFill>
        <p:spPr>
          <a:xfrm>
            <a:off x="11256975" y="6184495"/>
            <a:ext cx="570035" cy="324787"/>
          </a:xfrm>
          <a:prstGeom prst="rect">
            <a:avLst/>
          </a:prstGeom>
        </p:spPr>
      </p:pic>
      <p:sp>
        <p:nvSpPr>
          <p:cNvPr id="5" name="Text Placeholder 4">
            <a:extLst>
              <a:ext uri="{FF2B5EF4-FFF2-40B4-BE49-F238E27FC236}">
                <a16:creationId xmlns:a16="http://schemas.microsoft.com/office/drawing/2014/main" id="{FEBB0CC3-3343-434A-92B9-70FC47D209E5}"/>
              </a:ext>
            </a:extLst>
          </p:cNvPr>
          <p:cNvSpPr>
            <a:spLocks noGrp="1"/>
          </p:cNvSpPr>
          <p:nvPr>
            <p:ph type="body" sz="quarter" idx="10" hasCustomPrompt="1"/>
          </p:nvPr>
        </p:nvSpPr>
        <p:spPr>
          <a:xfrm>
            <a:off x="1096032" y="2902987"/>
            <a:ext cx="7534275" cy="850900"/>
          </a:xfrm>
          <a:prstGeom prst="rect">
            <a:avLst/>
          </a:prstGeom>
        </p:spPr>
        <p:txBody>
          <a:bodyPr/>
          <a:lstStyle>
            <a:lvl1pPr marL="0" indent="0">
              <a:buFontTx/>
              <a:buNone/>
              <a:defRPr sz="3200" b="1" i="0">
                <a:solidFill>
                  <a:schemeClr val="bg1"/>
                </a:solidFill>
                <a:latin typeface="Helvetica" pitchFamily="2" charset="0"/>
              </a:defRPr>
            </a:lvl1pPr>
          </a:lstStyle>
          <a:p>
            <a:pPr lvl="0"/>
            <a:r>
              <a:rPr lang="en-GB"/>
              <a:t>GOOD PRACTICES TRAINING </a:t>
            </a:r>
            <a:br>
              <a:rPr lang="en-GB"/>
            </a:br>
            <a:r>
              <a:rPr lang="en-GB"/>
              <a:t>FOR TOPIC HEADING</a:t>
            </a:r>
            <a:endParaRPr lang="en-US"/>
          </a:p>
        </p:txBody>
      </p:sp>
      <p:sp>
        <p:nvSpPr>
          <p:cNvPr id="9" name="Text Placeholder 4">
            <a:extLst>
              <a:ext uri="{FF2B5EF4-FFF2-40B4-BE49-F238E27FC236}">
                <a16:creationId xmlns:a16="http://schemas.microsoft.com/office/drawing/2014/main" id="{14CA27C6-C209-A845-B8E3-193A5E6CE9E0}"/>
              </a:ext>
            </a:extLst>
          </p:cNvPr>
          <p:cNvSpPr>
            <a:spLocks noGrp="1"/>
          </p:cNvSpPr>
          <p:nvPr>
            <p:ph type="body" sz="quarter" idx="11" hasCustomPrompt="1"/>
          </p:nvPr>
        </p:nvSpPr>
        <p:spPr>
          <a:xfrm>
            <a:off x="1096032" y="4045821"/>
            <a:ext cx="7534275" cy="850900"/>
          </a:xfrm>
          <a:prstGeom prst="rect">
            <a:avLst/>
          </a:prstGeom>
        </p:spPr>
        <p:txBody>
          <a:bodyPr/>
          <a:lstStyle>
            <a:lvl1pPr marL="0" indent="0">
              <a:buFontTx/>
              <a:buNone/>
              <a:defRPr sz="1400" b="0" i="0">
                <a:solidFill>
                  <a:schemeClr val="bg1"/>
                </a:solidFill>
                <a:latin typeface="Helvetica" pitchFamily="2" charset="0"/>
              </a:defRPr>
            </a:lvl1pPr>
          </a:lstStyle>
          <a:p>
            <a:pPr lvl="0"/>
            <a:r>
              <a:rPr lang="en-GB"/>
              <a:t>Date:</a:t>
            </a:r>
          </a:p>
          <a:p>
            <a:pPr lvl="0"/>
            <a:r>
              <a:rPr lang="en-GB"/>
              <a:t>Details:</a:t>
            </a:r>
            <a:endParaRPr lang="en-US"/>
          </a:p>
        </p:txBody>
      </p:sp>
    </p:spTree>
    <p:extLst>
      <p:ext uri="{BB962C8B-B14F-4D97-AF65-F5344CB8AC3E}">
        <p14:creationId xmlns:p14="http://schemas.microsoft.com/office/powerpoint/2010/main" val="4877958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E748082C-CC9B-AB48-BD61-920B28F2A329}"/>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5" name="Text Placeholder 4">
            <a:extLst>
              <a:ext uri="{FF2B5EF4-FFF2-40B4-BE49-F238E27FC236}">
                <a16:creationId xmlns:a16="http://schemas.microsoft.com/office/drawing/2014/main" id="{DE6844B5-C065-754D-B429-AFE9E68D70D8}"/>
              </a:ext>
            </a:extLst>
          </p:cNvPr>
          <p:cNvSpPr>
            <a:spLocks noGrp="1"/>
          </p:cNvSpPr>
          <p:nvPr>
            <p:ph type="body" sz="quarter" idx="11" hasCustomPrompt="1"/>
          </p:nvPr>
        </p:nvSpPr>
        <p:spPr>
          <a:xfrm>
            <a:off x="777243" y="2362676"/>
            <a:ext cx="10333122" cy="3601153"/>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9594148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F2A751-0B5F-074C-91B2-A74C8E7AB09D}"/>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6" name="Text Placeholder 4">
            <a:extLst>
              <a:ext uri="{FF2B5EF4-FFF2-40B4-BE49-F238E27FC236}">
                <a16:creationId xmlns:a16="http://schemas.microsoft.com/office/drawing/2014/main" id="{B06366EC-2B28-8C4D-98A6-805C70162820}"/>
              </a:ext>
            </a:extLst>
          </p:cNvPr>
          <p:cNvSpPr>
            <a:spLocks noGrp="1"/>
          </p:cNvSpPr>
          <p:nvPr>
            <p:ph type="body" sz="quarter" idx="11" hasCustomPrompt="1"/>
          </p:nvPr>
        </p:nvSpPr>
        <p:spPr>
          <a:xfrm>
            <a:off x="777243" y="2362676"/>
            <a:ext cx="5453624"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
        <p:nvSpPr>
          <p:cNvPr id="3" name="Picture Placeholder 2">
            <a:extLst>
              <a:ext uri="{FF2B5EF4-FFF2-40B4-BE49-F238E27FC236}">
                <a16:creationId xmlns:a16="http://schemas.microsoft.com/office/drawing/2014/main" id="{95AE49C1-4763-1D46-86E6-7FA4962E9CFC}"/>
              </a:ext>
            </a:extLst>
          </p:cNvPr>
          <p:cNvSpPr>
            <a:spLocks noGrp="1"/>
          </p:cNvSpPr>
          <p:nvPr>
            <p:ph type="pic" sz="quarter" idx="12"/>
          </p:nvPr>
        </p:nvSpPr>
        <p:spPr>
          <a:xfrm>
            <a:off x="6592888" y="1608138"/>
            <a:ext cx="5224462" cy="4437062"/>
          </a:xfrm>
          <a:prstGeom prst="rect">
            <a:avLst/>
          </a:prstGeom>
        </p:spPr>
        <p:txBody>
          <a:bodyPr/>
          <a:lstStyle>
            <a:lvl1pPr>
              <a:defRPr sz="1600">
                <a:latin typeface="Helvetica" pitchFamily="2" charset="0"/>
              </a:defRPr>
            </a:lvl1pPr>
          </a:lstStyle>
          <a:p>
            <a:endParaRPr lang="en-US"/>
          </a:p>
        </p:txBody>
      </p:sp>
    </p:spTree>
    <p:extLst>
      <p:ext uri="{BB962C8B-B14F-4D97-AF65-F5344CB8AC3E}">
        <p14:creationId xmlns:p14="http://schemas.microsoft.com/office/powerpoint/2010/main" val="10916678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C382C2BB-E259-FB47-9A52-B495131B9653}"/>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BULLET POINTS</a:t>
            </a:r>
            <a:endParaRPr lang="en-US"/>
          </a:p>
        </p:txBody>
      </p:sp>
      <p:sp>
        <p:nvSpPr>
          <p:cNvPr id="5" name="Text Placeholder 4">
            <a:extLst>
              <a:ext uri="{FF2B5EF4-FFF2-40B4-BE49-F238E27FC236}">
                <a16:creationId xmlns:a16="http://schemas.microsoft.com/office/drawing/2014/main" id="{13B58B15-7863-8542-BFF3-B0337ED51ED3}"/>
              </a:ext>
            </a:extLst>
          </p:cNvPr>
          <p:cNvSpPr>
            <a:spLocks noGrp="1"/>
          </p:cNvSpPr>
          <p:nvPr>
            <p:ph type="body" sz="quarter" idx="11" hasCustomPrompt="1"/>
          </p:nvPr>
        </p:nvSpPr>
        <p:spPr>
          <a:xfrm>
            <a:off x="777242" y="2362677"/>
            <a:ext cx="10745815" cy="3568786"/>
          </a:xfrm>
          <a:prstGeom prst="rect">
            <a:avLst/>
          </a:prstGeom>
        </p:spPr>
        <p:txBody>
          <a:bodyPr numCol="2"/>
          <a:lstStyle>
            <a:lvl1pPr marL="285750" indent="-285750">
              <a:buFont typeface="Arial" panose="020B0604020202020204" pitchFamily="34" charset="0"/>
              <a:buChar char="•"/>
              <a:defRPr sz="1600" b="0" i="0">
                <a:solidFill>
                  <a:schemeClr val="tx1"/>
                </a:solidFill>
                <a:latin typeface="Helvetica" pitchFamily="2" charset="0"/>
              </a:defRPr>
            </a:lvl1pPr>
          </a:lstStyle>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endParaRPr lang="en-US"/>
          </a:p>
        </p:txBody>
      </p:sp>
    </p:spTree>
    <p:extLst>
      <p:ext uri="{BB962C8B-B14F-4D97-AF65-F5344CB8AC3E}">
        <p14:creationId xmlns:p14="http://schemas.microsoft.com/office/powerpoint/2010/main" val="6850027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5A97084-C1EA-B74C-8BAC-F1401D6091F1}"/>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CHECKLIST</a:t>
            </a:r>
            <a:endParaRPr lang="en-US"/>
          </a:p>
        </p:txBody>
      </p:sp>
      <p:sp>
        <p:nvSpPr>
          <p:cNvPr id="5" name="Text Placeholder 4">
            <a:extLst>
              <a:ext uri="{FF2B5EF4-FFF2-40B4-BE49-F238E27FC236}">
                <a16:creationId xmlns:a16="http://schemas.microsoft.com/office/drawing/2014/main" id="{9AFE9360-42D4-C049-A636-9B760981C6AF}"/>
              </a:ext>
            </a:extLst>
          </p:cNvPr>
          <p:cNvSpPr>
            <a:spLocks noGrp="1"/>
          </p:cNvSpPr>
          <p:nvPr>
            <p:ph type="body" sz="quarter" idx="11" hasCustomPrompt="1"/>
          </p:nvPr>
        </p:nvSpPr>
        <p:spPr>
          <a:xfrm>
            <a:off x="777243" y="2362676"/>
            <a:ext cx="10333122" cy="3601153"/>
          </a:xfrm>
          <a:prstGeom prst="rect">
            <a:avLst/>
          </a:prstGeom>
        </p:spPr>
        <p:txBody>
          <a:bodyPr/>
          <a:lstStyle>
            <a:lvl1pPr marL="285750" indent="-285750" algn="l">
              <a:lnSpc>
                <a:spcPts val="2300"/>
              </a:lnSpc>
              <a:spcBef>
                <a:spcPts val="600"/>
              </a:spcBef>
              <a:spcAft>
                <a:spcPts val="600"/>
              </a:spcAft>
              <a:buClr>
                <a:srgbClr val="A57F51"/>
              </a:buClr>
              <a:buSzPct val="120000"/>
              <a:buFont typeface="Wingdings" pitchFamily="2" charset="2"/>
              <a:buChar char="q"/>
              <a:defRPr sz="1600" b="0" i="0">
                <a:solidFill>
                  <a:schemeClr val="tx1"/>
                </a:solidFill>
                <a:latin typeface="Helvetica" pitchFamily="2" charset="0"/>
              </a:defRPr>
            </a:lvl1pPr>
          </a:lstStyle>
          <a:p>
            <a:pPr algn="l">
              <a:lnSpc>
                <a:spcPts val="2300"/>
              </a:lnSpc>
              <a:spcBef>
                <a:spcPts val="600"/>
              </a:spcBef>
              <a:spcAft>
                <a:spcPts val="600"/>
              </a:spcAft>
            </a:pPr>
            <a:r>
              <a:rPr lang="en-GB" sz="1600" b="0" i="0" kern="1200">
                <a:solidFill>
                  <a:schemeClr val="tx1"/>
                </a:solidFill>
                <a:effectLst/>
                <a:latin typeface="Helvetica" pitchFamily="2" charset="0"/>
                <a:ea typeface="+mn-ea"/>
                <a:cs typeface="+mn-cs"/>
              </a:rPr>
              <a:t>Lorem ipsum dolor sit amet, consectetur adipiscing elit:</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Sed do eiusmod tempor incididunt ut labore et dolore magna aliqua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Uternas enim ad minim veniam, quis nostrud nisi ut aliquip ex earterste art commododare consequat. Duis aute irure dolor in reprehenderit in voluptate velit esse cillum dolore eu fugiat nulla pariatur.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Excepteur sint occaecat cupidatat non proident, sunt in culpa qui officia deserunt mollit anim.</a:t>
            </a:r>
          </a:p>
        </p:txBody>
      </p:sp>
    </p:spTree>
    <p:extLst>
      <p:ext uri="{BB962C8B-B14F-4D97-AF65-F5344CB8AC3E}">
        <p14:creationId xmlns:p14="http://schemas.microsoft.com/office/powerpoint/2010/main" val="823952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imag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D62AFA78-38F7-EC42-9DE4-B2D7308DC139}"/>
              </a:ext>
            </a:extLst>
          </p:cNvPr>
          <p:cNvSpPr>
            <a:spLocks noGrp="1"/>
          </p:cNvSpPr>
          <p:nvPr>
            <p:ph type="pic" sz="quarter" idx="12"/>
          </p:nvPr>
        </p:nvSpPr>
        <p:spPr>
          <a:xfrm>
            <a:off x="408774" y="1608138"/>
            <a:ext cx="5608205" cy="4437062"/>
          </a:xfrm>
          <a:prstGeom prst="rect">
            <a:avLst/>
          </a:prstGeom>
        </p:spPr>
        <p:txBody>
          <a:bodyPr/>
          <a:lstStyle>
            <a:lvl1pPr>
              <a:defRPr sz="1600">
                <a:latin typeface="Helvetica" pitchFamily="2" charset="0"/>
              </a:defRPr>
            </a:lvl1pPr>
          </a:lstStyle>
          <a:p>
            <a:endParaRPr lang="en-US"/>
          </a:p>
        </p:txBody>
      </p:sp>
      <p:sp>
        <p:nvSpPr>
          <p:cNvPr id="5" name="Picture Placeholder 2">
            <a:extLst>
              <a:ext uri="{FF2B5EF4-FFF2-40B4-BE49-F238E27FC236}">
                <a16:creationId xmlns:a16="http://schemas.microsoft.com/office/drawing/2014/main" id="{36A2846B-5A8B-2B4B-B7BA-42C86CE123CE}"/>
              </a:ext>
            </a:extLst>
          </p:cNvPr>
          <p:cNvSpPr>
            <a:spLocks noGrp="1"/>
          </p:cNvSpPr>
          <p:nvPr>
            <p:ph type="pic" sz="quarter" idx="13"/>
          </p:nvPr>
        </p:nvSpPr>
        <p:spPr>
          <a:xfrm>
            <a:off x="6202672" y="1608138"/>
            <a:ext cx="5608205" cy="4437062"/>
          </a:xfrm>
          <a:prstGeom prst="rect">
            <a:avLst/>
          </a:prstGeom>
        </p:spPr>
        <p:txBody>
          <a:bodyPr/>
          <a:lstStyle>
            <a:lvl1pPr>
              <a:defRPr sz="1600">
                <a:latin typeface="Helvetica" pitchFamily="2" charset="0"/>
              </a:defRPr>
            </a:lvl1pPr>
          </a:lstStyle>
          <a:p>
            <a:endParaRPr lang="en-US"/>
          </a:p>
        </p:txBody>
      </p:sp>
    </p:spTree>
    <p:extLst>
      <p:ext uri="{BB962C8B-B14F-4D97-AF65-F5344CB8AC3E}">
        <p14:creationId xmlns:p14="http://schemas.microsoft.com/office/powerpoint/2010/main" val="4713604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5B1DF181-0294-304E-AE4A-33D8B535E42B}"/>
              </a:ext>
            </a:extLst>
          </p:cNvPr>
          <p:cNvSpPr>
            <a:spLocks noGrp="1"/>
          </p:cNvSpPr>
          <p:nvPr>
            <p:ph type="media" sz="quarter" idx="10" hasCustomPrompt="1"/>
          </p:nvPr>
        </p:nvSpPr>
        <p:spPr>
          <a:xfrm>
            <a:off x="3927475" y="1608138"/>
            <a:ext cx="7875588" cy="4437062"/>
          </a:xfrm>
          <a:prstGeom prst="rect">
            <a:avLst/>
          </a:prstGeom>
        </p:spPr>
        <p:txBody>
          <a:bodyPr/>
          <a:lstStyle>
            <a:lvl1pPr>
              <a:defRPr sz="1600">
                <a:latin typeface="Helvetica" pitchFamily="2" charset="0"/>
              </a:defRPr>
            </a:lvl1pPr>
          </a:lstStyle>
          <a:p>
            <a:r>
              <a:rPr lang="en-US"/>
              <a:t>Media/video</a:t>
            </a:r>
          </a:p>
        </p:txBody>
      </p:sp>
      <p:sp>
        <p:nvSpPr>
          <p:cNvPr id="10" name="Text Placeholder 4">
            <a:extLst>
              <a:ext uri="{FF2B5EF4-FFF2-40B4-BE49-F238E27FC236}">
                <a16:creationId xmlns:a16="http://schemas.microsoft.com/office/drawing/2014/main" id="{933159BB-8CEB-D54F-8C98-3AB22A594DCF}"/>
              </a:ext>
            </a:extLst>
          </p:cNvPr>
          <p:cNvSpPr>
            <a:spLocks noGrp="1"/>
          </p:cNvSpPr>
          <p:nvPr>
            <p:ph type="body" sz="quarter" idx="11" hasCustomPrompt="1"/>
          </p:nvPr>
        </p:nvSpPr>
        <p:spPr>
          <a:xfrm>
            <a:off x="777245" y="1640901"/>
            <a:ext cx="2928908"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VIDEO</a:t>
            </a:r>
            <a:endParaRPr lang="en-US"/>
          </a:p>
        </p:txBody>
      </p:sp>
      <p:sp>
        <p:nvSpPr>
          <p:cNvPr id="11" name="Text Placeholder 4">
            <a:extLst>
              <a:ext uri="{FF2B5EF4-FFF2-40B4-BE49-F238E27FC236}">
                <a16:creationId xmlns:a16="http://schemas.microsoft.com/office/drawing/2014/main" id="{D91A637F-9B88-9A4A-9225-F8DAB3254AD8}"/>
              </a:ext>
            </a:extLst>
          </p:cNvPr>
          <p:cNvSpPr>
            <a:spLocks noGrp="1"/>
          </p:cNvSpPr>
          <p:nvPr>
            <p:ph type="body" sz="quarter" idx="12" hasCustomPrompt="1"/>
          </p:nvPr>
        </p:nvSpPr>
        <p:spPr>
          <a:xfrm>
            <a:off x="777243" y="2362676"/>
            <a:ext cx="2928909"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6709794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relevant task sheets">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B1FCB6BD-7FDE-174C-87C5-231D460885D2}"/>
              </a:ext>
            </a:extLst>
          </p:cNvPr>
          <p:cNvSpPr>
            <a:spLocks noGrp="1"/>
          </p:cNvSpPr>
          <p:nvPr>
            <p:ph type="body" sz="quarter" idx="10" hasCustomPrompt="1"/>
          </p:nvPr>
        </p:nvSpPr>
        <p:spPr>
          <a:xfrm>
            <a:off x="777244" y="1640901"/>
            <a:ext cx="9483457"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LIST RELEVANT TASK SHEETS</a:t>
            </a:r>
            <a:endParaRPr lang="en-US"/>
          </a:p>
        </p:txBody>
      </p:sp>
      <p:sp>
        <p:nvSpPr>
          <p:cNvPr id="4" name="Text Placeholder 4">
            <a:extLst>
              <a:ext uri="{FF2B5EF4-FFF2-40B4-BE49-F238E27FC236}">
                <a16:creationId xmlns:a16="http://schemas.microsoft.com/office/drawing/2014/main" id="{E3BB6AF1-D396-8648-BB4B-66EC2E5BD9BC}"/>
              </a:ext>
            </a:extLst>
          </p:cNvPr>
          <p:cNvSpPr>
            <a:spLocks noGrp="1"/>
          </p:cNvSpPr>
          <p:nvPr>
            <p:ph type="body" sz="quarter" idx="11" hasCustomPrompt="1"/>
          </p:nvPr>
        </p:nvSpPr>
        <p:spPr>
          <a:xfrm>
            <a:off x="777242" y="2362677"/>
            <a:ext cx="10745815" cy="3568786"/>
          </a:xfrm>
          <a:prstGeom prst="rect">
            <a:avLst/>
          </a:prstGeom>
        </p:spPr>
        <p:txBody>
          <a:bodyPr numCol="1"/>
          <a:lstStyle>
            <a:lvl1pPr marL="285750" indent="-285750">
              <a:buFont typeface="Arial" panose="020B0604020202020204" pitchFamily="34" charset="0"/>
              <a:buChar char="•"/>
              <a:defRPr sz="1600" b="0" i="0">
                <a:solidFill>
                  <a:schemeClr val="tx1"/>
                </a:solidFill>
                <a:latin typeface="Helvetica" pitchFamily="2" charset="0"/>
              </a:defRPr>
            </a:lvl1pPr>
          </a:lstStyle>
          <a:p>
            <a:r>
              <a:rPr lang="en-US"/>
              <a:t>List relevant task sheets and link to download bundle</a:t>
            </a:r>
          </a:p>
        </p:txBody>
      </p:sp>
    </p:spTree>
    <p:extLst>
      <p:ext uri="{BB962C8B-B14F-4D97-AF65-F5344CB8AC3E}">
        <p14:creationId xmlns:p14="http://schemas.microsoft.com/office/powerpoint/2010/main" val="37041893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5CE0D2-EE58-F143-8FC9-DE2A7199D8B8}"/>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406304" y="366936"/>
            <a:ext cx="1000630" cy="628302"/>
          </a:xfrm>
          <a:prstGeom prst="rect">
            <a:avLst/>
          </a:prstGeom>
        </p:spPr>
      </p:pic>
      <p:sp>
        <p:nvSpPr>
          <p:cNvPr id="5" name="TextBox 4">
            <a:extLst>
              <a:ext uri="{FF2B5EF4-FFF2-40B4-BE49-F238E27FC236}">
                <a16:creationId xmlns:a16="http://schemas.microsoft.com/office/drawing/2014/main" id="{3C3123B6-0F67-0E48-895E-734B361B1F57}"/>
              </a:ext>
            </a:extLst>
          </p:cNvPr>
          <p:cNvSpPr txBox="1"/>
          <p:nvPr userDrawn="1"/>
        </p:nvSpPr>
        <p:spPr>
          <a:xfrm>
            <a:off x="319834" y="6327115"/>
            <a:ext cx="9489186" cy="244084"/>
          </a:xfrm>
          <a:prstGeom prst="rect">
            <a:avLst/>
          </a:prstGeom>
          <a:noFill/>
        </p:spPr>
        <p:txBody>
          <a:bodyPr wrap="square" rtlCol="0" anchor="b">
            <a:spAutoFit/>
          </a:bodyPr>
          <a:lstStyle/>
          <a:p>
            <a:pPr algn="l"/>
            <a:r>
              <a:rPr lang="pl" sz="1000" b="0" i="0" strike="noStrike" cap="none" spc="0" baseline="0">
                <a:solidFill>
                  <a:srgbClr val="000000"/>
                </a:solidFill>
                <a:effectLst/>
                <a:latin typeface="Helvetica"/>
                <a:ea typeface="Helvetica"/>
                <a:cs typeface="Helvetica"/>
              </a:rPr>
              <a:t>Niniejszy pakiet szkoleniowy stanowi część Przewodnika dobrych praktyk NEPSI, który znaleźć można na stronie guide.nepsi.eu</a:t>
            </a:r>
          </a:p>
        </p:txBody>
      </p:sp>
      <p:cxnSp>
        <p:nvCxnSpPr>
          <p:cNvPr id="6" name="Straight Connector 5">
            <a:extLst>
              <a:ext uri="{FF2B5EF4-FFF2-40B4-BE49-F238E27FC236}">
                <a16:creationId xmlns:a16="http://schemas.microsoft.com/office/drawing/2014/main" id="{EEF89B71-CE49-9241-9006-BD45EFB60699}"/>
              </a:ext>
            </a:extLst>
          </p:cNvPr>
          <p:cNvCxnSpPr/>
          <p:nvPr userDrawn="1"/>
        </p:nvCxnSpPr>
        <p:spPr>
          <a:xfrm>
            <a:off x="395111" y="1275645"/>
            <a:ext cx="11413067" cy="0"/>
          </a:xfrm>
          <a:prstGeom prst="line">
            <a:avLst/>
          </a:prstGeom>
          <a:ln w="19050">
            <a:solidFill>
              <a:srgbClr val="F6A317"/>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5A6482CC-0324-A84F-97E9-A03D3526EC1E}"/>
              </a:ext>
            </a:extLst>
          </p:cNvPr>
          <p:cNvSpPr txBox="1"/>
          <p:nvPr userDrawn="1"/>
        </p:nvSpPr>
        <p:spPr>
          <a:xfrm>
            <a:off x="8242479" y="429114"/>
            <a:ext cx="3574871" cy="850900"/>
          </a:xfrm>
          <a:prstGeom prst="rect">
            <a:avLst/>
          </a:prstGeom>
        </p:spPr>
        <p:txBody>
          <a:bodyPr/>
          <a:lstStyle>
            <a:lvl1pPr marL="0" indent="0" algn="r" defTabSz="914400" rtl="0" eaLnBrk="1" latinLnBrk="0" hangingPunct="1">
              <a:lnSpc>
                <a:spcPct val="90000"/>
              </a:lnSpc>
              <a:spcBef>
                <a:spcPts val="1000"/>
              </a:spcBef>
              <a:buFontTx/>
              <a:buNone/>
              <a:defRPr sz="1400" b="1" i="0" kern="1200">
                <a:solidFill>
                  <a:srgbClr val="F6A317"/>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pl" sz="1400" b="1" i="0" strike="noStrike" cap="none" spc="0" baseline="0" dirty="0">
                <a:solidFill>
                  <a:srgbClr val="F6A317"/>
                </a:solidFill>
                <a:effectLst/>
                <a:latin typeface="Helvetica"/>
                <a:ea typeface="Helvetica"/>
                <a:cs typeface="Helvetica"/>
              </a:rPr>
              <a:t>DOBRE PRAKTYKI DOTYCZĄCE OPRÓŻNIANIA WORKÓW – SZKOLENIE</a:t>
            </a:r>
          </a:p>
        </p:txBody>
      </p:sp>
    </p:spTree>
    <p:extLst>
      <p:ext uri="{BB962C8B-B14F-4D97-AF65-F5344CB8AC3E}">
        <p14:creationId xmlns:p14="http://schemas.microsoft.com/office/powerpoint/2010/main" val="332063867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4" r:id="rId4"/>
    <p:sldLayoutId id="2147483657" r:id="rId5"/>
    <p:sldLayoutId id="2147483653" r:id="rId6"/>
    <p:sldLayoutId id="2147483658" r:id="rId7"/>
    <p:sldLayoutId id="2147483655" r:id="rId8"/>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guide.nepsi.eu/sheet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training.nepsi.eu/" TargetMode="External"/><Relationship Id="rId5" Type="http://schemas.openxmlformats.org/officeDocument/2006/relationships/hyperlink" Target="https://toolkit.nepsi.eu/" TargetMode="External"/><Relationship Id="rId4" Type="http://schemas.openxmlformats.org/officeDocument/2006/relationships/hyperlink" Target="https://guide.nepsi.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302E89-B061-3248-A4DD-EEC96D8F9285}"/>
              </a:ext>
            </a:extLst>
          </p:cNvPr>
          <p:cNvSpPr>
            <a:spLocks noGrp="1"/>
          </p:cNvSpPr>
          <p:nvPr>
            <p:ph type="body" sz="quarter" idx="10"/>
          </p:nvPr>
        </p:nvSpPr>
        <p:spPr>
          <a:xfrm>
            <a:off x="1096033" y="2902987"/>
            <a:ext cx="7064294" cy="850900"/>
          </a:xfrm>
        </p:spPr>
        <p:txBody>
          <a:bodyPr anchor="t"/>
          <a:lstStyle/>
          <a:p>
            <a:pPr>
              <a:lnSpc>
                <a:spcPct val="100000"/>
              </a:lnSpc>
            </a:pPr>
            <a:r>
              <a:rPr lang="pl" sz="2800" b="1" i="0" strike="noStrike" cap="none" spc="0" baseline="0" dirty="0">
                <a:solidFill>
                  <a:srgbClr val="FFFFFF"/>
                </a:solidFill>
                <a:effectLst/>
                <a:latin typeface="Helvetica"/>
                <a:ea typeface="Helvetica"/>
                <a:cs typeface="Helvetica"/>
              </a:rPr>
              <a:t>DOBRE PRAKTYKI DOTYCZĄCE OPRÓŻNIANIA WORKÓW – SZKOLENIE</a:t>
            </a:r>
          </a:p>
        </p:txBody>
      </p:sp>
      <p:sp>
        <p:nvSpPr>
          <p:cNvPr id="4" name="Text Placeholder 3">
            <a:extLst>
              <a:ext uri="{FF2B5EF4-FFF2-40B4-BE49-F238E27FC236}">
                <a16:creationId xmlns:a16="http://schemas.microsoft.com/office/drawing/2014/main" id="{99B3863F-47E7-0946-AB9D-9520355AE3B7}"/>
              </a:ext>
            </a:extLst>
          </p:cNvPr>
          <p:cNvSpPr>
            <a:spLocks noGrp="1"/>
          </p:cNvSpPr>
          <p:nvPr>
            <p:ph type="body" sz="quarter" idx="11"/>
          </p:nvPr>
        </p:nvSpPr>
        <p:spPr>
          <a:xfrm>
            <a:off x="1096032" y="4061949"/>
            <a:ext cx="7534275" cy="850900"/>
          </a:xfrm>
        </p:spPr>
        <p:txBody>
          <a:bodyPr/>
          <a:lstStyle/>
          <a:p>
            <a:endParaRPr lang="en-US"/>
          </a:p>
        </p:txBody>
      </p:sp>
      <p:sp>
        <p:nvSpPr>
          <p:cNvPr id="2" name="Rectangle 1"/>
          <p:cNvSpPr/>
          <p:nvPr/>
        </p:nvSpPr>
        <p:spPr>
          <a:xfrm>
            <a:off x="8063345" y="249382"/>
            <a:ext cx="3782291" cy="803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6959646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75C532-796E-0E45-8861-6D255108102B}"/>
              </a:ext>
            </a:extLst>
          </p:cNvPr>
          <p:cNvSpPr>
            <a:spLocks noGrp="1"/>
          </p:cNvSpPr>
          <p:nvPr>
            <p:ph type="body" sz="quarter" idx="10"/>
          </p:nvPr>
        </p:nvSpPr>
        <p:spPr>
          <a:xfrm>
            <a:off x="777243" y="1640901"/>
            <a:ext cx="7515857" cy="850900"/>
          </a:xfrm>
        </p:spPr>
        <p:txBody>
          <a:bodyPr anchor="t"/>
          <a:lstStyle/>
          <a:p>
            <a:pPr>
              <a:lnSpc>
                <a:spcPct val="100000"/>
              </a:lnSpc>
            </a:pPr>
            <a:r>
              <a:rPr lang="pl" sz="2800" b="1" i="0" strike="noStrike" cap="none" spc="0" baseline="0" dirty="0">
                <a:solidFill>
                  <a:srgbClr val="F6A317"/>
                </a:solidFill>
                <a:effectLst/>
                <a:latin typeface="Helvetica"/>
                <a:ea typeface="Helvetica"/>
                <a:cs typeface="Helvetica"/>
              </a:rPr>
              <a:t>CO NALEŻY, A CZEGO NIE NALEŻY ROBIĆ PODCZAS OPROŻNIANIA WORKÓW</a:t>
            </a:r>
          </a:p>
        </p:txBody>
      </p:sp>
      <p:sp>
        <p:nvSpPr>
          <p:cNvPr id="3" name="Text Placeholder 2">
            <a:extLst>
              <a:ext uri="{FF2B5EF4-FFF2-40B4-BE49-F238E27FC236}">
                <a16:creationId xmlns:a16="http://schemas.microsoft.com/office/drawing/2014/main" id="{93220A22-4954-F04B-A3F3-F1A9A2F05281}"/>
              </a:ext>
            </a:extLst>
          </p:cNvPr>
          <p:cNvSpPr>
            <a:spLocks noGrp="1"/>
          </p:cNvSpPr>
          <p:nvPr>
            <p:ph type="body" sz="quarter" idx="11"/>
          </p:nvPr>
        </p:nvSpPr>
        <p:spPr>
          <a:xfrm>
            <a:off x="777241" y="2667584"/>
            <a:ext cx="6856125" cy="3201832"/>
          </a:xfrm>
        </p:spPr>
        <p:txBody>
          <a:bodyPr/>
          <a:lstStyle/>
          <a:p>
            <a:pPr>
              <a:lnSpc>
                <a:spcPct val="100000"/>
              </a:lnSpc>
              <a:spcBef>
                <a:spcPts val="600"/>
              </a:spcBef>
              <a:buSzPct val="85000"/>
            </a:pPr>
            <a:r>
              <a:rPr lang="pl" sz="1600" b="1" i="0" strike="noStrike" cap="none" spc="0" baseline="0" dirty="0">
                <a:solidFill>
                  <a:srgbClr val="000000"/>
                </a:solidFill>
                <a:effectLst/>
                <a:latin typeface="Helvetica"/>
                <a:ea typeface="Helvetica"/>
                <a:cs typeface="Helvetica"/>
              </a:rPr>
              <a:t>NALEŻY</a:t>
            </a:r>
          </a:p>
          <a:p>
            <a:pPr marL="342900" indent="-342900">
              <a:lnSpc>
                <a:spcPct val="100000"/>
              </a:lnSpc>
              <a:spcBef>
                <a:spcPts val="600"/>
              </a:spcBef>
              <a:buSzPct val="85000"/>
              <a:buFont typeface=".Apple Color Emoji UI"/>
              <a:buChar char="✅"/>
            </a:pPr>
            <a:r>
              <a:rPr lang="pl" sz="1600" b="0" i="0" strike="noStrike" cap="none" spc="0" baseline="0" dirty="0">
                <a:solidFill>
                  <a:srgbClr val="000000"/>
                </a:solidFill>
                <a:effectLst/>
                <a:latin typeface="Helvetica"/>
                <a:ea typeface="Helvetica"/>
                <a:cs typeface="Helvetica"/>
              </a:rPr>
              <a:t>Upewniać się, że systemy odpylania są sprawne</a:t>
            </a:r>
          </a:p>
          <a:p>
            <a:pPr marL="342900" indent="-342900">
              <a:lnSpc>
                <a:spcPct val="100000"/>
              </a:lnSpc>
              <a:spcBef>
                <a:spcPts val="600"/>
              </a:spcBef>
              <a:buSzPct val="85000"/>
              <a:buFont typeface=".Apple Color Emoji UI"/>
              <a:buChar char="✅"/>
            </a:pPr>
            <a:r>
              <a:rPr lang="pl" sz="1600" b="0" i="0" strike="noStrike" cap="none" spc="0" baseline="0" dirty="0">
                <a:solidFill>
                  <a:srgbClr val="000000"/>
                </a:solidFill>
                <a:effectLst/>
                <a:latin typeface="Helvetica"/>
                <a:ea typeface="Helvetica"/>
                <a:cs typeface="Helvetica"/>
              </a:rPr>
              <a:t>Wypatrywać śladów uszkodzeń</a:t>
            </a:r>
            <a:r>
              <a:rPr lang="en-IN" sz="1600" b="0" i="0" strike="noStrike" cap="none" spc="0" baseline="0" dirty="0">
                <a:solidFill>
                  <a:srgbClr val="000000"/>
                </a:solidFill>
                <a:effectLst/>
                <a:latin typeface="Helvetica"/>
                <a:ea typeface="Helvetica"/>
                <a:cs typeface="Helvetica"/>
              </a:rPr>
              <a:t> </a:t>
            </a:r>
            <a:r>
              <a:rPr lang="en-IN" sz="1600" b="0" i="0" strike="noStrike" cap="none" spc="0" baseline="0" dirty="0" err="1">
                <a:solidFill>
                  <a:srgbClr val="000000"/>
                </a:solidFill>
                <a:effectLst/>
                <a:latin typeface="Helvetica"/>
                <a:ea typeface="Helvetica"/>
                <a:cs typeface="Helvetica"/>
              </a:rPr>
              <a:t>i</a:t>
            </a:r>
            <a:r>
              <a:rPr lang="en-IN" sz="1600" b="0" i="0" strike="noStrike" cap="none" spc="0" baseline="0" dirty="0">
                <a:solidFill>
                  <a:srgbClr val="000000"/>
                </a:solidFill>
                <a:effectLst/>
                <a:latin typeface="Helvetica"/>
                <a:ea typeface="Helvetica"/>
                <a:cs typeface="Helvetica"/>
              </a:rPr>
              <a:t> </a:t>
            </a:r>
            <a:r>
              <a:rPr lang="pl" sz="1600" b="0" i="0" strike="noStrike" cap="none" spc="0" baseline="0" dirty="0">
                <a:solidFill>
                  <a:srgbClr val="000000"/>
                </a:solidFill>
                <a:effectLst/>
                <a:latin typeface="Helvetica"/>
                <a:ea typeface="Helvetica"/>
                <a:cs typeface="Helvetica"/>
              </a:rPr>
              <a:t>niewłaściwego działania oraz zgłaszać usterki</a:t>
            </a:r>
          </a:p>
          <a:p>
            <a:pPr marL="342900" indent="-342900">
              <a:lnSpc>
                <a:spcPct val="100000"/>
              </a:lnSpc>
              <a:spcBef>
                <a:spcPts val="600"/>
              </a:spcBef>
              <a:buSzPct val="85000"/>
              <a:buFont typeface=".Apple Color Emoji UI"/>
              <a:buChar char="✅"/>
            </a:pPr>
            <a:r>
              <a:rPr lang="pl" sz="1600" b="0" i="0" strike="noStrike" cap="none" spc="0" baseline="0" dirty="0">
                <a:solidFill>
                  <a:srgbClr val="000000"/>
                </a:solidFill>
                <a:effectLst/>
                <a:latin typeface="Helvetica"/>
                <a:ea typeface="Helvetica"/>
                <a:cs typeface="Helvetica"/>
              </a:rPr>
              <a:t>Nosić ŚOI (maski przeciwpyłowe), jeśli nie są dostępne inne środki kontroli pyłu</a:t>
            </a:r>
          </a:p>
          <a:p>
            <a:pPr marL="342900" indent="-342900">
              <a:lnSpc>
                <a:spcPct val="100000"/>
              </a:lnSpc>
              <a:spcBef>
                <a:spcPts val="600"/>
              </a:spcBef>
              <a:buSzPct val="85000"/>
              <a:buFont typeface=".Apple Color Emoji UI"/>
              <a:buChar char="✅"/>
            </a:pPr>
            <a:r>
              <a:rPr lang="pl" sz="1600" b="0" i="0" strike="noStrike" cap="none" spc="0" baseline="0" dirty="0">
                <a:solidFill>
                  <a:srgbClr val="000000"/>
                </a:solidFill>
                <a:effectLst/>
                <a:latin typeface="Helvetica"/>
                <a:ea typeface="Helvetica"/>
                <a:cs typeface="Helvetica"/>
              </a:rPr>
              <a:t>Natychmiast usuwać rozsypany materiał, korzystając</a:t>
            </a:r>
            <a:r>
              <a:rPr lang="en-IN" sz="1600" b="0" i="0" strike="noStrike" cap="none" spc="0" baseline="0" dirty="0">
                <a:solidFill>
                  <a:srgbClr val="000000"/>
                </a:solidFill>
                <a:effectLst/>
                <a:latin typeface="Helvetica"/>
                <a:ea typeface="Helvetica"/>
                <a:cs typeface="Helvetica"/>
              </a:rPr>
              <a:t> z </a:t>
            </a:r>
            <a:r>
              <a:rPr lang="pl" sz="1600" b="0" i="0" strike="noStrike" cap="none" spc="0" baseline="0" dirty="0">
                <a:solidFill>
                  <a:srgbClr val="000000"/>
                </a:solidFill>
                <a:effectLst/>
                <a:latin typeface="Helvetica"/>
                <a:ea typeface="Helvetica"/>
                <a:cs typeface="Helvetica"/>
              </a:rPr>
              <a:t>odkurzacza lub stosując czyszczenie na mokro</a:t>
            </a:r>
          </a:p>
          <a:p>
            <a:pPr>
              <a:lnSpc>
                <a:spcPct val="100000"/>
              </a:lnSpc>
              <a:spcBef>
                <a:spcPts val="600"/>
              </a:spcBef>
            </a:pPr>
            <a:r>
              <a:rPr lang="pl" sz="1600" b="1" i="0" strike="noStrike" cap="none" spc="0" baseline="0" dirty="0">
                <a:solidFill>
                  <a:srgbClr val="000000"/>
                </a:solidFill>
                <a:effectLst/>
                <a:latin typeface="Helvetica"/>
                <a:ea typeface="Helvetica"/>
                <a:cs typeface="Helvetica"/>
              </a:rPr>
              <a:t>NIE NALEŻY</a:t>
            </a:r>
          </a:p>
          <a:p>
            <a:pPr marL="285750" indent="-285750">
              <a:lnSpc>
                <a:spcPct val="100000"/>
              </a:lnSpc>
              <a:spcBef>
                <a:spcPts val="600"/>
              </a:spcBef>
              <a:buSzPct val="85000"/>
              <a:buFont typeface=".Apple Color Emoji UI"/>
              <a:buChar char="❌"/>
            </a:pPr>
            <a:r>
              <a:rPr lang="pl" sz="1600" b="0" i="0" strike="noStrike" cap="none" spc="0" baseline="0" dirty="0">
                <a:solidFill>
                  <a:srgbClr val="000000"/>
                </a:solidFill>
                <a:effectLst/>
                <a:latin typeface="Helvetica"/>
                <a:ea typeface="Helvetica"/>
                <a:cs typeface="Helvetica"/>
              </a:rPr>
              <a:t>Zbyt szybko opróżniać małych worków</a:t>
            </a:r>
          </a:p>
          <a:p>
            <a:pPr marL="285750" indent="-285750">
              <a:lnSpc>
                <a:spcPct val="100000"/>
              </a:lnSpc>
              <a:spcBef>
                <a:spcPts val="600"/>
              </a:spcBef>
              <a:buSzPct val="85000"/>
              <a:buFont typeface=".Apple Color Emoji UI"/>
              <a:buChar char="❌"/>
            </a:pPr>
            <a:r>
              <a:rPr lang="pl" sz="1600" b="0" i="0" strike="noStrike" cap="none" spc="0" baseline="0" dirty="0">
                <a:solidFill>
                  <a:srgbClr val="000000"/>
                </a:solidFill>
                <a:effectLst/>
                <a:latin typeface="Helvetica"/>
                <a:ea typeface="Helvetica"/>
                <a:cs typeface="Helvetica"/>
              </a:rPr>
              <a:t>Przepełniać pojemników na odpady</a:t>
            </a:r>
          </a:p>
          <a:p>
            <a:pPr marL="285750" indent="-285750">
              <a:lnSpc>
                <a:spcPct val="100000"/>
              </a:lnSpc>
              <a:spcBef>
                <a:spcPts val="600"/>
              </a:spcBef>
              <a:buSzPct val="85000"/>
              <a:buFont typeface=".Apple Color Emoji UI"/>
              <a:buChar char="❌"/>
            </a:pPr>
            <a:r>
              <a:rPr lang="pl" sz="1600" b="0" i="0" strike="noStrike" cap="none" spc="0" baseline="0" dirty="0">
                <a:solidFill>
                  <a:srgbClr val="000000"/>
                </a:solidFill>
                <a:effectLst/>
                <a:latin typeface="Helvetica"/>
                <a:ea typeface="Helvetica"/>
                <a:cs typeface="Helvetica"/>
              </a:rPr>
              <a:t>Do czyszczenia używać suchych szczotek ani sprężonego powietrza</a:t>
            </a:r>
          </a:p>
          <a:p>
            <a:pPr marL="342900" indent="-342900">
              <a:lnSpc>
                <a:spcPct val="100000"/>
              </a:lnSpc>
              <a:spcBef>
                <a:spcPts val="600"/>
              </a:spcBef>
              <a:buSzPct val="85000"/>
              <a:buFont typeface=".Apple Color Emoji UI"/>
              <a:buChar char="✅"/>
            </a:pPr>
            <a:endParaRPr lang="en-GB" dirty="0"/>
          </a:p>
          <a:p>
            <a:pPr marL="285750" indent="-285750">
              <a:lnSpc>
                <a:spcPct val="100000"/>
              </a:lnSpc>
              <a:spcBef>
                <a:spcPts val="600"/>
              </a:spcBef>
              <a:buFont typeface="Arial" panose="020B0604020202020204" pitchFamily="34" charset="0"/>
              <a:buChar char="•"/>
            </a:pPr>
            <a:endParaRPr lang="en-US" sz="1200" dirty="0"/>
          </a:p>
        </p:txBody>
      </p:sp>
      <p:pic>
        <p:nvPicPr>
          <p:cNvPr id="5" name="Picture Placeholder 4">
            <a:extLst>
              <a:ext uri="{FF2B5EF4-FFF2-40B4-BE49-F238E27FC236}">
                <a16:creationId xmlns:a16="http://schemas.microsoft.com/office/drawing/2014/main" id="{5673BCE9-F112-484A-969D-A6FFF87628DB}"/>
              </a:ext>
            </a:extLst>
          </p:cNvPr>
          <p:cNvPicPr>
            <a:picLocks noGrp="1" noChangeAspect="1"/>
          </p:cNvPicPr>
          <p:nvPr>
            <p:ph type="pic" sz="quarter" idx="12"/>
          </p:nvPr>
        </p:nvPicPr>
        <p:blipFill>
          <a:blip r:embed="rId3"/>
          <a:srcRect t="30" b="30"/>
          <a:stretch>
            <a:fillRect/>
          </a:stretch>
        </p:blipFill>
        <p:spPr>
          <a:xfrm>
            <a:off x="7633366" y="2491800"/>
            <a:ext cx="4183984" cy="3553399"/>
          </a:xfrm>
          <a:prstGeom prst="rect">
            <a:avLst/>
          </a:prstGeom>
        </p:spPr>
      </p:pic>
    </p:spTree>
    <p:extLst>
      <p:ext uri="{BB962C8B-B14F-4D97-AF65-F5344CB8AC3E}">
        <p14:creationId xmlns:p14="http://schemas.microsoft.com/office/powerpoint/2010/main" val="61434175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p:txBody>
          <a:bodyPr/>
          <a:lstStyle/>
          <a:p>
            <a:pPr>
              <a:lnSpc>
                <a:spcPct val="100000"/>
              </a:lnSpc>
            </a:pPr>
            <a:r>
              <a:rPr lang="pl" sz="2800" b="1" i="0" strike="noStrike" cap="none" spc="0" baseline="0">
                <a:solidFill>
                  <a:srgbClr val="F6A317"/>
                </a:solidFill>
                <a:effectLst/>
                <a:latin typeface="Helvetica"/>
                <a:ea typeface="Helvetica"/>
                <a:cs typeface="Helvetica"/>
              </a:rPr>
              <a:t>PUSTY SLAJD</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a:xfrm>
            <a:off x="777243" y="2362676"/>
            <a:ext cx="5332612" cy="3682369"/>
          </a:xfrm>
        </p:spPr>
        <p:txBody>
          <a:bodyPr lIns="91440" tIns="45720" rIns="91440" bIns="45720" anchor="t"/>
          <a:lstStyle/>
          <a:p>
            <a:pPr>
              <a:lnSpc>
                <a:spcPts val="2400"/>
              </a:lnSpc>
            </a:pPr>
            <a:r>
              <a:rPr lang="pl" sz="1800" b="0" i="0" strike="noStrike" cap="none" spc="0" baseline="0" dirty="0">
                <a:solidFill>
                  <a:srgbClr val="000000"/>
                </a:solidFill>
                <a:effectLst/>
                <a:latin typeface="Helvetica"/>
                <a:ea typeface="Helvetica"/>
                <a:cs typeface="Helvetica"/>
              </a:rPr>
              <a:t>Wykorzystaj ten slajd do utworzenia własnego materiału szkoleniowego, </a:t>
            </a:r>
            <a:r>
              <a:rPr lang="pl" sz="1800" dirty="0">
                <a:solidFill>
                  <a:srgbClr val="000000"/>
                </a:solidFill>
                <a:latin typeface="Helvetica"/>
                <a:ea typeface="Helvetica"/>
                <a:cs typeface="Helvetica"/>
              </a:rPr>
              <a:t>dotyczącego</a:t>
            </a:r>
            <a:r>
              <a:rPr lang="pl" sz="1800" b="0" i="0" strike="noStrike" cap="none" spc="0" baseline="0" dirty="0">
                <a:solidFill>
                  <a:srgbClr val="000000"/>
                </a:solidFill>
                <a:effectLst/>
                <a:latin typeface="Helvetica"/>
                <a:ea typeface="Helvetica"/>
                <a:cs typeface="Helvetica"/>
              </a:rPr>
              <a:t> konkretnego miejsca pracy lub kontekstu.</a:t>
            </a:r>
          </a:p>
          <a:p>
            <a:pPr>
              <a:lnSpc>
                <a:spcPts val="2400"/>
              </a:lnSpc>
            </a:pPr>
            <a:r>
              <a:rPr lang="pl" sz="1800" b="0" i="0" strike="noStrike" cap="none" spc="0" baseline="0" dirty="0">
                <a:solidFill>
                  <a:srgbClr val="000000"/>
                </a:solidFill>
                <a:effectLst/>
                <a:latin typeface="Helvetica"/>
                <a:ea typeface="Helvetica"/>
                <a:cs typeface="Helvetica"/>
              </a:rPr>
              <a:t>Aby zmienić obraz, kliknij prawym przyciskiem myszy &gt; zmień obraz &gt;</a:t>
            </a:r>
            <a:r>
              <a:rPr lang="en-IN" sz="1800" b="0" i="0" strike="noStrike" cap="none" spc="0" baseline="0" dirty="0">
                <a:solidFill>
                  <a:srgbClr val="000000"/>
                </a:solidFill>
                <a:effectLst/>
                <a:latin typeface="Helvetica"/>
                <a:ea typeface="Helvetica"/>
                <a:cs typeface="Helvetica"/>
              </a:rPr>
              <a:t> z </a:t>
            </a:r>
            <a:r>
              <a:rPr lang="pl" sz="1800" b="0" i="0" strike="noStrike" cap="none" spc="0" baseline="0" dirty="0">
                <a:solidFill>
                  <a:srgbClr val="000000"/>
                </a:solidFill>
                <a:effectLst/>
                <a:latin typeface="Helvetica"/>
                <a:ea typeface="Helvetica"/>
                <a:cs typeface="Helvetica"/>
              </a:rPr>
              <a:t>pliku.</a:t>
            </a:r>
          </a:p>
          <a:p>
            <a:pPr>
              <a:lnSpc>
                <a:spcPts val="2400"/>
              </a:lnSpc>
            </a:pPr>
            <a:r>
              <a:rPr lang="pl" sz="1800" b="0" i="0" strike="noStrike" cap="none" spc="0" baseline="0" dirty="0">
                <a:solidFill>
                  <a:srgbClr val="000000"/>
                </a:solidFill>
                <a:effectLst/>
                <a:latin typeface="Helvetica"/>
                <a:ea typeface="Helvetica"/>
                <a:cs typeface="Helvetica"/>
              </a:rPr>
              <a:t>Aby utworzyć więcej slajdów, kliknij „Nowy slajd” na zakładce powyżej.</a:t>
            </a:r>
          </a:p>
        </p:txBody>
      </p:sp>
      <p:pic>
        <p:nvPicPr>
          <p:cNvPr id="5" name="Picture 4">
            <a:extLst>
              <a:ext uri="{FF2B5EF4-FFF2-40B4-BE49-F238E27FC236}">
                <a16:creationId xmlns:a16="http://schemas.microsoft.com/office/drawing/2014/main" id="{CCBA8D20-98C2-1040-9A50-289B5FCF0FF1}"/>
              </a:ext>
            </a:extLst>
          </p:cNvPr>
          <p:cNvPicPr>
            <a:picLocks noChangeAspect="1"/>
          </p:cNvPicPr>
          <p:nvPr/>
        </p:nvPicPr>
        <p:blipFill>
          <a:blip r:embed="rId3"/>
          <a:srcRect l="5438" r="16056"/>
          <a:stretch>
            <a:fillRect/>
          </a:stretch>
        </p:blipFill>
        <p:spPr>
          <a:xfrm>
            <a:off x="6592708" y="1608531"/>
            <a:ext cx="5224384" cy="4436510"/>
          </a:xfrm>
          <a:prstGeom prst="rect">
            <a:avLst/>
          </a:prstGeom>
        </p:spPr>
      </p:pic>
    </p:spTree>
    <p:extLst>
      <p:ext uri="{BB962C8B-B14F-4D97-AF65-F5344CB8AC3E}">
        <p14:creationId xmlns:p14="http://schemas.microsoft.com/office/powerpoint/2010/main" val="204663624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55A8C-0491-4D4D-B0C0-03C52FE6100C}"/>
              </a:ext>
            </a:extLst>
          </p:cNvPr>
          <p:cNvSpPr>
            <a:spLocks noGrp="1"/>
          </p:cNvSpPr>
          <p:nvPr>
            <p:ph type="body" sz="quarter" idx="10"/>
          </p:nvPr>
        </p:nvSpPr>
        <p:spPr/>
        <p:txBody>
          <a:bodyPr/>
          <a:lstStyle/>
          <a:p>
            <a:pPr>
              <a:lnSpc>
                <a:spcPct val="100000"/>
              </a:lnSpc>
            </a:pPr>
            <a:r>
              <a:rPr lang="pl" sz="2800" b="1" i="0" strike="noStrike" cap="none" spc="0" baseline="0">
                <a:solidFill>
                  <a:srgbClr val="F6A317"/>
                </a:solidFill>
                <a:effectLst/>
                <a:latin typeface="Helvetica"/>
                <a:ea typeface="Helvetica"/>
                <a:cs typeface="Helvetica"/>
              </a:rPr>
              <a:t>WNIOSKI</a:t>
            </a:r>
          </a:p>
        </p:txBody>
      </p:sp>
      <p:sp>
        <p:nvSpPr>
          <p:cNvPr id="3" name="Text Placeholder 2">
            <a:extLst>
              <a:ext uri="{FF2B5EF4-FFF2-40B4-BE49-F238E27FC236}">
                <a16:creationId xmlns:a16="http://schemas.microsoft.com/office/drawing/2014/main" id="{8D1981DF-FF6D-334E-A61C-977A636291F3}"/>
              </a:ext>
            </a:extLst>
          </p:cNvPr>
          <p:cNvSpPr>
            <a:spLocks noGrp="1"/>
          </p:cNvSpPr>
          <p:nvPr>
            <p:ph type="body" sz="quarter" idx="11"/>
          </p:nvPr>
        </p:nvSpPr>
        <p:spPr>
          <a:xfrm>
            <a:off x="777242" y="2362676"/>
            <a:ext cx="5890258" cy="3682369"/>
          </a:xfrm>
        </p:spPr>
        <p:txBody>
          <a:bodyPr lIns="91440" tIns="45720" rIns="91440" bIns="45720" anchor="t"/>
          <a:lstStyle/>
          <a:p>
            <a:pPr>
              <a:lnSpc>
                <a:spcPts val="2400"/>
              </a:lnSpc>
              <a:spcBef>
                <a:spcPts val="600"/>
              </a:spcBef>
              <a:spcAft>
                <a:spcPts val="1000"/>
              </a:spcAft>
            </a:pPr>
            <a:r>
              <a:rPr lang="pl" sz="1800" b="0" i="0" strike="noStrike" cap="none" spc="0" baseline="0" dirty="0">
                <a:solidFill>
                  <a:srgbClr val="000000"/>
                </a:solidFill>
                <a:effectLst/>
                <a:latin typeface="Helvetica"/>
                <a:ea typeface="Helvetica"/>
                <a:cs typeface="Helvetica"/>
              </a:rPr>
              <a:t>Opróżnianie worków może skutkować narażeniem na RKK. Aby chronić swoje zdrowie, należy pamiętać, aby:</a:t>
            </a:r>
          </a:p>
          <a:p>
            <a:pPr marL="285750" indent="-285750">
              <a:lnSpc>
                <a:spcPts val="2400"/>
              </a:lnSpc>
              <a:spcBef>
                <a:spcPts val="600"/>
              </a:spcBef>
              <a:spcAft>
                <a:spcPts val="600"/>
              </a:spcAft>
              <a:buClr>
                <a:srgbClr val="F1B600"/>
              </a:buClr>
              <a:buSzPct val="120000"/>
              <a:buFont typeface="Wingdings" pitchFamily="2" charset="2"/>
              <a:buChar char="q"/>
            </a:pPr>
            <a:r>
              <a:rPr lang="pl" sz="1800" b="0" i="0" strike="noStrike" cap="none" spc="0" baseline="0" dirty="0">
                <a:solidFill>
                  <a:srgbClr val="000000"/>
                </a:solidFill>
                <a:effectLst/>
                <a:latin typeface="Helvetica"/>
                <a:ea typeface="Helvetica"/>
                <a:cs typeface="Helvetica"/>
              </a:rPr>
              <a:t>Sprawdzać, czy systemy wentylacyjne</a:t>
            </a:r>
            <a:r>
              <a:rPr lang="en-IN" sz="1800" b="0" i="0" strike="noStrike" cap="none" spc="0" baseline="0" dirty="0">
                <a:solidFill>
                  <a:srgbClr val="000000"/>
                </a:solidFill>
                <a:effectLst/>
                <a:latin typeface="Helvetica"/>
                <a:ea typeface="Helvetica"/>
                <a:cs typeface="Helvetica"/>
              </a:rPr>
              <a:t> </a:t>
            </a:r>
            <a:r>
              <a:rPr lang="en-IN" sz="1800" b="0" i="0" strike="noStrike" cap="none" spc="0" baseline="0" dirty="0" err="1">
                <a:solidFill>
                  <a:srgbClr val="000000"/>
                </a:solidFill>
                <a:effectLst/>
                <a:latin typeface="Helvetica"/>
                <a:ea typeface="Helvetica"/>
                <a:cs typeface="Helvetica"/>
              </a:rPr>
              <a:t>i</a:t>
            </a:r>
            <a:r>
              <a:rPr lang="en-IN" sz="1800" b="0" i="0" strike="noStrike" cap="none" spc="0" baseline="0" dirty="0">
                <a:solidFill>
                  <a:srgbClr val="000000"/>
                </a:solidFill>
                <a:effectLst/>
                <a:latin typeface="Helvetica"/>
                <a:ea typeface="Helvetica"/>
                <a:cs typeface="Helvetica"/>
              </a:rPr>
              <a:t> </a:t>
            </a:r>
            <a:r>
              <a:rPr lang="pl" sz="1800" b="0" i="0" strike="noStrike" cap="none" spc="0" baseline="0" dirty="0">
                <a:solidFill>
                  <a:srgbClr val="000000"/>
                </a:solidFill>
                <a:effectLst/>
                <a:latin typeface="Helvetica"/>
                <a:ea typeface="Helvetica"/>
                <a:cs typeface="Helvetica"/>
              </a:rPr>
              <a:t>odpylania są włączone (jeśli są dostępne)</a:t>
            </a:r>
          </a:p>
          <a:p>
            <a:pPr marL="285750" indent="-285750">
              <a:lnSpc>
                <a:spcPts val="2400"/>
              </a:lnSpc>
              <a:spcBef>
                <a:spcPts val="600"/>
              </a:spcBef>
              <a:spcAft>
                <a:spcPts val="600"/>
              </a:spcAft>
              <a:buClr>
                <a:srgbClr val="F1B600"/>
              </a:buClr>
              <a:buSzPct val="120000"/>
              <a:buFont typeface="Wingdings" pitchFamily="2" charset="2"/>
              <a:buChar char="q"/>
            </a:pPr>
            <a:r>
              <a:rPr lang="pl" sz="1800" dirty="0">
                <a:solidFill>
                  <a:srgbClr val="000000"/>
                </a:solidFill>
                <a:latin typeface="Helvetica"/>
                <a:ea typeface="Helvetica"/>
                <a:cs typeface="Helvetica"/>
              </a:rPr>
              <a:t>Zawsze</a:t>
            </a:r>
            <a:r>
              <a:rPr lang="pl" sz="1800" b="0" i="0" strike="noStrike" cap="none" spc="0" baseline="0" dirty="0">
                <a:solidFill>
                  <a:srgbClr val="000000"/>
                </a:solidFill>
                <a:effectLst/>
                <a:latin typeface="Helvetica"/>
                <a:ea typeface="Helvetica"/>
                <a:cs typeface="Helvetica"/>
              </a:rPr>
              <a:t> korzystać ze sprzętu pomocniczego, jeśli jest dostępny</a:t>
            </a:r>
          </a:p>
          <a:p>
            <a:pPr marL="285750" indent="-285750">
              <a:lnSpc>
                <a:spcPts val="2400"/>
              </a:lnSpc>
              <a:spcBef>
                <a:spcPts val="600"/>
              </a:spcBef>
              <a:spcAft>
                <a:spcPts val="600"/>
              </a:spcAft>
              <a:buClr>
                <a:srgbClr val="F1B600"/>
              </a:buClr>
              <a:buSzPct val="120000"/>
              <a:buFont typeface="Wingdings" pitchFamily="2" charset="2"/>
              <a:buChar char="q"/>
            </a:pPr>
            <a:r>
              <a:rPr lang="pl" sz="1800" b="0" i="0" strike="noStrike" cap="none" spc="0" baseline="0" dirty="0">
                <a:solidFill>
                  <a:srgbClr val="000000"/>
                </a:solidFill>
                <a:effectLst/>
                <a:latin typeface="Helvetica"/>
                <a:ea typeface="Helvetica"/>
                <a:cs typeface="Helvetica"/>
              </a:rPr>
              <a:t>Ostrożnie usuwać puste worki, aby jak najbardziej ograniczać wytwarzanie pyłu</a:t>
            </a:r>
          </a:p>
          <a:p>
            <a:pPr marL="285750" indent="-285750">
              <a:lnSpc>
                <a:spcPts val="2400"/>
              </a:lnSpc>
              <a:spcBef>
                <a:spcPts val="600"/>
              </a:spcBef>
              <a:spcAft>
                <a:spcPts val="600"/>
              </a:spcAft>
              <a:buClr>
                <a:srgbClr val="F1B600"/>
              </a:buClr>
              <a:buSzPct val="120000"/>
              <a:buFont typeface="Wingdings" pitchFamily="2" charset="2"/>
              <a:buChar char="q"/>
            </a:pPr>
            <a:r>
              <a:rPr lang="pl" sz="1800" b="0" i="0" strike="noStrike" cap="none" spc="0" baseline="0" dirty="0">
                <a:solidFill>
                  <a:srgbClr val="000000"/>
                </a:solidFill>
                <a:effectLst/>
                <a:latin typeface="Helvetica"/>
                <a:ea typeface="Helvetica"/>
                <a:cs typeface="Helvetica"/>
              </a:rPr>
              <a:t>Natychmiast usuwać rozsypany materiał</a:t>
            </a:r>
          </a:p>
        </p:txBody>
      </p:sp>
      <p:pic>
        <p:nvPicPr>
          <p:cNvPr id="5" name="Picture 4">
            <a:extLst>
              <a:ext uri="{FF2B5EF4-FFF2-40B4-BE49-F238E27FC236}">
                <a16:creationId xmlns:a16="http://schemas.microsoft.com/office/drawing/2014/main" id="{0B390723-ECD8-4745-934F-06F7A23C5080}"/>
              </a:ext>
            </a:extLst>
          </p:cNvPr>
          <p:cNvPicPr>
            <a:picLocks noChangeAspect="1"/>
          </p:cNvPicPr>
          <p:nvPr/>
        </p:nvPicPr>
        <p:blipFill>
          <a:blip r:embed="rId3"/>
          <a:stretch>
            <a:fillRect/>
          </a:stretch>
        </p:blipFill>
        <p:spPr>
          <a:xfrm>
            <a:off x="7287256" y="1365250"/>
            <a:ext cx="4127500" cy="4127500"/>
          </a:xfrm>
          <a:prstGeom prst="rect">
            <a:avLst/>
          </a:prstGeom>
        </p:spPr>
      </p:pic>
    </p:spTree>
    <p:extLst>
      <p:ext uri="{BB962C8B-B14F-4D97-AF65-F5344CB8AC3E}">
        <p14:creationId xmlns:p14="http://schemas.microsoft.com/office/powerpoint/2010/main" val="74046111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40799-38CC-024D-885F-40D009CA9E71}"/>
              </a:ext>
            </a:extLst>
          </p:cNvPr>
          <p:cNvSpPr>
            <a:spLocks noGrp="1"/>
          </p:cNvSpPr>
          <p:nvPr>
            <p:ph type="body" sz="quarter" idx="10"/>
          </p:nvPr>
        </p:nvSpPr>
        <p:spPr>
          <a:xfrm>
            <a:off x="777244" y="1640901"/>
            <a:ext cx="8538206" cy="850900"/>
          </a:xfrm>
        </p:spPr>
        <p:txBody>
          <a:bodyPr/>
          <a:lstStyle/>
          <a:p>
            <a:r>
              <a:rPr lang="pl" sz="2800" b="1" i="0" strike="noStrike" cap="none" spc="0" baseline="0">
                <a:solidFill>
                  <a:srgbClr val="F6A317"/>
                </a:solidFill>
                <a:effectLst/>
                <a:latin typeface="Helvetica"/>
                <a:ea typeface="Helvetica"/>
                <a:cs typeface="Helvetica"/>
              </a:rPr>
              <a:t>DODATKOWE MATERIAŁY SZKOLENIOWE</a:t>
            </a:r>
          </a:p>
        </p:txBody>
      </p:sp>
      <p:sp>
        <p:nvSpPr>
          <p:cNvPr id="3" name="Text Placeholder 2">
            <a:extLst>
              <a:ext uri="{FF2B5EF4-FFF2-40B4-BE49-F238E27FC236}">
                <a16:creationId xmlns:a16="http://schemas.microsoft.com/office/drawing/2014/main" id="{E4F07BA6-6CD5-BD44-A586-339407333047}"/>
              </a:ext>
            </a:extLst>
          </p:cNvPr>
          <p:cNvSpPr>
            <a:spLocks noGrp="1"/>
          </p:cNvSpPr>
          <p:nvPr>
            <p:ph type="body" sz="quarter" idx="11"/>
          </p:nvPr>
        </p:nvSpPr>
        <p:spPr>
          <a:xfrm>
            <a:off x="777242" y="2362676"/>
            <a:ext cx="6271257" cy="3682369"/>
          </a:xfrm>
        </p:spPr>
        <p:txBody>
          <a:bodyPr/>
          <a:lstStyle/>
          <a:p>
            <a:pPr marL="285750" indent="-285750">
              <a:lnSpc>
                <a:spcPts val="2300"/>
              </a:lnSpc>
              <a:spcBef>
                <a:spcPts val="600"/>
              </a:spcBef>
              <a:spcAft>
                <a:spcPts val="600"/>
              </a:spcAft>
              <a:buSzPct val="130000"/>
              <a:buFont typeface="Arial" panose="020B0604020202020204" pitchFamily="34" charset="0"/>
              <a:buChar char="•"/>
            </a:pPr>
            <a:r>
              <a:rPr lang="pl" sz="1600" b="0" i="0" strike="noStrike" cap="none" spc="0" baseline="0" dirty="0">
                <a:solidFill>
                  <a:srgbClr val="000000"/>
                </a:solidFill>
                <a:effectLst/>
                <a:latin typeface="Helvetica"/>
                <a:ea typeface="Helvetica"/>
                <a:cs typeface="Helvetica"/>
                <a:hlinkClick r:id="rId3" history="0"/>
              </a:rPr>
              <a:t>Dobre praktyki dotyczące opróżniania worków – małe worki (Karta zadań 2.2.1a)</a:t>
            </a:r>
          </a:p>
          <a:p>
            <a:pPr marL="285750" indent="-285750">
              <a:lnSpc>
                <a:spcPts val="2300"/>
              </a:lnSpc>
              <a:spcBef>
                <a:spcPts val="600"/>
              </a:spcBef>
              <a:spcAft>
                <a:spcPts val="600"/>
              </a:spcAft>
              <a:buSzPct val="130000"/>
              <a:buFont typeface="Arial" panose="020B0604020202020204" pitchFamily="34" charset="0"/>
              <a:buChar char="•"/>
            </a:pPr>
            <a:r>
              <a:rPr lang="pl" sz="1600" b="0" i="0" strike="noStrike" cap="none" spc="0" baseline="0" dirty="0">
                <a:solidFill>
                  <a:srgbClr val="000000"/>
                </a:solidFill>
                <a:effectLst/>
                <a:latin typeface="Helvetica"/>
                <a:ea typeface="Helvetica"/>
                <a:cs typeface="Helvetica"/>
                <a:hlinkClick r:id="rId3" history="0"/>
              </a:rPr>
              <a:t>Dobre praktyki dotyczące opróżniania worków – duże worki (Karta zadań 2.2.1b)</a:t>
            </a:r>
          </a:p>
          <a:p>
            <a:pPr marL="285750" indent="-285750">
              <a:lnSpc>
                <a:spcPts val="2300"/>
              </a:lnSpc>
              <a:spcBef>
                <a:spcPts val="600"/>
              </a:spcBef>
              <a:spcAft>
                <a:spcPts val="600"/>
              </a:spcAft>
              <a:buSzPct val="130000"/>
              <a:buFont typeface="Arial" panose="020B0604020202020204" pitchFamily="34" charset="0"/>
              <a:buChar char="•"/>
            </a:pPr>
            <a:r>
              <a:rPr lang="pl" sz="1600" b="0" i="0" strike="noStrike" cap="none" spc="0" baseline="0" dirty="0">
                <a:solidFill>
                  <a:srgbClr val="000000"/>
                </a:solidFill>
                <a:effectLst/>
                <a:latin typeface="Helvetica"/>
                <a:ea typeface="Helvetica"/>
                <a:cs typeface="Helvetica"/>
                <a:hlinkClick r:id="rId4" history="0"/>
              </a:rPr>
              <a:t>Przewodnik dobrych praktyk NEPSI</a:t>
            </a:r>
          </a:p>
          <a:p>
            <a:pPr marL="285750" indent="-285750">
              <a:lnSpc>
                <a:spcPts val="2300"/>
              </a:lnSpc>
              <a:spcBef>
                <a:spcPts val="600"/>
              </a:spcBef>
              <a:spcAft>
                <a:spcPts val="600"/>
              </a:spcAft>
              <a:buSzPct val="130000"/>
              <a:buFont typeface="Arial" panose="020B0604020202020204" pitchFamily="34" charset="0"/>
              <a:buChar char="•"/>
            </a:pPr>
            <a:r>
              <a:rPr lang="pl" sz="1600" b="0" i="0" strike="noStrike" cap="none" spc="0" baseline="0" dirty="0">
                <a:solidFill>
                  <a:srgbClr val="000000"/>
                </a:solidFill>
                <a:effectLst/>
                <a:latin typeface="Helvetica"/>
                <a:ea typeface="Helvetica"/>
                <a:cs typeface="Helvetica"/>
                <a:hlinkClick r:id="rId5" history="0"/>
              </a:rPr>
              <a:t>Przewodnik NEPSI dla małych</a:t>
            </a:r>
            <a:r>
              <a:rPr lang="en-IN" sz="1600" b="0" i="0" strike="noStrike" cap="none" spc="0" baseline="0" dirty="0">
                <a:solidFill>
                  <a:srgbClr val="000000"/>
                </a:solidFill>
                <a:effectLst/>
                <a:latin typeface="Helvetica"/>
                <a:ea typeface="Helvetica"/>
                <a:cs typeface="Helvetica"/>
                <a:hlinkClick r:id="rId5" history="0"/>
              </a:rPr>
              <a:t> </a:t>
            </a:r>
            <a:r>
              <a:rPr lang="en-IN" sz="1600" b="0" i="0" strike="noStrike" cap="none" spc="0" baseline="0" dirty="0" err="1">
                <a:solidFill>
                  <a:srgbClr val="000000"/>
                </a:solidFill>
                <a:effectLst/>
                <a:latin typeface="Helvetica"/>
                <a:ea typeface="Helvetica"/>
                <a:cs typeface="Helvetica"/>
                <a:hlinkClick r:id="rId5" history="0"/>
              </a:rPr>
              <a:t>i</a:t>
            </a:r>
            <a:r>
              <a:rPr lang="en-IN" sz="1600" b="0" i="0" strike="noStrike" cap="none" spc="0" baseline="0" dirty="0">
                <a:solidFill>
                  <a:srgbClr val="000000"/>
                </a:solidFill>
                <a:effectLst/>
                <a:latin typeface="Helvetica"/>
                <a:ea typeface="Helvetica"/>
                <a:cs typeface="Helvetica"/>
                <a:hlinkClick r:id="rId5" history="0"/>
              </a:rPr>
              <a:t> </a:t>
            </a:r>
            <a:r>
              <a:rPr lang="pl" sz="1600" b="0" i="0" strike="noStrike" cap="none" spc="0" baseline="0" dirty="0">
                <a:solidFill>
                  <a:srgbClr val="000000"/>
                </a:solidFill>
                <a:effectLst/>
                <a:latin typeface="Helvetica"/>
                <a:ea typeface="Helvetica"/>
                <a:cs typeface="Helvetica"/>
                <a:hlinkClick r:id="rId5" history="0"/>
              </a:rPr>
              <a:t>średnich przedsiębiorstw</a:t>
            </a:r>
          </a:p>
        </p:txBody>
      </p:sp>
      <p:sp>
        <p:nvSpPr>
          <p:cNvPr id="7" name="Rounded Rectangle 6">
            <a:extLst>
              <a:ext uri="{FF2B5EF4-FFF2-40B4-BE49-F238E27FC236}">
                <a16:creationId xmlns:a16="http://schemas.microsoft.com/office/drawing/2014/main" id="{14E28B3C-7525-2647-8060-DF8784BB1D0E}"/>
              </a:ext>
            </a:extLst>
          </p:cNvPr>
          <p:cNvSpPr/>
          <p:nvPr/>
        </p:nvSpPr>
        <p:spPr>
          <a:xfrm>
            <a:off x="957262" y="5159235"/>
            <a:ext cx="10144125" cy="655778"/>
          </a:xfrm>
          <a:prstGeom prst="roundRect">
            <a:avLst/>
          </a:prstGeom>
          <a:noFill/>
          <a:ln>
            <a:solidFill>
              <a:srgbClr val="F6A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8" name="Rectangle 7">
            <a:extLst>
              <a:ext uri="{FF2B5EF4-FFF2-40B4-BE49-F238E27FC236}">
                <a16:creationId xmlns:a16="http://schemas.microsoft.com/office/drawing/2014/main" id="{078A17F6-8702-D247-85AE-DA38BF686899}"/>
              </a:ext>
            </a:extLst>
          </p:cNvPr>
          <p:cNvSpPr/>
          <p:nvPr/>
        </p:nvSpPr>
        <p:spPr>
          <a:xfrm>
            <a:off x="1088454" y="5161085"/>
            <a:ext cx="10022946" cy="640720"/>
          </a:xfrm>
          <a:prstGeom prst="rect">
            <a:avLst/>
          </a:prstGeom>
          <a:noFill/>
          <a:ln>
            <a:noFill/>
          </a:ln>
        </p:spPr>
        <p:txBody>
          <a:bodyPr wrap="square" anchor="ctr">
            <a:spAutoFit/>
          </a:bodyPr>
          <a:lstStyle/>
          <a:p>
            <a:pPr>
              <a:spcBef>
                <a:spcPts val="1200"/>
              </a:spcBef>
              <a:spcAft>
                <a:spcPts val="1200"/>
              </a:spcAft>
              <a:buSzPct val="130000"/>
            </a:pPr>
            <a:r>
              <a:rPr lang="pl" sz="1800" b="0" i="0" strike="noStrike" cap="none" spc="0" baseline="0" dirty="0">
                <a:solidFill>
                  <a:srgbClr val="000000"/>
                </a:solidFill>
                <a:effectLst/>
                <a:latin typeface="Calibri"/>
                <a:ea typeface="Calibri"/>
                <a:cs typeface="Calibri"/>
              </a:rPr>
              <a:t>Więcej materiałów szkoleniowych na temat RKK znajdziesz na </a:t>
            </a:r>
            <a:r>
              <a:rPr lang="pl" sz="1800" b="1" i="0" strike="noStrike" cap="none" spc="0" baseline="0" dirty="0">
                <a:solidFill>
                  <a:srgbClr val="000000"/>
                </a:solidFill>
                <a:effectLst/>
                <a:latin typeface="Calibri"/>
                <a:ea typeface="Calibri"/>
                <a:cs typeface="Calibri"/>
              </a:rPr>
              <a:t>Platformie e-szkoleniowej NEPSI</a:t>
            </a:r>
            <a:r>
              <a:rPr lang="pl" sz="1800" b="0" i="0" strike="noStrike" cap="none" spc="0" baseline="0" dirty="0">
                <a:solidFill>
                  <a:srgbClr val="000000"/>
                </a:solidFill>
                <a:effectLst/>
                <a:latin typeface="Calibri"/>
                <a:ea typeface="Calibri"/>
                <a:cs typeface="Calibri"/>
              </a:rPr>
              <a:t> na stronie </a:t>
            </a:r>
            <a:r>
              <a:rPr lang="pl" sz="1800" b="0" i="0" strike="noStrike" cap="none" spc="0" baseline="0" dirty="0">
                <a:solidFill>
                  <a:srgbClr val="000000"/>
                </a:solidFill>
                <a:effectLst/>
                <a:latin typeface="Calibri"/>
                <a:ea typeface="Calibri"/>
                <a:cs typeface="Calibri"/>
                <a:hlinkClick r:id="rId6" history="0"/>
              </a:rPr>
              <a:t>training.nepsi.eu</a:t>
            </a:r>
          </a:p>
        </p:txBody>
      </p:sp>
    </p:spTree>
    <p:extLst>
      <p:ext uri="{BB962C8B-B14F-4D97-AF65-F5344CB8AC3E}">
        <p14:creationId xmlns:p14="http://schemas.microsoft.com/office/powerpoint/2010/main" val="211195908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r>
              <a:rPr lang="pl" sz="2800" b="1" i="0" strike="noStrike" cap="none" spc="0" baseline="0">
                <a:solidFill>
                  <a:srgbClr val="F6A317"/>
                </a:solidFill>
                <a:effectLst/>
                <a:latin typeface="Helvetica"/>
                <a:ea typeface="Helvetica"/>
                <a:cs typeface="Helvetica"/>
              </a:rPr>
              <a:t>WSTĘP (DLA INSTRUKTORA)</a:t>
            </a:r>
          </a:p>
        </p:txBody>
      </p:sp>
      <p:sp>
        <p:nvSpPr>
          <p:cNvPr id="3" name="Text Placeholder 2">
            <a:extLst>
              <a:ext uri="{FF2B5EF4-FFF2-40B4-BE49-F238E27FC236}">
                <a16:creationId xmlns:a16="http://schemas.microsoft.com/office/drawing/2014/main" id="{778F63C9-1C70-4F4D-9234-7DEE4FC33B21}"/>
              </a:ext>
            </a:extLst>
          </p:cNvPr>
          <p:cNvSpPr>
            <a:spLocks noGrp="1"/>
          </p:cNvSpPr>
          <p:nvPr>
            <p:ph type="body" sz="quarter" idx="11"/>
          </p:nvPr>
        </p:nvSpPr>
        <p:spPr/>
        <p:txBody>
          <a:bodyPr anchor="t"/>
          <a:lstStyle/>
          <a:p>
            <a:pPr>
              <a:lnSpc>
                <a:spcPts val="2400"/>
              </a:lnSpc>
            </a:pPr>
            <a:r>
              <a:rPr lang="pl" sz="1800" b="0" i="0" strike="noStrike" cap="none" spc="0" baseline="0" dirty="0">
                <a:solidFill>
                  <a:srgbClr val="000000"/>
                </a:solidFill>
                <a:effectLst/>
                <a:latin typeface="Helvetica"/>
                <a:ea typeface="Helvetica"/>
                <a:cs typeface="Helvetica"/>
              </a:rPr>
              <a:t>NEPSI przygotował zestaw materiałów edukacyjnych do wykorzystania na etapie szkoleniowym procesu wdrażania Dobrych praktyk NEPSI. </a:t>
            </a:r>
          </a:p>
          <a:p>
            <a:pPr>
              <a:lnSpc>
                <a:spcPts val="2400"/>
              </a:lnSpc>
            </a:pPr>
            <a:r>
              <a:rPr lang="pl" sz="1800" b="0" i="0" strike="noStrike" cap="none" spc="0" baseline="0" dirty="0">
                <a:solidFill>
                  <a:srgbClr val="000000"/>
                </a:solidFill>
                <a:effectLst/>
                <a:latin typeface="Helvetica"/>
                <a:ea typeface="Helvetica"/>
                <a:cs typeface="Helvetica"/>
              </a:rPr>
              <a:t>Każda</a:t>
            </a:r>
            <a:r>
              <a:rPr lang="en-IN" sz="1800" b="0" i="0" strike="noStrike" cap="none" spc="0" baseline="0" dirty="0">
                <a:solidFill>
                  <a:srgbClr val="000000"/>
                </a:solidFill>
                <a:effectLst/>
                <a:latin typeface="Helvetica"/>
                <a:ea typeface="Helvetica"/>
                <a:cs typeface="Helvetica"/>
              </a:rPr>
              <a:t> z </a:t>
            </a:r>
            <a:r>
              <a:rPr lang="pl" sz="1800" b="0" i="0" strike="noStrike" cap="none" spc="0" baseline="0" dirty="0">
                <a:solidFill>
                  <a:srgbClr val="000000"/>
                </a:solidFill>
                <a:effectLst/>
                <a:latin typeface="Helvetica"/>
                <a:ea typeface="Helvetica"/>
                <a:cs typeface="Helvetica"/>
              </a:rPr>
              <a:t>prezentacji szkoleniowych omawia temat istotny dla pracowników wszystkich branż stosujących materiały zawierające krzemionkę krystaliczną. Prezentacje zawierają informacje</a:t>
            </a:r>
            <a:r>
              <a:rPr lang="en-IN" sz="1800" b="0" i="0" strike="noStrike" cap="none" spc="0" baseline="0" dirty="0">
                <a:solidFill>
                  <a:srgbClr val="000000"/>
                </a:solidFill>
                <a:effectLst/>
                <a:latin typeface="Helvetica"/>
                <a:ea typeface="Helvetica"/>
                <a:cs typeface="Helvetica"/>
              </a:rPr>
              <a:t> o </a:t>
            </a:r>
            <a:r>
              <a:rPr lang="pl" sz="1800" b="0" i="0" strike="noStrike" cap="none" spc="0" baseline="0" dirty="0">
                <a:solidFill>
                  <a:srgbClr val="000000"/>
                </a:solidFill>
                <a:effectLst/>
                <a:latin typeface="Helvetica"/>
                <a:ea typeface="Helvetica"/>
                <a:cs typeface="Helvetica"/>
              </a:rPr>
              <a:t>związanych</a:t>
            </a:r>
            <a:r>
              <a:rPr lang="en-IN" sz="1800" b="0" i="0" strike="noStrike" cap="none" spc="0" baseline="0" dirty="0">
                <a:solidFill>
                  <a:srgbClr val="000000"/>
                </a:solidFill>
                <a:effectLst/>
                <a:latin typeface="Helvetica"/>
                <a:ea typeface="Helvetica"/>
                <a:cs typeface="Helvetica"/>
              </a:rPr>
              <a:t> z </a:t>
            </a:r>
            <a:r>
              <a:rPr lang="pl" sz="1800" b="0" i="0" strike="noStrike" cap="none" spc="0" baseline="0" dirty="0">
                <a:solidFill>
                  <a:srgbClr val="000000"/>
                </a:solidFill>
                <a:effectLst/>
                <a:latin typeface="Helvetica"/>
                <a:ea typeface="Helvetica"/>
                <a:cs typeface="Helvetica"/>
              </a:rPr>
              <a:t>danym tematem zagrożeniach wynikających</a:t>
            </a:r>
            <a:r>
              <a:rPr lang="en-IN" sz="1800" b="0" i="0" strike="noStrike" cap="none" spc="0" baseline="0" dirty="0">
                <a:solidFill>
                  <a:srgbClr val="000000"/>
                </a:solidFill>
                <a:effectLst/>
                <a:latin typeface="Helvetica"/>
                <a:ea typeface="Helvetica"/>
                <a:cs typeface="Helvetica"/>
              </a:rPr>
              <a:t> z </a:t>
            </a:r>
            <a:r>
              <a:rPr lang="pl" sz="1800" b="0" i="0" strike="noStrike" cap="none" spc="0" baseline="0" dirty="0">
                <a:solidFill>
                  <a:srgbClr val="000000"/>
                </a:solidFill>
                <a:effectLst/>
                <a:latin typeface="Helvetica"/>
                <a:ea typeface="Helvetica"/>
                <a:cs typeface="Helvetica"/>
              </a:rPr>
              <a:t>narażenia na pył, jak również dobre praktyki</a:t>
            </a:r>
            <a:r>
              <a:rPr lang="en-IN" sz="1800" b="0" i="0" strike="noStrike" cap="none" spc="0" baseline="0" dirty="0">
                <a:solidFill>
                  <a:srgbClr val="000000"/>
                </a:solidFill>
                <a:effectLst/>
                <a:latin typeface="Helvetica"/>
                <a:ea typeface="Helvetica"/>
                <a:cs typeface="Helvetica"/>
              </a:rPr>
              <a:t> </a:t>
            </a:r>
            <a:r>
              <a:rPr lang="en-IN" sz="1800" b="0" i="0" strike="noStrike" cap="none" spc="0" baseline="0" dirty="0" err="1">
                <a:solidFill>
                  <a:srgbClr val="000000"/>
                </a:solidFill>
                <a:effectLst/>
                <a:latin typeface="Helvetica"/>
                <a:ea typeface="Helvetica"/>
                <a:cs typeface="Helvetica"/>
              </a:rPr>
              <a:t>i</a:t>
            </a:r>
            <a:r>
              <a:rPr lang="en-IN" sz="1800" b="0" i="0" strike="noStrike" cap="none" spc="0" baseline="0" dirty="0">
                <a:solidFill>
                  <a:srgbClr val="000000"/>
                </a:solidFill>
                <a:effectLst/>
                <a:latin typeface="Helvetica"/>
                <a:ea typeface="Helvetica"/>
                <a:cs typeface="Helvetica"/>
              </a:rPr>
              <a:t> </a:t>
            </a:r>
            <a:r>
              <a:rPr lang="pl" sz="1800" b="0" i="0" strike="noStrike" cap="none" spc="0" baseline="0" dirty="0">
                <a:solidFill>
                  <a:srgbClr val="000000"/>
                </a:solidFill>
                <a:effectLst/>
                <a:latin typeface="Helvetica"/>
                <a:ea typeface="Helvetica"/>
                <a:cs typeface="Helvetica"/>
              </a:rPr>
              <a:t>dostępne środki umożliwiające ograniczanie tych zagrożeń. Szkolenie ma na celu zapewnienie informacji</a:t>
            </a:r>
            <a:r>
              <a:rPr lang="en-IN" sz="1800" b="0" i="0" strike="noStrike" cap="none" spc="0" baseline="0" dirty="0">
                <a:solidFill>
                  <a:srgbClr val="000000"/>
                </a:solidFill>
                <a:effectLst/>
                <a:latin typeface="Helvetica"/>
                <a:ea typeface="Helvetica"/>
                <a:cs typeface="Helvetica"/>
              </a:rPr>
              <a:t> </a:t>
            </a:r>
            <a:r>
              <a:rPr lang="en-IN" sz="1800" b="0" i="0" strike="noStrike" cap="none" spc="0" baseline="0" dirty="0" err="1">
                <a:solidFill>
                  <a:srgbClr val="000000"/>
                </a:solidFill>
                <a:effectLst/>
                <a:latin typeface="Helvetica"/>
                <a:ea typeface="Helvetica"/>
                <a:cs typeface="Helvetica"/>
              </a:rPr>
              <a:t>i</a:t>
            </a:r>
            <a:r>
              <a:rPr lang="en-IN" sz="1800" b="0" i="0" strike="noStrike" cap="none" spc="0" baseline="0" dirty="0">
                <a:solidFill>
                  <a:srgbClr val="000000"/>
                </a:solidFill>
                <a:effectLst/>
                <a:latin typeface="Helvetica"/>
                <a:ea typeface="Helvetica"/>
                <a:cs typeface="Helvetica"/>
              </a:rPr>
              <a:t> </a:t>
            </a:r>
            <a:r>
              <a:rPr lang="pl" sz="1800" b="0" i="0" strike="noStrike" cap="none" spc="0" baseline="0" dirty="0">
                <a:solidFill>
                  <a:srgbClr val="000000"/>
                </a:solidFill>
                <a:effectLst/>
                <a:latin typeface="Helvetica"/>
                <a:ea typeface="Helvetica"/>
                <a:cs typeface="Helvetica"/>
              </a:rPr>
              <a:t>wiedzy pracownikom, aby mogli skutecznie stosować środki kontroli</a:t>
            </a:r>
            <a:r>
              <a:rPr lang="en-IN" sz="1800" b="0" i="0" strike="noStrike" cap="none" spc="0" baseline="0" dirty="0">
                <a:solidFill>
                  <a:srgbClr val="000000"/>
                </a:solidFill>
                <a:effectLst/>
                <a:latin typeface="Helvetica"/>
                <a:ea typeface="Helvetica"/>
                <a:cs typeface="Helvetica"/>
              </a:rPr>
              <a:t> </a:t>
            </a:r>
            <a:r>
              <a:rPr lang="en-IN" sz="1800" b="0" i="0" strike="noStrike" cap="none" spc="0" baseline="0" dirty="0" err="1">
                <a:solidFill>
                  <a:srgbClr val="000000"/>
                </a:solidFill>
                <a:effectLst/>
                <a:latin typeface="Helvetica"/>
                <a:ea typeface="Helvetica"/>
                <a:cs typeface="Helvetica"/>
              </a:rPr>
              <a:t>i</a:t>
            </a:r>
            <a:r>
              <a:rPr lang="en-IN" sz="1800" b="0" i="0" strike="noStrike" cap="none" spc="0" baseline="0" dirty="0">
                <a:solidFill>
                  <a:srgbClr val="000000"/>
                </a:solidFill>
                <a:effectLst/>
                <a:latin typeface="Helvetica"/>
                <a:ea typeface="Helvetica"/>
                <a:cs typeface="Helvetica"/>
              </a:rPr>
              <a:t> </a:t>
            </a:r>
            <a:r>
              <a:rPr lang="pl" sz="1800" b="0" i="0" strike="noStrike" cap="none" spc="0" baseline="0" dirty="0">
                <a:solidFill>
                  <a:srgbClr val="000000"/>
                </a:solidFill>
                <a:effectLst/>
                <a:latin typeface="Helvetica"/>
                <a:ea typeface="Helvetica"/>
                <a:cs typeface="Helvetica"/>
              </a:rPr>
              <a:t>ograniczać narażenie na respirabilną krzemionkę krystaliczną (RKK)</a:t>
            </a:r>
            <a:r>
              <a:rPr lang="en-IN" sz="1800" b="0" i="0" strike="noStrike" cap="none" spc="0" baseline="0" dirty="0">
                <a:solidFill>
                  <a:srgbClr val="000000"/>
                </a:solidFill>
                <a:effectLst/>
                <a:latin typeface="Helvetica"/>
                <a:ea typeface="Helvetica"/>
                <a:cs typeface="Helvetica"/>
              </a:rPr>
              <a:t> w </a:t>
            </a:r>
            <a:r>
              <a:rPr lang="pl" sz="1800" b="0" i="0" strike="noStrike" cap="none" spc="0" baseline="0" dirty="0">
                <a:solidFill>
                  <a:srgbClr val="000000"/>
                </a:solidFill>
                <a:effectLst/>
                <a:latin typeface="Helvetica"/>
                <a:ea typeface="Helvetica"/>
                <a:cs typeface="Helvetica"/>
              </a:rPr>
              <a:t>miejscu pracy.</a:t>
            </a:r>
          </a:p>
          <a:p>
            <a:pPr>
              <a:lnSpc>
                <a:spcPts val="2400"/>
              </a:lnSpc>
            </a:pPr>
            <a:r>
              <a:rPr lang="pl" sz="1800" b="0" i="0" strike="noStrike" cap="none" spc="0" baseline="0" dirty="0">
                <a:solidFill>
                  <a:srgbClr val="000000"/>
                </a:solidFill>
                <a:effectLst/>
                <a:latin typeface="Helvetica"/>
                <a:ea typeface="Helvetica"/>
                <a:cs typeface="Helvetica"/>
              </a:rPr>
              <a:t>Zgodnie</a:t>
            </a:r>
            <a:r>
              <a:rPr lang="en-IN" sz="1800" b="0" i="0" strike="noStrike" cap="none" spc="0" baseline="0" dirty="0">
                <a:solidFill>
                  <a:srgbClr val="000000"/>
                </a:solidFill>
                <a:effectLst/>
                <a:latin typeface="Helvetica"/>
                <a:ea typeface="Helvetica"/>
                <a:cs typeface="Helvetica"/>
              </a:rPr>
              <a:t> z </a:t>
            </a:r>
            <a:r>
              <a:rPr lang="pl" sz="1800" b="0" i="0" strike="noStrike" cap="none" spc="0" baseline="0" dirty="0">
                <a:solidFill>
                  <a:srgbClr val="000000"/>
                </a:solidFill>
                <a:effectLst/>
                <a:latin typeface="Helvetica"/>
                <a:ea typeface="Helvetica"/>
                <a:cs typeface="Helvetica"/>
              </a:rPr>
              <a:t>potrzebami prosimy uzupełnić tę prezentację</a:t>
            </a:r>
            <a:r>
              <a:rPr lang="en-IN" sz="1800" b="0" i="0" strike="noStrike" cap="none" spc="0" baseline="0" dirty="0">
                <a:solidFill>
                  <a:srgbClr val="000000"/>
                </a:solidFill>
                <a:effectLst/>
                <a:latin typeface="Helvetica"/>
                <a:ea typeface="Helvetica"/>
                <a:cs typeface="Helvetica"/>
              </a:rPr>
              <a:t> o </a:t>
            </a:r>
            <a:r>
              <a:rPr lang="pl" sz="1800" b="0" i="0" strike="noStrike" cap="none" spc="0" baseline="0" dirty="0">
                <a:solidFill>
                  <a:srgbClr val="000000"/>
                </a:solidFill>
                <a:effectLst/>
                <a:latin typeface="Helvetica"/>
                <a:ea typeface="Helvetica"/>
                <a:cs typeface="Helvetica"/>
              </a:rPr>
              <a:t>dodatkowe informacje na pustych slajdach</a:t>
            </a:r>
            <a:r>
              <a:rPr lang="en-IN" sz="1800" b="0" i="0" strike="noStrike" cap="none" spc="0" baseline="0" dirty="0">
                <a:solidFill>
                  <a:srgbClr val="000000"/>
                </a:solidFill>
                <a:effectLst/>
                <a:latin typeface="Helvetica"/>
                <a:ea typeface="Helvetica"/>
                <a:cs typeface="Helvetica"/>
              </a:rPr>
              <a:t> </a:t>
            </a:r>
            <a:r>
              <a:rPr lang="en-IN" sz="1800" b="0" i="0" strike="noStrike" cap="none" spc="0" baseline="0" dirty="0" err="1">
                <a:solidFill>
                  <a:srgbClr val="000000"/>
                </a:solidFill>
                <a:effectLst/>
                <a:latin typeface="Helvetica"/>
                <a:ea typeface="Helvetica"/>
                <a:cs typeface="Helvetica"/>
              </a:rPr>
              <a:t>i</a:t>
            </a:r>
            <a:r>
              <a:rPr lang="en-IN" sz="1800" b="0" i="0" strike="noStrike" cap="none" spc="0" baseline="0" dirty="0">
                <a:solidFill>
                  <a:srgbClr val="000000"/>
                </a:solidFill>
                <a:effectLst/>
                <a:latin typeface="Helvetica"/>
                <a:ea typeface="Helvetica"/>
                <a:cs typeface="Helvetica"/>
              </a:rPr>
              <a:t> w </a:t>
            </a:r>
            <a:r>
              <a:rPr lang="pl" sz="1800" b="0" i="0" strike="noStrike" cap="none" spc="0" baseline="0" dirty="0">
                <a:solidFill>
                  <a:srgbClr val="000000"/>
                </a:solidFill>
                <a:effectLst/>
                <a:latin typeface="Helvetica"/>
                <a:ea typeface="Helvetica"/>
                <a:cs typeface="Helvetica"/>
              </a:rPr>
              <a:t>polach tekstowych do tego przeznaczonych.</a:t>
            </a:r>
          </a:p>
        </p:txBody>
      </p:sp>
    </p:spTree>
    <p:extLst>
      <p:ext uri="{BB962C8B-B14F-4D97-AF65-F5344CB8AC3E}">
        <p14:creationId xmlns:p14="http://schemas.microsoft.com/office/powerpoint/2010/main" val="14648366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r>
              <a:rPr lang="pl" sz="2800" b="1" i="0" strike="noStrike" cap="none" spc="0" baseline="0">
                <a:solidFill>
                  <a:srgbClr val="F6A317"/>
                </a:solidFill>
                <a:effectLst/>
                <a:latin typeface="Helvetica"/>
                <a:ea typeface="Helvetica"/>
                <a:cs typeface="Helvetica"/>
              </a:rPr>
              <a:t>UWAGA</a:t>
            </a:r>
          </a:p>
        </p:txBody>
      </p:sp>
      <p:sp>
        <p:nvSpPr>
          <p:cNvPr id="7" name="Text Placeholder 2">
            <a:extLst>
              <a:ext uri="{FF2B5EF4-FFF2-40B4-BE49-F238E27FC236}">
                <a16:creationId xmlns:a16="http://schemas.microsoft.com/office/drawing/2014/main" id="{11EB7C82-4052-B846-89A4-42945DBEBA56}"/>
              </a:ext>
            </a:extLst>
          </p:cNvPr>
          <p:cNvSpPr txBox="1">
            <a:spLocks noGrp="1"/>
          </p:cNvSpPr>
          <p:nvPr>
            <p:ph type="body" sz="quarter" idx="11"/>
          </p:nvPr>
        </p:nvSpPr>
        <p:spPr>
          <a:xfrm>
            <a:off x="777242" y="2362676"/>
            <a:ext cx="10694321" cy="3601153"/>
          </a:xfrm>
          <a:prstGeom prst="rect">
            <a:avLst/>
          </a:prstGeom>
        </p:spPr>
        <p:txBody>
          <a:bodyPr/>
          <a:lstStyle>
            <a:lvl1pPr marL="0" indent="0" algn="l" defTabSz="914400" rtl="0" eaLnBrk="1" latinLnBrk="0" hangingPunct="1">
              <a:lnSpc>
                <a:spcPct val="90000"/>
              </a:lnSpc>
              <a:spcBef>
                <a:spcPts val="1000"/>
              </a:spcBef>
              <a:buFontTx/>
              <a:buNone/>
              <a:defRPr sz="1400" b="0" i="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00"/>
              </a:lnSpc>
            </a:pPr>
            <a:r>
              <a:rPr lang="pl" sz="1800" b="0" i="0" strike="noStrike" cap="none" spc="0" baseline="0" dirty="0">
                <a:solidFill>
                  <a:srgbClr val="000000"/>
                </a:solidFill>
                <a:effectLst/>
                <a:latin typeface="Helvetica"/>
                <a:ea typeface="Helvetica"/>
                <a:cs typeface="Helvetica"/>
              </a:rPr>
              <a:t>Niniejsza prezentacja szkoleniowa ma charakter doradczy</a:t>
            </a:r>
            <a:r>
              <a:rPr lang="en-IN" sz="1800" b="0" i="0" strike="noStrike" cap="none" spc="0" baseline="0" dirty="0">
                <a:solidFill>
                  <a:srgbClr val="000000"/>
                </a:solidFill>
                <a:effectLst/>
                <a:latin typeface="Helvetica"/>
                <a:ea typeface="Helvetica"/>
                <a:cs typeface="Helvetica"/>
              </a:rPr>
              <a:t> </a:t>
            </a:r>
            <a:r>
              <a:rPr lang="en-IN" sz="1800" b="0" i="0" strike="noStrike" cap="none" spc="0" baseline="0" dirty="0" err="1">
                <a:solidFill>
                  <a:srgbClr val="000000"/>
                </a:solidFill>
                <a:effectLst/>
                <a:latin typeface="Helvetica"/>
                <a:ea typeface="Helvetica"/>
                <a:cs typeface="Helvetica"/>
              </a:rPr>
              <a:t>i</a:t>
            </a:r>
            <a:r>
              <a:rPr lang="en-IN" sz="1800" b="0" i="0" strike="noStrike" cap="none" spc="0" baseline="0" dirty="0">
                <a:solidFill>
                  <a:srgbClr val="000000"/>
                </a:solidFill>
                <a:effectLst/>
                <a:latin typeface="Helvetica"/>
                <a:ea typeface="Helvetica"/>
                <a:cs typeface="Helvetica"/>
              </a:rPr>
              <a:t> </a:t>
            </a:r>
            <a:r>
              <a:rPr lang="pl" sz="1800" b="0" i="0" strike="noStrike" cap="none" spc="0" baseline="0" dirty="0">
                <a:solidFill>
                  <a:srgbClr val="000000"/>
                </a:solidFill>
                <a:effectLst/>
                <a:latin typeface="Helvetica"/>
                <a:ea typeface="Helvetica"/>
                <a:cs typeface="Helvetica"/>
              </a:rPr>
              <a:t>zawiera treści informacyjne. Przedstawione</a:t>
            </a:r>
            <a:r>
              <a:rPr lang="en-IN" sz="1800" b="0" i="0" strike="noStrike" cap="none" spc="0" baseline="0" dirty="0">
                <a:solidFill>
                  <a:srgbClr val="000000"/>
                </a:solidFill>
                <a:effectLst/>
                <a:latin typeface="Helvetica"/>
                <a:ea typeface="Helvetica"/>
                <a:cs typeface="Helvetica"/>
              </a:rPr>
              <a:t> w </a:t>
            </a:r>
            <a:r>
              <a:rPr lang="pl" sz="1800" b="0" i="0" strike="noStrike" cap="none" spc="0" baseline="0" dirty="0">
                <a:solidFill>
                  <a:srgbClr val="000000"/>
                </a:solidFill>
                <a:effectLst/>
                <a:latin typeface="Helvetica"/>
                <a:ea typeface="Helvetica"/>
                <a:cs typeface="Helvetica"/>
              </a:rPr>
              <a:t>niej informacje nie stanowią norm ani przepisów. Nie tworzą także nowych zobowiązań ani nie zmieniają zobowiązań już istniejących, wynikających</a:t>
            </a:r>
            <a:r>
              <a:rPr lang="en-IN" sz="1800" b="0" i="0" strike="noStrike" cap="none" spc="0" baseline="0" dirty="0">
                <a:solidFill>
                  <a:srgbClr val="000000"/>
                </a:solidFill>
                <a:effectLst/>
                <a:latin typeface="Helvetica"/>
                <a:ea typeface="Helvetica"/>
                <a:cs typeface="Helvetica"/>
              </a:rPr>
              <a:t> z </a:t>
            </a:r>
            <a:r>
              <a:rPr lang="pl" sz="1800" b="0" i="0" strike="noStrike" cap="none" spc="0" baseline="0" dirty="0">
                <a:solidFill>
                  <a:srgbClr val="000000"/>
                </a:solidFill>
                <a:effectLst/>
                <a:latin typeface="Helvetica"/>
                <a:ea typeface="Helvetica"/>
                <a:cs typeface="Helvetica"/>
              </a:rPr>
              <a:t>przepisów</a:t>
            </a:r>
            <a:r>
              <a:rPr lang="en-IN" sz="1800" b="0" i="0" strike="noStrike" cap="none" spc="0" baseline="0" dirty="0">
                <a:solidFill>
                  <a:srgbClr val="000000"/>
                </a:solidFill>
                <a:effectLst/>
                <a:latin typeface="Helvetica"/>
                <a:ea typeface="Helvetica"/>
                <a:cs typeface="Helvetica"/>
              </a:rPr>
              <a:t> </a:t>
            </a:r>
            <a:r>
              <a:rPr lang="en-IN" sz="1800" b="0" i="0" strike="noStrike" cap="none" spc="0" baseline="0" dirty="0" err="1">
                <a:solidFill>
                  <a:srgbClr val="000000"/>
                </a:solidFill>
                <a:effectLst/>
                <a:latin typeface="Helvetica"/>
                <a:ea typeface="Helvetica"/>
                <a:cs typeface="Helvetica"/>
              </a:rPr>
              <a:t>i</a:t>
            </a:r>
            <a:r>
              <a:rPr lang="en-IN" sz="1800" b="0" i="0" strike="noStrike" cap="none" spc="0" baseline="0" dirty="0">
                <a:solidFill>
                  <a:srgbClr val="000000"/>
                </a:solidFill>
                <a:effectLst/>
                <a:latin typeface="Helvetica"/>
                <a:ea typeface="Helvetica"/>
                <a:cs typeface="Helvetica"/>
              </a:rPr>
              <a:t> </a:t>
            </a:r>
            <a:r>
              <a:rPr lang="pl" sz="1800" b="0" i="0" strike="noStrike" cap="none" spc="0" baseline="0" dirty="0">
                <a:solidFill>
                  <a:srgbClr val="000000"/>
                </a:solidFill>
                <a:effectLst/>
                <a:latin typeface="Helvetica"/>
                <a:ea typeface="Helvetica"/>
                <a:cs typeface="Helvetica"/>
              </a:rPr>
              <a:t>polityki zdrowotnej.</a:t>
            </a:r>
          </a:p>
        </p:txBody>
      </p:sp>
    </p:spTree>
    <p:extLst>
      <p:ext uri="{BB962C8B-B14F-4D97-AF65-F5344CB8AC3E}">
        <p14:creationId xmlns:p14="http://schemas.microsoft.com/office/powerpoint/2010/main" val="150499471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r>
              <a:rPr lang="pl" sz="2800" b="1" i="0" strike="noStrike" cap="none" spc="0" baseline="0">
                <a:solidFill>
                  <a:srgbClr val="F6A317"/>
                </a:solidFill>
                <a:effectLst/>
                <a:latin typeface="Helvetica"/>
                <a:ea typeface="Helvetica"/>
                <a:cs typeface="Helvetica"/>
              </a:rPr>
              <a:t>WSTĘP</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2" y="2362676"/>
            <a:ext cx="5815645" cy="3682369"/>
          </a:xfrm>
        </p:spPr>
        <p:txBody>
          <a:bodyPr/>
          <a:lstStyle/>
          <a:p>
            <a:pPr>
              <a:lnSpc>
                <a:spcPts val="2400"/>
              </a:lnSpc>
            </a:pPr>
            <a:r>
              <a:rPr lang="pl" sz="1800" b="1" i="0" strike="noStrike" cap="none" spc="0" baseline="0" dirty="0">
                <a:solidFill>
                  <a:srgbClr val="000000"/>
                </a:solidFill>
                <a:effectLst/>
                <a:latin typeface="Helvetica"/>
                <a:ea typeface="Helvetica"/>
                <a:cs typeface="Helvetica"/>
              </a:rPr>
              <a:t>Zdobycie wiedzy na temat tego, jak się chronić przez zagrożeniami dla zdrowia związanymi</a:t>
            </a:r>
            <a:r>
              <a:rPr lang="en-IN" sz="1800" b="1" i="0" strike="noStrike" cap="none" spc="0" baseline="0" dirty="0">
                <a:solidFill>
                  <a:srgbClr val="000000"/>
                </a:solidFill>
                <a:effectLst/>
                <a:latin typeface="Helvetica"/>
                <a:ea typeface="Helvetica"/>
                <a:cs typeface="Helvetica"/>
              </a:rPr>
              <a:t> z </a:t>
            </a:r>
            <a:r>
              <a:rPr lang="pl" sz="1800" b="1" i="0" strike="noStrike" cap="none" spc="0" baseline="0" dirty="0">
                <a:solidFill>
                  <a:srgbClr val="000000"/>
                </a:solidFill>
                <a:effectLst/>
                <a:latin typeface="Helvetica"/>
                <a:ea typeface="Helvetica"/>
                <a:cs typeface="Helvetica"/>
              </a:rPr>
              <a:t>pracą, to priorytet.</a:t>
            </a:r>
          </a:p>
          <a:p>
            <a:pPr>
              <a:lnSpc>
                <a:spcPts val="2400"/>
              </a:lnSpc>
            </a:pPr>
            <a:r>
              <a:rPr lang="pl" sz="1800" b="0" i="0" strike="noStrike" cap="none" spc="0" baseline="0" dirty="0">
                <a:solidFill>
                  <a:srgbClr val="000000"/>
                </a:solidFill>
                <a:effectLst/>
                <a:latin typeface="Helvetica"/>
                <a:ea typeface="Helvetica"/>
                <a:cs typeface="Helvetica"/>
              </a:rPr>
              <a:t>Niniejsze szkolenie pozwala zdobyć wiedzę na temat:</a:t>
            </a:r>
          </a:p>
          <a:p>
            <a:pPr marL="285750" indent="-285750">
              <a:lnSpc>
                <a:spcPts val="2400"/>
              </a:lnSpc>
              <a:buFont typeface="Arial" panose="020B0604020202020204" pitchFamily="34" charset="0"/>
              <a:buChar char="•"/>
            </a:pPr>
            <a:r>
              <a:rPr lang="pl" sz="1800" b="0" i="0" strike="noStrike" cap="none" spc="0" baseline="0" dirty="0">
                <a:solidFill>
                  <a:srgbClr val="000000"/>
                </a:solidFill>
                <a:effectLst/>
                <a:latin typeface="Helvetica"/>
                <a:ea typeface="Helvetica"/>
                <a:cs typeface="Helvetica"/>
              </a:rPr>
              <a:t>Zagrożeń związanych</a:t>
            </a:r>
            <a:r>
              <a:rPr lang="en-IN" sz="1800" b="0" i="0" strike="noStrike" cap="none" spc="0" baseline="0" dirty="0">
                <a:solidFill>
                  <a:srgbClr val="000000"/>
                </a:solidFill>
                <a:effectLst/>
                <a:latin typeface="Helvetica"/>
                <a:ea typeface="Helvetica"/>
                <a:cs typeface="Helvetica"/>
              </a:rPr>
              <a:t> z </a:t>
            </a:r>
            <a:r>
              <a:rPr lang="pl" sz="1800" b="0" i="0" strike="noStrike" cap="none" spc="0" baseline="0" dirty="0">
                <a:solidFill>
                  <a:srgbClr val="000000"/>
                </a:solidFill>
                <a:effectLst/>
                <a:latin typeface="Helvetica"/>
                <a:ea typeface="Helvetica"/>
                <a:cs typeface="Helvetica"/>
              </a:rPr>
              <a:t>opróżnianiem worków</a:t>
            </a:r>
          </a:p>
          <a:p>
            <a:pPr marL="285750" indent="-285750">
              <a:lnSpc>
                <a:spcPts val="2400"/>
              </a:lnSpc>
              <a:buFont typeface="Arial" panose="020B0604020202020204" pitchFamily="34" charset="0"/>
              <a:buChar char="•"/>
            </a:pPr>
            <a:r>
              <a:rPr lang="pl" sz="1800" b="0" i="0" strike="noStrike" cap="none" spc="0" baseline="0" dirty="0">
                <a:solidFill>
                  <a:srgbClr val="000000"/>
                </a:solidFill>
                <a:effectLst/>
                <a:latin typeface="Helvetica"/>
                <a:ea typeface="Helvetica"/>
                <a:cs typeface="Helvetica"/>
              </a:rPr>
              <a:t>Konkretnych wytycznych</a:t>
            </a:r>
            <a:r>
              <a:rPr lang="en-IN" sz="1800" b="0" i="0" strike="noStrike" cap="none" spc="0" baseline="0" dirty="0">
                <a:solidFill>
                  <a:srgbClr val="000000"/>
                </a:solidFill>
                <a:effectLst/>
                <a:latin typeface="Helvetica"/>
                <a:ea typeface="Helvetica"/>
                <a:cs typeface="Helvetica"/>
              </a:rPr>
              <a:t> </a:t>
            </a:r>
            <a:r>
              <a:rPr lang="en-IN" sz="1800" b="0" i="0" strike="noStrike" cap="none" spc="0" baseline="0" dirty="0" err="1">
                <a:solidFill>
                  <a:srgbClr val="000000"/>
                </a:solidFill>
                <a:effectLst/>
                <a:latin typeface="Helvetica"/>
                <a:ea typeface="Helvetica"/>
                <a:cs typeface="Helvetica"/>
              </a:rPr>
              <a:t>i</a:t>
            </a:r>
            <a:r>
              <a:rPr lang="en-IN" sz="1800" b="0" i="0" strike="noStrike" cap="none" spc="0" baseline="0" dirty="0">
                <a:solidFill>
                  <a:srgbClr val="000000"/>
                </a:solidFill>
                <a:effectLst/>
                <a:latin typeface="Helvetica"/>
                <a:ea typeface="Helvetica"/>
                <a:cs typeface="Helvetica"/>
              </a:rPr>
              <a:t> </a:t>
            </a:r>
            <a:r>
              <a:rPr lang="pl" sz="1800" b="0" i="0" strike="noStrike" cap="none" spc="0" baseline="0" dirty="0">
                <a:solidFill>
                  <a:srgbClr val="000000"/>
                </a:solidFill>
                <a:effectLst/>
                <a:latin typeface="Helvetica"/>
                <a:ea typeface="Helvetica"/>
                <a:cs typeface="Helvetica"/>
              </a:rPr>
              <a:t>dobrych praktyk dotyczących opróżniania małych</a:t>
            </a:r>
            <a:r>
              <a:rPr lang="en-IN" sz="1800" b="0" i="0" strike="noStrike" cap="none" spc="0" baseline="0" dirty="0">
                <a:solidFill>
                  <a:srgbClr val="000000"/>
                </a:solidFill>
                <a:effectLst/>
                <a:latin typeface="Helvetica"/>
                <a:ea typeface="Helvetica"/>
                <a:cs typeface="Helvetica"/>
              </a:rPr>
              <a:t> </a:t>
            </a:r>
            <a:r>
              <a:rPr lang="en-IN" sz="1800" b="0" i="0" strike="noStrike" cap="none" spc="0" baseline="0" dirty="0" err="1">
                <a:solidFill>
                  <a:srgbClr val="000000"/>
                </a:solidFill>
                <a:effectLst/>
                <a:latin typeface="Helvetica"/>
                <a:ea typeface="Helvetica"/>
                <a:cs typeface="Helvetica"/>
              </a:rPr>
              <a:t>i</a:t>
            </a:r>
            <a:r>
              <a:rPr lang="en-IN" sz="1800" b="0" i="0" strike="noStrike" cap="none" spc="0" baseline="0" dirty="0">
                <a:solidFill>
                  <a:srgbClr val="000000"/>
                </a:solidFill>
                <a:effectLst/>
                <a:latin typeface="Helvetica"/>
                <a:ea typeface="Helvetica"/>
                <a:cs typeface="Helvetica"/>
              </a:rPr>
              <a:t> </a:t>
            </a:r>
            <a:r>
              <a:rPr lang="pl" sz="1800" b="0" i="0" strike="noStrike" cap="none" spc="0" baseline="0" dirty="0">
                <a:solidFill>
                  <a:srgbClr val="000000"/>
                </a:solidFill>
                <a:effectLst/>
                <a:latin typeface="Helvetica"/>
                <a:ea typeface="Helvetica"/>
                <a:cs typeface="Helvetica"/>
              </a:rPr>
              <a:t>dużych worków</a:t>
            </a:r>
          </a:p>
          <a:p>
            <a:pPr marL="285750" indent="-285750">
              <a:lnSpc>
                <a:spcPts val="2400"/>
              </a:lnSpc>
              <a:buFont typeface="Arial" panose="020B0604020202020204" pitchFamily="34" charset="0"/>
              <a:buChar char="•"/>
            </a:pPr>
            <a:r>
              <a:rPr lang="pl" sz="1800" b="0" i="0" strike="noStrike" cap="none" spc="0" baseline="0" dirty="0">
                <a:solidFill>
                  <a:srgbClr val="FF0000"/>
                </a:solidFill>
                <a:effectLst/>
                <a:latin typeface="Helvetica"/>
                <a:ea typeface="Helvetica"/>
                <a:cs typeface="Helvetica"/>
              </a:rPr>
              <a:t>Miejsce na tekst instruktora –</a:t>
            </a:r>
            <a:r>
              <a:rPr lang="en-IN" sz="1800" b="0" i="0" strike="noStrike" cap="none" spc="0" baseline="0" dirty="0">
                <a:solidFill>
                  <a:srgbClr val="FF0000"/>
                </a:solidFill>
                <a:effectLst/>
                <a:latin typeface="Helvetica"/>
                <a:ea typeface="Helvetica"/>
                <a:cs typeface="Helvetica"/>
              </a:rPr>
              <a:t> w </a:t>
            </a:r>
            <a:r>
              <a:rPr lang="pl" sz="1800" b="0" i="0" strike="noStrike" cap="none" spc="0" baseline="0" dirty="0">
                <a:solidFill>
                  <a:srgbClr val="FF0000"/>
                </a:solidFill>
                <a:effectLst/>
                <a:latin typeface="Helvetica"/>
                <a:ea typeface="Helvetica"/>
                <a:cs typeface="Helvetica"/>
              </a:rPr>
              <a:t>przypadku dodania własnego slajdu należy podać krótki opis materiału</a:t>
            </a:r>
          </a:p>
          <a:p>
            <a:pPr marL="285750" indent="-285750">
              <a:lnSpc>
                <a:spcPts val="2400"/>
              </a:lnSpc>
              <a:buFont typeface="Arial" panose="020B0604020202020204" pitchFamily="34" charset="0"/>
              <a:buChar char="•"/>
            </a:pPr>
            <a:endParaRPr lang="en-US" sz="1800" dirty="0"/>
          </a:p>
        </p:txBody>
      </p:sp>
      <p:pic>
        <p:nvPicPr>
          <p:cNvPr id="1027" name="Picture 3" descr="page1image1800773776">
            <a:extLst>
              <a:ext uri="{FF2B5EF4-FFF2-40B4-BE49-F238E27FC236}">
                <a16:creationId xmlns:a16="http://schemas.microsoft.com/office/drawing/2014/main" id="{F193EC80-B5EB-7840-8854-22197ACED089}"/>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0" y="0"/>
            <a:ext cx="6858000" cy="25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Placeholder 4">
            <a:extLst>
              <a:ext uri="{FF2B5EF4-FFF2-40B4-BE49-F238E27FC236}">
                <a16:creationId xmlns:a16="http://schemas.microsoft.com/office/drawing/2014/main" id="{20AB2A23-D707-4FA4-B47B-5E5073EA9AF8}"/>
              </a:ext>
            </a:extLst>
          </p:cNvPr>
          <p:cNvPicPr>
            <a:picLocks noGrp="1" noChangeAspect="1"/>
          </p:cNvPicPr>
          <p:nvPr>
            <p:ph type="pic" sz="quarter" idx="12"/>
          </p:nvPr>
        </p:nvPicPr>
        <p:blipFill>
          <a:blip r:embed="rId4"/>
          <a:srcRect t="11" b="11"/>
          <a:stretch>
            <a:fillRect/>
          </a:stretch>
        </p:blipFill>
        <p:spPr>
          <a:prstGeom prst="rect">
            <a:avLst/>
          </a:prstGeom>
        </p:spPr>
      </p:pic>
    </p:spTree>
    <p:extLst>
      <p:ext uri="{BB962C8B-B14F-4D97-AF65-F5344CB8AC3E}">
        <p14:creationId xmlns:p14="http://schemas.microsoft.com/office/powerpoint/2010/main" val="406732543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a:xfrm>
            <a:off x="777244" y="1640901"/>
            <a:ext cx="4484341" cy="850900"/>
          </a:xfrm>
        </p:spPr>
        <p:txBody>
          <a:bodyPr/>
          <a:lstStyle/>
          <a:p>
            <a:pPr>
              <a:lnSpc>
                <a:spcPct val="100000"/>
              </a:lnSpc>
            </a:pPr>
            <a:r>
              <a:rPr lang="pl" sz="2800" b="1" i="0" strike="noStrike" cap="none" spc="0" baseline="0">
                <a:solidFill>
                  <a:srgbClr val="F6A317"/>
                </a:solidFill>
                <a:effectLst/>
                <a:latin typeface="Helvetica"/>
                <a:ea typeface="Helvetica"/>
                <a:cs typeface="Helvetica"/>
              </a:rPr>
              <a:t>METODY KONTROLI PYŁU</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a:xfrm>
            <a:off x="777243" y="2719864"/>
            <a:ext cx="4709157" cy="3682369"/>
          </a:xfrm>
        </p:spPr>
        <p:txBody>
          <a:bodyPr/>
          <a:lstStyle/>
          <a:p>
            <a:pPr>
              <a:lnSpc>
                <a:spcPts val="2400"/>
              </a:lnSpc>
            </a:pPr>
            <a:r>
              <a:rPr lang="pl" sz="1800" b="0" i="0" strike="noStrike" cap="none" spc="0" baseline="0" dirty="0">
                <a:solidFill>
                  <a:srgbClr val="000000"/>
                </a:solidFill>
                <a:effectLst/>
                <a:latin typeface="Helvetica"/>
                <a:ea typeface="Helvetica"/>
                <a:cs typeface="Helvetica"/>
              </a:rPr>
              <a:t>Procesy opróżniania worków wspomagane są przez zastosowanie zamkniętej przestrzeni, systemów odpylania/</a:t>
            </a:r>
            <a:r>
              <a:rPr lang="en-IN" sz="1800" b="0" i="0" strike="noStrike" cap="none" spc="0" baseline="0" dirty="0">
                <a:solidFill>
                  <a:srgbClr val="000000"/>
                </a:solidFill>
                <a:effectLst/>
                <a:latin typeface="Helvetica"/>
                <a:ea typeface="Helvetica"/>
                <a:cs typeface="Helvetica"/>
              </a:rPr>
              <a:t> </a:t>
            </a:r>
            <a:r>
              <a:rPr lang="pl" sz="1800" b="0" i="0" strike="noStrike" cap="none" spc="0" baseline="0" dirty="0">
                <a:solidFill>
                  <a:srgbClr val="000000"/>
                </a:solidFill>
                <a:effectLst/>
                <a:latin typeface="Helvetica"/>
                <a:ea typeface="Helvetica"/>
                <a:cs typeface="Helvetica"/>
              </a:rPr>
              <a:t>wentylacyjnych oraz ŚOI, które stanowią trzy</a:t>
            </a:r>
            <a:r>
              <a:rPr lang="en-IN" sz="1800" b="0" i="0" strike="noStrike" cap="none" spc="0" baseline="0" dirty="0">
                <a:solidFill>
                  <a:srgbClr val="000000"/>
                </a:solidFill>
                <a:effectLst/>
                <a:latin typeface="Helvetica"/>
                <a:ea typeface="Helvetica"/>
                <a:cs typeface="Helvetica"/>
              </a:rPr>
              <a:t> z </a:t>
            </a:r>
            <a:r>
              <a:rPr lang="pl" sz="1800" b="0" i="0" strike="noStrike" cap="none" spc="0" baseline="0" dirty="0">
                <a:solidFill>
                  <a:srgbClr val="000000"/>
                </a:solidFill>
                <a:effectLst/>
                <a:latin typeface="Helvetica"/>
                <a:ea typeface="Helvetica"/>
                <a:cs typeface="Helvetica"/>
              </a:rPr>
              <a:t>pięciu głównych metod kontroli pyłu.</a:t>
            </a:r>
          </a:p>
        </p:txBody>
      </p:sp>
      <p:pic>
        <p:nvPicPr>
          <p:cNvPr id="10" name="Picture 9" descr="A screenshot of a cell phone&#10;&#10;Description automatically generated">
            <a:extLst>
              <a:ext uri="{FF2B5EF4-FFF2-40B4-BE49-F238E27FC236}">
                <a16:creationId xmlns:a16="http://schemas.microsoft.com/office/drawing/2014/main" id="{0A4FF0BC-CD02-CE45-8E5D-C17478572F6C}"/>
              </a:ext>
            </a:extLst>
          </p:cNvPr>
          <p:cNvPicPr>
            <a:picLocks noChangeAspect="1"/>
          </p:cNvPicPr>
          <p:nvPr/>
        </p:nvPicPr>
        <p:blipFill>
          <a:blip r:embed="rId3"/>
          <a:srcRect l="6858" t="62670" r="77165" b="13177"/>
          <a:stretch>
            <a:fillRect/>
          </a:stretch>
        </p:blipFill>
        <p:spPr>
          <a:xfrm>
            <a:off x="8647437" y="3170865"/>
            <a:ext cx="1073251" cy="1043870"/>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0FDE9C5F-E39C-0741-A46F-6A3D5B66934B}"/>
              </a:ext>
            </a:extLst>
          </p:cNvPr>
          <p:cNvPicPr>
            <a:picLocks noChangeAspect="1"/>
          </p:cNvPicPr>
          <p:nvPr/>
        </p:nvPicPr>
        <p:blipFill>
          <a:blip r:embed="rId3"/>
          <a:srcRect l="32512" t="34616" r="51513" b="40760"/>
          <a:stretch>
            <a:fillRect/>
          </a:stretch>
        </p:blipFill>
        <p:spPr>
          <a:xfrm>
            <a:off x="8647438" y="1640901"/>
            <a:ext cx="1073250" cy="1064204"/>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1CB1C758-72DE-A948-B84D-6FEC264CCEF8}"/>
              </a:ext>
            </a:extLst>
          </p:cNvPr>
          <p:cNvPicPr>
            <a:picLocks noChangeAspect="1"/>
          </p:cNvPicPr>
          <p:nvPr/>
        </p:nvPicPr>
        <p:blipFill>
          <a:blip r:embed="rId3"/>
          <a:srcRect l="7057" t="9146" r="76967" b="66230"/>
          <a:stretch>
            <a:fillRect/>
          </a:stretch>
        </p:blipFill>
        <p:spPr>
          <a:xfrm>
            <a:off x="5365058" y="3394767"/>
            <a:ext cx="1073250" cy="1064204"/>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39A95D21-133A-2C4D-BED8-49444FEA5AC6}"/>
              </a:ext>
            </a:extLst>
          </p:cNvPr>
          <p:cNvPicPr>
            <a:picLocks noChangeAspect="1"/>
          </p:cNvPicPr>
          <p:nvPr/>
        </p:nvPicPr>
        <p:blipFill>
          <a:blip r:embed="rId3">
            <a:alphaModFix/>
          </a:blip>
          <a:srcRect l="57729" t="62602" r="26295" b="13245"/>
          <a:stretch>
            <a:fillRect/>
          </a:stretch>
        </p:blipFill>
        <p:spPr>
          <a:xfrm>
            <a:off x="5383925" y="1679231"/>
            <a:ext cx="1073250" cy="1043870"/>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CFD2A1D9-CDEC-B845-81BA-21F68A5BC003}"/>
              </a:ext>
            </a:extLst>
          </p:cNvPr>
          <p:cNvPicPr>
            <a:picLocks noChangeAspect="1"/>
          </p:cNvPicPr>
          <p:nvPr/>
        </p:nvPicPr>
        <p:blipFill>
          <a:blip r:embed="rId3"/>
          <a:srcRect l="58184" t="9878" r="26749" b="66739"/>
          <a:stretch>
            <a:fillRect/>
          </a:stretch>
        </p:blipFill>
        <p:spPr>
          <a:xfrm>
            <a:off x="5395588" y="4852473"/>
            <a:ext cx="1012189" cy="1010607"/>
          </a:xfrm>
          <a:prstGeom prst="rect">
            <a:avLst/>
          </a:prstGeom>
        </p:spPr>
      </p:pic>
      <p:sp>
        <p:nvSpPr>
          <p:cNvPr id="16" name="TextBox 15">
            <a:extLst>
              <a:ext uri="{FF2B5EF4-FFF2-40B4-BE49-F238E27FC236}">
                <a16:creationId xmlns:a16="http://schemas.microsoft.com/office/drawing/2014/main" id="{A190AA7F-7A5C-3A44-B842-7E36550CCADC}"/>
              </a:ext>
            </a:extLst>
          </p:cNvPr>
          <p:cNvSpPr txBox="1"/>
          <p:nvPr/>
        </p:nvSpPr>
        <p:spPr>
          <a:xfrm>
            <a:off x="6579514" y="1702138"/>
            <a:ext cx="2134063" cy="1823002"/>
          </a:xfrm>
          <a:prstGeom prst="rect">
            <a:avLst/>
          </a:prstGeom>
          <a:noFill/>
        </p:spPr>
        <p:txBody>
          <a:bodyPr wrap="square" rtlCol="0">
            <a:spAutoFit/>
          </a:bodyPr>
          <a:lstStyle/>
          <a:p>
            <a:pPr>
              <a:spcAft>
                <a:spcPts val="300"/>
              </a:spcAft>
            </a:pPr>
            <a:r>
              <a:rPr lang="pl" sz="1050" b="1" i="0" strike="noStrike" cap="none" spc="50" baseline="0" dirty="0">
                <a:solidFill>
                  <a:srgbClr val="EF9A2E"/>
                </a:solidFill>
                <a:effectLst/>
                <a:latin typeface="Futura Medium"/>
                <a:ea typeface="Futura Medium"/>
                <a:cs typeface="Futura Medium"/>
              </a:rPr>
              <a:t>DOBRA HIGIENA / SPRZĄTANIE</a:t>
            </a:r>
          </a:p>
          <a:p>
            <a:r>
              <a:rPr lang="pl" sz="1200" b="0" i="0" strike="noStrike" cap="none" spc="0" baseline="0" dirty="0">
                <a:solidFill>
                  <a:srgbClr val="000000"/>
                </a:solidFill>
                <a:effectLst/>
                <a:latin typeface="Calibri"/>
                <a:ea typeface="Calibri"/>
                <a:cs typeface="Calibri"/>
              </a:rPr>
              <a:t>Pranie odzieży roboczej</a:t>
            </a:r>
            <a:r>
              <a:rPr lang="en-IN" sz="1200" b="0" i="0" strike="noStrike" cap="none" spc="0" baseline="0" dirty="0">
                <a:solidFill>
                  <a:srgbClr val="000000"/>
                </a:solidFill>
                <a:effectLst/>
                <a:latin typeface="Calibri"/>
                <a:ea typeface="Calibri"/>
                <a:cs typeface="Calibri"/>
              </a:rPr>
              <a:t> </a:t>
            </a:r>
            <a:r>
              <a:rPr lang="en-IN" sz="1200" b="0" i="0" strike="noStrike" cap="none" spc="0" baseline="0" dirty="0" err="1">
                <a:solidFill>
                  <a:srgbClr val="000000"/>
                </a:solidFill>
                <a:effectLst/>
                <a:latin typeface="Calibri"/>
                <a:ea typeface="Calibri"/>
                <a:cs typeface="Calibri"/>
              </a:rPr>
              <a:t>i</a:t>
            </a:r>
            <a:r>
              <a:rPr lang="en-IN" sz="1200" b="0" i="0" strike="noStrike" cap="none" spc="0" baseline="0" dirty="0">
                <a:solidFill>
                  <a:srgbClr val="000000"/>
                </a:solidFill>
                <a:effectLst/>
                <a:latin typeface="Calibri"/>
                <a:ea typeface="Calibri"/>
                <a:cs typeface="Calibri"/>
              </a:rPr>
              <a:t> </a:t>
            </a:r>
            <a:r>
              <a:rPr lang="pl" sz="1200" b="0" i="0" strike="noStrike" cap="none" spc="0" baseline="0" dirty="0">
                <a:solidFill>
                  <a:srgbClr val="000000"/>
                </a:solidFill>
                <a:effectLst/>
                <a:latin typeface="Calibri"/>
                <a:ea typeface="Calibri"/>
                <a:cs typeface="Calibri"/>
              </a:rPr>
              <a:t>odkurzanie pyłu wytwarzanego</a:t>
            </a:r>
            <a:r>
              <a:rPr lang="en-IN" sz="1200" b="0" i="0" strike="noStrike" cap="none" spc="0" baseline="0" dirty="0">
                <a:solidFill>
                  <a:srgbClr val="000000"/>
                </a:solidFill>
                <a:effectLst/>
                <a:latin typeface="Calibri"/>
                <a:ea typeface="Calibri"/>
                <a:cs typeface="Calibri"/>
              </a:rPr>
              <a:t> w </a:t>
            </a:r>
            <a:r>
              <a:rPr lang="pl" sz="1200" b="0" i="0" strike="noStrike" cap="none" spc="0" baseline="0" dirty="0">
                <a:solidFill>
                  <a:srgbClr val="000000"/>
                </a:solidFill>
                <a:effectLst/>
                <a:latin typeface="Calibri"/>
                <a:ea typeface="Calibri"/>
                <a:cs typeface="Calibri"/>
              </a:rPr>
              <a:t>procesach zapobiegają gromadzeniu się pyłu</a:t>
            </a:r>
            <a:r>
              <a:rPr lang="en-IN" sz="1200" b="0" i="0" strike="noStrike" cap="none" spc="0" baseline="0" dirty="0">
                <a:solidFill>
                  <a:srgbClr val="000000"/>
                </a:solidFill>
                <a:effectLst/>
                <a:latin typeface="Calibri"/>
                <a:ea typeface="Calibri"/>
                <a:cs typeface="Calibri"/>
              </a:rPr>
              <a:t> z </a:t>
            </a:r>
            <a:r>
              <a:rPr lang="pl" sz="1200" b="0" i="0" strike="noStrike" cap="none" spc="0" baseline="0" dirty="0">
                <a:solidFill>
                  <a:srgbClr val="000000"/>
                </a:solidFill>
                <a:effectLst/>
                <a:latin typeface="Calibri"/>
                <a:ea typeface="Calibri"/>
                <a:cs typeface="Calibri"/>
              </a:rPr>
              <a:t>biegiem czasu – czyste miejsce pracy jest bezpieczne.</a:t>
            </a:r>
          </a:p>
          <a:p>
            <a:endParaRPr lang="en-US" dirty="0"/>
          </a:p>
        </p:txBody>
      </p:sp>
      <p:sp>
        <p:nvSpPr>
          <p:cNvPr id="17" name="TextBox 16">
            <a:extLst>
              <a:ext uri="{FF2B5EF4-FFF2-40B4-BE49-F238E27FC236}">
                <a16:creationId xmlns:a16="http://schemas.microsoft.com/office/drawing/2014/main" id="{8BB31F04-6F1B-7C44-AD58-2066BAD92F03}"/>
              </a:ext>
            </a:extLst>
          </p:cNvPr>
          <p:cNvSpPr txBox="1"/>
          <p:nvPr/>
        </p:nvSpPr>
        <p:spPr>
          <a:xfrm>
            <a:off x="6579514" y="3394767"/>
            <a:ext cx="2134063" cy="1517897"/>
          </a:xfrm>
          <a:prstGeom prst="rect">
            <a:avLst/>
          </a:prstGeom>
          <a:noFill/>
        </p:spPr>
        <p:txBody>
          <a:bodyPr wrap="square" rtlCol="0">
            <a:spAutoFit/>
          </a:bodyPr>
          <a:lstStyle/>
          <a:p>
            <a:pPr>
              <a:spcAft>
                <a:spcPts val="300"/>
              </a:spcAft>
            </a:pPr>
            <a:r>
              <a:rPr lang="pl" sz="1050" b="1" i="0" strike="noStrike" cap="none" spc="50" baseline="0" dirty="0">
                <a:solidFill>
                  <a:srgbClr val="EF9A2E"/>
                </a:solidFill>
                <a:effectLst/>
                <a:latin typeface="Futura Medium"/>
                <a:ea typeface="Futura Medium"/>
                <a:cs typeface="Futura Medium"/>
              </a:rPr>
              <a:t>ZAMKNIĘTA PRZESTRZEŃ</a:t>
            </a:r>
          </a:p>
          <a:p>
            <a:pPr>
              <a:spcAft>
                <a:spcPts val="300"/>
              </a:spcAft>
            </a:pPr>
            <a:r>
              <a:rPr lang="pl" sz="1200" b="0" i="0" strike="noStrike" cap="none" spc="0" baseline="0" dirty="0">
                <a:solidFill>
                  <a:srgbClr val="000000"/>
                </a:solidFill>
                <a:effectLst/>
                <a:latin typeface="Calibri"/>
                <a:ea typeface="Calibri"/>
                <a:cs typeface="Calibri"/>
              </a:rPr>
              <a:t>Prowadzenie procesów wytwarzających RKK</a:t>
            </a:r>
            <a:r>
              <a:rPr lang="en-IN" sz="1200" b="0" i="0" strike="noStrike" cap="none" spc="0" baseline="0" dirty="0">
                <a:solidFill>
                  <a:srgbClr val="000000"/>
                </a:solidFill>
                <a:effectLst/>
                <a:latin typeface="Calibri"/>
                <a:ea typeface="Calibri"/>
                <a:cs typeface="Calibri"/>
              </a:rPr>
              <a:t> w </a:t>
            </a:r>
            <a:r>
              <a:rPr lang="pl" sz="1200" b="0" i="0" strike="noStrike" cap="none" spc="0" baseline="0" dirty="0">
                <a:solidFill>
                  <a:srgbClr val="000000"/>
                </a:solidFill>
                <a:effectLst/>
                <a:latin typeface="Calibri"/>
                <a:ea typeface="Calibri"/>
                <a:cs typeface="Calibri"/>
              </a:rPr>
              <a:t>szczelnym środowisku zapobiega narażeniu na pył</a:t>
            </a:r>
            <a:r>
              <a:rPr lang="en-IN" sz="1200" b="0" i="0" strike="noStrike" cap="none" spc="0" baseline="0" dirty="0">
                <a:solidFill>
                  <a:srgbClr val="000000"/>
                </a:solidFill>
                <a:effectLst/>
                <a:latin typeface="Calibri"/>
                <a:ea typeface="Calibri"/>
                <a:cs typeface="Calibri"/>
              </a:rPr>
              <a:t> u </a:t>
            </a:r>
            <a:r>
              <a:rPr lang="pl" sz="1200" b="0" i="0" strike="noStrike" cap="none" spc="0" baseline="0" dirty="0">
                <a:solidFill>
                  <a:srgbClr val="000000"/>
                </a:solidFill>
                <a:effectLst/>
                <a:latin typeface="Calibri"/>
                <a:ea typeface="Calibri"/>
                <a:cs typeface="Calibri"/>
              </a:rPr>
              <a:t>źródła.</a:t>
            </a:r>
          </a:p>
          <a:p>
            <a:pPr>
              <a:spcAft>
                <a:spcPts val="300"/>
              </a:spcAft>
            </a:pPr>
            <a:endParaRPr lang="en-US" dirty="0"/>
          </a:p>
        </p:txBody>
      </p:sp>
      <p:sp>
        <p:nvSpPr>
          <p:cNvPr id="18" name="TextBox 17">
            <a:extLst>
              <a:ext uri="{FF2B5EF4-FFF2-40B4-BE49-F238E27FC236}">
                <a16:creationId xmlns:a16="http://schemas.microsoft.com/office/drawing/2014/main" id="{17252FA7-9898-C944-A4ED-422A0BBA4364}"/>
              </a:ext>
            </a:extLst>
          </p:cNvPr>
          <p:cNvSpPr txBox="1"/>
          <p:nvPr/>
        </p:nvSpPr>
        <p:spPr>
          <a:xfrm>
            <a:off x="6579515" y="4852474"/>
            <a:ext cx="2134063" cy="1517897"/>
          </a:xfrm>
          <a:prstGeom prst="rect">
            <a:avLst/>
          </a:prstGeom>
          <a:noFill/>
        </p:spPr>
        <p:txBody>
          <a:bodyPr wrap="square" rtlCol="0">
            <a:spAutoFit/>
          </a:bodyPr>
          <a:lstStyle/>
          <a:p>
            <a:pPr>
              <a:spcAft>
                <a:spcPts val="300"/>
              </a:spcAft>
            </a:pPr>
            <a:r>
              <a:rPr lang="pl" sz="1050" b="1" i="0" strike="noStrike" cap="none" spc="50" baseline="0" dirty="0">
                <a:solidFill>
                  <a:srgbClr val="EF9A2E"/>
                </a:solidFill>
                <a:effectLst/>
                <a:latin typeface="Futura Medium"/>
                <a:ea typeface="Futura Medium"/>
                <a:cs typeface="Futura Medium"/>
              </a:rPr>
              <a:t>ODPYLANIE/WENTYLACJA</a:t>
            </a:r>
          </a:p>
          <a:p>
            <a:pPr>
              <a:spcAft>
                <a:spcPts val="300"/>
              </a:spcAft>
            </a:pPr>
            <a:r>
              <a:rPr lang="pl" sz="1200" b="0" i="0" strike="noStrike" cap="none" spc="0" baseline="0" dirty="0">
                <a:solidFill>
                  <a:srgbClr val="000000"/>
                </a:solidFill>
                <a:effectLst/>
                <a:latin typeface="Calibri"/>
                <a:ea typeface="Calibri"/>
                <a:cs typeface="Calibri"/>
              </a:rPr>
              <a:t>Wychwytywanie RKK</a:t>
            </a:r>
            <a:r>
              <a:rPr lang="en-IN" sz="1200" b="0" i="0" strike="noStrike" cap="none" spc="0" baseline="0" dirty="0">
                <a:solidFill>
                  <a:srgbClr val="000000"/>
                </a:solidFill>
                <a:effectLst/>
                <a:latin typeface="Calibri"/>
                <a:ea typeface="Calibri"/>
                <a:cs typeface="Calibri"/>
              </a:rPr>
              <a:t> u </a:t>
            </a:r>
            <a:r>
              <a:rPr lang="pl" sz="1200" b="0" i="0" strike="noStrike" cap="none" spc="0" baseline="0" dirty="0">
                <a:solidFill>
                  <a:srgbClr val="000000"/>
                </a:solidFill>
                <a:effectLst/>
                <a:latin typeface="Calibri"/>
                <a:ea typeface="Calibri"/>
                <a:cs typeface="Calibri"/>
              </a:rPr>
              <a:t>źródła, zanim zostaniemy na nią narażeni,</a:t>
            </a:r>
            <a:r>
              <a:rPr lang="en-IN" sz="1200" b="0" i="0" strike="noStrike" cap="none" spc="0" baseline="0" dirty="0">
                <a:solidFill>
                  <a:srgbClr val="000000"/>
                </a:solidFill>
                <a:effectLst/>
                <a:latin typeface="Calibri"/>
                <a:ea typeface="Calibri"/>
                <a:cs typeface="Calibri"/>
              </a:rPr>
              <a:t> </a:t>
            </a:r>
            <a:r>
              <a:rPr lang="en-IN" sz="1200" b="0" i="0" strike="noStrike" cap="none" spc="0" baseline="0" dirty="0" err="1">
                <a:solidFill>
                  <a:srgbClr val="000000"/>
                </a:solidFill>
                <a:effectLst/>
                <a:latin typeface="Calibri"/>
                <a:ea typeface="Calibri"/>
                <a:cs typeface="Calibri"/>
              </a:rPr>
              <a:t>i</a:t>
            </a:r>
            <a:r>
              <a:rPr lang="en-IN" sz="1200" b="0" i="0" strike="noStrike" cap="none" spc="0" baseline="0" dirty="0">
                <a:solidFill>
                  <a:srgbClr val="000000"/>
                </a:solidFill>
                <a:effectLst/>
                <a:latin typeface="Calibri"/>
                <a:ea typeface="Calibri"/>
                <a:cs typeface="Calibri"/>
              </a:rPr>
              <a:t> </a:t>
            </a:r>
            <a:r>
              <a:rPr lang="pl" sz="1200" b="0" i="0" strike="noStrike" cap="none" spc="0" baseline="0" dirty="0">
                <a:solidFill>
                  <a:srgbClr val="000000"/>
                </a:solidFill>
                <a:effectLst/>
                <a:latin typeface="Calibri"/>
                <a:ea typeface="Calibri"/>
                <a:cs typeface="Calibri"/>
              </a:rPr>
              <a:t>zastępowanie zanieczyszczonego powietrza czystym powietrzem.</a:t>
            </a:r>
          </a:p>
          <a:p>
            <a:endParaRPr lang="en-US" dirty="0"/>
          </a:p>
        </p:txBody>
      </p:sp>
      <p:sp>
        <p:nvSpPr>
          <p:cNvPr id="19" name="TextBox 18">
            <a:extLst>
              <a:ext uri="{FF2B5EF4-FFF2-40B4-BE49-F238E27FC236}">
                <a16:creationId xmlns:a16="http://schemas.microsoft.com/office/drawing/2014/main" id="{EFBD6A7B-EEA6-9C4B-AF5E-6A76F51CF8CA}"/>
              </a:ext>
            </a:extLst>
          </p:cNvPr>
          <p:cNvSpPr txBox="1"/>
          <p:nvPr/>
        </p:nvSpPr>
        <p:spPr>
          <a:xfrm>
            <a:off x="9787266" y="3131928"/>
            <a:ext cx="2134062" cy="1662821"/>
          </a:xfrm>
          <a:prstGeom prst="rect">
            <a:avLst/>
          </a:prstGeom>
          <a:noFill/>
        </p:spPr>
        <p:txBody>
          <a:bodyPr wrap="square" rtlCol="0">
            <a:spAutoFit/>
          </a:bodyPr>
          <a:lstStyle/>
          <a:p>
            <a:pPr>
              <a:spcAft>
                <a:spcPts val="300"/>
              </a:spcAft>
            </a:pPr>
            <a:r>
              <a:rPr lang="pl" sz="1050" b="1" i="0" strike="noStrike" cap="none" spc="50" baseline="0" dirty="0">
                <a:solidFill>
                  <a:srgbClr val="EF9A2E"/>
                </a:solidFill>
                <a:effectLst/>
                <a:latin typeface="Futura Medium"/>
                <a:ea typeface="Futura Medium"/>
                <a:cs typeface="Futura Medium"/>
              </a:rPr>
              <a:t>SPRZĘT OCHRONNY</a:t>
            </a:r>
          </a:p>
          <a:p>
            <a:r>
              <a:rPr lang="pl" sz="1200" b="0" i="0" strike="noStrike" cap="none" spc="0" baseline="0" dirty="0">
                <a:solidFill>
                  <a:srgbClr val="000000"/>
                </a:solidFill>
                <a:effectLst/>
                <a:latin typeface="Calibri"/>
                <a:ea typeface="Calibri"/>
                <a:cs typeface="Calibri"/>
              </a:rPr>
              <a:t>ŚOI (np. maski) chronią pracowników przed pyłem, gdy wszystkie inne środki kontroli nie zapewniają wystarczającej kontroli ryzyka związanego</a:t>
            </a:r>
            <a:r>
              <a:rPr lang="en-IN" sz="1200" b="0" i="0" strike="noStrike" cap="none" spc="0" baseline="0" dirty="0">
                <a:solidFill>
                  <a:srgbClr val="000000"/>
                </a:solidFill>
                <a:effectLst/>
                <a:latin typeface="Calibri"/>
                <a:ea typeface="Calibri"/>
                <a:cs typeface="Calibri"/>
              </a:rPr>
              <a:t> z </a:t>
            </a:r>
            <a:r>
              <a:rPr lang="pl" sz="1200" b="0" i="0" strike="noStrike" cap="none" spc="0" baseline="0" dirty="0">
                <a:solidFill>
                  <a:srgbClr val="000000"/>
                </a:solidFill>
                <a:effectLst/>
                <a:latin typeface="Calibri"/>
                <a:ea typeface="Calibri"/>
                <a:cs typeface="Calibri"/>
              </a:rPr>
              <a:t>narażeniem.</a:t>
            </a:r>
          </a:p>
          <a:p>
            <a:endParaRPr lang="en-US" dirty="0"/>
          </a:p>
        </p:txBody>
      </p:sp>
      <p:sp>
        <p:nvSpPr>
          <p:cNvPr id="20" name="TextBox 19">
            <a:extLst>
              <a:ext uri="{FF2B5EF4-FFF2-40B4-BE49-F238E27FC236}">
                <a16:creationId xmlns:a16="http://schemas.microsoft.com/office/drawing/2014/main" id="{35F6BAD4-9655-6A40-A26D-474E75EDD087}"/>
              </a:ext>
            </a:extLst>
          </p:cNvPr>
          <p:cNvSpPr txBox="1"/>
          <p:nvPr/>
        </p:nvSpPr>
        <p:spPr>
          <a:xfrm>
            <a:off x="9787266" y="1679231"/>
            <a:ext cx="2134062" cy="1334833"/>
          </a:xfrm>
          <a:prstGeom prst="rect">
            <a:avLst/>
          </a:prstGeom>
          <a:noFill/>
        </p:spPr>
        <p:txBody>
          <a:bodyPr wrap="square" rtlCol="0">
            <a:spAutoFit/>
          </a:bodyPr>
          <a:lstStyle/>
          <a:p>
            <a:pPr>
              <a:spcAft>
                <a:spcPts val="300"/>
              </a:spcAft>
            </a:pPr>
            <a:r>
              <a:rPr lang="pl" sz="1050" b="1" i="0" strike="noStrike" cap="none" spc="50" baseline="0" dirty="0">
                <a:solidFill>
                  <a:srgbClr val="EF9A2E"/>
                </a:solidFill>
                <a:effectLst/>
                <a:latin typeface="Futura Medium"/>
                <a:ea typeface="Futura Medium"/>
                <a:cs typeface="Futura Medium"/>
              </a:rPr>
              <a:t>WODA</a:t>
            </a:r>
          </a:p>
          <a:p>
            <a:pPr>
              <a:spcAft>
                <a:spcPts val="300"/>
              </a:spcAft>
            </a:pPr>
            <a:r>
              <a:rPr lang="pl" sz="1200" b="0" i="0" strike="noStrike" cap="none" spc="0" baseline="0" dirty="0">
                <a:solidFill>
                  <a:srgbClr val="000000"/>
                </a:solidFill>
                <a:effectLst/>
                <a:latin typeface="Calibri"/>
                <a:ea typeface="Calibri"/>
                <a:cs typeface="Calibri"/>
              </a:rPr>
              <a:t>Mokre procesy zapobiegają unoszeniu się pyłu</a:t>
            </a:r>
            <a:r>
              <a:rPr lang="en-IN" sz="1200" b="0" i="0" strike="noStrike" cap="none" spc="0" baseline="0" dirty="0">
                <a:solidFill>
                  <a:srgbClr val="000000"/>
                </a:solidFill>
                <a:effectLst/>
                <a:latin typeface="Calibri"/>
                <a:ea typeface="Calibri"/>
                <a:cs typeface="Calibri"/>
              </a:rPr>
              <a:t> w </a:t>
            </a:r>
            <a:r>
              <a:rPr lang="pl" sz="1200" b="0" i="0" strike="noStrike" cap="none" spc="0" baseline="0" dirty="0">
                <a:solidFill>
                  <a:srgbClr val="000000"/>
                </a:solidFill>
                <a:effectLst/>
                <a:latin typeface="Calibri"/>
                <a:ea typeface="Calibri"/>
                <a:cs typeface="Calibri"/>
              </a:rPr>
              <a:t>powietrze, gdyż woda wychwytuje jego cząsteczki.</a:t>
            </a:r>
          </a:p>
          <a:p>
            <a:pPr>
              <a:spcAft>
                <a:spcPts val="300"/>
              </a:spcAft>
            </a:pPr>
            <a:endParaRPr lang="en-US" dirty="0"/>
          </a:p>
        </p:txBody>
      </p:sp>
    </p:spTree>
    <p:extLst>
      <p:ext uri="{BB962C8B-B14F-4D97-AF65-F5344CB8AC3E}">
        <p14:creationId xmlns:p14="http://schemas.microsoft.com/office/powerpoint/2010/main" val="126696117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6" y="1616076"/>
            <a:ext cx="4750718" cy="850900"/>
          </a:xfrm>
        </p:spPr>
        <p:txBody>
          <a:bodyPr/>
          <a:lstStyle/>
          <a:p>
            <a:pPr>
              <a:lnSpc>
                <a:spcPct val="100000"/>
              </a:lnSpc>
            </a:pPr>
            <a:r>
              <a:rPr lang="pl" sz="2800" b="1" i="0" strike="noStrike" cap="none" spc="0" baseline="0" dirty="0">
                <a:solidFill>
                  <a:srgbClr val="F6A317"/>
                </a:solidFill>
                <a:effectLst/>
                <a:latin typeface="Helvetica"/>
                <a:ea typeface="Helvetica"/>
                <a:cs typeface="Helvetica"/>
              </a:rPr>
              <a:t>ZAGROŻENIA ZWIĄZANE Z TYM DZIAŁANIEM</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4" y="2677432"/>
            <a:ext cx="5453624" cy="2938988"/>
          </a:xfrm>
        </p:spPr>
        <p:txBody>
          <a:bodyPr anchor="t"/>
          <a:lstStyle/>
          <a:p>
            <a:pPr marL="342900" indent="-342900">
              <a:lnSpc>
                <a:spcPts val="2400"/>
              </a:lnSpc>
              <a:buFont typeface="Arial" panose="020B0604020202020204" pitchFamily="34" charset="0"/>
              <a:buChar char="•"/>
            </a:pPr>
            <a:r>
              <a:rPr lang="pl" sz="1800" b="0" i="0" strike="noStrike" cap="none" spc="0" baseline="0" dirty="0">
                <a:solidFill>
                  <a:srgbClr val="000000"/>
                </a:solidFill>
                <a:effectLst/>
                <a:latin typeface="Helvetica"/>
                <a:ea typeface="Helvetica"/>
                <a:cs typeface="Helvetica"/>
              </a:rPr>
              <a:t>Działanie to może wiązać się</a:t>
            </a:r>
            <a:r>
              <a:rPr lang="en-IN" sz="1800" b="0" i="0" strike="noStrike" cap="none" spc="0" baseline="0" dirty="0">
                <a:solidFill>
                  <a:srgbClr val="000000"/>
                </a:solidFill>
                <a:effectLst/>
                <a:latin typeface="Helvetica"/>
                <a:ea typeface="Helvetica"/>
                <a:cs typeface="Helvetica"/>
              </a:rPr>
              <a:t> z </a:t>
            </a:r>
            <a:r>
              <a:rPr lang="pl" sz="1800" b="0" i="0" strike="noStrike" cap="none" spc="0" baseline="0" dirty="0">
                <a:solidFill>
                  <a:srgbClr val="000000"/>
                </a:solidFill>
                <a:effectLst/>
                <a:latin typeface="Helvetica"/>
                <a:ea typeface="Helvetica"/>
                <a:cs typeface="Helvetica"/>
              </a:rPr>
              <a:t>dużą ilością pyłu.</a:t>
            </a:r>
          </a:p>
          <a:p>
            <a:pPr marL="342900" indent="-342900">
              <a:lnSpc>
                <a:spcPts val="2400"/>
              </a:lnSpc>
              <a:buFont typeface="Arial" panose="020B0604020202020204" pitchFamily="34" charset="0"/>
              <a:buChar char="•"/>
            </a:pPr>
            <a:r>
              <a:rPr lang="pl" sz="1800" b="0" i="0" strike="noStrike" cap="none" spc="0" baseline="0" dirty="0">
                <a:solidFill>
                  <a:srgbClr val="000000"/>
                </a:solidFill>
                <a:effectLst/>
                <a:latin typeface="Helvetica"/>
                <a:ea typeface="Helvetica"/>
                <a:cs typeface="Helvetica"/>
              </a:rPr>
              <a:t>Długoterminowe narażenie na wysoki poziom RKK może powodować ciężką chorobę płuc.</a:t>
            </a:r>
          </a:p>
          <a:p>
            <a:pPr>
              <a:lnSpc>
                <a:spcPts val="2400"/>
              </a:lnSpc>
            </a:pPr>
            <a:r>
              <a:rPr lang="pl" sz="1800" b="0" i="0" strike="noStrike" cap="none" spc="0" baseline="0" dirty="0">
                <a:solidFill>
                  <a:srgbClr val="000000"/>
                </a:solidFill>
                <a:effectLst/>
                <a:latin typeface="Helvetica"/>
                <a:ea typeface="Helvetica"/>
                <a:cs typeface="Helvetica"/>
              </a:rPr>
              <a:t>Ważne jest, byśmy każdego dnia chronili się przed narażeniem na pył zawieszony</a:t>
            </a:r>
            <a:r>
              <a:rPr lang="en-IN" sz="1800" b="0" i="0" strike="noStrike" cap="none" spc="0" baseline="0" dirty="0">
                <a:solidFill>
                  <a:srgbClr val="000000"/>
                </a:solidFill>
                <a:effectLst/>
                <a:latin typeface="Helvetica"/>
                <a:ea typeface="Helvetica"/>
                <a:cs typeface="Helvetica"/>
              </a:rPr>
              <a:t> w </a:t>
            </a:r>
            <a:r>
              <a:rPr lang="pl" sz="1800" b="0" i="0" strike="noStrike" cap="none" spc="0" baseline="0" dirty="0">
                <a:solidFill>
                  <a:srgbClr val="000000"/>
                </a:solidFill>
                <a:effectLst/>
                <a:latin typeface="Helvetica"/>
                <a:ea typeface="Helvetica"/>
                <a:cs typeface="Helvetica"/>
              </a:rPr>
              <a:t>powietrzu. </a:t>
            </a:r>
          </a:p>
          <a:p>
            <a:pPr>
              <a:lnSpc>
                <a:spcPts val="2400"/>
              </a:lnSpc>
            </a:pPr>
            <a:r>
              <a:rPr lang="pl" sz="1800" b="0" i="0" strike="noStrike" cap="none" spc="0" baseline="0" dirty="0">
                <a:solidFill>
                  <a:srgbClr val="000000"/>
                </a:solidFill>
                <a:effectLst/>
                <a:latin typeface="Helvetica"/>
                <a:ea typeface="Helvetica"/>
                <a:cs typeface="Helvetica"/>
              </a:rPr>
              <a:t>Stosując dzisiaj dobre praktyki, chronimy swoje przyszłe zdrowie.</a:t>
            </a:r>
          </a:p>
          <a:p>
            <a:pPr>
              <a:lnSpc>
                <a:spcPts val="2400"/>
              </a:lnSpc>
            </a:pPr>
            <a:r>
              <a:rPr lang="pl" sz="1800" b="0" i="0" strike="noStrike" cap="none" spc="0" baseline="0" dirty="0">
                <a:solidFill>
                  <a:srgbClr val="000000"/>
                </a:solidFill>
                <a:effectLst/>
                <a:latin typeface="Helvetica"/>
                <a:ea typeface="Helvetica"/>
                <a:cs typeface="Helvetica"/>
              </a:rPr>
              <a:t>Jak spędzisz swoją emeryturę?</a:t>
            </a:r>
          </a:p>
        </p:txBody>
      </p:sp>
      <p:pic>
        <p:nvPicPr>
          <p:cNvPr id="7" name="Picture Placeholder 6" descr="A picture containing person, indoor, bed, room&#10;&#10;Description automatically generated">
            <a:extLst>
              <a:ext uri="{FF2B5EF4-FFF2-40B4-BE49-F238E27FC236}">
                <a16:creationId xmlns:a16="http://schemas.microsoft.com/office/drawing/2014/main" id="{DF3F899B-D30C-E144-8421-4C4567D76F4E}"/>
              </a:ext>
            </a:extLst>
          </p:cNvPr>
          <p:cNvPicPr>
            <a:picLocks noChangeAspect="1"/>
          </p:cNvPicPr>
          <p:nvPr/>
        </p:nvPicPr>
        <p:blipFill>
          <a:blip r:embed="rId3" cstate="print">
            <a:extLst>
              <a:ext uri="{28A0092B-C50C-407E-A947-70E740481C1C}">
                <a14:useLocalDpi xmlns:a14="http://schemas.microsoft.com/office/drawing/2010/main"/>
              </a:ext>
            </a:extLst>
          </a:blip>
          <a:srcRect l="8011" t="31627" r="13491" b="1053"/>
          <a:stretch>
            <a:fillRect/>
          </a:stretch>
        </p:blipFill>
        <p:spPr>
          <a:xfrm>
            <a:off x="7252479" y="1742972"/>
            <a:ext cx="3548990" cy="2029091"/>
          </a:xfrm>
          <a:prstGeom prst="rect">
            <a:avLst/>
          </a:prstGeom>
        </p:spPr>
      </p:pic>
      <p:pic>
        <p:nvPicPr>
          <p:cNvPr id="8" name="Picture 7" descr="A young child riding a wave on a surfboard in the ocean&#10;&#10;Description automatically generated">
            <a:extLst>
              <a:ext uri="{FF2B5EF4-FFF2-40B4-BE49-F238E27FC236}">
                <a16:creationId xmlns:a16="http://schemas.microsoft.com/office/drawing/2014/main" id="{E1BCBA96-62D3-A543-BB6F-692BFC03EE21}"/>
              </a:ext>
            </a:extLst>
          </p:cNvPr>
          <p:cNvPicPr>
            <a:picLocks noChangeAspect="1"/>
          </p:cNvPicPr>
          <p:nvPr/>
        </p:nvPicPr>
        <p:blipFill>
          <a:blip r:embed="rId4" cstate="print">
            <a:extLst>
              <a:ext uri="{28A0092B-C50C-407E-A947-70E740481C1C}">
                <a14:useLocalDpi xmlns:a14="http://schemas.microsoft.com/office/drawing/2010/main"/>
              </a:ext>
            </a:extLst>
          </a:blip>
          <a:srcRect l="30771" t="34278" r="13784" b="18172"/>
          <a:stretch>
            <a:fillRect/>
          </a:stretch>
        </p:blipFill>
        <p:spPr>
          <a:xfrm>
            <a:off x="7255341" y="3976608"/>
            <a:ext cx="3606232" cy="2061818"/>
          </a:xfrm>
          <a:prstGeom prst="rect">
            <a:avLst/>
          </a:prstGeom>
        </p:spPr>
      </p:pic>
    </p:spTree>
    <p:extLst>
      <p:ext uri="{BB962C8B-B14F-4D97-AF65-F5344CB8AC3E}">
        <p14:creationId xmlns:p14="http://schemas.microsoft.com/office/powerpoint/2010/main" val="12771731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5" y="1616076"/>
            <a:ext cx="5453623" cy="850900"/>
          </a:xfrm>
        </p:spPr>
        <p:txBody>
          <a:bodyPr/>
          <a:lstStyle/>
          <a:p>
            <a:pPr>
              <a:lnSpc>
                <a:spcPct val="100000"/>
              </a:lnSpc>
            </a:pPr>
            <a:r>
              <a:rPr lang="pl" sz="2800" b="1" i="0" strike="noStrike" cap="none" spc="0" baseline="0">
                <a:solidFill>
                  <a:srgbClr val="F6A317"/>
                </a:solidFill>
                <a:effectLst/>
                <a:latin typeface="Helvetica"/>
                <a:ea typeface="Helvetica"/>
                <a:cs typeface="Helvetica"/>
              </a:rPr>
              <a:t>JAK OPRÓŻNIANIE WORKÓW WYTWARZA RKK</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4" y="2677432"/>
            <a:ext cx="6131556" cy="2938988"/>
          </a:xfrm>
        </p:spPr>
        <p:txBody>
          <a:bodyPr anchor="t"/>
          <a:lstStyle/>
          <a:p>
            <a:pPr marL="342900" indent="-342900">
              <a:lnSpc>
                <a:spcPts val="2400"/>
              </a:lnSpc>
              <a:buFont typeface="Arial" panose="020B0604020202020204" pitchFamily="34" charset="0"/>
              <a:buChar char="•"/>
            </a:pPr>
            <a:r>
              <a:rPr lang="pl" sz="1800" b="0" i="0" strike="noStrike" cap="none" spc="0" baseline="0" dirty="0">
                <a:solidFill>
                  <a:srgbClr val="000000"/>
                </a:solidFill>
                <a:effectLst/>
                <a:latin typeface="Helvetica"/>
                <a:ea typeface="Helvetica"/>
                <a:cs typeface="Helvetica"/>
              </a:rPr>
              <a:t>Opróżnianie worków powoduje unoszenie się pyłu</a:t>
            </a:r>
            <a:r>
              <a:rPr lang="en-IN" sz="1800" b="0" i="0" strike="noStrike" cap="none" spc="0" baseline="0" dirty="0">
                <a:solidFill>
                  <a:srgbClr val="000000"/>
                </a:solidFill>
                <a:effectLst/>
                <a:latin typeface="Helvetica"/>
                <a:ea typeface="Helvetica"/>
                <a:cs typeface="Helvetica"/>
              </a:rPr>
              <a:t> w </a:t>
            </a:r>
            <a:r>
              <a:rPr lang="pl" sz="1800" b="0" i="0" strike="noStrike" cap="none" spc="0" baseline="0" dirty="0">
                <a:solidFill>
                  <a:srgbClr val="000000"/>
                </a:solidFill>
                <a:effectLst/>
                <a:latin typeface="Helvetica"/>
                <a:ea typeface="Helvetica"/>
                <a:cs typeface="Helvetica"/>
              </a:rPr>
              <a:t>powietrze, gdy zawartość opuszcza worek.</a:t>
            </a:r>
          </a:p>
          <a:p>
            <a:pPr marL="342900" indent="-342900">
              <a:lnSpc>
                <a:spcPts val="2400"/>
              </a:lnSpc>
              <a:buFont typeface="Arial" panose="020B0604020202020204" pitchFamily="34" charset="0"/>
              <a:buChar char="•"/>
            </a:pPr>
            <a:r>
              <a:rPr lang="pl" sz="1800" b="0" i="0" strike="noStrike" cap="none" spc="0" baseline="0" dirty="0">
                <a:solidFill>
                  <a:srgbClr val="000000"/>
                </a:solidFill>
                <a:effectLst/>
                <a:latin typeface="Helvetica"/>
                <a:ea typeface="Helvetica"/>
                <a:cs typeface="Helvetica"/>
              </a:rPr>
              <a:t>Szybkie opróżnianie worka wytwarza duże ilości pyłu, obniża jakość powietrza</a:t>
            </a:r>
            <a:r>
              <a:rPr lang="en-IN" sz="1800" b="0" i="0" strike="noStrike" cap="none" spc="0" baseline="0" dirty="0">
                <a:solidFill>
                  <a:srgbClr val="000000"/>
                </a:solidFill>
                <a:effectLst/>
                <a:latin typeface="Helvetica"/>
                <a:ea typeface="Helvetica"/>
                <a:cs typeface="Helvetica"/>
              </a:rPr>
              <a:t> </a:t>
            </a:r>
            <a:r>
              <a:rPr lang="en-IN" sz="1800" b="0" i="0" strike="noStrike" cap="none" spc="0" baseline="0" dirty="0" err="1">
                <a:solidFill>
                  <a:srgbClr val="000000"/>
                </a:solidFill>
                <a:effectLst/>
                <a:latin typeface="Helvetica"/>
                <a:ea typeface="Helvetica"/>
                <a:cs typeface="Helvetica"/>
              </a:rPr>
              <a:t>i</a:t>
            </a:r>
            <a:r>
              <a:rPr lang="en-IN" sz="1800" b="0" i="0" strike="noStrike" cap="none" spc="0" baseline="0" dirty="0">
                <a:solidFill>
                  <a:srgbClr val="000000"/>
                </a:solidFill>
                <a:effectLst/>
                <a:latin typeface="Helvetica"/>
                <a:ea typeface="Helvetica"/>
                <a:cs typeface="Helvetica"/>
              </a:rPr>
              <a:t> </a:t>
            </a:r>
            <a:r>
              <a:rPr lang="pl" sz="1800" b="0" i="0" strike="noStrike" cap="none" spc="0" baseline="0" dirty="0">
                <a:solidFill>
                  <a:srgbClr val="000000"/>
                </a:solidFill>
                <a:effectLst/>
                <a:latin typeface="Helvetica"/>
                <a:ea typeface="Helvetica"/>
                <a:cs typeface="Helvetica"/>
              </a:rPr>
              <a:t>potencjalnie naraża pracowników na RKK. </a:t>
            </a:r>
          </a:p>
          <a:p>
            <a:pPr marL="342900" indent="-342900">
              <a:lnSpc>
                <a:spcPts val="2400"/>
              </a:lnSpc>
              <a:buFont typeface="Arial" panose="020B0604020202020204" pitchFamily="34" charset="0"/>
              <a:buChar char="•"/>
            </a:pPr>
            <a:r>
              <a:rPr lang="pl" sz="1800" b="0" i="0" strike="noStrike" cap="none" spc="0" baseline="0" dirty="0">
                <a:solidFill>
                  <a:srgbClr val="000000"/>
                </a:solidFill>
                <a:effectLst/>
                <a:latin typeface="Helvetica"/>
                <a:ea typeface="Helvetica"/>
                <a:cs typeface="Helvetica"/>
              </a:rPr>
              <a:t>Drobne, suche, sproszkowane materiały wytwarzają podczas ich obsługi najwięcej pyłu zawieszonego</a:t>
            </a:r>
            <a:r>
              <a:rPr lang="en-IN" sz="1800" b="0" i="0" strike="noStrike" cap="none" spc="0" baseline="0" dirty="0">
                <a:solidFill>
                  <a:srgbClr val="000000"/>
                </a:solidFill>
                <a:effectLst/>
                <a:latin typeface="Helvetica"/>
                <a:ea typeface="Helvetica"/>
                <a:cs typeface="Helvetica"/>
              </a:rPr>
              <a:t> w </a:t>
            </a:r>
            <a:r>
              <a:rPr lang="pl" sz="1800" b="0" i="0" strike="noStrike" cap="none" spc="0" baseline="0" dirty="0">
                <a:solidFill>
                  <a:srgbClr val="000000"/>
                </a:solidFill>
                <a:effectLst/>
                <a:latin typeface="Helvetica"/>
                <a:ea typeface="Helvetica"/>
                <a:cs typeface="Helvetica"/>
              </a:rPr>
              <a:t>powietrzu.</a:t>
            </a:r>
          </a:p>
          <a:p>
            <a:pPr>
              <a:lnSpc>
                <a:spcPts val="2400"/>
              </a:lnSpc>
            </a:pPr>
            <a:r>
              <a:rPr lang="pl" sz="1800" b="0" i="0" strike="noStrike" cap="none" spc="0" baseline="0" dirty="0">
                <a:solidFill>
                  <a:srgbClr val="000000"/>
                </a:solidFill>
                <a:effectLst/>
                <a:latin typeface="Helvetica"/>
                <a:ea typeface="Helvetica"/>
                <a:cs typeface="Helvetica"/>
              </a:rPr>
              <a:t>Niniejszy pakiet szkoleniowy omawia dwa rodzaje worków, które wymagają różnych metod bezpiecznej obsługi.</a:t>
            </a:r>
          </a:p>
        </p:txBody>
      </p:sp>
      <p:pic>
        <p:nvPicPr>
          <p:cNvPr id="5" name="Picture Placeholder 4">
            <a:extLst>
              <a:ext uri="{FF2B5EF4-FFF2-40B4-BE49-F238E27FC236}">
                <a16:creationId xmlns:a16="http://schemas.microsoft.com/office/drawing/2014/main" id="{A6AD1ABC-1D28-4C4B-9A2A-798FBEEA55CC}"/>
              </a:ext>
            </a:extLst>
          </p:cNvPr>
          <p:cNvPicPr>
            <a:picLocks noGrp="1" noChangeAspect="1"/>
          </p:cNvPicPr>
          <p:nvPr>
            <p:ph type="pic" sz="quarter" idx="12"/>
          </p:nvPr>
        </p:nvPicPr>
        <p:blipFill rotWithShape="1">
          <a:blip r:embed="rId3"/>
          <a:srcRect l="-30" t="11" r="6563" b="11"/>
          <a:stretch/>
        </p:blipFill>
        <p:spPr>
          <a:xfrm>
            <a:off x="6934200" y="1608138"/>
            <a:ext cx="4883150" cy="4437062"/>
          </a:xfrm>
          <a:prstGeom prst="rect">
            <a:avLst/>
          </a:prstGeom>
        </p:spPr>
      </p:pic>
    </p:spTree>
    <p:extLst>
      <p:ext uri="{BB962C8B-B14F-4D97-AF65-F5344CB8AC3E}">
        <p14:creationId xmlns:p14="http://schemas.microsoft.com/office/powerpoint/2010/main" val="175128308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6B10849-2150-4DE3-AC0E-EE895C68CA58}"/>
              </a:ext>
            </a:extLst>
          </p:cNvPr>
          <p:cNvPicPr>
            <a:picLocks noGrp="1" noChangeAspect="1"/>
          </p:cNvPicPr>
          <p:nvPr>
            <p:ph type="pic" sz="quarter" idx="12"/>
          </p:nvPr>
        </p:nvPicPr>
        <p:blipFill>
          <a:blip r:embed="rId3"/>
          <a:srcRect l="64" t="-13057" r="-192" b="-23114"/>
          <a:stretch>
            <a:fillRect/>
          </a:stretch>
        </p:blipFill>
        <p:spPr>
          <a:xfrm>
            <a:off x="7083271" y="2174301"/>
            <a:ext cx="4759601" cy="4042262"/>
          </a:xfrm>
          <a:prstGeom prst="rect">
            <a:avLst/>
          </a:prstGeom>
        </p:spPr>
      </p:pic>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r>
              <a:rPr lang="pl" sz="2800" b="1" i="0" strike="noStrike" cap="none" spc="0" baseline="0">
                <a:solidFill>
                  <a:srgbClr val="F6A317"/>
                </a:solidFill>
                <a:effectLst/>
                <a:latin typeface="Helvetica"/>
                <a:ea typeface="Helvetica"/>
                <a:cs typeface="Helvetica"/>
              </a:rPr>
              <a:t>MAŁE WORKI</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4" y="2282774"/>
            <a:ext cx="6131556" cy="4042262"/>
          </a:xfrm>
        </p:spPr>
        <p:txBody>
          <a:bodyPr anchor="t"/>
          <a:lstStyle/>
          <a:p>
            <a:pPr>
              <a:lnSpc>
                <a:spcPts val="2100"/>
              </a:lnSpc>
            </a:pPr>
            <a:r>
              <a:rPr lang="pl" b="0" i="0" strike="noStrike" cap="none" spc="0" baseline="0" dirty="0">
                <a:solidFill>
                  <a:srgbClr val="000000"/>
                </a:solidFill>
                <a:effectLst/>
                <a:latin typeface="Helvetica"/>
                <a:ea typeface="Helvetica"/>
                <a:cs typeface="Helvetica"/>
              </a:rPr>
              <a:t>Aby ograniczyć wytwarzanie pyłu podczas opróżniania worków:</a:t>
            </a:r>
          </a:p>
          <a:p>
            <a:pPr marL="285750" indent="-285750">
              <a:lnSpc>
                <a:spcPts val="2000"/>
              </a:lnSpc>
              <a:spcBef>
                <a:spcPts val="400"/>
              </a:spcBef>
              <a:buFont typeface="Arial" panose="020B0604020202020204" pitchFamily="34" charset="0"/>
              <a:buChar char="•"/>
            </a:pPr>
            <a:r>
              <a:rPr lang="pl" b="0" i="0" strike="noStrike" cap="none" spc="0" baseline="0" dirty="0">
                <a:solidFill>
                  <a:srgbClr val="000000"/>
                </a:solidFill>
                <a:effectLst/>
                <a:latin typeface="Helvetica"/>
                <a:ea typeface="Helvetica"/>
                <a:cs typeface="Helvetica"/>
              </a:rPr>
              <a:t>Jeśli to możliwe, stosuj automatyczne lub półautomatyczne stacje opróżniania.</a:t>
            </a:r>
          </a:p>
          <a:p>
            <a:pPr marL="285750" indent="-285750">
              <a:lnSpc>
                <a:spcPts val="2000"/>
              </a:lnSpc>
              <a:spcBef>
                <a:spcPts val="400"/>
              </a:spcBef>
              <a:buFont typeface="Arial" panose="020B0604020202020204" pitchFamily="34" charset="0"/>
              <a:buChar char="•"/>
            </a:pPr>
            <a:r>
              <a:rPr lang="pl" b="0" i="0" strike="noStrike" cap="none" spc="0" baseline="0" dirty="0">
                <a:solidFill>
                  <a:srgbClr val="000000"/>
                </a:solidFill>
                <a:effectLst/>
                <a:latin typeface="Helvetica"/>
                <a:ea typeface="Helvetica"/>
                <a:cs typeface="Helvetica"/>
              </a:rPr>
              <a:t>Procesy, które nie mogą być zautomatyzowane, powinny mieć miejsce</a:t>
            </a:r>
            <a:r>
              <a:rPr lang="en-IN" b="0" i="0" strike="noStrike" cap="none" spc="0" baseline="0" dirty="0">
                <a:solidFill>
                  <a:srgbClr val="000000"/>
                </a:solidFill>
                <a:effectLst/>
                <a:latin typeface="Helvetica"/>
                <a:ea typeface="Helvetica"/>
                <a:cs typeface="Helvetica"/>
              </a:rPr>
              <a:t> w </a:t>
            </a:r>
            <a:r>
              <a:rPr lang="pl" b="0" i="0" strike="noStrike" cap="none" spc="0" baseline="0" dirty="0">
                <a:solidFill>
                  <a:srgbClr val="000000"/>
                </a:solidFill>
                <a:effectLst/>
                <a:latin typeface="Helvetica"/>
                <a:ea typeface="Helvetica"/>
                <a:cs typeface="Helvetica"/>
              </a:rPr>
              <a:t>zamkniętej przestrzeni. Korzystaj</a:t>
            </a:r>
            <a:r>
              <a:rPr lang="en-IN" b="0" i="0" strike="noStrike" cap="none" spc="0" baseline="0" dirty="0">
                <a:solidFill>
                  <a:srgbClr val="000000"/>
                </a:solidFill>
                <a:effectLst/>
                <a:latin typeface="Helvetica"/>
                <a:ea typeface="Helvetica"/>
                <a:cs typeface="Helvetica"/>
              </a:rPr>
              <a:t> z </a:t>
            </a:r>
            <a:r>
              <a:rPr lang="pl" b="0" i="0" strike="noStrike" cap="none" spc="0" baseline="0" dirty="0">
                <a:solidFill>
                  <a:srgbClr val="000000"/>
                </a:solidFill>
                <a:effectLst/>
                <a:latin typeface="Helvetica"/>
                <a:ea typeface="Helvetica"/>
                <a:cs typeface="Helvetica"/>
              </a:rPr>
              <a:t>ręcznej stacji opróżniania worków wyposażonej</a:t>
            </a:r>
            <a:r>
              <a:rPr lang="en-IN" b="0" i="0" strike="noStrike" cap="none" spc="0" baseline="0" dirty="0">
                <a:solidFill>
                  <a:srgbClr val="000000"/>
                </a:solidFill>
                <a:effectLst/>
                <a:latin typeface="Helvetica"/>
                <a:ea typeface="Helvetica"/>
                <a:cs typeface="Helvetica"/>
              </a:rPr>
              <a:t> w </a:t>
            </a:r>
            <a:r>
              <a:rPr lang="pl" b="0" i="0" strike="noStrike" cap="none" spc="0" baseline="0" dirty="0">
                <a:solidFill>
                  <a:srgbClr val="000000"/>
                </a:solidFill>
                <a:effectLst/>
                <a:latin typeface="Helvetica"/>
                <a:ea typeface="Helvetica"/>
                <a:cs typeface="Helvetica"/>
              </a:rPr>
              <a:t>wentylację wyciągową, jeśli jest ona dostępna.</a:t>
            </a:r>
          </a:p>
          <a:p>
            <a:pPr marL="285750" indent="-285750">
              <a:lnSpc>
                <a:spcPts val="2000"/>
              </a:lnSpc>
              <a:spcBef>
                <a:spcPts val="400"/>
              </a:spcBef>
              <a:buFont typeface="Arial" panose="020B0604020202020204" pitchFamily="34" charset="0"/>
              <a:buChar char="•"/>
            </a:pPr>
            <a:r>
              <a:rPr lang="pl" b="0" i="0" strike="noStrike" cap="none" spc="0" baseline="0" dirty="0">
                <a:solidFill>
                  <a:srgbClr val="000000"/>
                </a:solidFill>
                <a:effectLst/>
                <a:latin typeface="Helvetica"/>
                <a:ea typeface="Helvetica"/>
                <a:cs typeface="Helvetica"/>
              </a:rPr>
              <a:t>Ostrożnie wysypuj zawartość worka, kierując jego otwarty koniec od siebie. </a:t>
            </a:r>
          </a:p>
          <a:p>
            <a:pPr marL="285750" indent="-285750">
              <a:lnSpc>
                <a:spcPts val="2000"/>
              </a:lnSpc>
              <a:spcBef>
                <a:spcPts val="400"/>
              </a:spcBef>
              <a:buFont typeface="Arial" panose="020B0604020202020204" pitchFamily="34" charset="0"/>
              <a:buChar char="•"/>
            </a:pPr>
            <a:r>
              <a:rPr lang="pl" b="0" i="0" strike="noStrike" cap="none" spc="0" baseline="0" dirty="0">
                <a:solidFill>
                  <a:srgbClr val="000000"/>
                </a:solidFill>
                <a:effectLst/>
                <a:latin typeface="Helvetica"/>
                <a:ea typeface="Helvetica"/>
                <a:cs typeface="Helvetica"/>
              </a:rPr>
              <a:t>Zwijaj puste worki</a:t>
            </a:r>
            <a:r>
              <a:rPr lang="en-IN" b="0" i="0" strike="noStrike" cap="none" spc="0" baseline="0" dirty="0">
                <a:solidFill>
                  <a:srgbClr val="000000"/>
                </a:solidFill>
                <a:effectLst/>
                <a:latin typeface="Helvetica"/>
                <a:ea typeface="Helvetica"/>
                <a:cs typeface="Helvetica"/>
              </a:rPr>
              <a:t> w </a:t>
            </a:r>
            <a:r>
              <a:rPr lang="pl" b="0" i="0" strike="noStrike" cap="none" spc="0" baseline="0" dirty="0">
                <a:solidFill>
                  <a:srgbClr val="000000"/>
                </a:solidFill>
                <a:effectLst/>
                <a:latin typeface="Helvetica"/>
                <a:ea typeface="Helvetica"/>
                <a:cs typeface="Helvetica"/>
              </a:rPr>
              <a:t>strefie odpylania.</a:t>
            </a:r>
          </a:p>
          <a:p>
            <a:pPr marL="285750" indent="-285750">
              <a:lnSpc>
                <a:spcPts val="2000"/>
              </a:lnSpc>
              <a:spcBef>
                <a:spcPts val="400"/>
              </a:spcBef>
              <a:buFont typeface="Arial" panose="020B0604020202020204" pitchFamily="34" charset="0"/>
              <a:buChar char="•"/>
            </a:pPr>
            <a:r>
              <a:rPr lang="pl" b="0" i="0" strike="noStrike" cap="none" spc="0" baseline="0" dirty="0">
                <a:solidFill>
                  <a:srgbClr val="000000"/>
                </a:solidFill>
                <a:effectLst/>
                <a:latin typeface="Helvetica"/>
                <a:ea typeface="Helvetica"/>
                <a:cs typeface="Helvetica"/>
              </a:rPr>
              <a:t>Gdy inne środki kontroli nie są dostępne, stosuj ŚOI.</a:t>
            </a:r>
          </a:p>
          <a:p>
            <a:pPr marL="285750" indent="-285750">
              <a:lnSpc>
                <a:spcPts val="2000"/>
              </a:lnSpc>
              <a:spcBef>
                <a:spcPts val="400"/>
              </a:spcBef>
              <a:buFont typeface="Arial" panose="020B0604020202020204" pitchFamily="34" charset="0"/>
              <a:buChar char="•"/>
            </a:pPr>
            <a:r>
              <a:rPr lang="pl" b="0" i="0" strike="noStrike" cap="none" spc="0" baseline="0" dirty="0">
                <a:solidFill>
                  <a:srgbClr val="000000"/>
                </a:solidFill>
                <a:effectLst/>
                <a:latin typeface="Helvetica"/>
                <a:ea typeface="Helvetica"/>
                <a:cs typeface="Helvetica"/>
              </a:rPr>
              <a:t>Puste worki umieszczaj</a:t>
            </a:r>
            <a:r>
              <a:rPr lang="en-IN" b="0" i="0" strike="noStrike" cap="none" spc="0" baseline="0" dirty="0">
                <a:solidFill>
                  <a:srgbClr val="000000"/>
                </a:solidFill>
                <a:effectLst/>
                <a:latin typeface="Helvetica"/>
                <a:ea typeface="Helvetica"/>
                <a:cs typeface="Helvetica"/>
              </a:rPr>
              <a:t> w </a:t>
            </a:r>
            <a:r>
              <a:rPr lang="pl" b="0" i="0" strike="noStrike" cap="none" spc="0" baseline="0" dirty="0">
                <a:solidFill>
                  <a:srgbClr val="000000"/>
                </a:solidFill>
                <a:effectLst/>
                <a:latin typeface="Helvetica"/>
                <a:ea typeface="Helvetica"/>
                <a:cs typeface="Helvetica"/>
              </a:rPr>
              <a:t>dużym worku foliowym. Nie dopuszczaj do jego przepełnienia. Szczelnie zamykaj worek foliowy przed jego usunięciem.</a:t>
            </a:r>
          </a:p>
        </p:txBody>
      </p:sp>
    </p:spTree>
    <p:extLst>
      <p:ext uri="{BB962C8B-B14F-4D97-AF65-F5344CB8AC3E}">
        <p14:creationId xmlns:p14="http://schemas.microsoft.com/office/powerpoint/2010/main" val="167463339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74E228A-18BC-43A0-B6E6-95FEED15FB66}"/>
              </a:ext>
            </a:extLst>
          </p:cNvPr>
          <p:cNvPicPr>
            <a:picLocks noGrp="1" noChangeAspect="1"/>
          </p:cNvPicPr>
          <p:nvPr>
            <p:ph type="pic" sz="quarter" idx="12"/>
          </p:nvPr>
        </p:nvPicPr>
        <p:blipFill>
          <a:blip r:embed="rId3"/>
          <a:srcRect l="-15772" t="105" r="-15664" b="-3"/>
          <a:stretch>
            <a:fillRect/>
          </a:stretch>
        </p:blipFill>
        <p:spPr>
          <a:xfrm>
            <a:off x="6885709" y="1607983"/>
            <a:ext cx="5224462" cy="4437062"/>
          </a:xfrm>
          <a:prstGeom prst="rect">
            <a:avLst/>
          </a:prstGeom>
        </p:spPr>
      </p:pic>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4" y="1640901"/>
            <a:ext cx="6108465" cy="850900"/>
          </a:xfrm>
        </p:spPr>
        <p:txBody>
          <a:bodyPr/>
          <a:lstStyle/>
          <a:p>
            <a:pPr>
              <a:lnSpc>
                <a:spcPct val="100000"/>
              </a:lnSpc>
            </a:pPr>
            <a:r>
              <a:rPr lang="pl" sz="2800" b="1" i="0" strike="noStrike" cap="none" spc="0" baseline="0" dirty="0">
                <a:solidFill>
                  <a:srgbClr val="F6A317"/>
                </a:solidFill>
                <a:effectLst/>
                <a:latin typeface="Helvetica"/>
                <a:ea typeface="Helvetica"/>
                <a:cs typeface="Helvetica"/>
              </a:rPr>
              <a:t>DUŻE WORKI (WORKI ZBIORCZE)</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2" y="2362676"/>
            <a:ext cx="6108468" cy="3682369"/>
          </a:xfrm>
        </p:spPr>
        <p:txBody>
          <a:bodyPr/>
          <a:lstStyle/>
          <a:p>
            <a:pPr>
              <a:lnSpc>
                <a:spcPts val="2400"/>
              </a:lnSpc>
            </a:pPr>
            <a:r>
              <a:rPr lang="pl" b="0" i="0" strike="noStrike" cap="none" spc="0" baseline="0" dirty="0">
                <a:solidFill>
                  <a:srgbClr val="000000"/>
                </a:solidFill>
                <a:effectLst/>
                <a:latin typeface="Helvetica"/>
                <a:ea typeface="Helvetica"/>
                <a:cs typeface="Helvetica"/>
              </a:rPr>
              <a:t>Aby ograniczyć wytwarzanie pyłu podczas opróżniania worków:</a:t>
            </a:r>
          </a:p>
          <a:p>
            <a:pPr marL="342900" indent="-342900">
              <a:lnSpc>
                <a:spcPts val="2400"/>
              </a:lnSpc>
              <a:buFont typeface="Arial" panose="020B0604020202020204" pitchFamily="34" charset="0"/>
              <a:buChar char="•"/>
            </a:pPr>
            <a:r>
              <a:rPr lang="pl" b="0" i="0" strike="noStrike" cap="none" spc="0" baseline="0" dirty="0">
                <a:solidFill>
                  <a:srgbClr val="000000"/>
                </a:solidFill>
                <a:effectLst/>
                <a:latin typeface="Helvetica"/>
                <a:ea typeface="Helvetica"/>
                <a:cs typeface="Helvetica"/>
              </a:rPr>
              <a:t>Jeśli to możliwe, stosuj automatyczne stacje opróżniania. Zapewniają one dużą szczelność</a:t>
            </a:r>
            <a:r>
              <a:rPr lang="en-IN" b="0" i="0" strike="noStrike" cap="none" spc="0" baseline="0" dirty="0">
                <a:solidFill>
                  <a:srgbClr val="000000"/>
                </a:solidFill>
                <a:effectLst/>
                <a:latin typeface="Helvetica"/>
                <a:ea typeface="Helvetica"/>
                <a:cs typeface="Helvetica"/>
              </a:rPr>
              <a:t> </a:t>
            </a:r>
            <a:r>
              <a:rPr lang="en-IN" b="0" i="0" strike="noStrike" cap="none" spc="0" baseline="0" dirty="0" err="1">
                <a:solidFill>
                  <a:srgbClr val="000000"/>
                </a:solidFill>
                <a:effectLst/>
                <a:latin typeface="Helvetica"/>
                <a:ea typeface="Helvetica"/>
                <a:cs typeface="Helvetica"/>
              </a:rPr>
              <a:t>i</a:t>
            </a:r>
            <a:r>
              <a:rPr lang="en-IN" b="0" i="0" strike="noStrike" cap="none" spc="0" baseline="0" dirty="0">
                <a:solidFill>
                  <a:srgbClr val="000000"/>
                </a:solidFill>
                <a:effectLst/>
                <a:latin typeface="Helvetica"/>
                <a:ea typeface="Helvetica"/>
                <a:cs typeface="Helvetica"/>
              </a:rPr>
              <a:t> </a:t>
            </a:r>
            <a:r>
              <a:rPr lang="pl" b="0" i="0" strike="noStrike" cap="none" spc="0" baseline="0" dirty="0">
                <a:solidFill>
                  <a:srgbClr val="000000"/>
                </a:solidFill>
                <a:effectLst/>
                <a:latin typeface="Helvetica"/>
                <a:ea typeface="Helvetica"/>
                <a:cs typeface="Helvetica"/>
              </a:rPr>
              <a:t>wyposażone są</a:t>
            </a:r>
            <a:r>
              <a:rPr lang="en-IN" b="0" i="0" strike="noStrike" cap="none" spc="0" baseline="0" dirty="0">
                <a:solidFill>
                  <a:srgbClr val="000000"/>
                </a:solidFill>
                <a:effectLst/>
                <a:latin typeface="Helvetica"/>
                <a:ea typeface="Helvetica"/>
                <a:cs typeface="Helvetica"/>
              </a:rPr>
              <a:t> w </a:t>
            </a:r>
            <a:r>
              <a:rPr lang="pl" b="0" i="0" strike="noStrike" cap="none" spc="0" baseline="0" dirty="0">
                <a:solidFill>
                  <a:srgbClr val="000000"/>
                </a:solidFill>
                <a:effectLst/>
                <a:latin typeface="Helvetica"/>
                <a:ea typeface="Helvetica"/>
                <a:cs typeface="Helvetica"/>
              </a:rPr>
              <a:t>systemy wychwytujące pył</a:t>
            </a:r>
            <a:r>
              <a:rPr lang="en-IN" b="0" i="0" strike="noStrike" cap="none" spc="0" baseline="0" dirty="0">
                <a:solidFill>
                  <a:srgbClr val="000000"/>
                </a:solidFill>
                <a:effectLst/>
                <a:latin typeface="Helvetica"/>
                <a:ea typeface="Helvetica"/>
                <a:cs typeface="Helvetica"/>
              </a:rPr>
              <a:t> </a:t>
            </a:r>
            <a:r>
              <a:rPr lang="en-IN" b="0" i="0" strike="noStrike" cap="none" spc="0" baseline="0" dirty="0" err="1">
                <a:solidFill>
                  <a:srgbClr val="000000"/>
                </a:solidFill>
                <a:effectLst/>
                <a:latin typeface="Helvetica"/>
                <a:ea typeface="Helvetica"/>
                <a:cs typeface="Helvetica"/>
              </a:rPr>
              <a:t>i</a:t>
            </a:r>
            <a:r>
              <a:rPr lang="en-IN" b="0" i="0" strike="noStrike" cap="none" spc="0" baseline="0" dirty="0">
                <a:solidFill>
                  <a:srgbClr val="000000"/>
                </a:solidFill>
                <a:effectLst/>
                <a:latin typeface="Helvetica"/>
                <a:ea typeface="Helvetica"/>
                <a:cs typeface="Helvetica"/>
              </a:rPr>
              <a:t> </a:t>
            </a:r>
            <a:r>
              <a:rPr lang="pl" b="0" i="0" strike="noStrike" cap="none" spc="0" baseline="0" dirty="0">
                <a:solidFill>
                  <a:srgbClr val="000000"/>
                </a:solidFill>
                <a:effectLst/>
                <a:latin typeface="Helvetica"/>
                <a:ea typeface="Helvetica"/>
                <a:cs typeface="Helvetica"/>
              </a:rPr>
              <a:t>kontrolujące przepływ materiału.</a:t>
            </a:r>
          </a:p>
          <a:p>
            <a:pPr marL="342900" indent="-342900">
              <a:lnSpc>
                <a:spcPts val="2400"/>
              </a:lnSpc>
              <a:buFont typeface="Arial" panose="020B0604020202020204" pitchFamily="34" charset="0"/>
              <a:buChar char="•"/>
            </a:pPr>
            <a:r>
              <a:rPr lang="pl" b="0" i="0" strike="noStrike" cap="none" spc="0" baseline="0" dirty="0">
                <a:solidFill>
                  <a:srgbClr val="000000"/>
                </a:solidFill>
                <a:effectLst/>
                <a:latin typeface="Helvetica"/>
                <a:ea typeface="Helvetica"/>
                <a:cs typeface="Helvetica"/>
              </a:rPr>
              <a:t>Podczas ręcznego otwierania lub przecinania worków stosuj ŚOI. </a:t>
            </a:r>
          </a:p>
          <a:p>
            <a:pPr marL="342900" indent="-342900">
              <a:lnSpc>
                <a:spcPts val="2400"/>
              </a:lnSpc>
              <a:buFont typeface="Arial" panose="020B0604020202020204" pitchFamily="34" charset="0"/>
              <a:buChar char="•"/>
            </a:pPr>
            <a:r>
              <a:rPr lang="pl" b="0" i="0" strike="noStrike" cap="none" spc="0" baseline="0" dirty="0">
                <a:solidFill>
                  <a:srgbClr val="000000"/>
                </a:solidFill>
                <a:effectLst/>
                <a:latin typeface="Helvetica"/>
                <a:ea typeface="Helvetica"/>
                <a:cs typeface="Helvetica"/>
              </a:rPr>
              <a:t>Nie zgniataj pustych worków ręcznie. Umieszczaj je</a:t>
            </a:r>
            <a:r>
              <a:rPr lang="en-IN" b="0" i="0" strike="noStrike" cap="none" spc="0" baseline="0" dirty="0">
                <a:solidFill>
                  <a:srgbClr val="000000"/>
                </a:solidFill>
                <a:effectLst/>
                <a:latin typeface="Helvetica"/>
                <a:ea typeface="Helvetica"/>
                <a:cs typeface="Helvetica"/>
              </a:rPr>
              <a:t> w </a:t>
            </a:r>
            <a:r>
              <a:rPr lang="pl" b="0" i="0" strike="noStrike" cap="none" spc="0" baseline="0" dirty="0">
                <a:solidFill>
                  <a:srgbClr val="000000"/>
                </a:solidFill>
                <a:effectLst/>
                <a:latin typeface="Helvetica"/>
                <a:ea typeface="Helvetica"/>
                <a:cs typeface="Helvetica"/>
              </a:rPr>
              <a:t>dużym worku foliowym. Nie dopuszczaj do jego przepełnienia. Szczelnie zamykaj worek foliowy przed jego usunięciem.</a:t>
            </a:r>
          </a:p>
          <a:p>
            <a:pPr marL="342900" indent="-342900">
              <a:lnSpc>
                <a:spcPts val="2400"/>
              </a:lnSpc>
              <a:buFont typeface="Arial" panose="020B0604020202020204" pitchFamily="34" charset="0"/>
              <a:buChar char="•"/>
            </a:pPr>
            <a:endParaRPr lang="en-US" dirty="0"/>
          </a:p>
        </p:txBody>
      </p:sp>
    </p:spTree>
    <p:extLst>
      <p:ext uri="{BB962C8B-B14F-4D97-AF65-F5344CB8AC3E}">
        <p14:creationId xmlns:p14="http://schemas.microsoft.com/office/powerpoint/2010/main" val="384183071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17.10.31"/>
  <p:tag name="AS_TITLE" val="Aspose.Slides for Java"/>
  <p:tag name="AS_VERSION" val="17.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PSI Training topic template v1 JF" id="{5EA84160-1248-B945-96E8-C19FFB39C2BD}" vid="{0058E9A8-62BA-8D4E-905C-CEA1055CCE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d9d7403-2d8c-4818-ae25-2c5629bc7330">
      <Terms xmlns="http://schemas.microsoft.com/office/infopath/2007/PartnerControls"/>
    </lcf76f155ced4ddcb4097134ff3c332f>
    <TaxCatchAll xmlns="d8ecf516-e360-4672-81b9-68723bedb71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E8D432CE7244B409A76C38E51B114B2" ma:contentTypeVersion="22" ma:contentTypeDescription="Create a new document." ma:contentTypeScope="" ma:versionID="3b65d00cb17ade1f87e587b146520326">
  <xsd:schema xmlns:xsd="http://www.w3.org/2001/XMLSchema" xmlns:xs="http://www.w3.org/2001/XMLSchema" xmlns:p="http://schemas.microsoft.com/office/2006/metadata/properties" xmlns:ns2="6d9d7403-2d8c-4818-ae25-2c5629bc7330" xmlns:ns3="d8ecf516-e360-4672-81b9-68723bedb71f" targetNamespace="http://schemas.microsoft.com/office/2006/metadata/properties" ma:root="true" ma:fieldsID="5c659a0f85073eddfcef942c3a4ea0a4" ns2:_="" ns3:_="">
    <xsd:import namespace="6d9d7403-2d8c-4818-ae25-2c5629bc7330"/>
    <xsd:import namespace="d8ecf516-e360-4672-81b9-68723bedb7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d7403-2d8c-4818-ae25-2c5629bc7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7db71fa-6225-4e5d-8d04-885ce7d924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ecf516-e360-4672-81b9-68723bedb71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5be016-a4e9-4ae4-99b5-de5d8d170bf1}" ma:internalName="TaxCatchAll" ma:showField="CatchAllData" ma:web="d8ecf516-e360-4672-81b9-68723bedb7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545FEE-AD81-4023-B6AC-5CAEA335ED97}">
  <ds:schemaRefs>
    <ds:schemaRef ds:uri="http://purl.org/dc/dcmitype/"/>
    <ds:schemaRef ds:uri="http://www.w3.org/XML/1998/namespace"/>
    <ds:schemaRef ds:uri="http://purl.org/dc/elements/1.1/"/>
    <ds:schemaRef ds:uri="http://schemas.microsoft.com/office/2006/metadata/properties"/>
    <ds:schemaRef ds:uri="6d9d7403-2d8c-4818-ae25-2c5629bc7330"/>
    <ds:schemaRef ds:uri="http://schemas.microsoft.com/office/2006/documentManagement/types"/>
    <ds:schemaRef ds:uri="http://purl.org/dc/terms/"/>
    <ds:schemaRef ds:uri="d8ecf516-e360-4672-81b9-68723bedb71f"/>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BA9139D5-9AD8-440E-A52C-2FB81FB7FF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d7403-2d8c-4818-ae25-2c5629bc7330"/>
    <ds:schemaRef ds:uri="d8ecf516-e360-4672-81b9-68723bedb7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9D9CC3-1A92-450F-A475-EF23AF4BCF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136</TotalTime>
  <Words>1314</Words>
  <Application>Microsoft Macintosh PowerPoint</Application>
  <PresentationFormat>Widescreen</PresentationFormat>
  <Paragraphs>102</Paragraphs>
  <Slides>13</Slides>
  <Notes>11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.Apple Color Emoji UI</vt:lpstr>
      <vt:lpstr>Arial</vt:lpstr>
      <vt:lpstr>Calibri</vt:lpstr>
      <vt:lpstr>Futura Medium</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 Ferguson</dc:creator>
  <cp:lastModifiedBy>Carlo Arboit</cp:lastModifiedBy>
  <cp:revision>22</cp:revision>
  <dcterms:created xsi:type="dcterms:W3CDTF">2020-01-29T17:43:15Z</dcterms:created>
  <dcterms:modified xsi:type="dcterms:W3CDTF">2024-11-13T10:55:46Z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0x010100BE8D432CE7244B409A76C38E51B114B2</vt:lpwstr>
  </property>
</Properties>
</file>