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73" r:id="rId6"/>
    <p:sldId id="278" r:id="rId7"/>
    <p:sldId id="268" r:id="rId8"/>
    <p:sldId id="276" r:id="rId9"/>
    <p:sldId id="279" r:id="rId10"/>
    <p:sldId id="259" r:id="rId11"/>
    <p:sldId id="271" r:id="rId12"/>
    <p:sldId id="269" r:id="rId13"/>
    <p:sldId id="270" r:id="rId14"/>
    <p:sldId id="274" r:id="rId15"/>
    <p:sldId id="264" r:id="rId16"/>
    <p:sldId id="267"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Jones" initials="JJ" lastIdx="0" clrIdx="0">
    <p:extLst>
      <p:ext uri="{19B8F6BF-5375-455C-9EA6-DF929625EA0E}">
        <p15:presenceInfo xmlns:p15="http://schemas.microsoft.com/office/powerpoint/2012/main" userId="S::jeremy.jones@leidar.com::37de2d04-ce17-4de6-a131-ce4cc90505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550B0-52FB-A54F-90E1-3571E8ADE49B}" v="1" dt="2020-12-09T20:36:57.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23"/>
    <p:restoredTop sz="94626"/>
  </p:normalViewPr>
  <p:slideViewPr>
    <p:cSldViewPr snapToGrid="0">
      <p:cViewPr varScale="1">
        <p:scale>
          <a:sx n="116" d="100"/>
          <a:sy n="116" d="100"/>
        </p:scale>
        <p:origin x="504" y="19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283801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191676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13</a:t>
            </a:fld>
            <a:endParaRPr lang="en-US"/>
          </a:p>
        </p:txBody>
      </p:sp>
    </p:spTree>
    <p:extLst>
      <p:ext uri="{BB962C8B-B14F-4D97-AF65-F5344CB8AC3E}">
        <p14:creationId xmlns:p14="http://schemas.microsoft.com/office/powerpoint/2010/main" val="243075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 sz="1200" b="0" i="0" strike="noStrike" cap="none" spc="0" baseline="0" dirty="0">
                <a:solidFill>
                  <a:srgbClr val="000000"/>
                </a:solidFill>
                <a:effectLst/>
                <a:latin typeface="+mn-lt"/>
                <a:ea typeface="Calibri"/>
                <a:cs typeface="Calibri"/>
              </a:rPr>
              <a:t>Nadmerné vystavenie sa dýchateľnému kryštalickému kremeňu (RCS) môže z dlhodobého hľadiska viesť k vážnym zdravotným problémom pracovníkov. Z tohto dôvodu je dôležité, aby si všetci pracovníci boli vedomí osvedčených postupov, ktoré obmedzujú alebo eliminujú vystavenie sa prachu z kremeňa.</a:t>
            </a:r>
          </a:p>
          <a:p>
            <a:endParaRPr lang="en-US" sz="1200"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sk" sz="1200" b="0" i="0" strike="noStrike" cap="none" spc="0" baseline="0" dirty="0">
                <a:solidFill>
                  <a:srgbClr val="000000"/>
                </a:solidFill>
                <a:effectLst/>
                <a:latin typeface="+mn-lt"/>
                <a:ea typeface="Calibri"/>
                <a:cs typeface="Calibri"/>
              </a:rPr>
              <a:t>Toto školenie poskytuje návod na vyprázdňovanie malých a veľkoobjemových vriec pre materiály obsahujúce kryštalický kremeň.</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09712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51234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k" sz="1200" b="0" i="0" strike="noStrike" cap="none" spc="0" baseline="0" dirty="0">
                <a:solidFill>
                  <a:srgbClr val="000000"/>
                </a:solidFill>
                <a:effectLst/>
                <a:latin typeface="+mn-lt"/>
                <a:ea typeface="Calibri"/>
                <a:cs typeface="Calibri"/>
              </a:rPr>
              <a:t>Procesy vyprázdňovania vriec a nesprávna manipulácia s prázdnymi vrecami môžu viesť k značnej úrovni vystavenia sa prachu. Z tohto dôvodu sa musia dodržiavať osvedčené postupy týkajúce sa vyprázdňovania vriec. Na vyprázdňovanie malých vriec sa odporúča použiť automatické alebo poloautomatické stanice na vysypávanie vriec. </a:t>
            </a: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k" sz="1200" b="0" i="0" strike="noStrike" cap="none" spc="0" baseline="0" dirty="0">
                <a:solidFill>
                  <a:srgbClr val="000000"/>
                </a:solidFill>
                <a:effectLst/>
                <a:latin typeface="+mn-lt"/>
                <a:ea typeface="Calibri"/>
                <a:cs typeface="Calibri"/>
              </a:rPr>
              <a:t>Procesy vyprázdňovania vriec a nesprávna manipulácia s prázdnymi vrecami môžu viesť k značnej úrovni vystavenia sa prachu. Z tohto dôvodu sa musia dodržiavať osvedčené postupy týkajúce sa vyprázdňovania vriec. Na vyprázdňovanie malých vriec sa odporúča použiť automatické alebo poloautomatické stanice na vysypávanie vriec. </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134019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k" sz="1200" b="0" i="0" strike="noStrike" cap="none" spc="0" baseline="0" dirty="0">
                <a:solidFill>
                  <a:srgbClr val="000000"/>
                </a:solidFill>
                <a:effectLst/>
                <a:latin typeface="+mn-lt"/>
                <a:ea typeface="Calibri"/>
                <a:cs typeface="Calibri"/>
              </a:rPr>
              <a:t>Aj keď to nie je vždy potrebné, odporúča sa použitie automatických alebo poloautomatických staníc na vykladanie vriec, aby sa znížila ľudská chyba a zranenie.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k" sz="1200" b="0" i="0" strike="noStrike" cap="none" spc="0" baseline="0" dirty="0">
                <a:solidFill>
                  <a:srgbClr val="000000"/>
                </a:solidFill>
                <a:effectLst/>
                <a:latin typeface="+mn-lt"/>
                <a:ea typeface="Calibri"/>
                <a:cs typeface="Calibri"/>
              </a:rPr>
              <a:t>Pri drvení vriec vzniká veľa prachu. Pracovníci by mali zrolovať prázdne vrecia v extrakčnej zóne.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k" sz="1200" b="0" i="0" strike="noStrike" cap="none" spc="0" baseline="0" dirty="0">
                <a:solidFill>
                  <a:srgbClr val="000000"/>
                </a:solidFill>
                <a:effectLst/>
                <a:latin typeface="+mn-lt"/>
                <a:ea typeface="Calibri"/>
                <a:cs typeface="Calibri"/>
              </a:rPr>
              <a:t>Pri vyprázdňovaní obsahu malého vreca sa uistite, že otvorený koniec smeruje od vás preč. Aby ste úplne zabránili tvorbe prachu, vyprázdnite vrece do veľkého plastového vreca, ktoré je podopreté a držané otvoreným kovovým rámom.</a:t>
            </a:r>
          </a:p>
          <a:p>
            <a:endParaRPr lang="en-US" dirty="0">
              <a:latin typeface="+mn-lt"/>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256088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 sz="1200" b="0" i="0" strike="noStrike" cap="none" spc="0" baseline="0" dirty="0">
                <a:solidFill>
                  <a:srgbClr val="000000"/>
                </a:solidFill>
                <a:effectLst/>
                <a:latin typeface="+mn-lt"/>
                <a:ea typeface="Calibri"/>
                <a:cs typeface="Calibri"/>
              </a:rPr>
              <a:t>Veľkoobjemové vrecia sú nákladovo efektívnejšie a ekologickejšie ako používanie viacerých malých vriec. Veľkoobjemové vrecia môžu obsahovať toľko materiálu ako celá paleta malých vriec. Výsledkom je, že keď sú plné, sú príliš ťažké na to, aby sa dali zvládnuť bez asistencie stroja.</a:t>
            </a:r>
          </a:p>
          <a:p>
            <a:endParaRPr lang="en-GB" sz="1200" b="0" i="0" u="none" strike="noStrike" kern="1200" dirty="0">
              <a:solidFill>
                <a:schemeClr val="tx1"/>
              </a:solidFill>
              <a:effectLst/>
              <a:latin typeface="+mn-lt"/>
              <a:ea typeface="+mn-ea"/>
              <a:cs typeface="+mn-cs"/>
            </a:endParaRPr>
          </a:p>
          <a:p>
            <a:r>
              <a:rPr lang="sk" sz="1200" b="0" i="0" strike="noStrike" cap="none" spc="0" baseline="0" dirty="0">
                <a:solidFill>
                  <a:srgbClr val="000000"/>
                </a:solidFill>
                <a:effectLst/>
                <a:latin typeface="+mn-lt"/>
                <a:ea typeface="Calibri"/>
                <a:cs typeface="Calibri"/>
              </a:rPr>
              <a:t>Pri vyprázdňovaní obsahu veľkoobjemového vreca rozrezaním sa odporúča použiť OOP. </a:t>
            </a:r>
          </a:p>
          <a:p>
            <a:endParaRPr lang="en-GB" sz="1200" b="0" i="0" u="none" strike="noStrike" kern="1200" dirty="0">
              <a:solidFill>
                <a:schemeClr val="tx1"/>
              </a:solidFill>
              <a:effectLst/>
              <a:latin typeface="+mn-lt"/>
              <a:ea typeface="+mn-ea"/>
              <a:cs typeface="+mn-cs"/>
            </a:endParaRPr>
          </a:p>
          <a:p>
            <a:endParaRPr lang="en-US" dirty="0">
              <a:latin typeface="+mn-lt"/>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252903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k" sz="1200" b="0" i="0" strike="noStrike" cap="none" spc="0" baseline="0" dirty="0">
                <a:solidFill>
                  <a:srgbClr val="000000"/>
                </a:solidFill>
                <a:effectLst/>
                <a:latin typeface="+mn-lt"/>
                <a:ea typeface="Calibri"/>
                <a:cs typeface="Calibri"/>
              </a:rPr>
              <a:t>Pred začatím procesu vyprázdňovania vreca sa neuistite, že funguje ventilačný aj odsávací systém. Ak máte podozrenie, že sa vyskytol problém, kontaktujte správcu pracoviska. Nezabudnite skontrolovať vonkajšie faktory, ako je prievan, ktoré môžu mať veľký vplyv na ventilačné systémy.</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sk" sz="1200" b="0" i="0" strike="noStrike" cap="none" spc="0" baseline="0" dirty="0">
                <a:solidFill>
                  <a:srgbClr val="000000"/>
                </a:solidFill>
                <a:effectLst/>
                <a:latin typeface="+mn-lt"/>
                <a:ea typeface="Calibri"/>
                <a:cs typeface="Calibri"/>
              </a:rPr>
              <a:t>Ak sú k dispozícii, použite manipulačné pomôcky na zníženie ľudskej chyby a zranenia. Nikdy neprepĺňajte vrecia, aby ste predišli zbytočnému rozliatiu, ktoré môže spôsobiť ďalšie nebezpečenstvo. Ak dôjde k rozliatiam, okamžite ich odstráňte použitím metód mokrého alebo suchého čistenia.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dirty="0">
              <a:latin typeface="+mn-lt"/>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230476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2469717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5CE0D2-EE58-F143-8FC9-DE2A7199D8B8}"/>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06304" y="366936"/>
            <a:ext cx="1000630" cy="628302"/>
          </a:xfrm>
          <a:prstGeom prst="rect">
            <a:avLst/>
          </a:prstGeom>
        </p:spPr>
      </p:pic>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sk" sz="1000" b="0" i="0" strike="noStrike" cap="none" spc="0" baseline="0">
                <a:solidFill>
                  <a:srgbClr val="000000"/>
                </a:solidFill>
                <a:effectLst/>
                <a:latin typeface="Helvetica"/>
                <a:ea typeface="Helvetica"/>
                <a:cs typeface="Helvetica"/>
              </a:rPr>
              <a:t>Tento školiaci balík bol vyvinutý ako súčasť Príručky osvedčených postupov NEPSI – navštívte stránku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5A6482CC-0324-A84F-97E9-A03D3526EC1E}"/>
              </a:ext>
            </a:extLst>
          </p:cNvPr>
          <p:cNvSpPr txBox="1"/>
          <p:nvPr userDrawn="1"/>
        </p:nvSpPr>
        <p:spPr>
          <a:xfrm>
            <a:off x="7302137" y="429114"/>
            <a:ext cx="4515213"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k" sz="1400" b="1" i="0" strike="noStrike" cap="none" spc="0" baseline="0" dirty="0">
                <a:solidFill>
                  <a:srgbClr val="F6A317"/>
                </a:solidFill>
                <a:effectLst/>
                <a:latin typeface="Helvetica"/>
                <a:ea typeface="Helvetica"/>
                <a:cs typeface="Helvetica"/>
              </a:rPr>
              <a:t>ŠKOLENIE ZAMERANÉ NA OSVEDČENÉ POSTUPY V OBLASTI VYPRÁZDŇOVANIA VRIEC</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2" y="2902987"/>
            <a:ext cx="8976436" cy="850900"/>
          </a:xfrm>
        </p:spPr>
        <p:txBody>
          <a:bodyPr anchor="t"/>
          <a:lstStyle/>
          <a:p>
            <a:pPr>
              <a:lnSpc>
                <a:spcPct val="100000"/>
              </a:lnSpc>
            </a:pPr>
            <a:r>
              <a:rPr lang="sk" sz="2800" b="1" i="0" strike="noStrike" cap="none" spc="0" baseline="0" dirty="0">
                <a:solidFill>
                  <a:srgbClr val="FFFFFF"/>
                </a:solidFill>
                <a:effectLst/>
                <a:latin typeface="Helvetica"/>
                <a:ea typeface="Helvetica"/>
                <a:cs typeface="Helvetica"/>
              </a:rPr>
              <a:t>ŠKOLENIE ZAMERANÉ NA OSVEDČENÉ POSTUPY V OBLASTI VYPRÁZDŇOVANIA VRIEC</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061949"/>
            <a:ext cx="7534275" cy="850900"/>
          </a:xfrm>
        </p:spPr>
        <p:txBody>
          <a:bodyPr/>
          <a:lstStyle/>
          <a:p>
            <a:endParaRPr lang="en-US"/>
          </a:p>
        </p:txBody>
      </p:sp>
      <p:sp>
        <p:nvSpPr>
          <p:cNvPr id="2" name="Rectangle 1">
            <a:extLst>
              <a:ext uri="{FF2B5EF4-FFF2-40B4-BE49-F238E27FC236}">
                <a16:creationId xmlns:a16="http://schemas.microsoft.com/office/drawing/2014/main" id="{B00B3094-3C75-BCD7-9BE6-5F8BC3FE86A4}"/>
              </a:ext>
            </a:extLst>
          </p:cNvPr>
          <p:cNvSpPr/>
          <p:nvPr/>
        </p:nvSpPr>
        <p:spPr>
          <a:xfrm>
            <a:off x="6808763" y="393895"/>
            <a:ext cx="4994031" cy="604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5C532-796E-0E45-8861-6D255108102B}"/>
              </a:ext>
            </a:extLst>
          </p:cNvPr>
          <p:cNvSpPr>
            <a:spLocks noGrp="1"/>
          </p:cNvSpPr>
          <p:nvPr>
            <p:ph type="body" sz="quarter" idx="10"/>
          </p:nvPr>
        </p:nvSpPr>
        <p:spPr>
          <a:xfrm>
            <a:off x="777244" y="1640901"/>
            <a:ext cx="7002190" cy="850900"/>
          </a:xfrm>
        </p:spPr>
        <p:txBody>
          <a:bodyPr anchor="t"/>
          <a:lstStyle/>
          <a:p>
            <a:pPr>
              <a:lnSpc>
                <a:spcPct val="100000"/>
              </a:lnSpc>
            </a:pPr>
            <a:r>
              <a:rPr lang="sk" sz="2800" b="1" i="0" strike="noStrike" cap="none" spc="0" baseline="0" dirty="0">
                <a:solidFill>
                  <a:srgbClr val="F6A317"/>
                </a:solidFill>
                <a:effectLst/>
                <a:latin typeface="Helvetica"/>
                <a:ea typeface="Helvetica"/>
                <a:cs typeface="Helvetica"/>
              </a:rPr>
              <a:t>ODPORÚČANÉ A ZAKÁZANÉ AKTIVITY V OBLASTI VŠEOBECNÉHO VYPRÁZDŇOVANIA VRIEC</a:t>
            </a:r>
          </a:p>
        </p:txBody>
      </p:sp>
      <p:sp>
        <p:nvSpPr>
          <p:cNvPr id="3" name="Text Placeholder 2">
            <a:extLst>
              <a:ext uri="{FF2B5EF4-FFF2-40B4-BE49-F238E27FC236}">
                <a16:creationId xmlns:a16="http://schemas.microsoft.com/office/drawing/2014/main" id="{93220A22-4954-F04B-A3F3-F1A9A2F05281}"/>
              </a:ext>
            </a:extLst>
          </p:cNvPr>
          <p:cNvSpPr>
            <a:spLocks noGrp="1"/>
          </p:cNvSpPr>
          <p:nvPr>
            <p:ph type="body" sz="quarter" idx="11"/>
          </p:nvPr>
        </p:nvSpPr>
        <p:spPr>
          <a:xfrm>
            <a:off x="777241" y="3066756"/>
            <a:ext cx="6622365" cy="3278918"/>
          </a:xfrm>
        </p:spPr>
        <p:txBody>
          <a:bodyPr/>
          <a:lstStyle/>
          <a:p>
            <a:pPr>
              <a:lnSpc>
                <a:spcPct val="100000"/>
              </a:lnSpc>
              <a:spcBef>
                <a:spcPts val="600"/>
              </a:spcBef>
              <a:buSzPct val="85000"/>
            </a:pPr>
            <a:r>
              <a:rPr lang="sk" sz="1500" b="1" i="0" strike="noStrike" cap="none" spc="0" baseline="0" dirty="0">
                <a:solidFill>
                  <a:srgbClr val="000000"/>
                </a:solidFill>
                <a:effectLst/>
                <a:latin typeface="Helvetica"/>
                <a:ea typeface="Helvetica"/>
                <a:cs typeface="Helvetica"/>
              </a:rPr>
              <a:t>ODPORÚČANÉ AKTIVITY</a:t>
            </a:r>
          </a:p>
          <a:p>
            <a:pPr marL="342900" indent="-342900">
              <a:lnSpc>
                <a:spcPct val="100000"/>
              </a:lnSpc>
              <a:spcBef>
                <a:spcPts val="600"/>
              </a:spcBef>
              <a:buSzPct val="85000"/>
              <a:buFont typeface=".Apple Color Emoji UI"/>
              <a:buChar char="✅"/>
            </a:pPr>
            <a:r>
              <a:rPr lang="sk" sz="1500" b="0" i="0" strike="noStrike" cap="none" spc="0" baseline="0" dirty="0">
                <a:solidFill>
                  <a:srgbClr val="000000"/>
                </a:solidFill>
                <a:effectLst/>
                <a:latin typeface="Helvetica"/>
                <a:ea typeface="Helvetica"/>
                <a:cs typeface="Helvetica"/>
              </a:rPr>
              <a:t>Uistite sa, že systémy odsávania prachu fungujú správne.</a:t>
            </a:r>
          </a:p>
          <a:p>
            <a:pPr marL="342900" indent="-342900">
              <a:lnSpc>
                <a:spcPct val="100000"/>
              </a:lnSpc>
              <a:spcBef>
                <a:spcPts val="600"/>
              </a:spcBef>
              <a:buSzPct val="85000"/>
              <a:buFont typeface=".Apple Color Emoji UI"/>
              <a:buChar char="✅"/>
            </a:pPr>
            <a:r>
              <a:rPr lang="sk" sz="1500" b="0" i="0" strike="noStrike" cap="none" spc="0" baseline="0" dirty="0">
                <a:solidFill>
                  <a:srgbClr val="000000"/>
                </a:solidFill>
                <a:effectLst/>
                <a:latin typeface="Helvetica"/>
                <a:ea typeface="Helvetica"/>
                <a:cs typeface="Helvetica"/>
              </a:rPr>
              <a:t>Hľadajte známky poškodenia alebo zlej prevádzky a nahláste chyby.</a:t>
            </a:r>
          </a:p>
          <a:p>
            <a:pPr marL="342900" indent="-342900">
              <a:lnSpc>
                <a:spcPct val="100000"/>
              </a:lnSpc>
              <a:spcBef>
                <a:spcPts val="600"/>
              </a:spcBef>
              <a:buSzPct val="85000"/>
              <a:buFont typeface=".Apple Color Emoji UI"/>
              <a:buChar char="✅"/>
            </a:pPr>
            <a:r>
              <a:rPr lang="sk" sz="1500" b="0" i="0" strike="noStrike" cap="none" spc="0" baseline="0" dirty="0">
                <a:solidFill>
                  <a:srgbClr val="000000"/>
                </a:solidFill>
                <a:effectLst/>
                <a:latin typeface="Helvetica"/>
                <a:ea typeface="Helvetica"/>
                <a:cs typeface="Helvetica"/>
              </a:rPr>
              <a:t>Ak nie sú k dispozícii iné prostriedky na ochranu proti prachu, noste OOP (ochrannú masku proti prachu).</a:t>
            </a:r>
          </a:p>
          <a:p>
            <a:pPr marL="342900" indent="-342900">
              <a:lnSpc>
                <a:spcPct val="100000"/>
              </a:lnSpc>
              <a:spcBef>
                <a:spcPts val="600"/>
              </a:spcBef>
              <a:spcAft>
                <a:spcPts val="1000"/>
              </a:spcAft>
              <a:buSzPct val="85000"/>
              <a:buFont typeface=".Apple Color Emoji UI"/>
              <a:buChar char="✅"/>
            </a:pPr>
            <a:r>
              <a:rPr lang="sk" sz="1500" b="0" i="0" strike="noStrike" cap="none" spc="0" baseline="0" dirty="0">
                <a:solidFill>
                  <a:srgbClr val="000000"/>
                </a:solidFill>
                <a:effectLst/>
                <a:latin typeface="Helvetica"/>
                <a:ea typeface="Helvetica"/>
                <a:cs typeface="Helvetica"/>
              </a:rPr>
              <a:t>Rozliate látky ihneď odstráňte vysávačom alebo mokrým čistením.</a:t>
            </a:r>
          </a:p>
          <a:p>
            <a:pPr>
              <a:lnSpc>
                <a:spcPct val="100000"/>
              </a:lnSpc>
              <a:spcBef>
                <a:spcPts val="600"/>
              </a:spcBef>
            </a:pPr>
            <a:r>
              <a:rPr lang="sk" sz="1500" b="1" i="0" strike="noStrike" cap="none" spc="0" baseline="0" dirty="0">
                <a:solidFill>
                  <a:srgbClr val="000000"/>
                </a:solidFill>
                <a:effectLst/>
                <a:latin typeface="Helvetica"/>
                <a:ea typeface="Helvetica"/>
                <a:cs typeface="Helvetica"/>
              </a:rPr>
              <a:t>ZAKÁZANÉ AKTIVITY</a:t>
            </a:r>
          </a:p>
          <a:p>
            <a:pPr marL="285750" indent="-285750">
              <a:lnSpc>
                <a:spcPct val="100000"/>
              </a:lnSpc>
              <a:spcBef>
                <a:spcPts val="600"/>
              </a:spcBef>
              <a:buSzPct val="85000"/>
              <a:buFont typeface=".Apple Color Emoji UI"/>
              <a:buChar char="❌"/>
            </a:pPr>
            <a:r>
              <a:rPr lang="sk" sz="1500" b="0" i="0" strike="noStrike" cap="none" spc="0" baseline="0" dirty="0">
                <a:solidFill>
                  <a:srgbClr val="000000"/>
                </a:solidFill>
                <a:effectLst/>
                <a:latin typeface="Helvetica"/>
                <a:ea typeface="Helvetica"/>
                <a:cs typeface="Helvetica"/>
              </a:rPr>
              <a:t>Obsah malých vrecúšok nevyprázdňujte príliš rýchlo.</a:t>
            </a:r>
          </a:p>
          <a:p>
            <a:pPr marL="285750" indent="-285750">
              <a:lnSpc>
                <a:spcPct val="100000"/>
              </a:lnSpc>
              <a:spcBef>
                <a:spcPts val="600"/>
              </a:spcBef>
              <a:buSzPct val="85000"/>
              <a:buFont typeface=".Apple Color Emoji UI"/>
              <a:buChar char="❌"/>
            </a:pPr>
            <a:r>
              <a:rPr lang="sk" sz="1500" b="0" i="0" strike="noStrike" cap="none" spc="0" baseline="0" dirty="0">
                <a:solidFill>
                  <a:srgbClr val="000000"/>
                </a:solidFill>
                <a:effectLst/>
                <a:latin typeface="Helvetica"/>
                <a:ea typeface="Helvetica"/>
                <a:cs typeface="Helvetica"/>
              </a:rPr>
              <a:t>Nádoby na odpad nenechajte pretiecť.</a:t>
            </a:r>
          </a:p>
          <a:p>
            <a:pPr marL="285750" indent="-285750">
              <a:lnSpc>
                <a:spcPct val="100000"/>
              </a:lnSpc>
              <a:spcBef>
                <a:spcPts val="600"/>
              </a:spcBef>
              <a:buSzPct val="85000"/>
              <a:buFont typeface=".Apple Color Emoji UI"/>
              <a:buChar char="❌"/>
            </a:pPr>
            <a:r>
              <a:rPr lang="sk" sz="1500" b="0" i="0" strike="noStrike" cap="none" spc="0" baseline="0" dirty="0">
                <a:solidFill>
                  <a:srgbClr val="000000"/>
                </a:solidFill>
                <a:effectLst/>
                <a:latin typeface="Helvetica"/>
                <a:ea typeface="Helvetica"/>
                <a:cs typeface="Helvetica"/>
              </a:rPr>
              <a:t>Nečistite pomocou suchej kefy alebo stlačeného vzduchu.</a:t>
            </a:r>
          </a:p>
          <a:p>
            <a:pPr marL="342900" indent="-342900">
              <a:lnSpc>
                <a:spcPct val="100000"/>
              </a:lnSpc>
              <a:spcBef>
                <a:spcPts val="600"/>
              </a:spcBef>
              <a:buSzPct val="85000"/>
              <a:buFont typeface=".Apple Color Emoji UI"/>
              <a:buChar char="✅"/>
            </a:pPr>
            <a:endParaRPr lang="en-GB" sz="1500" dirty="0"/>
          </a:p>
          <a:p>
            <a:pPr marL="285750" indent="-285750">
              <a:lnSpc>
                <a:spcPct val="100000"/>
              </a:lnSpc>
              <a:spcBef>
                <a:spcPts val="600"/>
              </a:spcBef>
              <a:buFont typeface="Arial" panose="020B0604020202020204" pitchFamily="34" charset="0"/>
              <a:buChar char="•"/>
            </a:pPr>
            <a:endParaRPr lang="en-US" sz="1500" dirty="0"/>
          </a:p>
        </p:txBody>
      </p:sp>
      <p:pic>
        <p:nvPicPr>
          <p:cNvPr id="5" name="Picture Placeholder 4">
            <a:extLst>
              <a:ext uri="{FF2B5EF4-FFF2-40B4-BE49-F238E27FC236}">
                <a16:creationId xmlns:a16="http://schemas.microsoft.com/office/drawing/2014/main" id="{5673BCE9-F112-484A-969D-A6FFF87628DB}"/>
              </a:ext>
            </a:extLst>
          </p:cNvPr>
          <p:cNvPicPr>
            <a:picLocks noGrp="1" noChangeAspect="1"/>
          </p:cNvPicPr>
          <p:nvPr>
            <p:ph type="pic" sz="quarter" idx="12"/>
          </p:nvPr>
        </p:nvPicPr>
        <p:blipFill>
          <a:blip r:embed="rId3"/>
          <a:srcRect t="30" b="30"/>
          <a:stretch>
            <a:fillRect/>
          </a:stretch>
        </p:blipFill>
        <p:spPr>
          <a:xfrm>
            <a:off x="7226187" y="2386726"/>
            <a:ext cx="4661502" cy="3958948"/>
          </a:xfrm>
          <a:prstGeom prst="rect">
            <a:avLst/>
          </a:prstGeom>
        </p:spPr>
      </p:pic>
    </p:spTree>
    <p:extLst>
      <p:ext uri="{BB962C8B-B14F-4D97-AF65-F5344CB8AC3E}">
        <p14:creationId xmlns:p14="http://schemas.microsoft.com/office/powerpoint/2010/main" val="6143417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PRÁZDNA SNÍMKA</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400"/>
              </a:lnSpc>
            </a:pPr>
            <a:r>
              <a:rPr lang="sk" sz="1800" b="0" i="0" strike="noStrike" cap="none" spc="0" baseline="0" dirty="0">
                <a:solidFill>
                  <a:srgbClr val="000000"/>
                </a:solidFill>
                <a:effectLst/>
                <a:latin typeface="Helvetica"/>
                <a:ea typeface="Helvetica"/>
                <a:cs typeface="Helvetica"/>
              </a:rPr>
              <a:t>Túto snímku použite na vytvorenie vlastného školiaceho materiálu špecifického pre pracovné prostredie/kontext.</a:t>
            </a:r>
          </a:p>
          <a:p>
            <a:pPr>
              <a:lnSpc>
                <a:spcPts val="2400"/>
              </a:lnSpc>
            </a:pPr>
            <a:r>
              <a:rPr lang="sk" sz="1800" b="0" i="0" strike="noStrike" cap="none" spc="0" baseline="0" dirty="0">
                <a:solidFill>
                  <a:srgbClr val="000000"/>
                </a:solidFill>
                <a:effectLst/>
                <a:latin typeface="Helvetica"/>
                <a:ea typeface="Helvetica"/>
                <a:cs typeface="Helvetica"/>
              </a:rPr>
              <a:t>Ak chcete zmeniť obrázok, kliknite pravým tlačidlom myši &gt; zmeniť obrázok &gt; zo súboru.</a:t>
            </a:r>
          </a:p>
          <a:p>
            <a:pPr>
              <a:lnSpc>
                <a:spcPts val="2400"/>
              </a:lnSpc>
            </a:pPr>
            <a:r>
              <a:rPr lang="sk" sz="1800" b="0" i="0" strike="noStrike" cap="none" spc="0" baseline="0" dirty="0">
                <a:solidFill>
                  <a:srgbClr val="000000"/>
                </a:solidFill>
                <a:effectLst/>
                <a:latin typeface="Helvetica"/>
                <a:ea typeface="Helvetica"/>
                <a:cs typeface="Helvetica"/>
              </a:rPr>
              <a:t>Ak chcete vytvoriť ďalšie snímky, kliknite na kartu „Nová snímka“ vyššie.</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20466362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ZÁVER</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p:txBody>
          <a:bodyPr/>
          <a:lstStyle/>
          <a:p>
            <a:pPr>
              <a:lnSpc>
                <a:spcPts val="2400"/>
              </a:lnSpc>
              <a:spcBef>
                <a:spcPts val="600"/>
              </a:spcBef>
              <a:spcAft>
                <a:spcPts val="1000"/>
              </a:spcAft>
            </a:pPr>
            <a:r>
              <a:rPr lang="sk" sz="1800" b="0" i="0" strike="noStrike" cap="none" spc="0" baseline="0">
                <a:solidFill>
                  <a:srgbClr val="000000"/>
                </a:solidFill>
                <a:effectLst/>
                <a:latin typeface="Helvetica"/>
                <a:ea typeface="Helvetica"/>
                <a:cs typeface="Helvetica"/>
              </a:rPr>
              <a:t>Vyprázdnenie vreca môže spôsobiť vystavenie sa RCS. Ak chcete chrániť svoje zdravie, nezabudnite:</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a:solidFill>
                  <a:srgbClr val="000000"/>
                </a:solidFill>
                <a:effectLst/>
                <a:latin typeface="Helvetica"/>
                <a:ea typeface="Helvetica"/>
                <a:cs typeface="Helvetica"/>
              </a:rPr>
              <a:t>Skontrolovať, či sú zapnuté ventilačné a odsávacie systémy (ak sú k dispozícii).</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a:solidFill>
                  <a:srgbClr val="000000"/>
                </a:solidFill>
                <a:effectLst/>
                <a:latin typeface="Helvetica"/>
                <a:ea typeface="Helvetica"/>
                <a:cs typeface="Helvetica"/>
              </a:rPr>
              <a:t>Vždy používať asistenciu stroja, ak je k dispozícii.</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a:solidFill>
                  <a:srgbClr val="000000"/>
                </a:solidFill>
                <a:effectLst/>
                <a:latin typeface="Helvetica"/>
                <a:ea typeface="Helvetica"/>
                <a:cs typeface="Helvetica"/>
              </a:rPr>
              <a:t>Prázdne vrecia likvidujte opatrne, aby ste minimalizovali tvorbu prachu.</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a:solidFill>
                  <a:srgbClr val="000000"/>
                </a:solidFill>
                <a:effectLst/>
                <a:latin typeface="Helvetica"/>
                <a:ea typeface="Helvetica"/>
                <a:cs typeface="Helvetica"/>
              </a:rPr>
              <a:t>Rozliate látky ihneď vyčistite.</a:t>
            </a:r>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7404611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8538206" cy="850900"/>
          </a:xfrm>
        </p:spPr>
        <p:txBody>
          <a:bodyPr/>
          <a:lstStyle/>
          <a:p>
            <a:r>
              <a:rPr lang="sk" sz="2800" b="1" i="0" strike="noStrike" cap="none" spc="0" baseline="0" dirty="0">
                <a:solidFill>
                  <a:srgbClr val="F6A317"/>
                </a:solidFill>
                <a:effectLst/>
                <a:latin typeface="Helvetica"/>
                <a:ea typeface="Helvetica"/>
                <a:cs typeface="Helvetica"/>
              </a:rPr>
              <a:t>DODATOČNÉ VZDELÁVACIE MATERIÁLY</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sk" sz="1600" b="0" i="0" strike="noStrike" cap="none" spc="0" baseline="0">
                <a:solidFill>
                  <a:srgbClr val="000000"/>
                </a:solidFill>
                <a:effectLst/>
                <a:latin typeface="Helvetica"/>
                <a:ea typeface="Helvetica"/>
                <a:cs typeface="Helvetica"/>
                <a:hlinkClick r:id="rId3" history="0"/>
              </a:rPr>
              <a:t>Osvedčené postupy na vyprázdňovanie vriec – malé vrecia (Hárok úloh 2.2.1a)</a:t>
            </a:r>
          </a:p>
          <a:p>
            <a:pPr marL="285750" indent="-285750">
              <a:lnSpc>
                <a:spcPts val="2300"/>
              </a:lnSpc>
              <a:spcBef>
                <a:spcPts val="600"/>
              </a:spcBef>
              <a:spcAft>
                <a:spcPts val="600"/>
              </a:spcAft>
              <a:buSzPct val="130000"/>
              <a:buFont typeface="Arial" panose="020B0604020202020204" pitchFamily="34" charset="0"/>
              <a:buChar char="•"/>
            </a:pPr>
            <a:r>
              <a:rPr lang="sk" sz="1600" b="0" i="0" strike="noStrike" cap="none" spc="0" baseline="0">
                <a:solidFill>
                  <a:srgbClr val="000000"/>
                </a:solidFill>
                <a:effectLst/>
                <a:latin typeface="Helvetica"/>
                <a:ea typeface="Helvetica"/>
                <a:cs typeface="Helvetica"/>
                <a:hlinkClick r:id="rId3" history="0"/>
              </a:rPr>
              <a:t>Osvedčené postupy na vyprázdňovanie vriec – veľkoobjemové vrecia (Hárok úloh 2.2.1b)</a:t>
            </a:r>
          </a:p>
          <a:p>
            <a:pPr marL="285750" indent="-285750">
              <a:lnSpc>
                <a:spcPts val="2300"/>
              </a:lnSpc>
              <a:spcBef>
                <a:spcPts val="600"/>
              </a:spcBef>
              <a:spcAft>
                <a:spcPts val="600"/>
              </a:spcAft>
              <a:buSzPct val="130000"/>
              <a:buFont typeface="Arial" panose="020B0604020202020204" pitchFamily="34" charset="0"/>
              <a:buChar char="•"/>
            </a:pPr>
            <a:r>
              <a:rPr lang="sk" sz="1600" b="0" i="0" strike="noStrike" cap="none" spc="0" baseline="0">
                <a:solidFill>
                  <a:srgbClr val="000000"/>
                </a:solidFill>
                <a:effectLst/>
                <a:latin typeface="Helvetica"/>
                <a:ea typeface="Helvetica"/>
                <a:cs typeface="Helvetica"/>
                <a:hlinkClick r:id="rId4" history="0"/>
              </a:rPr>
              <a:t>Príručka osvedčených postupov NEPSI</a:t>
            </a:r>
          </a:p>
          <a:p>
            <a:pPr marL="285750" indent="-285750">
              <a:lnSpc>
                <a:spcPts val="2300"/>
              </a:lnSpc>
              <a:spcBef>
                <a:spcPts val="600"/>
              </a:spcBef>
              <a:spcAft>
                <a:spcPts val="600"/>
              </a:spcAft>
              <a:buSzPct val="130000"/>
              <a:buFont typeface="Arial" panose="020B0604020202020204" pitchFamily="34" charset="0"/>
              <a:buChar char="•"/>
            </a:pPr>
            <a:r>
              <a:rPr lang="sk" sz="1600" b="0" i="0" strike="noStrike" cap="none" spc="0" baseline="0">
                <a:solidFill>
                  <a:srgbClr val="000000"/>
                </a:solidFill>
                <a:effectLst/>
                <a:latin typeface="Helvetica"/>
                <a:ea typeface="Helvetica"/>
                <a:cs typeface="Helvetica"/>
                <a:hlinkClick r:id="rId5" history="0"/>
              </a:rPr>
              <a:t>Príručka NEPSI pre MSP</a:t>
            </a:r>
          </a:p>
        </p:txBody>
      </p:sp>
      <p:sp>
        <p:nvSpPr>
          <p:cNvPr id="7" name="Rounded Rectangle 6">
            <a:extLst>
              <a:ext uri="{FF2B5EF4-FFF2-40B4-BE49-F238E27FC236}">
                <a16:creationId xmlns:a16="http://schemas.microsoft.com/office/drawing/2014/main" id="{14E28B3C-7525-2647-8060-DF8784BB1D0E}"/>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Rectangle 7">
            <a:extLst>
              <a:ext uri="{FF2B5EF4-FFF2-40B4-BE49-F238E27FC236}">
                <a16:creationId xmlns:a16="http://schemas.microsoft.com/office/drawing/2014/main" id="{078A17F6-8702-D247-85AE-DA38BF686899}"/>
              </a:ext>
            </a:extLst>
          </p:cNvPr>
          <p:cNvSpPr/>
          <p:nvPr/>
        </p:nvSpPr>
        <p:spPr>
          <a:xfrm>
            <a:off x="1088454" y="5298382"/>
            <a:ext cx="10022946" cy="366126"/>
          </a:xfrm>
          <a:prstGeom prst="rect">
            <a:avLst/>
          </a:prstGeom>
          <a:noFill/>
          <a:ln>
            <a:noFill/>
          </a:ln>
        </p:spPr>
        <p:txBody>
          <a:bodyPr wrap="square" anchor="ctr">
            <a:spAutoFit/>
          </a:bodyPr>
          <a:lstStyle/>
          <a:p>
            <a:pPr>
              <a:spcBef>
                <a:spcPts val="1200"/>
              </a:spcBef>
              <a:spcAft>
                <a:spcPts val="1200"/>
              </a:spcAft>
              <a:buSzPct val="130000"/>
            </a:pPr>
            <a:r>
              <a:rPr lang="sk" sz="1750" b="0" i="0" strike="noStrike" cap="none" spc="0" baseline="0" dirty="0">
                <a:solidFill>
                  <a:srgbClr val="000000"/>
                </a:solidFill>
                <a:effectLst/>
                <a:latin typeface="Calibri"/>
                <a:ea typeface="Calibri"/>
                <a:cs typeface="Calibri"/>
              </a:rPr>
              <a:t>Navštívte </a:t>
            </a:r>
            <a:r>
              <a:rPr lang="sk" sz="1750" b="1" i="0" strike="noStrike" cap="none" spc="0" baseline="0" dirty="0">
                <a:solidFill>
                  <a:srgbClr val="000000"/>
                </a:solidFill>
                <a:effectLst/>
                <a:latin typeface="Calibri"/>
                <a:ea typeface="Calibri"/>
                <a:cs typeface="Calibri"/>
              </a:rPr>
              <a:t>e-vzdelávaciu platformu NEPSI</a:t>
            </a:r>
            <a:r>
              <a:rPr lang="sk" sz="1750" b="0" i="0" strike="noStrike" cap="none" spc="0" baseline="0" dirty="0">
                <a:solidFill>
                  <a:srgbClr val="000000"/>
                </a:solidFill>
                <a:effectLst/>
                <a:latin typeface="Calibri"/>
                <a:ea typeface="Calibri"/>
                <a:cs typeface="Calibri"/>
              </a:rPr>
              <a:t> na </a:t>
            </a:r>
            <a:r>
              <a:rPr lang="sk" sz="1750" b="0" i="0" strike="noStrike" cap="none" spc="0" baseline="0" dirty="0">
                <a:solidFill>
                  <a:srgbClr val="000000"/>
                </a:solidFill>
                <a:effectLst/>
                <a:latin typeface="Calibri"/>
                <a:ea typeface="Calibri"/>
                <a:cs typeface="Calibri"/>
                <a:hlinkClick r:id="rId6" history="0"/>
              </a:rPr>
              <a:t>training.nepsi.eu</a:t>
            </a:r>
            <a:r>
              <a:rPr lang="sk" sz="1750" b="0" i="0" strike="noStrike" cap="none" spc="0" baseline="0" dirty="0">
                <a:solidFill>
                  <a:srgbClr val="000000"/>
                </a:solidFill>
                <a:effectLst/>
                <a:latin typeface="Calibri"/>
                <a:ea typeface="Calibri"/>
                <a:cs typeface="Calibri"/>
              </a:rPr>
              <a:t>, kde nájdete ďalšie vzdelávacie zdroje o RCS.</a:t>
            </a:r>
          </a:p>
        </p:txBody>
      </p:sp>
    </p:spTree>
    <p:extLst>
      <p:ext uri="{BB962C8B-B14F-4D97-AF65-F5344CB8AC3E}">
        <p14:creationId xmlns:p14="http://schemas.microsoft.com/office/powerpoint/2010/main" val="21119590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sk" sz="2800" b="1" i="0" strike="noStrike" cap="none" spc="0" baseline="0">
                <a:solidFill>
                  <a:srgbClr val="F6A317"/>
                </a:solidFill>
                <a:effectLst/>
                <a:latin typeface="Helvetica"/>
                <a:ea typeface="Helvetica"/>
                <a:cs typeface="Helvetica"/>
              </a:rPr>
              <a:t>PREAMBULA (PRE ŠKOLITEĽA)</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400"/>
              </a:lnSpc>
            </a:pPr>
            <a:r>
              <a:rPr lang="sk" sz="1800" b="0" i="0" strike="noStrike" cap="none" spc="0" baseline="0" dirty="0">
                <a:solidFill>
                  <a:srgbClr val="000000"/>
                </a:solidFill>
                <a:effectLst/>
                <a:latin typeface="Helvetica"/>
                <a:ea typeface="Helvetica"/>
                <a:cs typeface="Helvetica"/>
              </a:rPr>
              <a:t>Ako súčasť vzdelávacieho kroku pri implementácii osvedčených postupov NEPSI vyvinula NEPSI súbor vzdelávacích zdrojov. </a:t>
            </a:r>
          </a:p>
          <a:p>
            <a:pPr>
              <a:lnSpc>
                <a:spcPts val="2400"/>
              </a:lnSpc>
            </a:pPr>
            <a:r>
              <a:rPr lang="sk" sz="1800" b="0" i="0" strike="noStrike" cap="none" spc="0" baseline="0" dirty="0">
                <a:solidFill>
                  <a:srgbClr val="000000"/>
                </a:solidFill>
                <a:effectLst/>
                <a:latin typeface="Helvetica"/>
                <a:ea typeface="Helvetica"/>
                <a:cs typeface="Helvetica"/>
              </a:rPr>
              <a:t>Každý balík školení vo forme prezentácie PowerPoint pokrýva tému relevantnú pre pracovníkov vo všetkých odvetviach, ktoré používajú materiály obsahujúce kryštalický kremeň. Balíky poskytujú informácie o rizikách vystavenia sa prachu súvisiacich s témou a o osvedčených postupoch a opatreniach, ktoré sú k dispozícii na ich zníženie. Účelom školenia je informovať a vzdelávať pracovníkov, aby mohli efektívne využívať kontrolné opatrenia a znížiť vystavenie sa dýchateľnému kryštalickému kremeňu (RCS) na pracovisku.</a:t>
            </a:r>
          </a:p>
          <a:p>
            <a:pPr>
              <a:lnSpc>
                <a:spcPts val="2400"/>
              </a:lnSpc>
            </a:pPr>
            <a:r>
              <a:rPr lang="sk" sz="1800" b="0" i="0" strike="noStrike" cap="none" spc="0" baseline="0" dirty="0">
                <a:solidFill>
                  <a:srgbClr val="000000"/>
                </a:solidFill>
                <a:effectLst/>
                <a:latin typeface="Helvetica"/>
                <a:ea typeface="Helvetica"/>
                <a:cs typeface="Helvetica"/>
              </a:rPr>
              <a:t>Použite prázdnu šablónu a zástupné symboly, aby ste podľa potreby mohli pridať ďalšie informácie do tohto balíka školení.</a:t>
            </a:r>
          </a:p>
        </p:txBody>
      </p:sp>
    </p:spTree>
    <p:extLst>
      <p:ext uri="{BB962C8B-B14F-4D97-AF65-F5344CB8AC3E}">
        <p14:creationId xmlns:p14="http://schemas.microsoft.com/office/powerpoint/2010/main" val="1464836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sk" sz="2800" b="1" i="0" strike="noStrike" cap="none" spc="0" baseline="0">
                <a:solidFill>
                  <a:srgbClr val="F6A317"/>
                </a:solidFill>
                <a:effectLst/>
                <a:latin typeface="Helvetica"/>
                <a:ea typeface="Helvetica"/>
                <a:cs typeface="Helvetica"/>
              </a:rPr>
              <a:t>BERTE, PROSÍM, NA VEDOMIE</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sk" sz="1800" b="0" i="0" strike="noStrike" cap="none" spc="0" baseline="0">
                <a:solidFill>
                  <a:srgbClr val="000000"/>
                </a:solidFill>
                <a:effectLst/>
                <a:latin typeface="Helvetica"/>
                <a:ea typeface="Helvetica"/>
                <a:cs typeface="Helvetica"/>
              </a:rPr>
              <a:t>Informácie v tomto školení vo forme prezentácie PowerPoint majú poradný charakter a informatívny obsah. Nie sú normou ani nariadením a nevytvárajú nové právne povinnosti, ani nemenia existujúce povinnosti vyplývajúce z legislatívy a zásad v oblasti zdravia.</a:t>
            </a:r>
          </a:p>
        </p:txBody>
      </p:sp>
    </p:spTree>
    <p:extLst>
      <p:ext uri="{BB962C8B-B14F-4D97-AF65-F5344CB8AC3E}">
        <p14:creationId xmlns:p14="http://schemas.microsoft.com/office/powerpoint/2010/main" val="15049947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sk" sz="2800" b="1" i="0" strike="noStrike" cap="none" spc="0" baseline="0">
                <a:solidFill>
                  <a:srgbClr val="F6A317"/>
                </a:solidFill>
                <a:effectLst/>
                <a:latin typeface="Helvetica"/>
                <a:ea typeface="Helvetica"/>
                <a:cs typeface="Helvetica"/>
              </a:rPr>
              <a:t>ÚVOD</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p:txBody>
          <a:bodyPr/>
          <a:lstStyle/>
          <a:p>
            <a:pPr>
              <a:lnSpc>
                <a:spcPts val="2400"/>
              </a:lnSpc>
              <a:spcAft>
                <a:spcPts val="1000"/>
              </a:spcAft>
            </a:pPr>
            <a:r>
              <a:rPr lang="sk" sz="1800" b="1" i="0" strike="noStrike" cap="none" spc="0" baseline="0">
                <a:solidFill>
                  <a:srgbClr val="000000"/>
                </a:solidFill>
                <a:effectLst/>
                <a:latin typeface="Helvetica"/>
                <a:ea typeface="Helvetica"/>
                <a:cs typeface="Helvetica"/>
              </a:rPr>
              <a:t>Prioritou je naučiť sa chrániť pred rizikami v oblasti zdravia súvisiacimi s prácou.</a:t>
            </a:r>
          </a:p>
          <a:p>
            <a:pPr>
              <a:lnSpc>
                <a:spcPts val="2400"/>
              </a:lnSpc>
            </a:pPr>
            <a:r>
              <a:rPr lang="sk" sz="1800" b="0" i="0" strike="noStrike" cap="none" spc="0" baseline="0">
                <a:solidFill>
                  <a:srgbClr val="000000"/>
                </a:solidFill>
                <a:effectLst/>
                <a:latin typeface="Helvetica"/>
                <a:ea typeface="Helvetica"/>
                <a:cs typeface="Helvetica"/>
              </a:rPr>
              <a:t>Na tomto školení sa dozviete nasledovné:</a:t>
            </a:r>
          </a:p>
          <a:p>
            <a:pPr marL="285750" indent="-285750">
              <a:lnSpc>
                <a:spcPts val="2400"/>
              </a:lnSpc>
              <a:buFont typeface="Arial" panose="020B0604020202020204" pitchFamily="34" charset="0"/>
              <a:buChar char="•"/>
            </a:pPr>
            <a:r>
              <a:rPr lang="sk" sz="1800" b="0" i="0" strike="noStrike" cap="none" spc="0" baseline="0">
                <a:solidFill>
                  <a:srgbClr val="000000"/>
                </a:solidFill>
                <a:effectLst/>
                <a:latin typeface="Helvetica"/>
                <a:ea typeface="Helvetica"/>
                <a:cs typeface="Helvetica"/>
              </a:rPr>
              <a:t>Riziká, ktoré predstavuje vyprázdňovanie vreca</a:t>
            </a:r>
          </a:p>
          <a:p>
            <a:pPr marL="285750" indent="-285750">
              <a:lnSpc>
                <a:spcPts val="2400"/>
              </a:lnSpc>
              <a:buFont typeface="Arial" panose="020B0604020202020204" pitchFamily="34" charset="0"/>
              <a:buChar char="•"/>
            </a:pPr>
            <a:r>
              <a:rPr lang="sk" sz="1800" b="0" i="0" strike="noStrike" cap="none" spc="0" baseline="0">
                <a:solidFill>
                  <a:srgbClr val="000000"/>
                </a:solidFill>
                <a:effectLst/>
                <a:latin typeface="Helvetica"/>
                <a:ea typeface="Helvetica"/>
                <a:cs typeface="Helvetica"/>
              </a:rPr>
              <a:t>Špecifické pokyny a osvedčené postupy pri vyprázdňovaní malých a veľkoobjemových vriec</a:t>
            </a:r>
          </a:p>
          <a:p>
            <a:pPr marL="285750" indent="-285750">
              <a:lnSpc>
                <a:spcPts val="2400"/>
              </a:lnSpc>
              <a:buFont typeface="Arial" panose="020B0604020202020204" pitchFamily="34" charset="0"/>
              <a:buChar char="•"/>
            </a:pPr>
            <a:r>
              <a:rPr lang="sk" sz="1800" b="0" i="0" strike="noStrike" cap="none" spc="0" baseline="0">
                <a:solidFill>
                  <a:srgbClr val="FF0000"/>
                </a:solidFill>
                <a:effectLst/>
                <a:latin typeface="Helvetica"/>
                <a:ea typeface="Helvetica"/>
                <a:cs typeface="Helvetica"/>
              </a:rPr>
              <a:t>Text pre školiteľa na vyplnenie – ak ste pridali vlastnú snímku, vložte stručný prehľad kontextového materiálu.</a:t>
            </a:r>
          </a:p>
          <a:p>
            <a:pPr marL="285750" indent="-285750">
              <a:lnSpc>
                <a:spcPts val="2400"/>
              </a:lnSpc>
              <a:buFont typeface="Arial" panose="020B0604020202020204" pitchFamily="34" charset="0"/>
              <a:buChar char="•"/>
            </a:pPr>
            <a:endParaRPr lang="en-US" sz="1800"/>
          </a:p>
        </p:txBody>
      </p:sp>
      <p:pic>
        <p:nvPicPr>
          <p:cNvPr id="1027" name="Picture 3" descr="page1image1800773776">
            <a:extLst>
              <a:ext uri="{FF2B5EF4-FFF2-40B4-BE49-F238E27FC236}">
                <a16:creationId xmlns:a16="http://schemas.microsoft.com/office/drawing/2014/main" id="{F193EC80-B5EB-7840-8854-22197ACED089}"/>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0"/>
            <a:ext cx="6858000" cy="2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4">
            <a:extLst>
              <a:ext uri="{FF2B5EF4-FFF2-40B4-BE49-F238E27FC236}">
                <a16:creationId xmlns:a16="http://schemas.microsoft.com/office/drawing/2014/main" id="{20AB2A23-D707-4FA4-B47B-5E5073EA9AF8}"/>
              </a:ext>
            </a:extLst>
          </p:cNvPr>
          <p:cNvPicPr>
            <a:picLocks noGrp="1" noChangeAspect="1"/>
          </p:cNvPicPr>
          <p:nvPr>
            <p:ph type="pic" sz="quarter" idx="12"/>
          </p:nvPr>
        </p:nvPicPr>
        <p:blipFill>
          <a:blip r:embed="rId4"/>
          <a:srcRect t="11" b="11"/>
          <a:stretch>
            <a:fillRect/>
          </a:stretch>
        </p:blipFill>
        <p:spPr>
          <a:prstGeom prst="rect">
            <a:avLst/>
          </a:prstGeom>
        </p:spPr>
      </p:pic>
    </p:spTree>
    <p:extLst>
      <p:ext uri="{BB962C8B-B14F-4D97-AF65-F5344CB8AC3E}">
        <p14:creationId xmlns:p14="http://schemas.microsoft.com/office/powerpoint/2010/main" val="40673254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4" y="1640901"/>
            <a:ext cx="4484341" cy="850900"/>
          </a:xfrm>
        </p:spPr>
        <p:txBody>
          <a:bodyPr/>
          <a:lstStyle/>
          <a:p>
            <a:pPr>
              <a:lnSpc>
                <a:spcPct val="100000"/>
              </a:lnSpc>
            </a:pPr>
            <a:r>
              <a:rPr lang="sk" sz="2800" b="1" i="0" strike="noStrike" cap="none" spc="0" baseline="0">
                <a:solidFill>
                  <a:srgbClr val="F6A317"/>
                </a:solidFill>
                <a:effectLst/>
                <a:latin typeface="Helvetica"/>
                <a:ea typeface="Helvetica"/>
                <a:cs typeface="Helvetica"/>
              </a:rPr>
              <a:t>TECHNIKY KONTROLY PRACHU</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709157" cy="3682369"/>
          </a:xfrm>
        </p:spPr>
        <p:txBody>
          <a:bodyPr/>
          <a:lstStyle/>
          <a:p>
            <a:pPr>
              <a:lnSpc>
                <a:spcPts val="2400"/>
              </a:lnSpc>
            </a:pPr>
            <a:r>
              <a:rPr lang="sk" sz="1800" b="0" i="0" strike="noStrike" cap="none" spc="0" baseline="0">
                <a:solidFill>
                  <a:srgbClr val="000000"/>
                </a:solidFill>
                <a:effectLst/>
                <a:latin typeface="Helvetica"/>
                <a:ea typeface="Helvetica"/>
                <a:cs typeface="Helvetica"/>
              </a:rPr>
              <a:t>Procesy vyprázdňovania vriec sú podporované uzavretím, extrakciou/vetraním a OOP, čo sú tri z piatich hlavných techník na kontrolu prachu.</a:t>
            </a:r>
          </a:p>
        </p:txBody>
      </p:sp>
      <p:pic>
        <p:nvPicPr>
          <p:cNvPr id="10" name="Picture 9" descr="A screenshot of a cell phone&#10;&#10;Description automatically generated">
            <a:extLst>
              <a:ext uri="{FF2B5EF4-FFF2-40B4-BE49-F238E27FC236}">
                <a16:creationId xmlns:a16="http://schemas.microsoft.com/office/drawing/2014/main" id="{0A4FF0BC-CD02-CE45-8E5D-C17478572F6C}"/>
              </a:ext>
            </a:extLst>
          </p:cNvPr>
          <p:cNvPicPr>
            <a:picLocks noChangeAspect="1"/>
          </p:cNvPicPr>
          <p:nvPr/>
        </p:nvPicPr>
        <p:blipFill>
          <a:blip r:embed="rId3"/>
          <a:srcRect l="6858" t="62670" r="77165" b="13177"/>
          <a:stretch>
            <a:fillRect/>
          </a:stretch>
        </p:blipFill>
        <p:spPr>
          <a:xfrm>
            <a:off x="8647437" y="3420000"/>
            <a:ext cx="1073251" cy="104387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0FDE9C5F-E39C-0741-A46F-6A3D5B66934B}"/>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1CB1C758-72DE-A948-B84D-6FEC264CCEF8}"/>
              </a:ext>
            </a:extLst>
          </p:cNvPr>
          <p:cNvPicPr>
            <a:picLocks noChangeAspect="1"/>
          </p:cNvPicPr>
          <p:nvPr/>
        </p:nvPicPr>
        <p:blipFill>
          <a:blip r:embed="rId3"/>
          <a:srcRect l="7057" t="9146" r="76967" b="66230"/>
          <a:stretch>
            <a:fillRect/>
          </a:stretch>
        </p:blipFill>
        <p:spPr>
          <a:xfrm>
            <a:off x="5365058" y="3420000"/>
            <a:ext cx="1073250" cy="1064204"/>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39A95D21-133A-2C4D-BED8-49444FEA5AC6}"/>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CFD2A1D9-CDEC-B845-81BA-21F68A5BC003}"/>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16" name="TextBox 15">
            <a:extLst>
              <a:ext uri="{FF2B5EF4-FFF2-40B4-BE49-F238E27FC236}">
                <a16:creationId xmlns:a16="http://schemas.microsoft.com/office/drawing/2014/main" id="{A190AA7F-7A5C-3A44-B842-7E36550CCADC}"/>
              </a:ext>
            </a:extLst>
          </p:cNvPr>
          <p:cNvSpPr txBox="1"/>
          <p:nvPr/>
        </p:nvSpPr>
        <p:spPr>
          <a:xfrm>
            <a:off x="6579514" y="1702138"/>
            <a:ext cx="2292739" cy="1815882"/>
          </a:xfrm>
          <a:prstGeom prst="rect">
            <a:avLst/>
          </a:prstGeom>
          <a:noFill/>
        </p:spPr>
        <p:txBody>
          <a:bodyPr wrap="square" rtlCol="0">
            <a:spAutoFit/>
          </a:bodyPr>
          <a:lstStyle/>
          <a:p>
            <a:pPr>
              <a:spcAft>
                <a:spcPts val="300"/>
              </a:spcAft>
            </a:pPr>
            <a:r>
              <a:rPr lang="sk" sz="1050" b="1" i="0" strike="noStrike" cap="none" spc="50" baseline="0" dirty="0">
                <a:solidFill>
                  <a:srgbClr val="EF9A2E"/>
                </a:solidFill>
                <a:effectLst/>
                <a:latin typeface="Futura Medium"/>
                <a:ea typeface="Futura Medium"/>
                <a:cs typeface="Futura Medium"/>
              </a:rPr>
              <a:t>SPRÁVNA HYGIENA/</a:t>
            </a:r>
            <a:r>
              <a:rPr lang="en-US" sz="1050" b="1" i="0" strike="noStrike" cap="none" spc="50" baseline="0" dirty="0">
                <a:solidFill>
                  <a:srgbClr val="EF9A2E"/>
                </a:solidFill>
                <a:effectLst/>
                <a:latin typeface="Futura Medium"/>
                <a:ea typeface="Futura Medium"/>
                <a:cs typeface="Futura Medium"/>
              </a:rPr>
              <a:t> </a:t>
            </a:r>
            <a:r>
              <a:rPr lang="sk" sz="1050" b="1" i="0" strike="noStrike" cap="none" spc="50" baseline="0" dirty="0">
                <a:solidFill>
                  <a:srgbClr val="EF9A2E"/>
                </a:solidFill>
                <a:effectLst/>
                <a:latin typeface="Futura Medium"/>
                <a:ea typeface="Futura Medium"/>
                <a:cs typeface="Futura Medium"/>
              </a:rPr>
              <a:t>UPRATOVANIE NA PRACOVISKU</a:t>
            </a:r>
          </a:p>
          <a:p>
            <a:r>
              <a:rPr lang="sk" sz="1200" b="0" i="0" strike="noStrike" cap="none" spc="0" baseline="0" dirty="0">
                <a:solidFill>
                  <a:srgbClr val="000000"/>
                </a:solidFill>
                <a:effectLst/>
                <a:latin typeface="Calibri"/>
                <a:ea typeface="Calibri"/>
                <a:cs typeface="Calibri"/>
              </a:rPr>
              <a:t>Pranie pracovného odevu a vysávanie prachu, ktorý vzniká pri procesoch, zastaví hromadenie prachu v priebehu času – čistý pracovný priestor je bezpečný.</a:t>
            </a:r>
          </a:p>
          <a:p>
            <a:endParaRPr lang="en-US" dirty="0"/>
          </a:p>
        </p:txBody>
      </p:sp>
      <p:sp>
        <p:nvSpPr>
          <p:cNvPr id="17" name="TextBox 16">
            <a:extLst>
              <a:ext uri="{FF2B5EF4-FFF2-40B4-BE49-F238E27FC236}">
                <a16:creationId xmlns:a16="http://schemas.microsoft.com/office/drawing/2014/main" id="{8BB31F04-6F1B-7C44-AD58-2066BAD92F03}"/>
              </a:ext>
            </a:extLst>
          </p:cNvPr>
          <p:cNvSpPr txBox="1"/>
          <p:nvPr/>
        </p:nvSpPr>
        <p:spPr>
          <a:xfrm>
            <a:off x="6579514" y="3420000"/>
            <a:ext cx="2134063" cy="1334834"/>
          </a:xfrm>
          <a:prstGeom prst="rect">
            <a:avLst/>
          </a:prstGeom>
          <a:noFill/>
        </p:spPr>
        <p:txBody>
          <a:bodyPr wrap="square" rtlCol="0">
            <a:spAutoFit/>
          </a:bodyPr>
          <a:lstStyle/>
          <a:p>
            <a:pPr>
              <a:spcAft>
                <a:spcPts val="300"/>
              </a:spcAft>
            </a:pPr>
            <a:r>
              <a:rPr lang="sk" sz="1050" b="1" i="0" strike="noStrike" cap="none" spc="50" baseline="0" dirty="0">
                <a:solidFill>
                  <a:srgbClr val="EF9A2E"/>
                </a:solidFill>
                <a:effectLst/>
                <a:latin typeface="Futura Medium"/>
                <a:ea typeface="Futura Medium"/>
                <a:cs typeface="Futura Medium"/>
              </a:rPr>
              <a:t>UZAVRETÝ PRIESTOR</a:t>
            </a:r>
          </a:p>
          <a:p>
            <a:pPr>
              <a:spcAft>
                <a:spcPts val="300"/>
              </a:spcAft>
            </a:pPr>
            <a:r>
              <a:rPr lang="sk" sz="1200" b="0" i="0" strike="noStrike" cap="none" spc="0" baseline="0" dirty="0">
                <a:solidFill>
                  <a:srgbClr val="000000"/>
                </a:solidFill>
                <a:effectLst/>
                <a:latin typeface="Calibri"/>
                <a:ea typeface="Calibri"/>
                <a:cs typeface="Calibri"/>
              </a:rPr>
              <a:t>Vykonávanie procesov výroby RCS v uzavretom prostredí zabraňuje vystaveniu sa prachu pri zdroji.</a:t>
            </a:r>
          </a:p>
          <a:p>
            <a:pPr>
              <a:spcAft>
                <a:spcPts val="300"/>
              </a:spcAft>
            </a:pPr>
            <a:endParaRPr lang="en-US" dirty="0"/>
          </a:p>
        </p:txBody>
      </p:sp>
      <p:sp>
        <p:nvSpPr>
          <p:cNvPr id="18" name="TextBox 17">
            <a:extLst>
              <a:ext uri="{FF2B5EF4-FFF2-40B4-BE49-F238E27FC236}">
                <a16:creationId xmlns:a16="http://schemas.microsoft.com/office/drawing/2014/main" id="{17252FA7-9898-C944-A4ED-422A0BBA4364}"/>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sk" sz="1050" b="1" i="0" strike="noStrike" cap="none" spc="50" baseline="0">
                <a:solidFill>
                  <a:srgbClr val="EF9A2E"/>
                </a:solidFill>
                <a:effectLst/>
                <a:latin typeface="Futura Medium"/>
                <a:ea typeface="Futura Medium"/>
                <a:cs typeface="Futura Medium"/>
              </a:rPr>
              <a:t>ODSÁVANIE/VETRANIE</a:t>
            </a:r>
          </a:p>
          <a:p>
            <a:pPr>
              <a:spcAft>
                <a:spcPts val="300"/>
              </a:spcAft>
            </a:pPr>
            <a:r>
              <a:rPr lang="sk" sz="1200" b="0" i="0" strike="noStrike" cap="none" spc="0" baseline="0">
                <a:solidFill>
                  <a:srgbClr val="000000"/>
                </a:solidFill>
                <a:effectLst/>
                <a:latin typeface="Calibri"/>
                <a:ea typeface="Calibri"/>
                <a:cs typeface="Calibri"/>
              </a:rPr>
              <a:t>Zachytenie RCS pri zdroji predtým, ako sme mu vystavení, a nahradenie kontaminovaného vzduchu čistým vzduchom.</a:t>
            </a:r>
          </a:p>
          <a:p>
            <a:endParaRPr lang="en-US"/>
          </a:p>
        </p:txBody>
      </p:sp>
      <p:sp>
        <p:nvSpPr>
          <p:cNvPr id="19" name="TextBox 18">
            <a:extLst>
              <a:ext uri="{FF2B5EF4-FFF2-40B4-BE49-F238E27FC236}">
                <a16:creationId xmlns:a16="http://schemas.microsoft.com/office/drawing/2014/main" id="{EFBD6A7B-EEA6-9C4B-AF5E-6A76F51CF8CA}"/>
              </a:ext>
            </a:extLst>
          </p:cNvPr>
          <p:cNvSpPr txBox="1"/>
          <p:nvPr/>
        </p:nvSpPr>
        <p:spPr>
          <a:xfrm>
            <a:off x="9787266" y="3420000"/>
            <a:ext cx="2134062" cy="1479758"/>
          </a:xfrm>
          <a:prstGeom prst="rect">
            <a:avLst/>
          </a:prstGeom>
          <a:noFill/>
        </p:spPr>
        <p:txBody>
          <a:bodyPr wrap="square" rtlCol="0">
            <a:spAutoFit/>
          </a:bodyPr>
          <a:lstStyle/>
          <a:p>
            <a:pPr>
              <a:spcAft>
                <a:spcPts val="300"/>
              </a:spcAft>
            </a:pPr>
            <a:r>
              <a:rPr lang="sk" sz="1050" b="1" i="0" strike="noStrike" cap="none" spc="50" baseline="0" dirty="0">
                <a:solidFill>
                  <a:srgbClr val="EF9A2E"/>
                </a:solidFill>
                <a:effectLst/>
                <a:latin typeface="Futura Medium"/>
                <a:ea typeface="Futura Medium"/>
                <a:cs typeface="Futura Medium"/>
              </a:rPr>
              <a:t>OCHRANNÉ VYBAVENIE</a:t>
            </a:r>
          </a:p>
          <a:p>
            <a:r>
              <a:rPr lang="sk" sz="1200" b="0" i="0" strike="noStrike" cap="none" spc="0" baseline="0" dirty="0">
                <a:solidFill>
                  <a:srgbClr val="000000"/>
                </a:solidFill>
                <a:effectLst/>
                <a:latin typeface="Calibri"/>
                <a:ea typeface="Calibri"/>
                <a:cs typeface="Calibri"/>
              </a:rPr>
              <a:t>OOP (napr. tvárové masky) chránia pracovníkov pred prachom, keď všetky ostatné kontrolné opatrenia nestačia na kontrolu rizík expozície.</a:t>
            </a:r>
          </a:p>
          <a:p>
            <a:endParaRPr lang="en-US" dirty="0"/>
          </a:p>
        </p:txBody>
      </p:sp>
      <p:sp>
        <p:nvSpPr>
          <p:cNvPr id="20" name="TextBox 19">
            <a:extLst>
              <a:ext uri="{FF2B5EF4-FFF2-40B4-BE49-F238E27FC236}">
                <a16:creationId xmlns:a16="http://schemas.microsoft.com/office/drawing/2014/main" id="{35F6BAD4-9655-6A40-A26D-474E75EDD087}"/>
              </a:ext>
            </a:extLst>
          </p:cNvPr>
          <p:cNvSpPr txBox="1"/>
          <p:nvPr/>
        </p:nvSpPr>
        <p:spPr>
          <a:xfrm>
            <a:off x="9787266" y="1679231"/>
            <a:ext cx="2134062" cy="1334833"/>
          </a:xfrm>
          <a:prstGeom prst="rect">
            <a:avLst/>
          </a:prstGeom>
          <a:noFill/>
        </p:spPr>
        <p:txBody>
          <a:bodyPr wrap="square" rtlCol="0">
            <a:spAutoFit/>
          </a:bodyPr>
          <a:lstStyle/>
          <a:p>
            <a:pPr>
              <a:spcAft>
                <a:spcPts val="300"/>
              </a:spcAft>
            </a:pPr>
            <a:r>
              <a:rPr lang="sk" sz="1050" b="1" i="0" strike="noStrike" cap="none" spc="50" baseline="0">
                <a:solidFill>
                  <a:srgbClr val="EF9A2E"/>
                </a:solidFill>
                <a:effectLst/>
                <a:latin typeface="Futura Medium"/>
                <a:ea typeface="Futura Medium"/>
                <a:cs typeface="Futura Medium"/>
              </a:rPr>
              <a:t>VODA</a:t>
            </a:r>
          </a:p>
          <a:p>
            <a:pPr>
              <a:spcAft>
                <a:spcPts val="300"/>
              </a:spcAft>
            </a:pPr>
            <a:r>
              <a:rPr lang="sk" sz="1200" b="0" i="0" strike="noStrike" cap="none" spc="0" baseline="0">
                <a:solidFill>
                  <a:srgbClr val="000000"/>
                </a:solidFill>
                <a:effectLst/>
                <a:latin typeface="Calibri"/>
                <a:ea typeface="Calibri"/>
                <a:cs typeface="Calibri"/>
              </a:rPr>
              <a:t>Udržiavanie procesov v mokrom stave zabraňuje prenikaniu prachu do vzduchu zachytávaním častíc vodou.</a:t>
            </a:r>
          </a:p>
          <a:p>
            <a:pPr>
              <a:spcAft>
                <a:spcPts val="300"/>
              </a:spcAft>
            </a:pPr>
            <a:endParaRPr lang="en-US"/>
          </a:p>
        </p:txBody>
      </p:sp>
    </p:spTree>
    <p:extLst>
      <p:ext uri="{BB962C8B-B14F-4D97-AF65-F5344CB8AC3E}">
        <p14:creationId xmlns:p14="http://schemas.microsoft.com/office/powerpoint/2010/main" val="12669611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6" y="1616076"/>
            <a:ext cx="4638816" cy="850900"/>
          </a:xfrm>
        </p:spPr>
        <p:txBody>
          <a:bodyPr/>
          <a:lstStyle/>
          <a:p>
            <a:pPr>
              <a:lnSpc>
                <a:spcPct val="100000"/>
              </a:lnSpc>
            </a:pPr>
            <a:r>
              <a:rPr lang="sk" sz="2800" b="1" i="0" strike="noStrike" cap="none" spc="0" baseline="0" dirty="0">
                <a:solidFill>
                  <a:srgbClr val="F6A317"/>
                </a:solidFill>
                <a:effectLst/>
                <a:latin typeface="Helvetica"/>
                <a:ea typeface="Helvetica"/>
                <a:cs typeface="Helvetica"/>
              </a:rPr>
              <a:t>RIZIKÁ TEJTO ČINNOSTI</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466976"/>
            <a:ext cx="5453624" cy="3149444"/>
          </a:xfrm>
        </p:spPr>
        <p:txBody>
          <a:bodyPr anchor="t"/>
          <a:lstStyle/>
          <a:p>
            <a:pPr marL="342900" indent="-34290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Táto činnosť môže byť veľmi prašná.</a:t>
            </a:r>
          </a:p>
          <a:p>
            <a:pPr marL="342900" indent="-34290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Dlhodobé vystavenie vysokým hladinám RCS môže spôsobiť invalidizujúce ochorenie pľúc.</a:t>
            </a:r>
          </a:p>
          <a:p>
            <a:pPr>
              <a:lnSpc>
                <a:spcPts val="2400"/>
              </a:lnSpc>
            </a:pPr>
            <a:r>
              <a:rPr lang="sk" sz="1800" b="0" i="0" strike="noStrike" cap="none" spc="0" baseline="0" dirty="0">
                <a:solidFill>
                  <a:srgbClr val="000000"/>
                </a:solidFill>
                <a:effectLst/>
                <a:latin typeface="Helvetica"/>
                <a:ea typeface="Helvetica"/>
                <a:cs typeface="Helvetica"/>
              </a:rPr>
              <a:t>Je dôležité, aby sme sa každý deň chránili pred vystavením sa tomuto polietavému prachu. </a:t>
            </a:r>
          </a:p>
          <a:p>
            <a:pPr>
              <a:lnSpc>
                <a:spcPts val="2400"/>
              </a:lnSpc>
            </a:pPr>
            <a:r>
              <a:rPr lang="sk" sz="1800" b="0" i="0" strike="noStrike" cap="none" spc="0" baseline="0" dirty="0">
                <a:solidFill>
                  <a:srgbClr val="000000"/>
                </a:solidFill>
                <a:effectLst/>
                <a:latin typeface="Helvetica"/>
                <a:ea typeface="Helvetica"/>
                <a:cs typeface="Helvetica"/>
              </a:rPr>
              <a:t>Dodržiavaním osvedčených postupov dnes chránime svoje zdravie do budúcnosti.</a:t>
            </a:r>
          </a:p>
          <a:p>
            <a:pPr>
              <a:lnSpc>
                <a:spcPts val="2400"/>
              </a:lnSpc>
            </a:pPr>
            <a:r>
              <a:rPr lang="sk" sz="1800" b="0" i="0" strike="noStrike" cap="none" spc="0" baseline="0" dirty="0">
                <a:solidFill>
                  <a:srgbClr val="000000"/>
                </a:solidFill>
                <a:effectLst/>
                <a:latin typeface="Helvetica"/>
                <a:ea typeface="Helvetica"/>
                <a:cs typeface="Helvetica"/>
              </a:rPr>
              <a:t>Ako budete tráviť svoj dôchodok?</a:t>
            </a:r>
          </a:p>
        </p:txBody>
      </p:sp>
      <p:pic>
        <p:nvPicPr>
          <p:cNvPr id="7" name="Picture Placeholder 6" descr="A picture containing person, indoor, bed, room&#10;&#10;Description automatically generated">
            <a:extLst>
              <a:ext uri="{FF2B5EF4-FFF2-40B4-BE49-F238E27FC236}">
                <a16:creationId xmlns:a16="http://schemas.microsoft.com/office/drawing/2014/main" id="{DF3F899B-D30C-E144-8421-4C4567D76F4E}"/>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young child riding a wave on a surfboard in the ocean&#10;&#10;Description automatically generated">
            <a:extLst>
              <a:ext uri="{FF2B5EF4-FFF2-40B4-BE49-F238E27FC236}">
                <a16:creationId xmlns:a16="http://schemas.microsoft.com/office/drawing/2014/main" id="{E1BCBA96-62D3-A543-BB6F-692BFC03EE21}"/>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pPr>
              <a:lnSpc>
                <a:spcPct val="100000"/>
              </a:lnSpc>
            </a:pPr>
            <a:r>
              <a:rPr lang="sk" sz="2800" b="1" i="0" strike="noStrike" cap="none" spc="0" baseline="0">
                <a:solidFill>
                  <a:srgbClr val="F6A317"/>
                </a:solidFill>
                <a:effectLst/>
                <a:latin typeface="Helvetica"/>
                <a:ea typeface="Helvetica"/>
                <a:cs typeface="Helvetica"/>
              </a:rPr>
              <a:t>AKO VYPRÁZDŇOVANIE VRIEC GENERUJE RCS</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anchor="t"/>
          <a:lstStyle/>
          <a:p>
            <a:pPr marL="342900" indent="-34290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Vyprázdnenie vreca spôsobí, že sa prach dostane do vzduchu, keď obsah opustí vrece.</a:t>
            </a:r>
          </a:p>
          <a:p>
            <a:pPr marL="342900" indent="-34290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Rýchle vyprázdňovanie vriec vytvára veľa prachu, znižuje kvalitu vzduchu a potenciálne vystavuje pracovníkov RCS. </a:t>
            </a:r>
          </a:p>
          <a:p>
            <a:pPr marL="342900" indent="-34290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Jemné, suché, práškové materiály budú pri manipulácii vytvárať najviac polietavého prachu.</a:t>
            </a:r>
          </a:p>
          <a:p>
            <a:pPr>
              <a:lnSpc>
                <a:spcPts val="2400"/>
              </a:lnSpc>
            </a:pPr>
            <a:r>
              <a:rPr lang="sk" sz="1800" b="0" i="0" strike="noStrike" cap="none" spc="0" baseline="0" dirty="0">
                <a:solidFill>
                  <a:srgbClr val="000000"/>
                </a:solidFill>
                <a:effectLst/>
                <a:latin typeface="Helvetica"/>
                <a:ea typeface="Helvetica"/>
                <a:cs typeface="Helvetica"/>
              </a:rPr>
              <a:t>Tento školiaci balík zahŕňa dva typy vriec, ktoré si vyžadujú rôzne opatrenia na bezpečnú manipuláciu.</a:t>
            </a:r>
          </a:p>
        </p:txBody>
      </p:sp>
      <p:pic>
        <p:nvPicPr>
          <p:cNvPr id="5" name="Picture Placeholder 4">
            <a:extLst>
              <a:ext uri="{FF2B5EF4-FFF2-40B4-BE49-F238E27FC236}">
                <a16:creationId xmlns:a16="http://schemas.microsoft.com/office/drawing/2014/main" id="{A6AD1ABC-1D28-4C4B-9A2A-798FBEEA55CC}"/>
              </a:ext>
            </a:extLst>
          </p:cNvPr>
          <p:cNvPicPr>
            <a:picLocks noGrp="1" noChangeAspect="1"/>
          </p:cNvPicPr>
          <p:nvPr>
            <p:ph type="pic" sz="quarter" idx="12"/>
          </p:nvPr>
        </p:nvPicPr>
        <p:blipFill>
          <a:blip r:embed="rId3"/>
          <a:srcRect t="11" b="11"/>
          <a:stretch>
            <a:fillRect/>
          </a:stretch>
        </p:blipFill>
        <p:spPr>
          <a:prstGeom prst="rect">
            <a:avLst/>
          </a:prstGeom>
        </p:spPr>
      </p:pic>
    </p:spTree>
    <p:extLst>
      <p:ext uri="{BB962C8B-B14F-4D97-AF65-F5344CB8AC3E}">
        <p14:creationId xmlns:p14="http://schemas.microsoft.com/office/powerpoint/2010/main" val="17512830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sk" sz="2800" b="1" i="0" strike="noStrike" cap="none" spc="0" baseline="0">
                <a:solidFill>
                  <a:srgbClr val="F6A317"/>
                </a:solidFill>
                <a:effectLst/>
                <a:latin typeface="Helvetica"/>
                <a:ea typeface="Helvetica"/>
                <a:cs typeface="Helvetica"/>
              </a:rPr>
              <a:t>MALÉ VRECIA</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3" y="2282774"/>
            <a:ext cx="6383211" cy="4042262"/>
          </a:xfrm>
        </p:spPr>
        <p:txBody>
          <a:bodyPr anchor="t"/>
          <a:lstStyle/>
          <a:p>
            <a:pPr>
              <a:lnSpc>
                <a:spcPts val="2200"/>
              </a:lnSpc>
              <a:spcAft>
                <a:spcPts val="1000"/>
              </a:spcAft>
            </a:pPr>
            <a:r>
              <a:rPr lang="sk" sz="1800" b="0" i="0" strike="noStrike" cap="none" spc="0" baseline="0" dirty="0">
                <a:solidFill>
                  <a:srgbClr val="000000"/>
                </a:solidFill>
                <a:effectLst/>
                <a:latin typeface="Helvetica"/>
                <a:ea typeface="Helvetica"/>
                <a:cs typeface="Helvetica"/>
              </a:rPr>
              <a:t>Aby ste minimalizovali tvorbu prachu pri vyprázdňovaní vriec:</a:t>
            </a:r>
          </a:p>
          <a:p>
            <a:pPr marL="285750" indent="-285750">
              <a:lnSpc>
                <a:spcPts val="2200"/>
              </a:lnSpc>
              <a:spcBef>
                <a:spcPts val="400"/>
              </a:spcBef>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Ak je to možné, používajte automatické alebo poloautomatické stanice na vyprázdňovanie vriec.</a:t>
            </a:r>
          </a:p>
          <a:p>
            <a:pPr marL="285750" indent="-285750">
              <a:lnSpc>
                <a:spcPts val="2200"/>
              </a:lnSpc>
              <a:spcBef>
                <a:spcPts val="400"/>
              </a:spcBef>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Ak proces nemožno zautomatizovať, mal by byť uzavretý. Použite ručnú stanicu na vyprázdňovanie vriec vybavenú odsávacím vetraním, ak je k dispozícii.</a:t>
            </a:r>
          </a:p>
          <a:p>
            <a:pPr marL="285750" indent="-285750">
              <a:lnSpc>
                <a:spcPts val="2200"/>
              </a:lnSpc>
              <a:spcBef>
                <a:spcPts val="400"/>
              </a:spcBef>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Obsah vreca jemne vyklopte tak, aby otvorený koniec smeroval preč.</a:t>
            </a:r>
          </a:p>
          <a:p>
            <a:pPr marL="285750" indent="-285750">
              <a:lnSpc>
                <a:spcPts val="2200"/>
              </a:lnSpc>
              <a:spcBef>
                <a:spcPts val="400"/>
              </a:spcBef>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Prázdne vrecá zrolujte v extrakčnej zóne.</a:t>
            </a:r>
          </a:p>
          <a:p>
            <a:pPr marL="285750" indent="-285750">
              <a:lnSpc>
                <a:spcPts val="2200"/>
              </a:lnSpc>
              <a:spcBef>
                <a:spcPts val="400"/>
              </a:spcBef>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Noste OOP, keď nie sú k dispozícii iné ovládacie prvky.</a:t>
            </a:r>
          </a:p>
          <a:p>
            <a:pPr marL="285750" indent="-285750">
              <a:lnSpc>
                <a:spcPts val="2200"/>
              </a:lnSpc>
              <a:spcBef>
                <a:spcPts val="400"/>
              </a:spcBef>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Prázdne vrecia vyhoďte do veľkého plastového vreca. Nenechajte ho pretiecť. Vrece pred likvidáciou uzavrite.</a:t>
            </a:r>
          </a:p>
        </p:txBody>
      </p:sp>
      <p:pic>
        <p:nvPicPr>
          <p:cNvPr id="6" name="Picture Placeholder 5">
            <a:extLst>
              <a:ext uri="{FF2B5EF4-FFF2-40B4-BE49-F238E27FC236}">
                <a16:creationId xmlns:a16="http://schemas.microsoft.com/office/drawing/2014/main" id="{86B10849-2150-4DE3-AC0E-EE895C68CA58}"/>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tretch>
            <a:fillRect/>
          </a:stretch>
        </p:blipFill>
        <p:spPr>
          <a:xfrm>
            <a:off x="7034340" y="2282774"/>
            <a:ext cx="4758611" cy="4042262"/>
          </a:xfrm>
          <a:prstGeom prst="rect">
            <a:avLst/>
          </a:prstGeom>
        </p:spPr>
      </p:pic>
    </p:spTree>
    <p:extLst>
      <p:ext uri="{BB962C8B-B14F-4D97-AF65-F5344CB8AC3E}">
        <p14:creationId xmlns:p14="http://schemas.microsoft.com/office/powerpoint/2010/main" val="16746333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VEĽKOOBJEMOVÉ VRECIA (VEĽKÉ VRECIA)</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1" y="2729132"/>
            <a:ext cx="6397281" cy="3315913"/>
          </a:xfrm>
        </p:spPr>
        <p:txBody>
          <a:bodyPr/>
          <a:lstStyle/>
          <a:p>
            <a:pPr>
              <a:lnSpc>
                <a:spcPts val="2400"/>
              </a:lnSpc>
              <a:spcAft>
                <a:spcPts val="1000"/>
              </a:spcAft>
            </a:pPr>
            <a:r>
              <a:rPr lang="sk" sz="1800" b="0" i="0" strike="noStrike" cap="none" spc="0" baseline="0" dirty="0">
                <a:solidFill>
                  <a:srgbClr val="000000"/>
                </a:solidFill>
                <a:effectLst/>
                <a:latin typeface="Helvetica"/>
                <a:ea typeface="Helvetica"/>
                <a:cs typeface="Helvetica"/>
              </a:rPr>
              <a:t>Aby ste minimalizovali tvorbu prachu pri vyprázdňovaní vriec:</a:t>
            </a:r>
          </a:p>
          <a:p>
            <a:pPr marL="342900" indent="-342900">
              <a:lnSpc>
                <a:spcPts val="2400"/>
              </a:lnSpc>
              <a:spcBef>
                <a:spcPts val="600"/>
              </a:spcBef>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Ak je to možné, používajte automatické stanice na vyprázdňovanie vriec. Poskytujú dobré utesnenie a majú systémy na zachytávanie prachu a kontrolu toku materiálu.</a:t>
            </a:r>
          </a:p>
          <a:p>
            <a:pPr marL="342900" indent="-342900">
              <a:lnSpc>
                <a:spcPts val="2400"/>
              </a:lnSpc>
              <a:spcBef>
                <a:spcPts val="600"/>
              </a:spcBef>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Pri ručnom otváraní alebo rezaní veľkoobjemových vriec používajte OOP.</a:t>
            </a:r>
          </a:p>
          <a:p>
            <a:pPr marL="342900" indent="-342900">
              <a:lnSpc>
                <a:spcPts val="2400"/>
              </a:lnSpc>
              <a:spcBef>
                <a:spcPts val="600"/>
              </a:spcBef>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Prázdne vrecia nestláčajte v rukách. Vložte ich do veľkého plastového vreca. Nenechajte ho pretiecť. </a:t>
            </a:r>
            <a:br>
              <a:rPr lang="en-US" sz="1800" b="0" i="0" strike="noStrike" cap="none" spc="0" baseline="0" dirty="0">
                <a:solidFill>
                  <a:srgbClr val="000000"/>
                </a:solidFill>
                <a:effectLst/>
                <a:latin typeface="Helvetica"/>
                <a:ea typeface="Helvetica"/>
                <a:cs typeface="Helvetica"/>
              </a:rPr>
            </a:br>
            <a:r>
              <a:rPr lang="sk" sz="1800" b="0" i="0" strike="noStrike" cap="none" spc="0" baseline="0" dirty="0">
                <a:solidFill>
                  <a:srgbClr val="000000"/>
                </a:solidFill>
                <a:effectLst/>
                <a:latin typeface="Helvetica"/>
                <a:ea typeface="Helvetica"/>
                <a:cs typeface="Helvetica"/>
              </a:rPr>
              <a:t>Vrece pred likvidáciou uzavrite.</a:t>
            </a:r>
          </a:p>
          <a:p>
            <a:pPr marL="342900" indent="-342900">
              <a:lnSpc>
                <a:spcPts val="2400"/>
              </a:lnSpc>
              <a:buFont typeface="Arial" panose="020B0604020202020204" pitchFamily="34" charset="0"/>
              <a:buChar char="•"/>
            </a:pPr>
            <a:endParaRPr lang="en-US" sz="1800" dirty="0"/>
          </a:p>
        </p:txBody>
      </p:sp>
      <p:pic>
        <p:nvPicPr>
          <p:cNvPr id="6" name="Picture Placeholder 5">
            <a:extLst>
              <a:ext uri="{FF2B5EF4-FFF2-40B4-BE49-F238E27FC236}">
                <a16:creationId xmlns:a16="http://schemas.microsoft.com/office/drawing/2014/main" id="{074E228A-18BC-43A0-B6E6-95FEED15FB66}"/>
              </a:ext>
            </a:extLst>
          </p:cNvPr>
          <p:cNvPicPr>
            <a:picLocks noGrp="1" noChangeAspect="1"/>
          </p:cNvPicPr>
          <p:nvPr>
            <p:ph type="pic" sz="quarter" idx="12"/>
          </p:nvPr>
        </p:nvPicPr>
        <p:blipFill>
          <a:blip r:embed="rId3"/>
          <a:srcRect l="41" r="41"/>
          <a:stretch/>
        </p:blipFill>
        <p:spPr>
          <a:xfrm>
            <a:off x="6775768" y="1875424"/>
            <a:ext cx="5224462" cy="4437062"/>
          </a:xfrm>
          <a:prstGeom prst="rect">
            <a:avLst/>
          </a:prstGeom>
        </p:spPr>
      </p:pic>
    </p:spTree>
    <p:extLst>
      <p:ext uri="{BB962C8B-B14F-4D97-AF65-F5344CB8AC3E}">
        <p14:creationId xmlns:p14="http://schemas.microsoft.com/office/powerpoint/2010/main" val="384183071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8ecf516-e360-4672-81b9-68723bedb71f" xsi:nil="true"/>
    <lcf76f155ced4ddcb4097134ff3c332f xmlns="6d9d7403-2d8c-4818-ae25-2c5629bc733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47A1A1-5B60-4367-A101-CA1F5C7DA1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545FEE-AD81-4023-B6AC-5CAEA335ED97}">
  <ds:schemaRefs>
    <ds:schemaRef ds:uri="http://purl.org/dc/elements/1.1/"/>
    <ds:schemaRef ds:uri="http://purl.org/dc/dcmitype/"/>
    <ds:schemaRef ds:uri="http://www.w3.org/XML/1998/namespace"/>
    <ds:schemaRef ds:uri="6d9d7403-2d8c-4818-ae25-2c5629bc7330"/>
    <ds:schemaRef ds:uri="http://schemas.microsoft.com/office/2006/metadata/properties"/>
    <ds:schemaRef ds:uri="http://schemas.microsoft.com/office/2006/documentManagement/types"/>
    <ds:schemaRef ds:uri="http://purl.org/dc/terms/"/>
    <ds:schemaRef ds:uri="d8ecf516-e360-4672-81b9-68723bedb71f"/>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E9D9CC3-1A92-450F-A475-EF23AF4BCF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TotalTime>
  <Words>1297</Words>
  <Application>Microsoft Macintosh PowerPoint</Application>
  <PresentationFormat>Widescreen</PresentationFormat>
  <Paragraphs>102</Paragraphs>
  <Slides>13</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 Ferguson</dc:creator>
  <cp:lastModifiedBy>Carlo Arboit</cp:lastModifiedBy>
  <cp:revision>20</cp:revision>
  <dcterms:created xsi:type="dcterms:W3CDTF">2020-01-29T17:43:15Z</dcterms:created>
  <dcterms:modified xsi:type="dcterms:W3CDTF">2024-11-13T12:20:27Z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