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80" r:id="rId6"/>
    <p:sldId id="278" r:id="rId7"/>
    <p:sldId id="268" r:id="rId8"/>
    <p:sldId id="276" r:id="rId9"/>
    <p:sldId id="281" r:id="rId10"/>
    <p:sldId id="274" r:id="rId11"/>
    <p:sldId id="269" r:id="rId12"/>
    <p:sldId id="270" r:id="rId13"/>
    <p:sldId id="271" r:id="rId14"/>
    <p:sldId id="275" r:id="rId15"/>
    <p:sldId id="266" r:id="rId16"/>
    <p:sldId id="264" r:id="rId17"/>
    <p:sldId id="267"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emy Jones" initials="JJ" lastIdx="0" clrIdx="0">
    <p:extLst>
      <p:ext uri="{19B8F6BF-5375-455C-9EA6-DF929625EA0E}">
        <p15:presenceInfo xmlns:p15="http://schemas.microsoft.com/office/powerpoint/2012/main" userId="S::jeremy.jones@leidar.com::37de2d04-ce17-4de6-a131-ce4cc90505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57F51"/>
    <a:srgbClr val="F6A317"/>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8835BB-C79A-5443-BDA2-E4FAE1A05E0C}" v="2" dt="2020-12-09T20:30:28.1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39" autoAdjust="0"/>
    <p:restoredTop sz="82721"/>
  </p:normalViewPr>
  <p:slideViewPr>
    <p:cSldViewPr snapToGrid="0" snapToObjects="1">
      <p:cViewPr varScale="1">
        <p:scale>
          <a:sx n="100" d="100"/>
          <a:sy n="100" d="100"/>
        </p:scale>
        <p:origin x="1504" y="176"/>
      </p:cViewPr>
      <p:guideLst/>
    </p:cSldViewPr>
  </p:slideViewPr>
  <p:notesTextViewPr>
    <p:cViewPr>
      <p:scale>
        <a:sx n="110" d="100"/>
        <a:sy n="110" d="100"/>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927911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2109798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 sz="1200" b="1" i="0" strike="noStrike" cap="none" spc="0" baseline="0" dirty="0">
                <a:solidFill>
                  <a:srgbClr val="000000"/>
                </a:solidFill>
                <a:effectLst/>
                <a:latin typeface="+mn-lt"/>
                <a:ea typeface="Calibri"/>
                <a:cs typeface="Calibri"/>
              </a:rPr>
              <a:t>* Poznámka pre školiteľa *</a:t>
            </a:r>
            <a:r>
              <a:rPr lang="sk" sz="1200" b="0" i="0" strike="noStrike" cap="none" spc="0" baseline="0" dirty="0">
                <a:solidFill>
                  <a:srgbClr val="000000"/>
                </a:solidFill>
                <a:effectLst/>
                <a:latin typeface="+mn-lt"/>
                <a:ea typeface="Calibri"/>
                <a:cs typeface="Calibri"/>
              </a:rPr>
              <a:t> Zvážte pridanie ďalších informácií špecifických pre váš pracovný kontext.</a:t>
            </a:r>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1452354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3371965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362571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4259038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 sz="1200" b="0" i="0" strike="noStrike" cap="none" spc="0" baseline="0" dirty="0">
                <a:solidFill>
                  <a:srgbClr val="000000"/>
                </a:solidFill>
                <a:effectLst/>
                <a:latin typeface="+mn-lt"/>
                <a:ea typeface="Calibri"/>
                <a:cs typeface="Calibri"/>
              </a:rPr>
              <a:t>Nadmerné vystavenie sa dýchateľnému kryštalickému kremeňu (RCS) môže z dlhodobého hľadiska viesť k vážnym zdravotným problémom pracovníkov. Z tohto dôvodu je dôležité, aby si všetci pracovníci boli vedomí osvedčených postupov, ktoré obmedzujú alebo eliminujú vystavenie sa prachu z kremeňa.</a:t>
            </a:r>
          </a:p>
          <a:p>
            <a:endParaRPr lang="en-US" sz="1200" dirty="0">
              <a:latin typeface="+mn-lt"/>
            </a:endParaRPr>
          </a:p>
          <a:p>
            <a:pPr marL="0" marR="0" lvl="0" indent="0" algn="l" defTabSz="914400" rtl="0" eaLnBrk="1" fontAlgn="auto" latinLnBrk="0" hangingPunct="1">
              <a:lnSpc>
                <a:spcPct val="100000"/>
              </a:lnSpc>
              <a:spcBef>
                <a:spcPct val="0"/>
              </a:spcBef>
              <a:spcAft>
                <a:spcPct val="0"/>
              </a:spcAft>
              <a:buClrTx/>
              <a:buSzTx/>
              <a:buFontTx/>
              <a:buNone/>
              <a:defRPr/>
            </a:pPr>
            <a:r>
              <a:rPr lang="sk" sz="1200" b="0" i="0" strike="noStrike" cap="none" spc="0" baseline="0" dirty="0">
                <a:solidFill>
                  <a:srgbClr val="000000"/>
                </a:solidFill>
                <a:effectLst/>
                <a:latin typeface="+mn-lt"/>
                <a:ea typeface="Calibri"/>
                <a:cs typeface="Calibri"/>
              </a:rPr>
              <a:t>Toto školenie poskytuje návod na rezanie, brúsenie a pieskovanie materiálov obsahujúcich kryštalický kremeň.</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2726437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2587579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sk" sz="1200" b="0" i="0" strike="noStrike" cap="none" spc="0" baseline="0" dirty="0">
                <a:solidFill>
                  <a:srgbClr val="000000"/>
                </a:solidFill>
                <a:effectLst/>
                <a:latin typeface="+mn-lt"/>
                <a:ea typeface="Calibri"/>
                <a:cs typeface="Calibri"/>
              </a:rPr>
              <a:t>Procesy vyprázdňovania vriec a nesprávna manipulácia s prázdnymi vrecami môžu viesť k značnej úrovni vystavenia sa prachu. Z tohto dôvodu sa musia dodržiavať osvedčené postupy týkajúce sa vyprázdňovania vriec. Na vyprázdňovanie malých vriec sa odporúča použiť automatické alebo poloautomatické stanice na vysypávanie vriec. </a:t>
            </a: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2603367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173140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 sz="1200" b="0" i="0" strike="noStrike" cap="none" spc="0" baseline="0" dirty="0">
                <a:solidFill>
                  <a:srgbClr val="000000"/>
                </a:solidFill>
                <a:effectLst/>
                <a:latin typeface="+mn-lt"/>
                <a:ea typeface="Calibri"/>
                <a:cs typeface="Calibri"/>
              </a:rPr>
              <a:t>Rezanie, brúsenie a pieskovanie sú vysokoenergetické procesy, ktoré môžu vytvárať nebezpečné množstvo prachu. </a:t>
            </a: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859981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 sz="1200" b="0" i="0" strike="noStrike" cap="none" spc="0" baseline="0" dirty="0">
                <a:solidFill>
                  <a:srgbClr val="000000"/>
                </a:solidFill>
                <a:effectLst/>
                <a:latin typeface="+mn-lt"/>
                <a:ea typeface="Calibri"/>
                <a:cs typeface="Calibri"/>
              </a:rPr>
              <a:t>Pred spustením vysokoenergetických procesov je potrebné vykonať niekoľko bezpečnostných opatrení, aby sa znížilo vystavenie sa prachu a zbytočnému zraneniu.</a:t>
            </a:r>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1266225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sk" sz="1200" b="0" i="0" strike="noStrike" cap="none" spc="0" baseline="0" dirty="0">
                <a:solidFill>
                  <a:srgbClr val="000000"/>
                </a:solidFill>
                <a:effectLst/>
                <a:latin typeface="+mn-lt"/>
                <a:ea typeface="Calibri"/>
                <a:cs typeface="Calibri"/>
              </a:rPr>
              <a:t>Mokré procesy pomáhajú znižovať vystavenie sa prachu zachytávaním polietavého prachu vodou. Ak je zariadenie prispôsobené na vstrekovanie vody, odporúčajú sa mokré procesy. Suchá výroba vytvára veľmi vysoké hladiny prachu z kremeňa – nepoužívajte suché nástroje!</a:t>
            </a:r>
          </a:p>
          <a:p>
            <a:endParaRPr lang="en-US" sz="1200" dirty="0">
              <a:latin typeface="+mn-lt"/>
            </a:endParaRPr>
          </a:p>
          <a:p>
            <a:r>
              <a:rPr lang="sk" sz="1200" b="0" i="0" strike="noStrike" cap="none" spc="0" baseline="0" dirty="0">
                <a:solidFill>
                  <a:srgbClr val="000000"/>
                </a:solidFill>
                <a:effectLst/>
                <a:latin typeface="+mn-lt"/>
                <a:ea typeface="Calibri"/>
                <a:cs typeface="Calibri"/>
              </a:rPr>
              <a:t>OOP by sa mali nosiť podľa označenia a piktogramu. Pri činnostiach náročných na prach vždy používajte ochranné prostriedky dýchacích ciest.</a:t>
            </a:r>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801426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sk" sz="1000" b="0" i="0" strike="noStrike" cap="none" spc="0" baseline="0">
                <a:solidFill>
                  <a:srgbClr val="000000"/>
                </a:solidFill>
                <a:effectLst/>
                <a:latin typeface="Helvetica"/>
                <a:ea typeface="Helvetica"/>
                <a:cs typeface="Helvetica"/>
              </a:rPr>
              <a:t>Tento školiaci balík bol vyvinutý ako súčasť Príručky osvedčených postupov NEPSI – navštívte stránku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DF73854-FE0F-1E42-9E4E-26F8051B366B}"/>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8" name="Text Placeholder 4">
            <a:extLst>
              <a:ext uri="{FF2B5EF4-FFF2-40B4-BE49-F238E27FC236}">
                <a16:creationId xmlns:a16="http://schemas.microsoft.com/office/drawing/2014/main" id="{AE297F3B-A7BD-244A-AD38-C485A7B69D76}"/>
              </a:ext>
            </a:extLst>
          </p:cNvPr>
          <p:cNvSpPr txBox="1"/>
          <p:nvPr userDrawn="1"/>
        </p:nvSpPr>
        <p:spPr>
          <a:xfrm>
            <a:off x="7276011" y="429114"/>
            <a:ext cx="4541339"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ct val="0"/>
              </a:spcAft>
              <a:buClrTx/>
              <a:buSzTx/>
              <a:buFontTx/>
              <a:buNone/>
              <a:defRPr/>
            </a:pPr>
            <a:r>
              <a:rPr lang="sk" sz="1400" b="1" i="0" strike="noStrike" cap="none" spc="0" baseline="0" dirty="0">
                <a:solidFill>
                  <a:srgbClr val="F6A317"/>
                </a:solidFill>
                <a:effectLst/>
                <a:latin typeface="Helvetica"/>
                <a:ea typeface="Helvetica"/>
                <a:cs typeface="Helvetica"/>
              </a:rPr>
              <a:t>ŠKOLENIE ZAMERANÉ NA OSVEDČENÉ POSTUPY V OBLASTI REZANIA, BRÚSENIA A PIESKOVANIA</a:t>
            </a:r>
          </a:p>
          <a:p>
            <a:pPr>
              <a:lnSpc>
                <a:spcPct val="100000"/>
              </a:lnSpc>
            </a:pPr>
            <a:endParaRPr lang="en-GB" dirty="0"/>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guide.nepsi.eu/sheet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training.nepsi.eu/" TargetMode="External"/><Relationship Id="rId5" Type="http://schemas.openxmlformats.org/officeDocument/2006/relationships/hyperlink" Target="https://toolkit.nepsi.eu/" TargetMode="External"/><Relationship Id="rId4" Type="http://schemas.openxmlformats.org/officeDocument/2006/relationships/hyperlink" Target="https://guide.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2" y="2902987"/>
            <a:ext cx="8866115" cy="850900"/>
          </a:xfrm>
        </p:spPr>
        <p:txBody>
          <a:bodyPr anchor="t"/>
          <a:lstStyle/>
          <a:p>
            <a:pPr>
              <a:lnSpc>
                <a:spcPct val="100000"/>
              </a:lnSpc>
            </a:pPr>
            <a:r>
              <a:rPr lang="sk" sz="2800" b="1" i="0" strike="noStrike" cap="none" spc="0" baseline="0" dirty="0">
                <a:solidFill>
                  <a:srgbClr val="FFFFFF"/>
                </a:solidFill>
                <a:effectLst/>
                <a:latin typeface="Helvetica"/>
                <a:ea typeface="Helvetica"/>
                <a:cs typeface="Helvetica"/>
              </a:rPr>
              <a:t>ŠKOLENIE ZAMERANÉ NA OSVEDČENÉ POSTUPY V OBLASTI REZANIA, BRÚSENIA A PIESKOVANIA</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061949"/>
            <a:ext cx="7534275" cy="850900"/>
          </a:xfrm>
        </p:spPr>
        <p:txBody>
          <a:bodyPr/>
          <a:lstStyle/>
          <a:p>
            <a:endParaRPr lang="en-US"/>
          </a:p>
        </p:txBody>
      </p:sp>
      <p:sp>
        <p:nvSpPr>
          <p:cNvPr id="2" name="Rectangle 1">
            <a:extLst>
              <a:ext uri="{FF2B5EF4-FFF2-40B4-BE49-F238E27FC236}">
                <a16:creationId xmlns:a16="http://schemas.microsoft.com/office/drawing/2014/main" id="{9F921508-4A8F-9D4E-ADB0-392E4D500971}"/>
              </a:ext>
            </a:extLst>
          </p:cNvPr>
          <p:cNvSpPr/>
          <p:nvPr/>
        </p:nvSpPr>
        <p:spPr>
          <a:xfrm>
            <a:off x="7138737" y="342900"/>
            <a:ext cx="4659563" cy="850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9A6D7-9166-C74F-8575-C3269F002E98}"/>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PRI REZANÍ, BRÚSENÍ A PIESKOVANÍ</a:t>
            </a:r>
          </a:p>
        </p:txBody>
      </p:sp>
      <p:sp>
        <p:nvSpPr>
          <p:cNvPr id="3" name="Text Placeholder 2">
            <a:extLst>
              <a:ext uri="{FF2B5EF4-FFF2-40B4-BE49-F238E27FC236}">
                <a16:creationId xmlns:a16="http://schemas.microsoft.com/office/drawing/2014/main" id="{1BAA6057-26D4-A941-8EF3-2814DBBD1900}"/>
              </a:ext>
            </a:extLst>
          </p:cNvPr>
          <p:cNvSpPr>
            <a:spLocks noGrp="1"/>
          </p:cNvSpPr>
          <p:nvPr>
            <p:ph type="body" sz="quarter" idx="11"/>
          </p:nvPr>
        </p:nvSpPr>
        <p:spPr>
          <a:xfrm>
            <a:off x="777243" y="2781300"/>
            <a:ext cx="5453624" cy="3263745"/>
          </a:xfrm>
        </p:spPr>
        <p:txBody>
          <a:bodyPr/>
          <a:lstStyle/>
          <a:p>
            <a:pPr marL="285750" indent="-285750">
              <a:lnSpc>
                <a:spcPct val="100000"/>
              </a:lnSpc>
              <a:spcBef>
                <a:spcPts val="800"/>
              </a:spcBef>
              <a:buFont typeface="Arial" panose="020B0604020202020204" pitchFamily="34" charset="0"/>
              <a:buChar char="•"/>
            </a:pPr>
            <a:r>
              <a:rPr lang="sk" sz="1400" b="0" i="0" strike="noStrike" cap="none" spc="0" baseline="0" dirty="0">
                <a:solidFill>
                  <a:srgbClr val="000000"/>
                </a:solidFill>
                <a:effectLst/>
                <a:latin typeface="Helvetica"/>
                <a:ea typeface="Helvetica"/>
                <a:cs typeface="Helvetica"/>
              </a:rPr>
              <a:t>Ak používate mokré procesy, skontrolujte, či je prívod vody dostatočný.</a:t>
            </a:r>
          </a:p>
          <a:p>
            <a:pPr marL="285750" indent="-285750">
              <a:lnSpc>
                <a:spcPct val="100000"/>
              </a:lnSpc>
              <a:spcBef>
                <a:spcPts val="800"/>
              </a:spcBef>
              <a:buFont typeface="Arial" panose="020B0604020202020204" pitchFamily="34" charset="0"/>
              <a:buChar char="•"/>
            </a:pPr>
            <a:r>
              <a:rPr lang="sk" sz="1400" b="0" i="0" strike="noStrike" cap="none" spc="0" baseline="0" dirty="0">
                <a:solidFill>
                  <a:srgbClr val="000000"/>
                </a:solidFill>
                <a:effectLst/>
                <a:latin typeface="Helvetica"/>
                <a:ea typeface="Helvetica"/>
                <a:cs typeface="Helvetica"/>
              </a:rPr>
              <a:t>Pri činnostiach náročných na prach vždy používajte ochranné prostriedky dýchacích ciest.</a:t>
            </a:r>
          </a:p>
          <a:p>
            <a:pPr marL="285750" indent="-285750">
              <a:lnSpc>
                <a:spcPct val="100000"/>
              </a:lnSpc>
              <a:spcBef>
                <a:spcPts val="800"/>
              </a:spcBef>
              <a:buFont typeface="Arial" panose="020B0604020202020204" pitchFamily="34" charset="0"/>
              <a:buChar char="•"/>
            </a:pPr>
            <a:r>
              <a:rPr lang="sk" sz="1400" b="0" i="0" strike="noStrike" cap="none" spc="0" baseline="0" dirty="0">
                <a:solidFill>
                  <a:srgbClr val="000000"/>
                </a:solidFill>
                <a:effectLst/>
                <a:latin typeface="Helvetica"/>
                <a:ea typeface="Helvetica"/>
                <a:cs typeface="Helvetica"/>
              </a:rPr>
              <a:t>Použitie strojov a nástrojov integrovaných do vody výrazne znižuje hladinu prachu z kremeňa.</a:t>
            </a:r>
          </a:p>
          <a:p>
            <a:pPr marL="285750" indent="-285750">
              <a:lnSpc>
                <a:spcPct val="100000"/>
              </a:lnSpc>
              <a:spcBef>
                <a:spcPts val="800"/>
              </a:spcBef>
              <a:buFont typeface="Arial" panose="020B0604020202020204" pitchFamily="34" charset="0"/>
              <a:buChar char="•"/>
            </a:pPr>
            <a:r>
              <a:rPr lang="sk" sz="1400" b="0" i="0" strike="noStrike" cap="none" spc="0" baseline="0" dirty="0">
                <a:solidFill>
                  <a:srgbClr val="000000"/>
                </a:solidFill>
                <a:effectLst/>
                <a:latin typeface="Helvetica"/>
                <a:ea typeface="Helvetica"/>
                <a:cs typeface="Helvetica"/>
              </a:rPr>
              <a:t>Ak je to možné, bezpečnostné dvere stroja nechajte zatvorené.</a:t>
            </a:r>
          </a:p>
          <a:p>
            <a:pPr marL="285750" indent="-285750">
              <a:lnSpc>
                <a:spcPct val="100000"/>
              </a:lnSpc>
              <a:spcBef>
                <a:spcPts val="800"/>
              </a:spcBef>
              <a:buFont typeface="Arial" panose="020B0604020202020204" pitchFamily="34" charset="0"/>
              <a:buChar char="•"/>
            </a:pPr>
            <a:r>
              <a:rPr lang="sk" sz="1400" b="0" i="0" strike="noStrike" cap="none" spc="0" baseline="0" dirty="0">
                <a:solidFill>
                  <a:srgbClr val="000000"/>
                </a:solidFill>
                <a:effectLst/>
                <a:latin typeface="Helvetica"/>
                <a:ea typeface="Helvetica"/>
                <a:cs typeface="Helvetica"/>
              </a:rPr>
              <a:t>Lokálnu výfukovú ventiláciu (LEV) použite na zachytenie prachu z kremeňa pri zdroji a odstráňte ho preč z oblasti dýchania zamestnanca.</a:t>
            </a:r>
          </a:p>
          <a:p>
            <a:pPr marL="285750" indent="-285750">
              <a:lnSpc>
                <a:spcPct val="100000"/>
              </a:lnSpc>
              <a:spcBef>
                <a:spcPts val="800"/>
              </a:spcBef>
              <a:buFont typeface="Arial" panose="020B0604020202020204" pitchFamily="34" charset="0"/>
              <a:buChar char="•"/>
            </a:pPr>
            <a:r>
              <a:rPr lang="sk" sz="1400" b="0" i="0" strike="noStrike" cap="none" spc="0" baseline="0" dirty="0">
                <a:solidFill>
                  <a:srgbClr val="FF0000"/>
                </a:solidFill>
                <a:effectLst/>
                <a:latin typeface="Helvetica"/>
                <a:ea typeface="Helvetica"/>
                <a:cs typeface="Helvetica"/>
              </a:rPr>
              <a:t>Text pre školiteľa – pridajte ďalší text o opatreniach súvisiacich s rezaním, brúsením a pieskovaním, ktoré sú relevantné pre váš vlastný kontext.</a:t>
            </a:r>
          </a:p>
          <a:p>
            <a:pPr>
              <a:lnSpc>
                <a:spcPct val="100000"/>
              </a:lnSpc>
              <a:spcBef>
                <a:spcPts val="800"/>
              </a:spcBef>
            </a:pPr>
            <a:endParaRPr lang="en-US" sz="1400" dirty="0"/>
          </a:p>
        </p:txBody>
      </p:sp>
      <p:pic>
        <p:nvPicPr>
          <p:cNvPr id="5" name="Picture Placeholder 4">
            <a:extLst>
              <a:ext uri="{FF2B5EF4-FFF2-40B4-BE49-F238E27FC236}">
                <a16:creationId xmlns:a16="http://schemas.microsoft.com/office/drawing/2014/main" id="{594D0DC7-DFD2-2A42-8733-F0DBC264C700}"/>
              </a:ext>
            </a:extLst>
          </p:cNvPr>
          <p:cNvPicPr>
            <a:picLocks noGrp="1" noChangeAspect="1"/>
          </p:cNvPicPr>
          <p:nvPr>
            <p:ph type="pic" sz="quarter" idx="12"/>
          </p:nvPr>
        </p:nvPicPr>
        <p:blipFill>
          <a:blip r:embed="rId3"/>
          <a:srcRect l="20564" r="20564"/>
          <a:stretch>
            <a:fillRect/>
          </a:stretch>
        </p:blipFill>
        <p:spPr>
          <a:prstGeom prst="rect">
            <a:avLst/>
          </a:prstGeom>
        </p:spPr>
      </p:pic>
    </p:spTree>
    <p:extLst>
      <p:ext uri="{BB962C8B-B14F-4D97-AF65-F5344CB8AC3E}">
        <p14:creationId xmlns:p14="http://schemas.microsoft.com/office/powerpoint/2010/main" val="168545642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nvPr>
        </p:nvSpPr>
        <p:spPr>
          <a:xfrm>
            <a:off x="777244" y="1640900"/>
            <a:ext cx="10805156" cy="1584900"/>
          </a:xfrm>
        </p:spPr>
        <p:txBody>
          <a:bodyPr anchor="t"/>
          <a:lstStyle/>
          <a:p>
            <a:pPr>
              <a:lnSpc>
                <a:spcPct val="100000"/>
              </a:lnSpc>
            </a:pPr>
            <a:r>
              <a:rPr lang="sk" sz="2800" b="1" i="0" strike="noStrike" cap="none" spc="0" baseline="0" dirty="0">
                <a:solidFill>
                  <a:srgbClr val="F6A317"/>
                </a:solidFill>
                <a:effectLst/>
                <a:latin typeface="Helvetica"/>
                <a:ea typeface="Helvetica"/>
                <a:cs typeface="Helvetica"/>
              </a:rPr>
              <a:t>ODPORÚČANÉ A ZAKÁZANÉ AKTIVITY V OBLASTI REZANIA, BRÚSENIA A PIESKOVANIA</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nvPr>
        </p:nvSpPr>
        <p:spPr>
          <a:xfrm>
            <a:off x="777243" y="2768600"/>
            <a:ext cx="10965577" cy="3230407"/>
          </a:xfrm>
        </p:spPr>
        <p:txBody>
          <a:bodyPr/>
          <a:lstStyle/>
          <a:p>
            <a:pPr>
              <a:lnSpc>
                <a:spcPct val="100000"/>
              </a:lnSpc>
              <a:spcBef>
                <a:spcPts val="800"/>
              </a:spcBef>
            </a:pPr>
            <a:r>
              <a:rPr lang="sk" sz="1600" b="1" i="0" strike="noStrike" cap="none" spc="0" baseline="0" dirty="0">
                <a:solidFill>
                  <a:srgbClr val="000000"/>
                </a:solidFill>
                <a:effectLst/>
                <a:latin typeface="Helvetica"/>
                <a:ea typeface="Helvetica"/>
                <a:cs typeface="Helvetica"/>
              </a:rPr>
              <a:t>ODPORÚČANÉ AKTIVITY</a:t>
            </a:r>
          </a:p>
          <a:p>
            <a:pPr marL="285750" indent="-285750">
              <a:lnSpc>
                <a:spcPct val="100000"/>
              </a:lnSpc>
              <a:spcBef>
                <a:spcPts val="800"/>
              </a:spcBef>
              <a:buSzPct val="85000"/>
              <a:buFont typeface=".Apple Color Emoji UI"/>
              <a:buChar char="✅"/>
            </a:pPr>
            <a:r>
              <a:rPr lang="sk" sz="1600" b="0" i="0" strike="noStrike" cap="none" spc="0" baseline="0" dirty="0">
                <a:solidFill>
                  <a:srgbClr val="000000"/>
                </a:solidFill>
                <a:effectLst/>
                <a:latin typeface="Helvetica"/>
                <a:ea typeface="Helvetica"/>
                <a:cs typeface="Helvetica"/>
              </a:rPr>
              <a:t>Ak je k dispozícii, používajte systém odsávania prachu.</a:t>
            </a:r>
          </a:p>
          <a:p>
            <a:pPr marL="285750" indent="-285750">
              <a:lnSpc>
                <a:spcPct val="100000"/>
              </a:lnSpc>
              <a:spcBef>
                <a:spcPts val="800"/>
              </a:spcBef>
              <a:buSzPct val="85000"/>
              <a:buFont typeface=".Apple Color Emoji UI"/>
              <a:buChar char="✅"/>
            </a:pPr>
            <a:r>
              <a:rPr lang="sk" sz="1600" b="0" i="0" strike="noStrike" cap="none" spc="0" baseline="0" dirty="0">
                <a:solidFill>
                  <a:srgbClr val="000000"/>
                </a:solidFill>
                <a:effectLst/>
                <a:latin typeface="Helvetica"/>
                <a:ea typeface="Helvetica"/>
                <a:cs typeface="Helvetica"/>
              </a:rPr>
              <a:t>Pri práci v uzavretých priestoroch používajte ventilačné systémy.</a:t>
            </a:r>
          </a:p>
          <a:p>
            <a:pPr marL="285750" indent="-285750">
              <a:lnSpc>
                <a:spcPct val="100000"/>
              </a:lnSpc>
              <a:spcBef>
                <a:spcPts val="800"/>
              </a:spcBef>
              <a:buSzPct val="85000"/>
              <a:buFont typeface=".Apple Color Emoji UI"/>
              <a:buChar char="✅"/>
            </a:pPr>
            <a:r>
              <a:rPr lang="sk" sz="1600" b="0" i="0" strike="noStrike" cap="none" spc="0" baseline="0" dirty="0">
                <a:solidFill>
                  <a:srgbClr val="000000"/>
                </a:solidFill>
                <a:effectLst/>
                <a:latin typeface="Helvetica"/>
                <a:ea typeface="Helvetica"/>
                <a:cs typeface="Helvetica"/>
              </a:rPr>
              <a:t>Na udržanie prachu používajte nástroje integrované s vodou.</a:t>
            </a:r>
          </a:p>
          <a:p>
            <a:pPr marL="285750" indent="-285750">
              <a:lnSpc>
                <a:spcPct val="100000"/>
              </a:lnSpc>
              <a:spcBef>
                <a:spcPts val="800"/>
              </a:spcBef>
              <a:spcAft>
                <a:spcPts val="1000"/>
              </a:spcAft>
              <a:buSzPct val="85000"/>
              <a:buFont typeface=".Apple Color Emoji UI"/>
              <a:buChar char="✅"/>
            </a:pPr>
            <a:r>
              <a:rPr lang="sk" sz="1600" b="0" i="0" strike="noStrike" cap="none" spc="0" baseline="0" dirty="0">
                <a:solidFill>
                  <a:srgbClr val="000000"/>
                </a:solidFill>
                <a:effectLst/>
                <a:latin typeface="Helvetica"/>
                <a:ea typeface="Helvetica"/>
                <a:cs typeface="Helvetica"/>
              </a:rPr>
              <a:t>Na vyznačených miestach používajte OOP.</a:t>
            </a:r>
          </a:p>
          <a:p>
            <a:pPr>
              <a:lnSpc>
                <a:spcPct val="100000"/>
              </a:lnSpc>
              <a:spcBef>
                <a:spcPts val="800"/>
              </a:spcBef>
            </a:pPr>
            <a:r>
              <a:rPr lang="sk" sz="1600" b="1" i="0" strike="noStrike" cap="none" spc="0" baseline="0" dirty="0">
                <a:solidFill>
                  <a:srgbClr val="000000"/>
                </a:solidFill>
                <a:effectLst/>
                <a:latin typeface="Helvetica"/>
                <a:ea typeface="Helvetica"/>
                <a:cs typeface="Helvetica"/>
              </a:rPr>
              <a:t>ZAKÁZANÉ AKTIVITY</a:t>
            </a:r>
          </a:p>
          <a:p>
            <a:pPr marL="285750" indent="-285750">
              <a:lnSpc>
                <a:spcPct val="100000"/>
              </a:lnSpc>
              <a:spcBef>
                <a:spcPts val="800"/>
              </a:spcBef>
              <a:buSzPct val="85000"/>
              <a:buFont typeface=".Apple Color Emoji UI"/>
              <a:buChar char="❌"/>
            </a:pPr>
            <a:r>
              <a:rPr lang="sk" sz="1600" b="0" i="0" strike="noStrike" cap="none" spc="0" baseline="0" dirty="0">
                <a:solidFill>
                  <a:srgbClr val="000000"/>
                </a:solidFill>
                <a:effectLst/>
                <a:latin typeface="Helvetica"/>
                <a:ea typeface="Helvetica"/>
                <a:cs typeface="Helvetica"/>
              </a:rPr>
              <a:t>Nepoužívajte vybavenie, ktoré je chybné alebo poškodené.</a:t>
            </a:r>
          </a:p>
          <a:p>
            <a:pPr marL="285750" indent="-285750">
              <a:lnSpc>
                <a:spcPct val="100000"/>
              </a:lnSpc>
              <a:spcBef>
                <a:spcPts val="800"/>
              </a:spcBef>
              <a:buSzPct val="85000"/>
              <a:buFont typeface=".Apple Color Emoji UI"/>
              <a:buChar char="❌"/>
            </a:pPr>
            <a:r>
              <a:rPr lang="sk" sz="1600" b="0" i="0" strike="noStrike" cap="none" spc="0" baseline="0" dirty="0">
                <a:solidFill>
                  <a:srgbClr val="000000"/>
                </a:solidFill>
                <a:effectLst/>
                <a:latin typeface="Helvetica"/>
                <a:ea typeface="Helvetica"/>
                <a:cs typeface="Helvetica"/>
              </a:rPr>
              <a:t>Nádoby na odsávanie prachu nenechajte pretiecť.</a:t>
            </a:r>
          </a:p>
          <a:p>
            <a:pPr marL="285750" indent="-285750">
              <a:lnSpc>
                <a:spcPct val="100000"/>
              </a:lnSpc>
              <a:spcBef>
                <a:spcPts val="800"/>
              </a:spcBef>
              <a:buSzPct val="85000"/>
              <a:buFont typeface=".Apple Color Emoji UI"/>
              <a:buChar char="❌"/>
            </a:pPr>
            <a:r>
              <a:rPr lang="sk" sz="1600" b="0" i="0" strike="noStrike" cap="none" spc="0" baseline="0" dirty="0">
                <a:solidFill>
                  <a:srgbClr val="000000"/>
                </a:solidFill>
                <a:effectLst/>
                <a:latin typeface="Helvetica"/>
                <a:ea typeface="Helvetica"/>
                <a:cs typeface="Helvetica"/>
              </a:rPr>
              <a:t>Nepoužívajte zariadenia v kombinácii s nevhodnými procesmi a zariadeniami (napr. mokré procesy so zariadením, ktoré nepodporuje infiltráciu vody).</a:t>
            </a:r>
          </a:p>
          <a:p>
            <a:pPr marL="285750" indent="-285750">
              <a:lnSpc>
                <a:spcPct val="100000"/>
              </a:lnSpc>
              <a:spcBef>
                <a:spcPts val="800"/>
              </a:spcBef>
              <a:buSzPct val="85000"/>
              <a:buFont typeface=".Apple Color Emoji UI"/>
              <a:buChar char="✅"/>
            </a:pPr>
            <a:endParaRPr lang="en-US" dirty="0"/>
          </a:p>
        </p:txBody>
      </p:sp>
    </p:spTree>
    <p:extLst>
      <p:ext uri="{BB962C8B-B14F-4D97-AF65-F5344CB8AC3E}">
        <p14:creationId xmlns:p14="http://schemas.microsoft.com/office/powerpoint/2010/main" val="89267803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PRÁZDNA SNÍMKA</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p:txBody>
          <a:bodyPr/>
          <a:lstStyle/>
          <a:p>
            <a:pPr>
              <a:lnSpc>
                <a:spcPts val="2400"/>
              </a:lnSpc>
            </a:pPr>
            <a:r>
              <a:rPr lang="sk" sz="1800" b="0" i="0" strike="noStrike" cap="none" spc="0" baseline="0" dirty="0">
                <a:solidFill>
                  <a:srgbClr val="000000"/>
                </a:solidFill>
                <a:effectLst/>
                <a:latin typeface="Helvetica"/>
                <a:ea typeface="Helvetica"/>
                <a:cs typeface="Helvetica"/>
              </a:rPr>
              <a:t>Túto snímku použite na vytvorenie vlastného školiaceho materiálu špecifického pre pracovné prostredie/kontext.</a:t>
            </a:r>
          </a:p>
          <a:p>
            <a:pPr>
              <a:lnSpc>
                <a:spcPts val="2400"/>
              </a:lnSpc>
            </a:pPr>
            <a:r>
              <a:rPr lang="sk" sz="1800" b="0" i="0" strike="noStrike" cap="none" spc="0" baseline="0" dirty="0">
                <a:solidFill>
                  <a:srgbClr val="000000"/>
                </a:solidFill>
                <a:effectLst/>
                <a:latin typeface="Helvetica"/>
                <a:ea typeface="Helvetica"/>
                <a:cs typeface="Helvetica"/>
              </a:rPr>
              <a:t>Ak chcete zmeniť obrázok, kliknite pravým tlačidlom myši &gt; zmeniť obrázok &gt; zo súboru.</a:t>
            </a:r>
          </a:p>
          <a:p>
            <a:pPr>
              <a:lnSpc>
                <a:spcPts val="2400"/>
              </a:lnSpc>
            </a:pPr>
            <a:r>
              <a:rPr lang="sk" sz="1800" b="0" i="0" strike="noStrike" cap="none" spc="0" baseline="0" dirty="0">
                <a:solidFill>
                  <a:srgbClr val="000000"/>
                </a:solidFill>
                <a:effectLst/>
                <a:latin typeface="Helvetica"/>
                <a:ea typeface="Helvetica"/>
                <a:cs typeface="Helvetica"/>
              </a:rPr>
              <a:t>Ak chcete vytvoriť ďalšie snímky, kliknite na kartu „Nová snímka“ vyššie.</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44001720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ZÁVER</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nvPr>
        </p:nvSpPr>
        <p:spPr>
          <a:xfrm>
            <a:off x="777243" y="2362676"/>
            <a:ext cx="5848146" cy="3682369"/>
          </a:xfrm>
        </p:spPr>
        <p:txBody>
          <a:bodyPr anchor="t"/>
          <a:lstStyle/>
          <a:p>
            <a:pPr>
              <a:lnSpc>
                <a:spcPts val="2400"/>
              </a:lnSpc>
              <a:spcBef>
                <a:spcPts val="600"/>
              </a:spcBef>
              <a:spcAft>
                <a:spcPts val="1000"/>
              </a:spcAft>
            </a:pPr>
            <a:r>
              <a:rPr lang="sk" sz="1800" b="0" i="0" strike="noStrike" cap="none" spc="0" baseline="0" dirty="0">
                <a:solidFill>
                  <a:srgbClr val="000000"/>
                </a:solidFill>
                <a:effectLst/>
                <a:latin typeface="Helvetica"/>
                <a:ea typeface="Helvetica"/>
                <a:cs typeface="Helvetica"/>
              </a:rPr>
              <a:t>Rezanie, brúsenie a pieskovanie sú vysokoenergetické procesy, ktoré vytvárajú veľa prachu.</a:t>
            </a:r>
          </a:p>
          <a:p>
            <a:pPr>
              <a:lnSpc>
                <a:spcPts val="2400"/>
              </a:lnSpc>
              <a:spcBef>
                <a:spcPts val="600"/>
              </a:spcBef>
              <a:spcAft>
                <a:spcPts val="1000"/>
              </a:spcAft>
            </a:pPr>
            <a:r>
              <a:rPr lang="sk" sz="1800" b="0" i="0" strike="noStrike" cap="none" spc="0" baseline="0" dirty="0">
                <a:solidFill>
                  <a:srgbClr val="000000"/>
                </a:solidFill>
                <a:effectLst/>
                <a:latin typeface="Helvetica"/>
                <a:ea typeface="Helvetica"/>
                <a:cs typeface="Helvetica"/>
              </a:rPr>
              <a:t>Pamätajte si:</a:t>
            </a:r>
          </a:p>
          <a:p>
            <a:pPr marL="285750" indent="-285750">
              <a:lnSpc>
                <a:spcPts val="2400"/>
              </a:lnSpc>
              <a:spcBef>
                <a:spcPts val="600"/>
              </a:spcBef>
              <a:spcAft>
                <a:spcPts val="600"/>
              </a:spcAft>
              <a:buClr>
                <a:srgbClr val="F1B600"/>
              </a:buClr>
              <a:buSzPct val="120000"/>
              <a:buFont typeface="Wingdings" pitchFamily="2" charset="2"/>
              <a:buChar char="q"/>
            </a:pPr>
            <a:r>
              <a:rPr lang="sk" sz="1800" b="0" i="0" strike="noStrike" cap="none" spc="0" baseline="0" dirty="0">
                <a:solidFill>
                  <a:srgbClr val="000000"/>
                </a:solidFill>
                <a:effectLst/>
                <a:latin typeface="Helvetica"/>
                <a:ea typeface="Helvetica"/>
                <a:cs typeface="Helvetica"/>
              </a:rPr>
              <a:t>Uistite sa, že uzavretý priestor je dobre vetraný.</a:t>
            </a:r>
          </a:p>
          <a:p>
            <a:pPr marL="285750" indent="-285750">
              <a:lnSpc>
                <a:spcPts val="2400"/>
              </a:lnSpc>
              <a:spcBef>
                <a:spcPts val="600"/>
              </a:spcBef>
              <a:spcAft>
                <a:spcPts val="600"/>
              </a:spcAft>
              <a:buClr>
                <a:srgbClr val="F1B600"/>
              </a:buClr>
              <a:buSzPct val="120000"/>
              <a:buFont typeface="Wingdings" pitchFamily="2" charset="2"/>
              <a:buChar char="q"/>
            </a:pPr>
            <a:r>
              <a:rPr lang="sk" sz="1800" b="0" i="0" strike="noStrike" cap="none" spc="0" baseline="0" dirty="0">
                <a:solidFill>
                  <a:srgbClr val="000000"/>
                </a:solidFill>
                <a:effectLst/>
                <a:latin typeface="Helvetica"/>
                <a:ea typeface="Helvetica"/>
                <a:cs typeface="Helvetica"/>
              </a:rPr>
              <a:t>Kde je to možné, používajte nástroje integrované s vodou.</a:t>
            </a:r>
          </a:p>
          <a:p>
            <a:pPr marL="285750" indent="-285750">
              <a:lnSpc>
                <a:spcPts val="2400"/>
              </a:lnSpc>
              <a:spcBef>
                <a:spcPts val="600"/>
              </a:spcBef>
              <a:spcAft>
                <a:spcPts val="600"/>
              </a:spcAft>
              <a:buClr>
                <a:srgbClr val="F1B600"/>
              </a:buClr>
              <a:buSzPct val="120000"/>
              <a:buFont typeface="Wingdings" pitchFamily="2" charset="2"/>
              <a:buChar char="q"/>
            </a:pPr>
            <a:r>
              <a:rPr lang="sk" sz="1800" b="0" i="0" strike="noStrike" cap="none" spc="0" baseline="0" dirty="0">
                <a:solidFill>
                  <a:srgbClr val="000000"/>
                </a:solidFill>
                <a:effectLst/>
                <a:latin typeface="Helvetica"/>
                <a:ea typeface="Helvetica"/>
                <a:cs typeface="Helvetica"/>
              </a:rPr>
              <a:t>Skontrolujte, či vybavenie nevykazuje známky poškodenia.</a:t>
            </a:r>
          </a:p>
          <a:p>
            <a:pPr marL="285750" indent="-285750">
              <a:lnSpc>
                <a:spcPts val="2400"/>
              </a:lnSpc>
              <a:spcBef>
                <a:spcPts val="600"/>
              </a:spcBef>
              <a:spcAft>
                <a:spcPts val="600"/>
              </a:spcAft>
              <a:buClr>
                <a:srgbClr val="F1B600"/>
              </a:buClr>
              <a:buSzPct val="120000"/>
              <a:buFont typeface="Wingdings" pitchFamily="2" charset="2"/>
              <a:buChar char="q"/>
            </a:pPr>
            <a:r>
              <a:rPr lang="sk" sz="1800" b="0" i="0" strike="noStrike" cap="none" spc="0" baseline="0" dirty="0">
                <a:solidFill>
                  <a:srgbClr val="FF0000"/>
                </a:solidFill>
                <a:effectLst/>
                <a:latin typeface="Helvetica"/>
                <a:ea typeface="Helvetica"/>
                <a:cs typeface="Helvetica"/>
              </a:rPr>
              <a:t>Školiteľ pridá kontextové závery.</a:t>
            </a:r>
          </a:p>
        </p:txBody>
      </p:sp>
      <p:pic>
        <p:nvPicPr>
          <p:cNvPr id="5" name="Picture 4">
            <a:extLst>
              <a:ext uri="{FF2B5EF4-FFF2-40B4-BE49-F238E27FC236}">
                <a16:creationId xmlns:a16="http://schemas.microsoft.com/office/drawing/2014/main" id="{0B390723-ECD8-4745-934F-06F7A23C5080}"/>
              </a:ext>
            </a:extLst>
          </p:cNvPr>
          <p:cNvPicPr>
            <a:picLocks noChangeAspect="1"/>
          </p:cNvPicPr>
          <p:nvPr/>
        </p:nvPicPr>
        <p:blipFill>
          <a:blip r:embed="rId3"/>
          <a:stretch>
            <a:fillRect/>
          </a:stretch>
        </p:blipFill>
        <p:spPr>
          <a:xfrm>
            <a:off x="7287256" y="1917545"/>
            <a:ext cx="4127500" cy="4127500"/>
          </a:xfrm>
          <a:prstGeom prst="rect">
            <a:avLst/>
          </a:prstGeom>
        </p:spPr>
      </p:pic>
    </p:spTree>
    <p:extLst>
      <p:ext uri="{BB962C8B-B14F-4D97-AF65-F5344CB8AC3E}">
        <p14:creationId xmlns:p14="http://schemas.microsoft.com/office/powerpoint/2010/main" val="26749175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ĎALŠIE VZDELÁVANIE</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nvPr>
        </p:nvSpPr>
        <p:spPr>
          <a:xfrm>
            <a:off x="777243" y="2362677"/>
            <a:ext cx="5453624" cy="2003524"/>
          </a:xfrm>
        </p:spPr>
        <p:txBody>
          <a:bodyPr/>
          <a:lstStyle/>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a:solidFill>
                  <a:srgbClr val="000000"/>
                </a:solidFill>
                <a:effectLst/>
                <a:latin typeface="Helvetica"/>
                <a:ea typeface="Helvetica"/>
                <a:cs typeface="Helvetica"/>
                <a:hlinkClick r:id="rId3" history="0"/>
              </a:rPr>
              <a:t>Osvedčené postupy pri aplikáciách suchého rezania s použitím ručnej uhlovej vŕtačky/frézy alebo elektrických nástenných fréz (Hárok úloh 2.1.14a)</a:t>
            </a:r>
          </a:p>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a:solidFill>
                  <a:srgbClr val="000000"/>
                </a:solidFill>
                <a:effectLst/>
                <a:latin typeface="Helvetica"/>
                <a:ea typeface="Helvetica"/>
                <a:cs typeface="Helvetica"/>
                <a:hlinkClick r:id="rId3" history="0"/>
              </a:rPr>
              <a:t>Osvedčené postupy pri rezaní a leštení keramických a kamenných materiálov (Hárok úloh 2.2.7)</a:t>
            </a:r>
          </a:p>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a:solidFill>
                  <a:srgbClr val="000000"/>
                </a:solidFill>
                <a:effectLst/>
                <a:latin typeface="Helvetica"/>
                <a:ea typeface="Helvetica"/>
                <a:cs typeface="Helvetica"/>
                <a:hlinkClick r:id="rId4" history="0"/>
              </a:rPr>
              <a:t>Príručka osvedčených postupov NEPSI</a:t>
            </a:r>
          </a:p>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a:solidFill>
                  <a:srgbClr val="000000"/>
                </a:solidFill>
                <a:effectLst/>
                <a:latin typeface="Helvetica"/>
                <a:ea typeface="Helvetica"/>
                <a:cs typeface="Helvetica"/>
                <a:hlinkClick r:id="rId5" history="0"/>
              </a:rPr>
              <a:t>Príručka NEPSI pre MSP</a:t>
            </a:r>
          </a:p>
        </p:txBody>
      </p:sp>
      <p:sp>
        <p:nvSpPr>
          <p:cNvPr id="4" name="Rounded Rectangle 3">
            <a:extLst>
              <a:ext uri="{FF2B5EF4-FFF2-40B4-BE49-F238E27FC236}">
                <a16:creationId xmlns:a16="http://schemas.microsoft.com/office/drawing/2014/main" id="{F9F6C2B3-C478-8640-8DC5-5FE0011FBCC7}"/>
              </a:ext>
            </a:extLst>
          </p:cNvPr>
          <p:cNvSpPr/>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8A26426C-73DF-7F44-9E81-93F6BA595F94}"/>
              </a:ext>
            </a:extLst>
          </p:cNvPr>
          <p:cNvSpPr/>
          <p:nvPr/>
        </p:nvSpPr>
        <p:spPr>
          <a:xfrm>
            <a:off x="1088454" y="5302196"/>
            <a:ext cx="10022946" cy="358498"/>
          </a:xfrm>
          <a:prstGeom prst="rect">
            <a:avLst/>
          </a:prstGeom>
          <a:noFill/>
          <a:ln>
            <a:noFill/>
          </a:ln>
        </p:spPr>
        <p:txBody>
          <a:bodyPr wrap="square" anchor="ctr">
            <a:spAutoFit/>
          </a:bodyPr>
          <a:lstStyle/>
          <a:p>
            <a:pPr>
              <a:spcBef>
                <a:spcPts val="1200"/>
              </a:spcBef>
              <a:spcAft>
                <a:spcPts val="1200"/>
              </a:spcAft>
              <a:buSzPct val="130000"/>
            </a:pPr>
            <a:r>
              <a:rPr lang="sk" sz="1750" b="0" i="0" strike="noStrike" cap="none" spc="0" baseline="0">
                <a:solidFill>
                  <a:srgbClr val="000000"/>
                </a:solidFill>
                <a:effectLst/>
                <a:latin typeface="Calibri"/>
                <a:ea typeface="Calibri"/>
                <a:cs typeface="Calibri"/>
              </a:rPr>
              <a:t>Navštívte </a:t>
            </a:r>
            <a:r>
              <a:rPr lang="sk" sz="1750" b="1" i="0" strike="noStrike" cap="none" spc="0" baseline="0">
                <a:solidFill>
                  <a:srgbClr val="000000"/>
                </a:solidFill>
                <a:effectLst/>
                <a:latin typeface="Calibri"/>
                <a:ea typeface="Calibri"/>
                <a:cs typeface="Calibri"/>
              </a:rPr>
              <a:t>e-vzdelávaciu platformu NEPSI</a:t>
            </a:r>
            <a:r>
              <a:rPr lang="sk" sz="1750" b="0" i="0" strike="noStrike" cap="none" spc="0" baseline="0">
                <a:solidFill>
                  <a:srgbClr val="000000"/>
                </a:solidFill>
                <a:effectLst/>
                <a:latin typeface="Calibri"/>
                <a:ea typeface="Calibri"/>
                <a:cs typeface="Calibri"/>
              </a:rPr>
              <a:t> na </a:t>
            </a:r>
            <a:r>
              <a:rPr lang="sk" sz="1750" b="0" i="0" strike="noStrike" cap="none" spc="0" baseline="0">
                <a:solidFill>
                  <a:srgbClr val="000000"/>
                </a:solidFill>
                <a:effectLst/>
                <a:latin typeface="Calibri"/>
                <a:ea typeface="Calibri"/>
                <a:cs typeface="Calibri"/>
                <a:hlinkClick r:id="rId6" history="0"/>
              </a:rPr>
              <a:t>training.nepsi.eu</a:t>
            </a:r>
            <a:r>
              <a:rPr lang="sk" sz="1750" b="0" i="0" strike="noStrike" cap="none" spc="0" baseline="0">
                <a:solidFill>
                  <a:srgbClr val="000000"/>
                </a:solidFill>
                <a:effectLst/>
                <a:latin typeface="Calibri"/>
                <a:ea typeface="Calibri"/>
                <a:cs typeface="Calibri"/>
              </a:rPr>
              <a:t>, kde nájdete ďalšie vzdelávacie zdroje o RCS.</a:t>
            </a:r>
          </a:p>
        </p:txBody>
      </p:sp>
    </p:spTree>
    <p:extLst>
      <p:ext uri="{BB962C8B-B14F-4D97-AF65-F5344CB8AC3E}">
        <p14:creationId xmlns:p14="http://schemas.microsoft.com/office/powerpoint/2010/main" val="92102000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sk-SK" sz="2800"/>
              <a:t>PREAMBULA (PRE ŠKOLITEĽA)</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sk-SK" sz="1800">
                <a:latin typeface="Helvetica"/>
                <a:cs typeface="Helvetica"/>
              </a:rPr>
              <a:t>Ako súčasť vzdelávacieho kroku pri implementácii osvedčených postupov NEPSI vyvinula NEPSI súbor vzdelávacích zdrojov.</a:t>
            </a:r>
          </a:p>
          <a:p>
            <a:pPr>
              <a:lnSpc>
                <a:spcPts val="2400"/>
              </a:lnSpc>
            </a:pPr>
            <a:r>
              <a:rPr lang="sk-SK" sz="1800">
                <a:latin typeface="Helvetica"/>
                <a:cs typeface="Helvetica"/>
              </a:rPr>
              <a:t>Každý balík školení vo forme prezentácie PowerPoint pokrýva tému relevantnú pre pracovníkov vo všetkých odvetviach, ktoré používajú materiály obsahujúce kryštalický kremeň. Balíky poskytujú informácie o rizikách vystavenia sa prachu súvisiacich s témou a o osvedčených postupoch a opatreniach, ktoré sú k dispozícii na ich zníženie. Účelom školenia je informovať a vzdelávať pracovníkov, aby mohli efektívne využívať kontrolné opatrenia a znížiť vystavenie sa dýchateľnému kryštalickému kremeňu (RCS) na pracovisku.</a:t>
            </a:r>
          </a:p>
          <a:p>
            <a:pPr>
              <a:lnSpc>
                <a:spcPts val="2400"/>
              </a:lnSpc>
            </a:pPr>
            <a:r>
              <a:rPr lang="sk-SK" sz="1800">
                <a:latin typeface="Helvetica"/>
                <a:cs typeface="Helvetica"/>
              </a:rPr>
              <a:t>Použite prázdnu šablónu a zástupné symboly, aby ste podľa potreby mohli pridať ďalšie informácie do tohto balíka školení.</a:t>
            </a:r>
          </a:p>
        </p:txBody>
      </p:sp>
    </p:spTree>
    <p:extLst>
      <p:ext uri="{BB962C8B-B14F-4D97-AF65-F5344CB8AC3E}">
        <p14:creationId xmlns:p14="http://schemas.microsoft.com/office/powerpoint/2010/main" val="97676829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BERTE, PROSÍM, NA VEDOMIE</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sk" sz="1800" b="0" i="0" strike="noStrike" cap="none" spc="0" baseline="0">
                <a:solidFill>
                  <a:srgbClr val="000000"/>
                </a:solidFill>
                <a:effectLst/>
                <a:latin typeface="Helvetica"/>
                <a:ea typeface="Helvetica"/>
                <a:cs typeface="Helvetica"/>
              </a:rPr>
              <a:t>Informácie v tomto školení vo forme prezentácie PowerPoint majú poradný charakter a informatívny obsah. Nie sú normou ani nariadením a nevytvárajú nové právne povinnosti, ani nemenia existujúce povinnosti vyplývajúce z legislatívy a zásad v oblasti zdravia.</a:t>
            </a:r>
          </a:p>
        </p:txBody>
      </p:sp>
    </p:spTree>
    <p:extLst>
      <p:ext uri="{BB962C8B-B14F-4D97-AF65-F5344CB8AC3E}">
        <p14:creationId xmlns:p14="http://schemas.microsoft.com/office/powerpoint/2010/main" val="171442359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ÚVOD</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2" y="2362676"/>
            <a:ext cx="6168990" cy="3682369"/>
          </a:xfrm>
        </p:spPr>
        <p:txBody>
          <a:bodyPr/>
          <a:lstStyle/>
          <a:p>
            <a:pPr>
              <a:lnSpc>
                <a:spcPts val="2400"/>
              </a:lnSpc>
              <a:spcBef>
                <a:spcPts val="600"/>
              </a:spcBef>
              <a:spcAft>
                <a:spcPts val="600"/>
              </a:spcAft>
            </a:pPr>
            <a:r>
              <a:rPr lang="sk" sz="1800" b="1" i="0" strike="noStrike" cap="none" spc="0" baseline="0" dirty="0">
                <a:solidFill>
                  <a:srgbClr val="000000"/>
                </a:solidFill>
                <a:effectLst/>
                <a:latin typeface="Helvetica"/>
                <a:ea typeface="Helvetica"/>
                <a:cs typeface="Helvetica"/>
              </a:rPr>
              <a:t>Prioritou je naučiť sa chrániť pred rizikami súvisiacimi s prácou.</a:t>
            </a:r>
          </a:p>
          <a:p>
            <a:pPr>
              <a:lnSpc>
                <a:spcPts val="2400"/>
              </a:lnSpc>
              <a:spcBef>
                <a:spcPts val="600"/>
              </a:spcBef>
            </a:pPr>
            <a:r>
              <a:rPr lang="sk" sz="1800" b="0" i="0" strike="noStrike" cap="none" spc="0" baseline="0" dirty="0">
                <a:solidFill>
                  <a:srgbClr val="000000"/>
                </a:solidFill>
                <a:effectLst/>
                <a:latin typeface="Helvetica"/>
                <a:ea typeface="Helvetica"/>
                <a:cs typeface="Helvetica"/>
              </a:rPr>
              <a:t>Na tomto školení vo forme prezentácie PowerPoint sa dozviete nasledovné:</a:t>
            </a:r>
          </a:p>
          <a:p>
            <a:pPr marL="285750" indent="-285750">
              <a:lnSpc>
                <a:spcPts val="2400"/>
              </a:lnSpc>
              <a:spcBef>
                <a:spcPts val="600"/>
              </a:spcBef>
              <a:buFont typeface="Arial" panose="020B0604020202020204" pitchFamily="34" charset="0"/>
              <a:buChar char="•"/>
            </a:pPr>
            <a:r>
              <a:rPr lang="en-US" sz="1800" dirty="0">
                <a:solidFill>
                  <a:srgbClr val="000000"/>
                </a:solidFill>
                <a:latin typeface="Helvetica"/>
                <a:ea typeface="Helvetica"/>
                <a:cs typeface="Helvetica"/>
              </a:rPr>
              <a:t>Z</a:t>
            </a:r>
            <a:r>
              <a:rPr lang="sk" sz="1800" b="0" i="0" strike="noStrike" cap="none" spc="0" baseline="0">
                <a:solidFill>
                  <a:srgbClr val="000000"/>
                </a:solidFill>
                <a:effectLst/>
                <a:latin typeface="Helvetica"/>
                <a:ea typeface="Helvetica"/>
                <a:cs typeface="Helvetica"/>
              </a:rPr>
              <a:t>dravotné </a:t>
            </a:r>
            <a:r>
              <a:rPr lang="sk" sz="1800" b="0" i="0" strike="noStrike" cap="none" spc="0" baseline="0" dirty="0">
                <a:solidFill>
                  <a:srgbClr val="000000"/>
                </a:solidFill>
                <a:effectLst/>
                <a:latin typeface="Helvetica"/>
                <a:ea typeface="Helvetica"/>
                <a:cs typeface="Helvetica"/>
              </a:rPr>
              <a:t>riziká súvisiace s vysokoenergetickými priemyselnými procesmi, ktoré môžu spôsobiť vystavenie škodlivému prachu dýchateľného kryštalického kremeňa (RCS).</a:t>
            </a:r>
          </a:p>
          <a:p>
            <a:pPr marL="285750" indent="-285750">
              <a:lnSpc>
                <a:spcPts val="2400"/>
              </a:lnSpc>
              <a:spcBef>
                <a:spcPts val="600"/>
              </a:spcBef>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Osvedčené postupy pri rezaní, brúsení a pieskovaní</a:t>
            </a:r>
          </a:p>
          <a:p>
            <a:pPr marL="285750" indent="-285750">
              <a:lnSpc>
                <a:spcPts val="2400"/>
              </a:lnSpc>
              <a:spcBef>
                <a:spcPts val="600"/>
              </a:spcBef>
              <a:buFont typeface="Arial" panose="020B0604020202020204" pitchFamily="34" charset="0"/>
              <a:buChar char="•"/>
            </a:pPr>
            <a:r>
              <a:rPr lang="sk" sz="1800" b="0" i="0" strike="noStrike" cap="none" spc="0" baseline="0" dirty="0">
                <a:solidFill>
                  <a:srgbClr val="FF0000"/>
                </a:solidFill>
                <a:effectLst/>
                <a:latin typeface="Helvetica"/>
                <a:ea typeface="Helvetica"/>
                <a:cs typeface="Helvetica"/>
              </a:rPr>
              <a:t>Text pre školiteľa na vyplnenie – ak ste pridali vlastnú snímku, vložte stručný prehľad kontextového materiálu.</a:t>
            </a:r>
          </a:p>
          <a:p>
            <a:pPr marL="285750" indent="-285750">
              <a:lnSpc>
                <a:spcPts val="2400"/>
              </a:lnSpc>
              <a:spcBef>
                <a:spcPts val="600"/>
              </a:spcBef>
              <a:buFont typeface="Arial" panose="020B0604020202020204" pitchFamily="34" charset="0"/>
              <a:buChar char="•"/>
            </a:pPr>
            <a:endParaRPr lang="en-US" sz="1800" dirty="0"/>
          </a:p>
        </p:txBody>
      </p:sp>
      <p:pic>
        <p:nvPicPr>
          <p:cNvPr id="7" name="Picture Placeholder 6">
            <a:extLst>
              <a:ext uri="{FF2B5EF4-FFF2-40B4-BE49-F238E27FC236}">
                <a16:creationId xmlns:a16="http://schemas.microsoft.com/office/drawing/2014/main" id="{E162198D-79DB-734C-87A2-ABD95B552A4E}"/>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l="5969" t="3" r="11738" b="-3"/>
          <a:stretch/>
        </p:blipFill>
        <p:spPr>
          <a:xfrm>
            <a:off x="6946232" y="1608138"/>
            <a:ext cx="4871118" cy="4437062"/>
          </a:xfrm>
          <a:prstGeom prst="rect">
            <a:avLst/>
          </a:prstGeom>
        </p:spPr>
      </p:pic>
    </p:spTree>
    <p:extLst>
      <p:ext uri="{BB962C8B-B14F-4D97-AF65-F5344CB8AC3E}">
        <p14:creationId xmlns:p14="http://schemas.microsoft.com/office/powerpoint/2010/main" val="389323471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4484341" cy="1064204"/>
          </a:xfrm>
        </p:spPr>
        <p:txBody>
          <a:bodyPr/>
          <a:lstStyle/>
          <a:p>
            <a:pPr>
              <a:lnSpc>
                <a:spcPct val="100000"/>
              </a:lnSpc>
            </a:pPr>
            <a:r>
              <a:rPr lang="sk" sz="2800" b="1" i="0" strike="noStrike" cap="none" spc="0" baseline="0">
                <a:solidFill>
                  <a:srgbClr val="F6A317"/>
                </a:solidFill>
                <a:effectLst/>
                <a:latin typeface="Helvetica"/>
                <a:ea typeface="Helvetica"/>
                <a:cs typeface="Helvetica"/>
              </a:rPr>
              <a:t>TECHNIKY KONTROLY PRACHU</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594857" cy="3682369"/>
          </a:xfrm>
        </p:spPr>
        <p:txBody>
          <a:bodyPr/>
          <a:lstStyle/>
          <a:p>
            <a:pPr>
              <a:lnSpc>
                <a:spcPts val="2400"/>
              </a:lnSpc>
            </a:pPr>
            <a:r>
              <a:rPr lang="sk" sz="1800" b="0" i="0" strike="noStrike" cap="none" spc="0" baseline="0">
                <a:solidFill>
                  <a:srgbClr val="000000"/>
                </a:solidFill>
                <a:effectLst/>
                <a:latin typeface="Helvetica"/>
                <a:ea typeface="Helvetica"/>
                <a:cs typeface="Helvetica"/>
              </a:rPr>
              <a:t>Procesy rezania, brúsenia a pieskovania možno ovládať pomocou piatich hlavných techník na kontrolu prachu.</a:t>
            </a:r>
          </a:p>
        </p:txBody>
      </p:sp>
      <p:pic>
        <p:nvPicPr>
          <p:cNvPr id="22" name="Picture 21" descr="A screenshot of a cell phone&#10;&#10;Description automatically generated">
            <a:extLst>
              <a:ext uri="{FF2B5EF4-FFF2-40B4-BE49-F238E27FC236}">
                <a16:creationId xmlns:a16="http://schemas.microsoft.com/office/drawing/2014/main" id="{0C3E95A4-9A8B-C446-91F2-E49E43E8E5E4}"/>
              </a:ext>
            </a:extLst>
          </p:cNvPr>
          <p:cNvPicPr>
            <a:picLocks noChangeAspect="1"/>
          </p:cNvPicPr>
          <p:nvPr/>
        </p:nvPicPr>
        <p:blipFill>
          <a:blip r:embed="rId3"/>
          <a:srcRect l="6858" t="62670" r="77165" b="13177"/>
          <a:stretch>
            <a:fillRect/>
          </a:stretch>
        </p:blipFill>
        <p:spPr>
          <a:xfrm>
            <a:off x="8647437" y="3420000"/>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9B7D87F1-9332-954A-A5D9-C33622B8DADE}"/>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2CA8A33C-FD5E-B444-8C1C-47CBB24481C4}"/>
              </a:ext>
            </a:extLst>
          </p:cNvPr>
          <p:cNvPicPr>
            <a:picLocks noChangeAspect="1"/>
          </p:cNvPicPr>
          <p:nvPr/>
        </p:nvPicPr>
        <p:blipFill>
          <a:blip r:embed="rId3"/>
          <a:srcRect l="7057" t="9146" r="76967" b="66230"/>
          <a:stretch>
            <a:fillRect/>
          </a:stretch>
        </p:blipFill>
        <p:spPr>
          <a:xfrm>
            <a:off x="5365058" y="3420000"/>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4D3CBCD3-466E-3941-AEC0-CA76380AA81B}"/>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926DD331-3F86-474B-8334-16415F3C1E29}"/>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A69E7720-2E41-7D45-853A-A06F5B694215}"/>
              </a:ext>
            </a:extLst>
          </p:cNvPr>
          <p:cNvSpPr txBox="1"/>
          <p:nvPr/>
        </p:nvSpPr>
        <p:spPr>
          <a:xfrm>
            <a:off x="6579514" y="1702138"/>
            <a:ext cx="2291770" cy="1815882"/>
          </a:xfrm>
          <a:prstGeom prst="rect">
            <a:avLst/>
          </a:prstGeom>
          <a:noFill/>
        </p:spPr>
        <p:txBody>
          <a:bodyPr wrap="square" rtlCol="0">
            <a:spAutoFit/>
          </a:bodyPr>
          <a:lstStyle/>
          <a:p>
            <a:pPr>
              <a:spcAft>
                <a:spcPts val="300"/>
              </a:spcAft>
            </a:pPr>
            <a:r>
              <a:rPr lang="sk" sz="1050" b="1" i="0" strike="noStrike" cap="none" spc="50" baseline="0" dirty="0">
                <a:solidFill>
                  <a:srgbClr val="EF9A2E"/>
                </a:solidFill>
                <a:effectLst/>
                <a:latin typeface="Futura Medium"/>
                <a:ea typeface="Futura Medium"/>
                <a:cs typeface="Futura Medium"/>
              </a:rPr>
              <a:t>SPRÁVNA HYGIENA/</a:t>
            </a:r>
            <a:r>
              <a:rPr lang="en-US" sz="1050" b="1" i="0" strike="noStrike" cap="none" spc="50" baseline="0" dirty="0">
                <a:solidFill>
                  <a:srgbClr val="EF9A2E"/>
                </a:solidFill>
                <a:effectLst/>
                <a:latin typeface="Futura Medium"/>
                <a:ea typeface="Futura Medium"/>
                <a:cs typeface="Futura Medium"/>
              </a:rPr>
              <a:t> </a:t>
            </a:r>
            <a:r>
              <a:rPr lang="sk" sz="1050" b="1" i="0" strike="noStrike" cap="none" spc="50" baseline="0" dirty="0">
                <a:solidFill>
                  <a:srgbClr val="EF9A2E"/>
                </a:solidFill>
                <a:effectLst/>
                <a:latin typeface="Futura Medium"/>
                <a:ea typeface="Futura Medium"/>
                <a:cs typeface="Futura Medium"/>
              </a:rPr>
              <a:t>UPRATOVANIE NA PRACOVISKU</a:t>
            </a:r>
          </a:p>
          <a:p>
            <a:r>
              <a:rPr lang="sk" sz="1200" b="0" i="0" strike="noStrike" cap="none" spc="0" baseline="0" dirty="0">
                <a:solidFill>
                  <a:srgbClr val="000000"/>
                </a:solidFill>
                <a:effectLst/>
                <a:latin typeface="Calibri"/>
                <a:ea typeface="Calibri"/>
                <a:cs typeface="Calibri"/>
              </a:rPr>
              <a:t>Pranie pracovného odevu a vysávanie prachu, ktorý vzniká pri procesoch, zastaví hromadenie prachu v priebehu času – čistý pracovný priestor je bezpečný.</a:t>
            </a:r>
          </a:p>
          <a:p>
            <a:endParaRPr lang="en-US" dirty="0"/>
          </a:p>
        </p:txBody>
      </p:sp>
      <p:sp>
        <p:nvSpPr>
          <p:cNvPr id="28" name="TextBox 27">
            <a:extLst>
              <a:ext uri="{FF2B5EF4-FFF2-40B4-BE49-F238E27FC236}">
                <a16:creationId xmlns:a16="http://schemas.microsoft.com/office/drawing/2014/main" id="{3FE44123-8ABF-2E4F-9FE1-EFCB72E5C393}"/>
              </a:ext>
            </a:extLst>
          </p:cNvPr>
          <p:cNvSpPr txBox="1"/>
          <p:nvPr/>
        </p:nvSpPr>
        <p:spPr>
          <a:xfrm>
            <a:off x="6579514" y="3420000"/>
            <a:ext cx="2134063" cy="1334834"/>
          </a:xfrm>
          <a:prstGeom prst="rect">
            <a:avLst/>
          </a:prstGeom>
          <a:noFill/>
        </p:spPr>
        <p:txBody>
          <a:bodyPr wrap="square" rtlCol="0">
            <a:spAutoFit/>
          </a:bodyPr>
          <a:lstStyle/>
          <a:p>
            <a:pPr>
              <a:spcAft>
                <a:spcPts val="300"/>
              </a:spcAft>
            </a:pPr>
            <a:r>
              <a:rPr lang="sk" sz="1050" b="1" i="0" strike="noStrike" cap="none" spc="50" baseline="0" dirty="0">
                <a:solidFill>
                  <a:srgbClr val="EF9A2E"/>
                </a:solidFill>
                <a:effectLst/>
                <a:latin typeface="Futura Medium"/>
                <a:ea typeface="Futura Medium"/>
                <a:cs typeface="Futura Medium"/>
              </a:rPr>
              <a:t>UZAVRETÝ PRIESTOR</a:t>
            </a:r>
          </a:p>
          <a:p>
            <a:pPr>
              <a:spcAft>
                <a:spcPts val="300"/>
              </a:spcAft>
            </a:pPr>
            <a:r>
              <a:rPr lang="sk" sz="1200" b="0" i="0" strike="noStrike" cap="none" spc="0" baseline="0" dirty="0">
                <a:solidFill>
                  <a:srgbClr val="000000"/>
                </a:solidFill>
                <a:effectLst/>
                <a:latin typeface="Calibri"/>
                <a:ea typeface="Calibri"/>
                <a:cs typeface="Calibri"/>
              </a:rPr>
              <a:t>Vykonávanie procesov výroby RCS v uzavretom prostredí zabraňuje vystaveniu sa prachu pri zdroji.</a:t>
            </a:r>
          </a:p>
          <a:p>
            <a:pPr>
              <a:spcAft>
                <a:spcPts val="300"/>
              </a:spcAft>
            </a:pPr>
            <a:endParaRPr lang="en-US" dirty="0"/>
          </a:p>
        </p:txBody>
      </p:sp>
      <p:sp>
        <p:nvSpPr>
          <p:cNvPr id="29" name="TextBox 28">
            <a:extLst>
              <a:ext uri="{FF2B5EF4-FFF2-40B4-BE49-F238E27FC236}">
                <a16:creationId xmlns:a16="http://schemas.microsoft.com/office/drawing/2014/main" id="{4CE28E2B-582D-844D-B4B1-C0DEBFF6DE89}"/>
              </a:ext>
            </a:extLst>
          </p:cNvPr>
          <p:cNvSpPr txBox="1"/>
          <p:nvPr/>
        </p:nvSpPr>
        <p:spPr>
          <a:xfrm>
            <a:off x="6579515" y="4852474"/>
            <a:ext cx="2134063" cy="1517897"/>
          </a:xfrm>
          <a:prstGeom prst="rect">
            <a:avLst/>
          </a:prstGeom>
          <a:noFill/>
        </p:spPr>
        <p:txBody>
          <a:bodyPr wrap="square" rtlCol="0">
            <a:spAutoFit/>
          </a:bodyPr>
          <a:lstStyle/>
          <a:p>
            <a:pPr>
              <a:spcAft>
                <a:spcPts val="300"/>
              </a:spcAft>
            </a:pPr>
            <a:r>
              <a:rPr lang="sk" sz="1050" b="1" i="0" strike="noStrike" cap="none" spc="50" baseline="0">
                <a:solidFill>
                  <a:srgbClr val="EF9A2E"/>
                </a:solidFill>
                <a:effectLst/>
                <a:latin typeface="Futura Medium"/>
                <a:ea typeface="Futura Medium"/>
                <a:cs typeface="Futura Medium"/>
              </a:rPr>
              <a:t>ODSÁVANIE/VETRANIE</a:t>
            </a:r>
          </a:p>
          <a:p>
            <a:pPr>
              <a:spcAft>
                <a:spcPts val="300"/>
              </a:spcAft>
            </a:pPr>
            <a:r>
              <a:rPr lang="sk" sz="1200" b="0" i="0" strike="noStrike" cap="none" spc="0" baseline="0">
                <a:solidFill>
                  <a:srgbClr val="000000"/>
                </a:solidFill>
                <a:effectLst/>
                <a:latin typeface="Calibri"/>
                <a:ea typeface="Calibri"/>
                <a:cs typeface="Calibri"/>
              </a:rPr>
              <a:t>Zachytenie RCS pri zdroji predtým, ako sme mu vystavení, a nahradenie kontaminovaného vzduchu čistým vzduchom.</a:t>
            </a:r>
          </a:p>
          <a:p>
            <a:endParaRPr lang="en-US"/>
          </a:p>
        </p:txBody>
      </p:sp>
      <p:sp>
        <p:nvSpPr>
          <p:cNvPr id="30" name="TextBox 29">
            <a:extLst>
              <a:ext uri="{FF2B5EF4-FFF2-40B4-BE49-F238E27FC236}">
                <a16:creationId xmlns:a16="http://schemas.microsoft.com/office/drawing/2014/main" id="{D52B33F1-1E77-A14B-80D0-0990CE15EC23}"/>
              </a:ext>
            </a:extLst>
          </p:cNvPr>
          <p:cNvSpPr txBox="1"/>
          <p:nvPr/>
        </p:nvSpPr>
        <p:spPr>
          <a:xfrm>
            <a:off x="9787266" y="3420000"/>
            <a:ext cx="2134062" cy="1479758"/>
          </a:xfrm>
          <a:prstGeom prst="rect">
            <a:avLst/>
          </a:prstGeom>
          <a:noFill/>
        </p:spPr>
        <p:txBody>
          <a:bodyPr wrap="square" rtlCol="0">
            <a:spAutoFit/>
          </a:bodyPr>
          <a:lstStyle/>
          <a:p>
            <a:pPr>
              <a:spcAft>
                <a:spcPts val="300"/>
              </a:spcAft>
            </a:pPr>
            <a:r>
              <a:rPr lang="sk" sz="1050" b="1" i="0" strike="noStrike" cap="none" spc="50" baseline="0" dirty="0">
                <a:solidFill>
                  <a:srgbClr val="EF9A2E"/>
                </a:solidFill>
                <a:effectLst/>
                <a:latin typeface="Futura Medium"/>
                <a:ea typeface="Futura Medium"/>
                <a:cs typeface="Futura Medium"/>
              </a:rPr>
              <a:t>OCHRANNÉ VYBAVENIE</a:t>
            </a:r>
          </a:p>
          <a:p>
            <a:r>
              <a:rPr lang="sk" sz="1200" b="0" i="0" strike="noStrike" cap="none" spc="0" baseline="0" dirty="0">
                <a:solidFill>
                  <a:srgbClr val="000000"/>
                </a:solidFill>
                <a:effectLst/>
                <a:latin typeface="Calibri"/>
                <a:ea typeface="Calibri"/>
                <a:cs typeface="Calibri"/>
              </a:rPr>
              <a:t>OOP (napr. tvárové masky) chránia pracovníkov pred prachom, keď všetky ostatné kontrolné opatrenia nestačia na kontrolu rizík expozície.</a:t>
            </a:r>
          </a:p>
          <a:p>
            <a:endParaRPr lang="en-US" dirty="0"/>
          </a:p>
        </p:txBody>
      </p:sp>
      <p:sp>
        <p:nvSpPr>
          <p:cNvPr id="31" name="TextBox 30">
            <a:extLst>
              <a:ext uri="{FF2B5EF4-FFF2-40B4-BE49-F238E27FC236}">
                <a16:creationId xmlns:a16="http://schemas.microsoft.com/office/drawing/2014/main" id="{C01142F5-C396-4C4A-89C4-3CDB4B95FD27}"/>
              </a:ext>
            </a:extLst>
          </p:cNvPr>
          <p:cNvSpPr txBox="1"/>
          <p:nvPr/>
        </p:nvSpPr>
        <p:spPr>
          <a:xfrm>
            <a:off x="9787266" y="1679231"/>
            <a:ext cx="2134062" cy="1334833"/>
          </a:xfrm>
          <a:prstGeom prst="rect">
            <a:avLst/>
          </a:prstGeom>
          <a:noFill/>
        </p:spPr>
        <p:txBody>
          <a:bodyPr wrap="square" rtlCol="0">
            <a:spAutoFit/>
          </a:bodyPr>
          <a:lstStyle/>
          <a:p>
            <a:pPr>
              <a:spcAft>
                <a:spcPts val="300"/>
              </a:spcAft>
            </a:pPr>
            <a:r>
              <a:rPr lang="sk" sz="1050" b="1" i="0" strike="noStrike" cap="none" spc="50" baseline="0">
                <a:solidFill>
                  <a:srgbClr val="EF9A2E"/>
                </a:solidFill>
                <a:effectLst/>
                <a:latin typeface="Futura Medium"/>
                <a:ea typeface="Futura Medium"/>
                <a:cs typeface="Futura Medium"/>
              </a:rPr>
              <a:t>VODA</a:t>
            </a:r>
          </a:p>
          <a:p>
            <a:pPr>
              <a:spcAft>
                <a:spcPts val="300"/>
              </a:spcAft>
            </a:pPr>
            <a:r>
              <a:rPr lang="sk" sz="1200" b="0" i="0" strike="noStrike" cap="none" spc="0" baseline="0">
                <a:solidFill>
                  <a:srgbClr val="000000"/>
                </a:solidFill>
                <a:effectLst/>
                <a:latin typeface="Calibri"/>
                <a:ea typeface="Calibri"/>
                <a:cs typeface="Calibri"/>
              </a:rPr>
              <a:t>Udržiavanie procesov v mokrom stave zabraňuje prenikaniu prachu do vzduchu zachytávaním častíc vodou.</a:t>
            </a:r>
          </a:p>
          <a:p>
            <a:pPr>
              <a:spcAft>
                <a:spcPts val="300"/>
              </a:spcAft>
            </a:pPr>
            <a:endParaRPr lang="en-US"/>
          </a:p>
        </p:txBody>
      </p:sp>
    </p:spTree>
    <p:extLst>
      <p:ext uri="{BB962C8B-B14F-4D97-AF65-F5344CB8AC3E}">
        <p14:creationId xmlns:p14="http://schemas.microsoft.com/office/powerpoint/2010/main" val="85249628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pPr>
            <a:r>
              <a:rPr lang="sk" sz="2800" b="1" i="0" strike="noStrike" cap="none" spc="0" baseline="0">
                <a:solidFill>
                  <a:srgbClr val="F6A317"/>
                </a:solidFill>
                <a:effectLst/>
                <a:latin typeface="Helvetica"/>
                <a:ea typeface="Helvetica"/>
                <a:cs typeface="Helvetica"/>
              </a:rPr>
              <a:t>RIZIKÁ TEJTO ČINNOSTI</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466976"/>
            <a:ext cx="5453624" cy="3149444"/>
          </a:xfrm>
        </p:spPr>
        <p:txBody>
          <a:bodyPr anchor="t"/>
          <a:lstStyle/>
          <a:p>
            <a:pPr marL="342900" indent="-342900">
              <a:lnSpc>
                <a:spcPts val="2400"/>
              </a:lnSpc>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Táto činnosť môže byť veľmi prašná.</a:t>
            </a:r>
          </a:p>
          <a:p>
            <a:pPr marL="342900" indent="-342900">
              <a:lnSpc>
                <a:spcPts val="2400"/>
              </a:lnSpc>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Dlhodobé vystavenie vysokým hladinám RCS môže spôsobiť invalidizujúce ochorenie pľúc.</a:t>
            </a:r>
          </a:p>
          <a:p>
            <a:pPr>
              <a:lnSpc>
                <a:spcPts val="2400"/>
              </a:lnSpc>
            </a:pPr>
            <a:r>
              <a:rPr lang="sk" sz="1800" b="0" i="0" strike="noStrike" cap="none" spc="0" baseline="0" dirty="0">
                <a:solidFill>
                  <a:srgbClr val="000000"/>
                </a:solidFill>
                <a:effectLst/>
                <a:latin typeface="Helvetica"/>
                <a:ea typeface="Helvetica"/>
                <a:cs typeface="Helvetica"/>
              </a:rPr>
              <a:t>Je dôležité, aby sme sa každý deň chránili pred vystavením sa tomuto polietavému prachu. </a:t>
            </a:r>
          </a:p>
          <a:p>
            <a:pPr>
              <a:lnSpc>
                <a:spcPts val="2400"/>
              </a:lnSpc>
            </a:pPr>
            <a:r>
              <a:rPr lang="sk" sz="1800" b="0" i="0" strike="noStrike" cap="none" spc="0" baseline="0" dirty="0">
                <a:solidFill>
                  <a:srgbClr val="000000"/>
                </a:solidFill>
                <a:effectLst/>
                <a:latin typeface="Helvetica"/>
                <a:ea typeface="Helvetica"/>
                <a:cs typeface="Helvetica"/>
              </a:rPr>
              <a:t>Dodržiavaním osvedčených postupov dnes chránime svoje zdravie do budúcnosti.</a:t>
            </a:r>
          </a:p>
          <a:p>
            <a:pPr>
              <a:lnSpc>
                <a:spcPts val="2400"/>
              </a:lnSpc>
            </a:pPr>
            <a:r>
              <a:rPr lang="sk" sz="1800" b="0" i="0" strike="noStrike" cap="none" spc="0" baseline="0" dirty="0">
                <a:solidFill>
                  <a:srgbClr val="000000"/>
                </a:solidFill>
                <a:effectLst/>
                <a:latin typeface="Helvetica"/>
                <a:ea typeface="Helvetica"/>
                <a:cs typeface="Helvetica"/>
              </a:rPr>
              <a:t>Ako budete tráviť svoj dôchodok?</a:t>
            </a:r>
          </a:p>
        </p:txBody>
      </p:sp>
      <p:pic>
        <p:nvPicPr>
          <p:cNvPr id="7" name="Picture Placeholder 6" descr="A picture containing person, indoor, bed, room&#10;&#10;Description automatically generated">
            <a:extLst>
              <a:ext uri="{FF2B5EF4-FFF2-40B4-BE49-F238E27FC236}">
                <a16:creationId xmlns:a16="http://schemas.microsoft.com/office/drawing/2014/main" id="{DF3F899B-D30C-E144-8421-4C4567D76F4E}"/>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 young child riding a wave on a surfboard in the ocean&#10;&#10;Description automatically generated">
            <a:extLst>
              <a:ext uri="{FF2B5EF4-FFF2-40B4-BE49-F238E27FC236}">
                <a16:creationId xmlns:a16="http://schemas.microsoft.com/office/drawing/2014/main" id="{E1BCBA96-62D3-A543-BB6F-692BFC03EE21}"/>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391806134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AKO VYSOKOENERGETICKÉ PROCESY GENERUJÚ RCS</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lstStyle/>
          <a:p>
            <a:pPr>
              <a:lnSpc>
                <a:spcPts val="2400"/>
              </a:lnSpc>
            </a:pPr>
            <a:r>
              <a:rPr lang="sk" sz="1800" b="0" i="0" strike="noStrike" cap="none" spc="0" baseline="0" dirty="0">
                <a:solidFill>
                  <a:srgbClr val="000000"/>
                </a:solidFill>
                <a:effectLst/>
                <a:latin typeface="Helvetica"/>
                <a:ea typeface="Helvetica"/>
                <a:cs typeface="Helvetica"/>
              </a:rPr>
              <a:t>Rezanie, brúsenie a pieskovanie sú vysokoenergetické procesy, ktoré môžu pri aplikácii na určité materiály vytvárať veľa prachu:</a:t>
            </a:r>
          </a:p>
          <a:p>
            <a:pPr marL="342900" indent="-342900">
              <a:lnSpc>
                <a:spcPts val="2400"/>
              </a:lnSpc>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Prach vznikajúci z mnohých priemyselných materiálov (napr. pieskovec) je nebezpečný, preto sú potrebné kontrolné opatrenia na zníženie vystavenia sa prachu.</a:t>
            </a:r>
          </a:p>
          <a:p>
            <a:pPr marL="342900" indent="-342900">
              <a:lnSpc>
                <a:spcPts val="2400"/>
              </a:lnSpc>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Vzniknutý prach môže obsahovať dýchateľný kryštalický kremeň (RCS), ktorý pri dlhšom vdychovaní môže spôsobiť silikózu.</a:t>
            </a:r>
          </a:p>
        </p:txBody>
      </p:sp>
    </p:spTree>
    <p:extLst>
      <p:ext uri="{BB962C8B-B14F-4D97-AF65-F5344CB8AC3E}">
        <p14:creationId xmlns:p14="http://schemas.microsoft.com/office/powerpoint/2010/main" val="421003872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9A6D7-9166-C74F-8575-C3269F002E98}"/>
              </a:ext>
            </a:extLst>
          </p:cNvPr>
          <p:cNvSpPr>
            <a:spLocks noGrp="1"/>
          </p:cNvSpPr>
          <p:nvPr>
            <p:ph type="body" sz="quarter" idx="10"/>
          </p:nvPr>
        </p:nvSpPr>
        <p:spPr/>
        <p:txBody>
          <a:bodyPr/>
          <a:lstStyle/>
          <a:p>
            <a:pPr>
              <a:lnSpc>
                <a:spcPct val="100000"/>
              </a:lnSpc>
            </a:pPr>
            <a:r>
              <a:rPr lang="sk" sz="2800" b="1" i="0" strike="noStrike" cap="none" spc="0" baseline="0" dirty="0">
                <a:solidFill>
                  <a:srgbClr val="F6A317"/>
                </a:solidFill>
                <a:effectLst/>
                <a:latin typeface="Helvetica"/>
                <a:ea typeface="Helvetica"/>
                <a:cs typeface="Helvetica"/>
              </a:rPr>
              <a:t>NÁSTROJE, KTORÉ GENERUJÚ PRACH</a:t>
            </a:r>
          </a:p>
        </p:txBody>
      </p:sp>
      <p:sp>
        <p:nvSpPr>
          <p:cNvPr id="3" name="Text Placeholder 2">
            <a:extLst>
              <a:ext uri="{FF2B5EF4-FFF2-40B4-BE49-F238E27FC236}">
                <a16:creationId xmlns:a16="http://schemas.microsoft.com/office/drawing/2014/main" id="{1BAA6057-26D4-A941-8EF3-2814DBBD1900}"/>
              </a:ext>
            </a:extLst>
          </p:cNvPr>
          <p:cNvSpPr>
            <a:spLocks noGrp="1"/>
          </p:cNvSpPr>
          <p:nvPr>
            <p:ph type="body" sz="quarter" idx="11"/>
          </p:nvPr>
        </p:nvSpPr>
        <p:spPr>
          <a:xfrm>
            <a:off x="777243" y="2781300"/>
            <a:ext cx="5453624" cy="3263745"/>
          </a:xfrm>
        </p:spPr>
        <p:txBody>
          <a:bodyPr anchor="t"/>
          <a:lstStyle/>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Uhlové brúsky</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Uhlové frézy</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Strihacie stroje</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Elektrické nástenné hobliny</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Vŕtacie stroje</a:t>
            </a:r>
          </a:p>
          <a:p>
            <a:pPr>
              <a:lnSpc>
                <a:spcPts val="2400"/>
              </a:lnSpc>
            </a:pPr>
            <a:endParaRPr lang="en-US" sz="1800">
              <a:latin typeface="Helvetica"/>
              <a:cs typeface="Helvetica"/>
            </a:endParaRPr>
          </a:p>
        </p:txBody>
      </p:sp>
      <p:pic>
        <p:nvPicPr>
          <p:cNvPr id="7" name="Picture Placeholder 6">
            <a:extLst>
              <a:ext uri="{FF2B5EF4-FFF2-40B4-BE49-F238E27FC236}">
                <a16:creationId xmlns:a16="http://schemas.microsoft.com/office/drawing/2014/main" id="{CB735493-A51E-DF43-87EC-B5F05AD312B9}"/>
              </a:ext>
            </a:extLst>
          </p:cNvPr>
          <p:cNvPicPr>
            <a:picLocks noGrp="1" noChangeAspect="1"/>
          </p:cNvPicPr>
          <p:nvPr>
            <p:ph type="pic" sz="quarter" idx="12"/>
          </p:nvPr>
        </p:nvPicPr>
        <p:blipFill>
          <a:blip r:embed="rId3"/>
          <a:srcRect l="10751" r="10751"/>
          <a:stretch>
            <a:fillRect/>
          </a:stretch>
        </p:blipFill>
        <p:spPr>
          <a:prstGeom prst="rect">
            <a:avLst/>
          </a:prstGeom>
        </p:spPr>
      </p:pic>
    </p:spTree>
    <p:extLst>
      <p:ext uri="{BB962C8B-B14F-4D97-AF65-F5344CB8AC3E}">
        <p14:creationId xmlns:p14="http://schemas.microsoft.com/office/powerpoint/2010/main" val="84476259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9A6D7-9166-C74F-8575-C3269F002E98}"/>
              </a:ext>
            </a:extLst>
          </p:cNvPr>
          <p:cNvSpPr>
            <a:spLocks noGrp="1"/>
          </p:cNvSpPr>
          <p:nvPr>
            <p:ph type="body" sz="quarter" idx="10"/>
          </p:nvPr>
        </p:nvSpPr>
        <p:spPr>
          <a:xfrm>
            <a:off x="777245" y="1640901"/>
            <a:ext cx="5224462" cy="850900"/>
          </a:xfrm>
        </p:spPr>
        <p:txBody>
          <a:bodyPr/>
          <a:lstStyle/>
          <a:p>
            <a:pPr>
              <a:lnSpc>
                <a:spcPct val="100000"/>
              </a:lnSpc>
            </a:pPr>
            <a:r>
              <a:rPr lang="sk" sz="2800" b="1" i="0" strike="noStrike" cap="none" spc="0" baseline="0" dirty="0">
                <a:solidFill>
                  <a:srgbClr val="F6A317"/>
                </a:solidFill>
                <a:effectLst/>
                <a:latin typeface="Helvetica"/>
                <a:ea typeface="Helvetica"/>
                <a:cs typeface="Helvetica"/>
              </a:rPr>
              <a:t>PRED REZANÍM, BRÚSENÍM A PIESKOVANÍM</a:t>
            </a:r>
          </a:p>
        </p:txBody>
      </p:sp>
      <p:sp>
        <p:nvSpPr>
          <p:cNvPr id="3" name="Text Placeholder 2">
            <a:extLst>
              <a:ext uri="{FF2B5EF4-FFF2-40B4-BE49-F238E27FC236}">
                <a16:creationId xmlns:a16="http://schemas.microsoft.com/office/drawing/2014/main" id="{1BAA6057-26D4-A941-8EF3-2814DBBD1900}"/>
              </a:ext>
            </a:extLst>
          </p:cNvPr>
          <p:cNvSpPr>
            <a:spLocks noGrp="1"/>
          </p:cNvSpPr>
          <p:nvPr>
            <p:ph type="body" sz="quarter" idx="11"/>
          </p:nvPr>
        </p:nvSpPr>
        <p:spPr>
          <a:xfrm>
            <a:off x="777243" y="2781300"/>
            <a:ext cx="5453624" cy="3263745"/>
          </a:xfrm>
        </p:spPr>
        <p:txBody>
          <a:bodyPr/>
          <a:lstStyle/>
          <a:p>
            <a:pPr marL="285750" indent="-285750">
              <a:lnSpc>
                <a:spcPct val="1000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Uistite sa, že priestor je dobre vetraný.</a:t>
            </a:r>
          </a:p>
          <a:p>
            <a:pPr marL="285750" indent="-285750">
              <a:lnSpc>
                <a:spcPct val="1000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Skontrolujte, či vybavenie nevykazuje známky poškodenia.</a:t>
            </a:r>
          </a:p>
          <a:p>
            <a:pPr marL="285750" indent="-285750">
              <a:lnSpc>
                <a:spcPct val="1000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Ak používate odsávací systém, uistite sa, že funguje správne.</a:t>
            </a:r>
          </a:p>
          <a:p>
            <a:pPr marL="285750" indent="-285750">
              <a:lnSpc>
                <a:spcPct val="1000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Dosky a stroje očistite tečúcou vodou.</a:t>
            </a:r>
          </a:p>
          <a:p>
            <a:pPr>
              <a:lnSpc>
                <a:spcPct val="100000"/>
              </a:lnSpc>
            </a:pPr>
            <a:endParaRPr lang="en-US" sz="1800"/>
          </a:p>
        </p:txBody>
      </p:sp>
      <p:pic>
        <p:nvPicPr>
          <p:cNvPr id="8" name="Picture Placeholder 7">
            <a:extLst>
              <a:ext uri="{FF2B5EF4-FFF2-40B4-BE49-F238E27FC236}">
                <a16:creationId xmlns:a16="http://schemas.microsoft.com/office/drawing/2014/main" id="{D4945BFB-A30B-6C43-8E3C-484DA302B2DA}"/>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5845" r="5845"/>
          <a:stretch>
            <a:fillRect/>
          </a:stretch>
        </p:blipFill>
        <p:spPr>
          <a:prstGeom prst="rect">
            <a:avLst/>
          </a:prstGeom>
        </p:spPr>
      </p:pic>
    </p:spTree>
    <p:extLst>
      <p:ext uri="{BB962C8B-B14F-4D97-AF65-F5344CB8AC3E}">
        <p14:creationId xmlns:p14="http://schemas.microsoft.com/office/powerpoint/2010/main" val="306490038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 Training topic template v1 JF" id="{5EA84160-1248-B945-96E8-C19FFB39C2BD}" vid="{0058E9A8-62BA-8D4E-905C-CEA1055CCE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8ecf516-e360-4672-81b9-68723bedb71f" xsi:nil="true"/>
    <lcf76f155ced4ddcb4097134ff3c332f xmlns="6d9d7403-2d8c-4818-ae25-2c5629bc733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2.xml><?xml version="1.0" encoding="utf-8"?>
<ds:datastoreItem xmlns:ds="http://schemas.openxmlformats.org/officeDocument/2006/customXml" ds:itemID="{7033B92E-0975-4F57-9850-5450D5B2C5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545FEE-AD81-4023-B6AC-5CAEA335ED97}">
  <ds:schemaRefs>
    <ds:schemaRef ds:uri="d8ecf516-e360-4672-81b9-68723bedb71f"/>
    <ds:schemaRef ds:uri="http://schemas.microsoft.com/office/2006/documentManagement/types"/>
    <ds:schemaRef ds:uri="http://schemas.microsoft.com/office/infopath/2007/PartnerControls"/>
    <ds:schemaRef ds:uri="http://purl.org/dc/elements/1.1/"/>
    <ds:schemaRef ds:uri="http://schemas.microsoft.com/office/2006/metadata/properties"/>
    <ds:schemaRef ds:uri="6d9d7403-2d8c-4818-ae25-2c5629bc7330"/>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90</TotalTime>
  <Words>1138</Words>
  <Application>Microsoft Macintosh PowerPoint</Application>
  <PresentationFormat>Widescreen</PresentationFormat>
  <Paragraphs>103</Paragraphs>
  <Slides>14</Slides>
  <Notes>13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40</cp:revision>
  <dcterms:created xsi:type="dcterms:W3CDTF">2020-06-26T09:56:53Z</dcterms:created>
  <dcterms:modified xsi:type="dcterms:W3CDTF">2024-11-13T12:20:35Z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