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80" r:id="rId6"/>
    <p:sldId id="278" r:id="rId7"/>
    <p:sldId id="272" r:id="rId8"/>
    <p:sldId id="276" r:id="rId9"/>
    <p:sldId id="279" r:id="rId10"/>
    <p:sldId id="274" r:id="rId11"/>
    <p:sldId id="275" r:id="rId12"/>
    <p:sldId id="268" r:id="rId13"/>
    <p:sldId id="264" r:id="rId14"/>
    <p:sldId id="266" r:id="rId15"/>
    <p:sldId id="267"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aldi Da Costa" initials="BC" lastIdx="0" clrIdx="0">
    <p:extLst>
      <p:ext uri="{19B8F6BF-5375-455C-9EA6-DF929625EA0E}">
        <p15:presenceInfo xmlns:p15="http://schemas.microsoft.com/office/powerpoint/2012/main" userId="S::bonaldi.da.costa@leidar.com::ff0be919-81a7-4c78-87bf-fdc5c4b471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317"/>
    <a:srgbClr val="A57F51"/>
    <a:srgbClr val="F1B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1" autoAdjust="0"/>
    <p:restoredTop sz="94354" autoAdjust="0"/>
  </p:normalViewPr>
  <p:slideViewPr>
    <p:cSldViewPr snapToGrid="0" snapToObjects="1">
      <p:cViewPr varScale="1">
        <p:scale>
          <a:sx n="116" d="100"/>
          <a:sy n="116" d="100"/>
        </p:scale>
        <p:origin x="1128" y="184"/>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539EE-E249-D947-BF75-D3D422C0A1F6}" type="datetimeFigureOut">
              <a:rPr lang="en-US" smtClean="0"/>
              <a:t>11/13/24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ED091-FD52-6845-85FF-5BF434D968E3}" type="slidenum">
              <a:rPr lang="en-US" smtClean="0"/>
              <a:t>‹#›</a:t>
            </a:fld>
            <a:endParaRPr lang="en-US"/>
          </a:p>
        </p:txBody>
      </p:sp>
    </p:spTree>
    <p:extLst>
      <p:ext uri="{BB962C8B-B14F-4D97-AF65-F5344CB8AC3E}">
        <p14:creationId xmlns:p14="http://schemas.microsoft.com/office/powerpoint/2010/main" val="91940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3</a:t>
            </a:fld>
            <a:endParaRPr lang="en-US"/>
          </a:p>
        </p:txBody>
      </p:sp>
    </p:spTree>
    <p:extLst>
      <p:ext uri="{BB962C8B-B14F-4D97-AF65-F5344CB8AC3E}">
        <p14:creationId xmlns:p14="http://schemas.microsoft.com/office/powerpoint/2010/main" val="3133256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 sz="1200" b="0" i="0" strike="noStrike" cap="none" spc="0" baseline="0" dirty="0">
                <a:solidFill>
                  <a:srgbClr val="000000"/>
                </a:solidFill>
                <a:effectLst/>
                <a:latin typeface="+mn-lt"/>
                <a:ea typeface="Calibri"/>
                <a:cs typeface="Calibri"/>
              </a:rPr>
              <a:t>Nadmerné vystavenie dýchateľnému kryštalickému kremeňu (RCS) má z dlhodobého hľadiska vážne následky. Z tohto dôvodu je dôležité, aby si všetci pracovníci boli vedomí najlepších postupov, ktoré obmedzujú alebo eliminujú vystavenie sa prachu z kremeňa. </a:t>
            </a:r>
          </a:p>
          <a:p>
            <a:endParaRPr lang="en-US" sz="1200" b="0" i="0" u="none" strike="noStrike" kern="1200" dirty="0">
              <a:solidFill>
                <a:schemeClr val="tx1"/>
              </a:solidFill>
              <a:effectLst/>
              <a:latin typeface="+mn-lt"/>
              <a:ea typeface="+mn-ea"/>
              <a:cs typeface="+mn-cs"/>
            </a:endParaRPr>
          </a:p>
          <a:p>
            <a:r>
              <a:rPr lang="sk" sz="1200" b="0" i="0" strike="noStrike" cap="none" spc="0" baseline="0" dirty="0">
                <a:solidFill>
                  <a:srgbClr val="000000"/>
                </a:solidFill>
                <a:effectLst/>
                <a:latin typeface="+mn-lt"/>
                <a:ea typeface="Calibri"/>
                <a:cs typeface="Calibri"/>
              </a:rPr>
              <a:t>Toto školenie poskytuje informácie o uzavretí procesov. Majte na pamäti, že posúdenie rizika je nevyhnutné pred návrhom akéhokoľvek uzavretého procesu, hoci sa to týka predovšetkým riadenia.</a:t>
            </a:r>
          </a:p>
        </p:txBody>
      </p:sp>
      <p:sp>
        <p:nvSpPr>
          <p:cNvPr id="4" name="Slide Number Placeholder 3"/>
          <p:cNvSpPr>
            <a:spLocks noGrp="1"/>
          </p:cNvSpPr>
          <p:nvPr>
            <p:ph type="sldNum" sz="quarter" idx="5"/>
          </p:nvPr>
        </p:nvSpPr>
        <p:spPr/>
        <p:txBody>
          <a:bodyPr/>
          <a:lstStyle/>
          <a:p>
            <a:fld id="{333ED091-FD52-6845-85FF-5BF434D968E3}" type="slidenum">
              <a:rPr lang="en-US" smtClean="0"/>
              <a:t>4</a:t>
            </a:fld>
            <a:endParaRPr lang="en-US"/>
          </a:p>
        </p:txBody>
      </p:sp>
    </p:spTree>
    <p:extLst>
      <p:ext uri="{BB962C8B-B14F-4D97-AF65-F5344CB8AC3E}">
        <p14:creationId xmlns:p14="http://schemas.microsoft.com/office/powerpoint/2010/main" val="2692379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5</a:t>
            </a:fld>
            <a:endParaRPr lang="en-US"/>
          </a:p>
        </p:txBody>
      </p:sp>
    </p:spTree>
    <p:extLst>
      <p:ext uri="{BB962C8B-B14F-4D97-AF65-F5344CB8AC3E}">
        <p14:creationId xmlns:p14="http://schemas.microsoft.com/office/powerpoint/2010/main" val="1241683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6</a:t>
            </a:fld>
            <a:endParaRPr lang="en-US"/>
          </a:p>
        </p:txBody>
      </p:sp>
    </p:spTree>
    <p:extLst>
      <p:ext uri="{BB962C8B-B14F-4D97-AF65-F5344CB8AC3E}">
        <p14:creationId xmlns:p14="http://schemas.microsoft.com/office/powerpoint/2010/main" val="468889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8</a:t>
            </a:fld>
            <a:endParaRPr lang="en-US"/>
          </a:p>
        </p:txBody>
      </p:sp>
    </p:spTree>
    <p:extLst>
      <p:ext uri="{BB962C8B-B14F-4D97-AF65-F5344CB8AC3E}">
        <p14:creationId xmlns:p14="http://schemas.microsoft.com/office/powerpoint/2010/main" val="3251603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9</a:t>
            </a:fld>
            <a:endParaRPr lang="en-US"/>
          </a:p>
        </p:txBody>
      </p:sp>
    </p:spTree>
    <p:extLst>
      <p:ext uri="{BB962C8B-B14F-4D97-AF65-F5344CB8AC3E}">
        <p14:creationId xmlns:p14="http://schemas.microsoft.com/office/powerpoint/2010/main" val="611952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10</a:t>
            </a:fld>
            <a:endParaRPr lang="en-US"/>
          </a:p>
        </p:txBody>
      </p:sp>
    </p:spTree>
    <p:extLst>
      <p:ext uri="{BB962C8B-B14F-4D97-AF65-F5344CB8AC3E}">
        <p14:creationId xmlns:p14="http://schemas.microsoft.com/office/powerpoint/2010/main" val="1149944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11</a:t>
            </a:fld>
            <a:endParaRPr lang="en-US"/>
          </a:p>
        </p:txBody>
      </p:sp>
    </p:spTree>
    <p:extLst>
      <p:ext uri="{BB962C8B-B14F-4D97-AF65-F5344CB8AC3E}">
        <p14:creationId xmlns:p14="http://schemas.microsoft.com/office/powerpoint/2010/main" val="3557428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300"/>
              </a:lnSpc>
              <a:spcBef>
                <a:spcPts val="600"/>
              </a:spcBef>
              <a:spcAft>
                <a:spcPts val="600"/>
              </a:spcAft>
              <a:buClrTx/>
              <a:buSzTx/>
              <a:buFontTx/>
              <a:buNone/>
              <a:defRPr/>
            </a:pPr>
            <a:endParaRPr lang="en-GB" sz="1200" b="0" i="0" kern="1200">
              <a:solidFill>
                <a:schemeClr val="tx1"/>
              </a:solidFill>
              <a:effectLst/>
              <a:latin typeface="Helvetica" pitchFamily="2" charset="0"/>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12</a:t>
            </a:fld>
            <a:endParaRPr lang="en-US"/>
          </a:p>
        </p:txBody>
      </p:sp>
    </p:spTree>
    <p:extLst>
      <p:ext uri="{BB962C8B-B14F-4D97-AF65-F5344CB8AC3E}">
        <p14:creationId xmlns:p14="http://schemas.microsoft.com/office/powerpoint/2010/main" val="2266733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34EC76-F13F-9E44-B53C-FA6C908E4372}"/>
              </a:ext>
            </a:extLst>
          </p:cNvPr>
          <p:cNvSpPr/>
          <p:nvPr userDrawn="1"/>
        </p:nvSpPr>
        <p:spPr>
          <a:xfrm>
            <a:off x="406304" y="1275644"/>
            <a:ext cx="11411322" cy="4763912"/>
          </a:xfrm>
          <a:prstGeom prst="rect">
            <a:avLst/>
          </a:prstGeom>
          <a:solidFill>
            <a:srgbClr val="F6A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0087D4E1-2B13-D24C-95C9-A2A32A704CE1}"/>
              </a:ext>
            </a:extLst>
          </p:cNvPr>
          <p:cNvPicPr>
            <a:picLocks noChangeAspect="1"/>
          </p:cNvPicPr>
          <p:nvPr userDrawn="1"/>
        </p:nvPicPr>
        <p:blipFill>
          <a:blip r:embed="rId2"/>
          <a:stretch>
            <a:fillRect/>
          </a:stretch>
        </p:blipFill>
        <p:spPr>
          <a:xfrm>
            <a:off x="11256975" y="6184495"/>
            <a:ext cx="570035" cy="324787"/>
          </a:xfrm>
          <a:prstGeom prst="rect">
            <a:avLst/>
          </a:prstGeom>
        </p:spPr>
      </p:pic>
      <p:sp>
        <p:nvSpPr>
          <p:cNvPr id="5" name="Text Placeholder 4">
            <a:extLst>
              <a:ext uri="{FF2B5EF4-FFF2-40B4-BE49-F238E27FC236}">
                <a16:creationId xmlns:a16="http://schemas.microsoft.com/office/drawing/2014/main" id="{FEBB0CC3-3343-434A-92B9-70FC47D209E5}"/>
              </a:ext>
            </a:extLst>
          </p:cNvPr>
          <p:cNvSpPr>
            <a:spLocks noGrp="1"/>
          </p:cNvSpPr>
          <p:nvPr>
            <p:ph type="body" sz="quarter" idx="10" hasCustomPrompt="1"/>
          </p:nvPr>
        </p:nvSpPr>
        <p:spPr>
          <a:xfrm>
            <a:off x="1096032" y="2902987"/>
            <a:ext cx="7534275" cy="850900"/>
          </a:xfrm>
          <a:prstGeom prst="rect">
            <a:avLst/>
          </a:prstGeom>
        </p:spPr>
        <p:txBody>
          <a:bodyPr/>
          <a:lstStyle>
            <a:lvl1pPr marL="0" indent="0">
              <a:buFontTx/>
              <a:buNone/>
              <a:defRPr sz="3200" b="1" i="0">
                <a:solidFill>
                  <a:schemeClr val="bg1"/>
                </a:solidFill>
                <a:latin typeface="Helvetica" pitchFamily="2" charset="0"/>
              </a:defRPr>
            </a:lvl1pPr>
          </a:lstStyle>
          <a:p>
            <a:pPr lvl="0"/>
            <a:r>
              <a:rPr lang="en-GB"/>
              <a:t>GOOD PRACTICES TRAINING </a:t>
            </a:r>
            <a:br>
              <a:rPr lang="en-GB"/>
            </a:br>
            <a:r>
              <a:rPr lang="en-GB"/>
              <a:t>FOR TOPIC HEADING</a:t>
            </a:r>
            <a:endParaRPr lang="en-US"/>
          </a:p>
        </p:txBody>
      </p:sp>
      <p:sp>
        <p:nvSpPr>
          <p:cNvPr id="9" name="Text Placeholder 4">
            <a:extLst>
              <a:ext uri="{FF2B5EF4-FFF2-40B4-BE49-F238E27FC236}">
                <a16:creationId xmlns:a16="http://schemas.microsoft.com/office/drawing/2014/main" id="{14CA27C6-C209-A845-B8E3-193A5E6CE9E0}"/>
              </a:ext>
            </a:extLst>
          </p:cNvPr>
          <p:cNvSpPr>
            <a:spLocks noGrp="1"/>
          </p:cNvSpPr>
          <p:nvPr>
            <p:ph type="body" sz="quarter" idx="11" hasCustomPrompt="1"/>
          </p:nvPr>
        </p:nvSpPr>
        <p:spPr>
          <a:xfrm>
            <a:off x="1096032" y="4045821"/>
            <a:ext cx="7534275" cy="850900"/>
          </a:xfrm>
          <a:prstGeom prst="rect">
            <a:avLst/>
          </a:prstGeom>
        </p:spPr>
        <p:txBody>
          <a:bodyPr/>
          <a:lstStyle>
            <a:lvl1pPr marL="0" indent="0">
              <a:buFontTx/>
              <a:buNone/>
              <a:defRPr sz="1400" b="0" i="0">
                <a:solidFill>
                  <a:schemeClr val="bg1"/>
                </a:solidFill>
                <a:latin typeface="Helvetica" pitchFamily="2" charset="0"/>
              </a:defRPr>
            </a:lvl1pPr>
          </a:lstStyle>
          <a:p>
            <a:pPr lvl="0"/>
            <a:r>
              <a:rPr lang="en-GB"/>
              <a:t>Date:</a:t>
            </a:r>
          </a:p>
          <a:p>
            <a:pPr lvl="0"/>
            <a:r>
              <a:rPr lang="en-GB"/>
              <a:t>Details:</a:t>
            </a:r>
            <a:endParaRPr lang="en-US"/>
          </a:p>
        </p:txBody>
      </p:sp>
    </p:spTree>
    <p:extLst>
      <p:ext uri="{BB962C8B-B14F-4D97-AF65-F5344CB8AC3E}">
        <p14:creationId xmlns:p14="http://schemas.microsoft.com/office/powerpoint/2010/main" val="4877958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E748082C-CC9B-AB48-BD61-920B28F2A329}"/>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5" name="Text Placeholder 4">
            <a:extLst>
              <a:ext uri="{FF2B5EF4-FFF2-40B4-BE49-F238E27FC236}">
                <a16:creationId xmlns:a16="http://schemas.microsoft.com/office/drawing/2014/main" id="{DE6844B5-C065-754D-B429-AFE9E68D70D8}"/>
              </a:ext>
            </a:extLst>
          </p:cNvPr>
          <p:cNvSpPr>
            <a:spLocks noGrp="1"/>
          </p:cNvSpPr>
          <p:nvPr>
            <p:ph type="body" sz="quarter" idx="11" hasCustomPrompt="1"/>
          </p:nvPr>
        </p:nvSpPr>
        <p:spPr>
          <a:xfrm>
            <a:off x="777243" y="2362676"/>
            <a:ext cx="10333122" cy="3601153"/>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9594148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F2A751-0B5F-074C-91B2-A74C8E7AB09D}"/>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6" name="Text Placeholder 4">
            <a:extLst>
              <a:ext uri="{FF2B5EF4-FFF2-40B4-BE49-F238E27FC236}">
                <a16:creationId xmlns:a16="http://schemas.microsoft.com/office/drawing/2014/main" id="{B06366EC-2B28-8C4D-98A6-805C70162820}"/>
              </a:ext>
            </a:extLst>
          </p:cNvPr>
          <p:cNvSpPr>
            <a:spLocks noGrp="1"/>
          </p:cNvSpPr>
          <p:nvPr>
            <p:ph type="body" sz="quarter" idx="11" hasCustomPrompt="1"/>
          </p:nvPr>
        </p:nvSpPr>
        <p:spPr>
          <a:xfrm>
            <a:off x="777243" y="2362676"/>
            <a:ext cx="5453624"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
        <p:nvSpPr>
          <p:cNvPr id="3" name="Picture Placeholder 2">
            <a:extLst>
              <a:ext uri="{FF2B5EF4-FFF2-40B4-BE49-F238E27FC236}">
                <a16:creationId xmlns:a16="http://schemas.microsoft.com/office/drawing/2014/main" id="{95AE49C1-4763-1D46-86E6-7FA4962E9CFC}"/>
              </a:ext>
            </a:extLst>
          </p:cNvPr>
          <p:cNvSpPr>
            <a:spLocks noGrp="1"/>
          </p:cNvSpPr>
          <p:nvPr>
            <p:ph type="pic" sz="quarter" idx="12"/>
          </p:nvPr>
        </p:nvSpPr>
        <p:spPr>
          <a:xfrm>
            <a:off x="6592888" y="1608138"/>
            <a:ext cx="5224462"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10916678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C382C2BB-E259-FB47-9A52-B495131B9653}"/>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BULLET POINTS</a:t>
            </a:r>
            <a:endParaRPr lang="en-US"/>
          </a:p>
        </p:txBody>
      </p:sp>
      <p:sp>
        <p:nvSpPr>
          <p:cNvPr id="5" name="Text Placeholder 4">
            <a:extLst>
              <a:ext uri="{FF2B5EF4-FFF2-40B4-BE49-F238E27FC236}">
                <a16:creationId xmlns:a16="http://schemas.microsoft.com/office/drawing/2014/main" id="{13B58B15-7863-8542-BFF3-B0337ED51ED3}"/>
              </a:ext>
            </a:extLst>
          </p:cNvPr>
          <p:cNvSpPr>
            <a:spLocks noGrp="1"/>
          </p:cNvSpPr>
          <p:nvPr>
            <p:ph type="body" sz="quarter" idx="11" hasCustomPrompt="1"/>
          </p:nvPr>
        </p:nvSpPr>
        <p:spPr>
          <a:xfrm>
            <a:off x="777242" y="2362677"/>
            <a:ext cx="10745815" cy="3568786"/>
          </a:xfrm>
          <a:prstGeom prst="rect">
            <a:avLst/>
          </a:prstGeom>
        </p:spPr>
        <p:txBody>
          <a:bodyPr numCol="2"/>
          <a:lstStyle>
            <a:lvl1pPr marL="285750" indent="-285750">
              <a:buFont typeface="Arial" panose="020B0604020202020204" pitchFamily="34" charset="0"/>
              <a:buChar char="•"/>
              <a:defRPr sz="1600" b="0" i="0">
                <a:solidFill>
                  <a:schemeClr val="tx1"/>
                </a:solidFill>
                <a:latin typeface="Helvetica" pitchFamily="2" charset="0"/>
              </a:defRPr>
            </a:lvl1pPr>
          </a:lstStyle>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endParaRPr lang="en-US"/>
          </a:p>
        </p:txBody>
      </p:sp>
    </p:spTree>
    <p:extLst>
      <p:ext uri="{BB962C8B-B14F-4D97-AF65-F5344CB8AC3E}">
        <p14:creationId xmlns:p14="http://schemas.microsoft.com/office/powerpoint/2010/main" val="685002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5A97084-C1EA-B74C-8BAC-F1401D6091F1}"/>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CHECKLIST</a:t>
            </a:r>
            <a:endParaRPr lang="en-US"/>
          </a:p>
        </p:txBody>
      </p:sp>
      <p:sp>
        <p:nvSpPr>
          <p:cNvPr id="5" name="Text Placeholder 4">
            <a:extLst>
              <a:ext uri="{FF2B5EF4-FFF2-40B4-BE49-F238E27FC236}">
                <a16:creationId xmlns:a16="http://schemas.microsoft.com/office/drawing/2014/main" id="{9AFE9360-42D4-C049-A636-9B760981C6AF}"/>
              </a:ext>
            </a:extLst>
          </p:cNvPr>
          <p:cNvSpPr>
            <a:spLocks noGrp="1"/>
          </p:cNvSpPr>
          <p:nvPr>
            <p:ph type="body" sz="quarter" idx="11" hasCustomPrompt="1"/>
          </p:nvPr>
        </p:nvSpPr>
        <p:spPr>
          <a:xfrm>
            <a:off x="777243" y="2362676"/>
            <a:ext cx="10333122" cy="3601153"/>
          </a:xfrm>
          <a:prstGeom prst="rect">
            <a:avLst/>
          </a:prstGeom>
        </p:spPr>
        <p:txBody>
          <a:bodyPr/>
          <a:lstStyle>
            <a:lvl1pPr marL="285750" indent="-285750" algn="l">
              <a:lnSpc>
                <a:spcPts val="2300"/>
              </a:lnSpc>
              <a:spcBef>
                <a:spcPts val="600"/>
              </a:spcBef>
              <a:spcAft>
                <a:spcPts val="600"/>
              </a:spcAft>
              <a:buClr>
                <a:srgbClr val="A57F51"/>
              </a:buClr>
              <a:buSzPct val="120000"/>
              <a:buFont typeface="Wingdings" pitchFamily="2" charset="2"/>
              <a:buChar char="q"/>
              <a:defRPr sz="1600" b="0" i="0">
                <a:solidFill>
                  <a:schemeClr val="tx1"/>
                </a:solidFill>
                <a:latin typeface="Helvetica" pitchFamily="2" charset="0"/>
              </a:defRPr>
            </a:lvl1pPr>
          </a:lstStyle>
          <a:p>
            <a:pPr algn="l">
              <a:lnSpc>
                <a:spcPts val="2300"/>
              </a:lnSpc>
              <a:spcBef>
                <a:spcPts val="600"/>
              </a:spcBef>
              <a:spcAft>
                <a:spcPts val="600"/>
              </a:spcAft>
            </a:pPr>
            <a:r>
              <a:rPr lang="en-GB" sz="1600" b="0" i="0" kern="1200">
                <a:solidFill>
                  <a:schemeClr val="tx1"/>
                </a:solidFill>
                <a:effectLst/>
                <a:latin typeface="Helvetica" pitchFamily="2" charset="0"/>
                <a:ea typeface="+mn-ea"/>
                <a:cs typeface="+mn-cs"/>
              </a:rPr>
              <a:t>Lorem ipsum dolor sit amet, consectetur adipiscing elit:</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Sed do eiusmod tempor incididunt ut labore et dolore magna aliqua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Uternas enim ad minim veniam, quis nostrud nisi ut aliquip ex earterste art commododare consequat. Duis aute irure dolor in reprehenderit in voluptate velit esse cillum dolore eu fugiat nulla pariatur.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Excepteur sint occaecat cupidatat non proident, sunt in culpa qui officia deserunt mollit anim.</a:t>
            </a:r>
          </a:p>
        </p:txBody>
      </p:sp>
    </p:spTree>
    <p:extLst>
      <p:ext uri="{BB962C8B-B14F-4D97-AF65-F5344CB8AC3E}">
        <p14:creationId xmlns:p14="http://schemas.microsoft.com/office/powerpoint/2010/main" val="823952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imag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62AFA78-38F7-EC42-9DE4-B2D7308DC139}"/>
              </a:ext>
            </a:extLst>
          </p:cNvPr>
          <p:cNvSpPr>
            <a:spLocks noGrp="1"/>
          </p:cNvSpPr>
          <p:nvPr>
            <p:ph type="pic" sz="quarter" idx="12"/>
          </p:nvPr>
        </p:nvSpPr>
        <p:spPr>
          <a:xfrm>
            <a:off x="408774"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
        <p:nvSpPr>
          <p:cNvPr id="5" name="Picture Placeholder 2">
            <a:extLst>
              <a:ext uri="{FF2B5EF4-FFF2-40B4-BE49-F238E27FC236}">
                <a16:creationId xmlns:a16="http://schemas.microsoft.com/office/drawing/2014/main" id="{36A2846B-5A8B-2B4B-B7BA-42C86CE123CE}"/>
              </a:ext>
            </a:extLst>
          </p:cNvPr>
          <p:cNvSpPr>
            <a:spLocks noGrp="1"/>
          </p:cNvSpPr>
          <p:nvPr>
            <p:ph type="pic" sz="quarter" idx="13"/>
          </p:nvPr>
        </p:nvSpPr>
        <p:spPr>
          <a:xfrm>
            <a:off x="6202672"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4713604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5B1DF181-0294-304E-AE4A-33D8B535E42B}"/>
              </a:ext>
            </a:extLst>
          </p:cNvPr>
          <p:cNvSpPr>
            <a:spLocks noGrp="1"/>
          </p:cNvSpPr>
          <p:nvPr>
            <p:ph type="media" sz="quarter" idx="10" hasCustomPrompt="1"/>
          </p:nvPr>
        </p:nvSpPr>
        <p:spPr>
          <a:xfrm>
            <a:off x="3927475" y="1608138"/>
            <a:ext cx="7875588" cy="4437062"/>
          </a:xfrm>
          <a:prstGeom prst="rect">
            <a:avLst/>
          </a:prstGeom>
        </p:spPr>
        <p:txBody>
          <a:bodyPr/>
          <a:lstStyle>
            <a:lvl1pPr>
              <a:defRPr sz="1600">
                <a:latin typeface="Helvetica" pitchFamily="2" charset="0"/>
              </a:defRPr>
            </a:lvl1pPr>
          </a:lstStyle>
          <a:p>
            <a:r>
              <a:rPr lang="en-US"/>
              <a:t>Media/video</a:t>
            </a:r>
          </a:p>
        </p:txBody>
      </p:sp>
      <p:sp>
        <p:nvSpPr>
          <p:cNvPr id="10" name="Text Placeholder 4">
            <a:extLst>
              <a:ext uri="{FF2B5EF4-FFF2-40B4-BE49-F238E27FC236}">
                <a16:creationId xmlns:a16="http://schemas.microsoft.com/office/drawing/2014/main" id="{933159BB-8CEB-D54F-8C98-3AB22A594DCF}"/>
              </a:ext>
            </a:extLst>
          </p:cNvPr>
          <p:cNvSpPr>
            <a:spLocks noGrp="1"/>
          </p:cNvSpPr>
          <p:nvPr>
            <p:ph type="body" sz="quarter" idx="11" hasCustomPrompt="1"/>
          </p:nvPr>
        </p:nvSpPr>
        <p:spPr>
          <a:xfrm>
            <a:off x="777245" y="1640901"/>
            <a:ext cx="2928908"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VIDEO</a:t>
            </a:r>
            <a:endParaRPr lang="en-US"/>
          </a:p>
        </p:txBody>
      </p:sp>
      <p:sp>
        <p:nvSpPr>
          <p:cNvPr id="11" name="Text Placeholder 4">
            <a:extLst>
              <a:ext uri="{FF2B5EF4-FFF2-40B4-BE49-F238E27FC236}">
                <a16:creationId xmlns:a16="http://schemas.microsoft.com/office/drawing/2014/main" id="{D91A637F-9B88-9A4A-9225-F8DAB3254AD8}"/>
              </a:ext>
            </a:extLst>
          </p:cNvPr>
          <p:cNvSpPr>
            <a:spLocks noGrp="1"/>
          </p:cNvSpPr>
          <p:nvPr>
            <p:ph type="body" sz="quarter" idx="12" hasCustomPrompt="1"/>
          </p:nvPr>
        </p:nvSpPr>
        <p:spPr>
          <a:xfrm>
            <a:off x="777243" y="2362676"/>
            <a:ext cx="2928909"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6709794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relevant task sheets">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B1FCB6BD-7FDE-174C-87C5-231D460885D2}"/>
              </a:ext>
            </a:extLst>
          </p:cNvPr>
          <p:cNvSpPr>
            <a:spLocks noGrp="1"/>
          </p:cNvSpPr>
          <p:nvPr>
            <p:ph type="body" sz="quarter" idx="10" hasCustomPrompt="1"/>
          </p:nvPr>
        </p:nvSpPr>
        <p:spPr>
          <a:xfrm>
            <a:off x="777244" y="1640901"/>
            <a:ext cx="9483457"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LIST RELEVANT TASK SHEETS</a:t>
            </a:r>
            <a:endParaRPr lang="en-US"/>
          </a:p>
        </p:txBody>
      </p:sp>
      <p:sp>
        <p:nvSpPr>
          <p:cNvPr id="4" name="Text Placeholder 4">
            <a:extLst>
              <a:ext uri="{FF2B5EF4-FFF2-40B4-BE49-F238E27FC236}">
                <a16:creationId xmlns:a16="http://schemas.microsoft.com/office/drawing/2014/main" id="{E3BB6AF1-D396-8648-BB4B-66EC2E5BD9BC}"/>
              </a:ext>
            </a:extLst>
          </p:cNvPr>
          <p:cNvSpPr>
            <a:spLocks noGrp="1"/>
          </p:cNvSpPr>
          <p:nvPr>
            <p:ph type="body" sz="quarter" idx="11" hasCustomPrompt="1"/>
          </p:nvPr>
        </p:nvSpPr>
        <p:spPr>
          <a:xfrm>
            <a:off x="777242" y="2362677"/>
            <a:ext cx="10745815" cy="3568786"/>
          </a:xfrm>
          <a:prstGeom prst="rect">
            <a:avLst/>
          </a:prstGeom>
        </p:spPr>
        <p:txBody>
          <a:bodyPr numCol="1"/>
          <a:lstStyle>
            <a:lvl1pPr marL="285750" indent="-285750">
              <a:buFont typeface="Arial" panose="020B0604020202020204" pitchFamily="34" charset="0"/>
              <a:buChar char="•"/>
              <a:defRPr sz="1600" b="0" i="0">
                <a:solidFill>
                  <a:schemeClr val="tx1"/>
                </a:solidFill>
                <a:latin typeface="Helvetica" pitchFamily="2" charset="0"/>
              </a:defRPr>
            </a:lvl1pPr>
          </a:lstStyle>
          <a:p>
            <a:r>
              <a:rPr lang="en-US"/>
              <a:t>List relevant task sheets and link to download bundle</a:t>
            </a:r>
          </a:p>
        </p:txBody>
      </p:sp>
    </p:spTree>
    <p:extLst>
      <p:ext uri="{BB962C8B-B14F-4D97-AF65-F5344CB8AC3E}">
        <p14:creationId xmlns:p14="http://schemas.microsoft.com/office/powerpoint/2010/main" val="37041893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3123B6-0F67-0E48-895E-734B361B1F57}"/>
              </a:ext>
            </a:extLst>
          </p:cNvPr>
          <p:cNvSpPr txBox="1"/>
          <p:nvPr userDrawn="1"/>
        </p:nvSpPr>
        <p:spPr>
          <a:xfrm>
            <a:off x="319834" y="6327115"/>
            <a:ext cx="9489186" cy="244084"/>
          </a:xfrm>
          <a:prstGeom prst="rect">
            <a:avLst/>
          </a:prstGeom>
          <a:noFill/>
        </p:spPr>
        <p:txBody>
          <a:bodyPr wrap="square" rtlCol="0" anchor="b">
            <a:spAutoFit/>
          </a:bodyPr>
          <a:lstStyle/>
          <a:p>
            <a:pPr algn="l"/>
            <a:r>
              <a:rPr lang="sk" sz="1000" b="0" i="0" strike="noStrike" cap="none" spc="0" baseline="0">
                <a:solidFill>
                  <a:srgbClr val="000000"/>
                </a:solidFill>
                <a:effectLst/>
                <a:latin typeface="Helvetica"/>
                <a:ea typeface="Helvetica"/>
                <a:cs typeface="Helvetica"/>
              </a:rPr>
              <a:t>Tento školiaci balík bol vyvinutý ako súčasť Príručky osvedčených postupov NEPSI – navštívte stránku guide.nepsi.eu</a:t>
            </a:r>
          </a:p>
        </p:txBody>
      </p:sp>
      <p:cxnSp>
        <p:nvCxnSpPr>
          <p:cNvPr id="6" name="Straight Connector 5">
            <a:extLst>
              <a:ext uri="{FF2B5EF4-FFF2-40B4-BE49-F238E27FC236}">
                <a16:creationId xmlns:a16="http://schemas.microsoft.com/office/drawing/2014/main" id="{EEF89B71-CE49-9241-9006-BD45EFB60699}"/>
              </a:ext>
            </a:extLst>
          </p:cNvPr>
          <p:cNvCxnSpPr/>
          <p:nvPr userDrawn="1"/>
        </p:nvCxnSpPr>
        <p:spPr>
          <a:xfrm>
            <a:off x="395111" y="1275645"/>
            <a:ext cx="11413067" cy="0"/>
          </a:xfrm>
          <a:prstGeom prst="line">
            <a:avLst/>
          </a:prstGeom>
          <a:ln w="19050">
            <a:solidFill>
              <a:srgbClr val="F6A31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F849516-AA19-3D46-9A5F-42366BC6957B}"/>
              </a:ext>
            </a:extLst>
          </p:cNvPr>
          <p:cNvPicPr>
            <a:picLocks noChangeAspect="1"/>
          </p:cNvPicPr>
          <p:nvPr userDrawn="1"/>
        </p:nvPicPr>
        <p:blipFill>
          <a:blip r:embed="rId10"/>
          <a:stretch>
            <a:fillRect/>
          </a:stretch>
        </p:blipFill>
        <p:spPr>
          <a:xfrm>
            <a:off x="406346" y="366936"/>
            <a:ext cx="1000588" cy="630000"/>
          </a:xfrm>
          <a:prstGeom prst="rect">
            <a:avLst/>
          </a:prstGeom>
        </p:spPr>
      </p:pic>
      <p:sp>
        <p:nvSpPr>
          <p:cNvPr id="8" name="Text Placeholder 4">
            <a:extLst>
              <a:ext uri="{FF2B5EF4-FFF2-40B4-BE49-F238E27FC236}">
                <a16:creationId xmlns:a16="http://schemas.microsoft.com/office/drawing/2014/main" id="{BD320CFC-6F29-3B43-89D6-E5D26E6D334C}"/>
              </a:ext>
            </a:extLst>
          </p:cNvPr>
          <p:cNvSpPr txBox="1"/>
          <p:nvPr userDrawn="1"/>
        </p:nvSpPr>
        <p:spPr>
          <a:xfrm>
            <a:off x="7276011" y="429114"/>
            <a:ext cx="4541339" cy="850900"/>
          </a:xfrm>
          <a:prstGeom prst="rect">
            <a:avLst/>
          </a:prstGeom>
        </p:spPr>
        <p:txBody>
          <a:bodyPr/>
          <a:lstStyle>
            <a:lvl1pPr marL="0" indent="0" algn="r" defTabSz="914400" rtl="0" eaLnBrk="1" latinLnBrk="0" hangingPunct="1">
              <a:lnSpc>
                <a:spcPct val="90000"/>
              </a:lnSpc>
              <a:spcBef>
                <a:spcPts val="1000"/>
              </a:spcBef>
              <a:buFontTx/>
              <a:buNone/>
              <a:defRPr sz="1400" b="1" i="0" kern="1200">
                <a:solidFill>
                  <a:srgbClr val="F6A317"/>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sk" sz="1400" b="1" i="0" strike="noStrike" cap="none" spc="0" baseline="0" dirty="0">
                <a:solidFill>
                  <a:srgbClr val="F6A317"/>
                </a:solidFill>
                <a:effectLst/>
                <a:latin typeface="Helvetica"/>
                <a:ea typeface="Helvetica"/>
                <a:cs typeface="Helvetica"/>
              </a:rPr>
              <a:t>ŠKOLENIE ZAMERANÉ NA OSVEDČENÉ POSTUPY V OBLASTI UZAVRETIA PROCESOV</a:t>
            </a:r>
          </a:p>
        </p:txBody>
      </p:sp>
    </p:spTree>
    <p:extLst>
      <p:ext uri="{BB962C8B-B14F-4D97-AF65-F5344CB8AC3E}">
        <p14:creationId xmlns:p14="http://schemas.microsoft.com/office/powerpoint/2010/main" val="332063867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7" r:id="rId5"/>
    <p:sldLayoutId id="2147483653" r:id="rId6"/>
    <p:sldLayoutId id="2147483658" r:id="rId7"/>
    <p:sldLayoutId id="2147483655" r:id="rId8"/>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guide.nepsi.eu/"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training.nepsi.eu/" TargetMode="External"/><Relationship Id="rId4" Type="http://schemas.openxmlformats.org/officeDocument/2006/relationships/hyperlink" Target="https://toolkit.nepsi.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302E89-B061-3248-A4DD-EEC96D8F9285}"/>
              </a:ext>
            </a:extLst>
          </p:cNvPr>
          <p:cNvSpPr>
            <a:spLocks noGrp="1"/>
          </p:cNvSpPr>
          <p:nvPr>
            <p:ph type="body" sz="quarter" idx="10"/>
          </p:nvPr>
        </p:nvSpPr>
        <p:spPr>
          <a:xfrm>
            <a:off x="1096032" y="2902987"/>
            <a:ext cx="8962368" cy="850900"/>
          </a:xfrm>
        </p:spPr>
        <p:txBody>
          <a:bodyPr anchor="t"/>
          <a:lstStyle/>
          <a:p>
            <a:pPr>
              <a:lnSpc>
                <a:spcPct val="100000"/>
              </a:lnSpc>
            </a:pPr>
            <a:r>
              <a:rPr lang="sk" sz="2800" b="1" i="0" strike="noStrike" cap="none" spc="0" baseline="0" dirty="0">
                <a:solidFill>
                  <a:srgbClr val="FFFFFF"/>
                </a:solidFill>
                <a:effectLst/>
                <a:latin typeface="Helvetica"/>
                <a:ea typeface="Helvetica"/>
                <a:cs typeface="Helvetica"/>
              </a:rPr>
              <a:t>ŠKOLENIE ZAMERANÉ NA OSVEDČENÉ POSTUPY V OBLASTI UZAVRETIA PROCESOV</a:t>
            </a:r>
          </a:p>
        </p:txBody>
      </p:sp>
      <p:sp>
        <p:nvSpPr>
          <p:cNvPr id="4" name="Text Placeholder 3">
            <a:extLst>
              <a:ext uri="{FF2B5EF4-FFF2-40B4-BE49-F238E27FC236}">
                <a16:creationId xmlns:a16="http://schemas.microsoft.com/office/drawing/2014/main" id="{99B3863F-47E7-0946-AB9D-9520355AE3B7}"/>
              </a:ext>
            </a:extLst>
          </p:cNvPr>
          <p:cNvSpPr>
            <a:spLocks noGrp="1"/>
          </p:cNvSpPr>
          <p:nvPr>
            <p:ph type="body" sz="quarter" idx="11"/>
          </p:nvPr>
        </p:nvSpPr>
        <p:spPr>
          <a:xfrm>
            <a:off x="1096032" y="4061949"/>
            <a:ext cx="7534275" cy="850900"/>
          </a:xfrm>
        </p:spPr>
        <p:txBody>
          <a:bodyPr/>
          <a:lstStyle/>
          <a:p>
            <a:endParaRPr lang="en-US"/>
          </a:p>
        </p:txBody>
      </p:sp>
      <p:sp>
        <p:nvSpPr>
          <p:cNvPr id="2" name="Rectangle 1">
            <a:extLst>
              <a:ext uri="{FF2B5EF4-FFF2-40B4-BE49-F238E27FC236}">
                <a16:creationId xmlns:a16="http://schemas.microsoft.com/office/drawing/2014/main" id="{5AABC0BD-1A3A-A149-87EF-3C6B21A03FC4}"/>
              </a:ext>
            </a:extLst>
          </p:cNvPr>
          <p:cNvSpPr/>
          <p:nvPr/>
        </p:nvSpPr>
        <p:spPr>
          <a:xfrm>
            <a:off x="7249885" y="321972"/>
            <a:ext cx="4547163" cy="631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9646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55A8C-0491-4D4D-B0C0-03C52FE6100C}"/>
              </a:ext>
            </a:extLst>
          </p:cNvPr>
          <p:cNvSpPr>
            <a:spLocks noGrp="1"/>
          </p:cNvSpPr>
          <p:nvPr>
            <p:ph type="body" sz="quarter" idx="10"/>
          </p:nvPr>
        </p:nvSpPr>
        <p:spPr/>
        <p:txBody>
          <a:bodyPr/>
          <a:lstStyle/>
          <a:p>
            <a:pPr>
              <a:lnSpc>
                <a:spcPct val="100000"/>
              </a:lnSpc>
            </a:pPr>
            <a:r>
              <a:rPr lang="sk" sz="2800" b="1" i="0" strike="noStrike" cap="none" spc="0" baseline="0">
                <a:solidFill>
                  <a:srgbClr val="F6A317"/>
                </a:solidFill>
                <a:effectLst/>
                <a:latin typeface="Helvetica"/>
                <a:ea typeface="Helvetica"/>
                <a:cs typeface="Helvetica"/>
              </a:rPr>
              <a:t>ZÁVER</a:t>
            </a:r>
          </a:p>
        </p:txBody>
      </p:sp>
      <p:sp>
        <p:nvSpPr>
          <p:cNvPr id="3" name="Text Placeholder 2">
            <a:extLst>
              <a:ext uri="{FF2B5EF4-FFF2-40B4-BE49-F238E27FC236}">
                <a16:creationId xmlns:a16="http://schemas.microsoft.com/office/drawing/2014/main" id="{8D1981DF-FF6D-334E-A61C-977A636291F3}"/>
              </a:ext>
            </a:extLst>
          </p:cNvPr>
          <p:cNvSpPr>
            <a:spLocks noGrp="1"/>
          </p:cNvSpPr>
          <p:nvPr>
            <p:ph type="body" sz="quarter" idx="11"/>
          </p:nvPr>
        </p:nvSpPr>
        <p:spPr/>
        <p:txBody>
          <a:bodyPr/>
          <a:lstStyle/>
          <a:p>
            <a:pPr>
              <a:lnSpc>
                <a:spcPts val="2400"/>
              </a:lnSpc>
              <a:spcBef>
                <a:spcPts val="600"/>
              </a:spcBef>
              <a:spcAft>
                <a:spcPts val="1000"/>
              </a:spcAft>
            </a:pPr>
            <a:r>
              <a:rPr lang="sk" sz="1800" b="0" i="0" strike="noStrike" cap="none" spc="0" baseline="0">
                <a:solidFill>
                  <a:srgbClr val="000000"/>
                </a:solidFill>
                <a:effectLst/>
                <a:latin typeface="Helvetica"/>
                <a:ea typeface="Helvetica"/>
                <a:cs typeface="Helvetica"/>
              </a:rPr>
              <a:t>Uzavretie procesov patrí medzi najúčinnejšie prostriedky na kontrolu prachu. Pamätajte si:</a:t>
            </a:r>
          </a:p>
          <a:p>
            <a:pPr marL="285750" indent="-285750">
              <a:lnSpc>
                <a:spcPts val="2400"/>
              </a:lnSpc>
              <a:spcBef>
                <a:spcPts val="600"/>
              </a:spcBef>
              <a:spcAft>
                <a:spcPts val="600"/>
              </a:spcAft>
              <a:buClr>
                <a:srgbClr val="F1B600"/>
              </a:buClr>
              <a:buSzPct val="120000"/>
              <a:buFont typeface="Wingdings" pitchFamily="2" charset="2"/>
              <a:buChar char="q"/>
            </a:pPr>
            <a:r>
              <a:rPr lang="sk" sz="1800" b="0" i="0" strike="noStrike" cap="none" spc="0" baseline="0">
                <a:solidFill>
                  <a:srgbClr val="000000"/>
                </a:solidFill>
                <a:effectLst/>
                <a:latin typeface="Helvetica"/>
                <a:ea typeface="Helvetica"/>
                <a:cs typeface="Helvetica"/>
              </a:rPr>
              <a:t>Vždy používajte uzavreté procesy s ventilačnými systémami, ak sú k dispozícii – chyby nahláste.</a:t>
            </a:r>
          </a:p>
          <a:p>
            <a:pPr marL="285750" indent="-285750">
              <a:lnSpc>
                <a:spcPts val="2400"/>
              </a:lnSpc>
              <a:spcBef>
                <a:spcPts val="600"/>
              </a:spcBef>
              <a:spcAft>
                <a:spcPts val="600"/>
              </a:spcAft>
              <a:buClr>
                <a:srgbClr val="F1B600"/>
              </a:buClr>
              <a:buSzPct val="120000"/>
              <a:buFont typeface="Wingdings" pitchFamily="2" charset="2"/>
              <a:buChar char="q"/>
            </a:pPr>
            <a:r>
              <a:rPr lang="sk" sz="1800" b="0" i="0" strike="noStrike" cap="none" spc="0" baseline="0">
                <a:solidFill>
                  <a:srgbClr val="000000"/>
                </a:solidFill>
                <a:effectLst/>
                <a:latin typeface="Helvetica"/>
                <a:ea typeface="Helvetica"/>
                <a:cs typeface="Helvetica"/>
              </a:rPr>
              <a:t>Majte pripravený plán, ako bezpečne riešiť situácie, keď potrebujete vstúpiť do uzavretého priestoru.</a:t>
            </a:r>
          </a:p>
          <a:p>
            <a:pPr marL="285750" indent="-285750">
              <a:lnSpc>
                <a:spcPts val="2400"/>
              </a:lnSpc>
              <a:spcBef>
                <a:spcPts val="600"/>
              </a:spcBef>
              <a:spcAft>
                <a:spcPts val="600"/>
              </a:spcAft>
              <a:buClr>
                <a:srgbClr val="F1B600"/>
              </a:buClr>
              <a:buSzPct val="120000"/>
              <a:buFont typeface="Wingdings" pitchFamily="2" charset="2"/>
              <a:buChar char="q"/>
            </a:pPr>
            <a:r>
              <a:rPr lang="sk" sz="1800" b="0" i="0" strike="noStrike" cap="none" spc="0" baseline="0">
                <a:solidFill>
                  <a:srgbClr val="FF0000"/>
                </a:solidFill>
                <a:effectLst/>
                <a:latin typeface="Helvetica"/>
                <a:ea typeface="Helvetica"/>
                <a:cs typeface="Helvetica"/>
              </a:rPr>
              <a:t>Školiteľ pridá kontextové závery.</a:t>
            </a:r>
          </a:p>
        </p:txBody>
      </p:sp>
      <p:pic>
        <p:nvPicPr>
          <p:cNvPr id="5" name="Picture 4">
            <a:extLst>
              <a:ext uri="{FF2B5EF4-FFF2-40B4-BE49-F238E27FC236}">
                <a16:creationId xmlns:a16="http://schemas.microsoft.com/office/drawing/2014/main" id="{0B390723-ECD8-4745-934F-06F7A23C5080}"/>
              </a:ext>
            </a:extLst>
          </p:cNvPr>
          <p:cNvPicPr>
            <a:picLocks noChangeAspect="1"/>
          </p:cNvPicPr>
          <p:nvPr/>
        </p:nvPicPr>
        <p:blipFill>
          <a:blip r:embed="rId3"/>
          <a:stretch>
            <a:fillRect/>
          </a:stretch>
        </p:blipFill>
        <p:spPr>
          <a:xfrm>
            <a:off x="7287256" y="1365250"/>
            <a:ext cx="4127500" cy="4127500"/>
          </a:xfrm>
          <a:prstGeom prst="rect">
            <a:avLst/>
          </a:prstGeom>
        </p:spPr>
      </p:pic>
    </p:spTree>
    <p:extLst>
      <p:ext uri="{BB962C8B-B14F-4D97-AF65-F5344CB8AC3E}">
        <p14:creationId xmlns:p14="http://schemas.microsoft.com/office/powerpoint/2010/main" val="369714290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p:txBody>
          <a:bodyPr/>
          <a:lstStyle/>
          <a:p>
            <a:pPr>
              <a:lnSpc>
                <a:spcPct val="100000"/>
              </a:lnSpc>
            </a:pPr>
            <a:r>
              <a:rPr lang="sk" sz="2800" b="1" i="0" strike="noStrike" cap="none" spc="0" baseline="0">
                <a:solidFill>
                  <a:srgbClr val="F6A317"/>
                </a:solidFill>
                <a:effectLst/>
                <a:latin typeface="Helvetica"/>
                <a:ea typeface="Helvetica"/>
                <a:cs typeface="Helvetica"/>
              </a:rPr>
              <a:t>PRÁZDNA SNÍMKA</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p:txBody>
          <a:bodyPr/>
          <a:lstStyle/>
          <a:p>
            <a:pPr>
              <a:lnSpc>
                <a:spcPts val="2400"/>
              </a:lnSpc>
            </a:pPr>
            <a:r>
              <a:rPr lang="sk" sz="1800" b="0" i="0" strike="noStrike" cap="none" spc="0" baseline="0">
                <a:solidFill>
                  <a:srgbClr val="000000"/>
                </a:solidFill>
                <a:effectLst/>
                <a:latin typeface="Helvetica"/>
                <a:ea typeface="Helvetica"/>
                <a:cs typeface="Helvetica"/>
              </a:rPr>
              <a:t>Túto snímku použite na vytvorenie vlastného školiaceho materiálu špecifického pre pracovné prostredie/kontext.</a:t>
            </a:r>
          </a:p>
          <a:p>
            <a:pPr>
              <a:lnSpc>
                <a:spcPts val="2400"/>
              </a:lnSpc>
            </a:pPr>
            <a:r>
              <a:rPr lang="sk" sz="1800" b="0" i="0" strike="noStrike" cap="none" spc="0" baseline="0">
                <a:solidFill>
                  <a:srgbClr val="000000"/>
                </a:solidFill>
                <a:effectLst/>
                <a:latin typeface="Helvetica"/>
                <a:ea typeface="Helvetica"/>
                <a:cs typeface="Helvetica"/>
              </a:rPr>
              <a:t>Ak chcete zmeniť obrázok, kliknite pravým tlačidlom myši &gt; zmeniť obrázok &gt; zo súboru.</a:t>
            </a:r>
          </a:p>
          <a:p>
            <a:pPr>
              <a:lnSpc>
                <a:spcPts val="2400"/>
              </a:lnSpc>
            </a:pPr>
            <a:r>
              <a:rPr lang="sk" sz="1800" b="0" i="0" strike="noStrike" cap="none" spc="0" baseline="0">
                <a:solidFill>
                  <a:srgbClr val="000000"/>
                </a:solidFill>
                <a:effectLst/>
                <a:latin typeface="Helvetica"/>
                <a:ea typeface="Helvetica"/>
                <a:cs typeface="Helvetica"/>
              </a:rPr>
              <a:t>Ak chcete vytvoriť ďalšie snímky, kliknite na kartu „Nová snímka“ vyššie.</a:t>
            </a:r>
          </a:p>
        </p:txBody>
      </p:sp>
      <p:pic>
        <p:nvPicPr>
          <p:cNvPr id="5" name="Picture 4">
            <a:extLst>
              <a:ext uri="{FF2B5EF4-FFF2-40B4-BE49-F238E27FC236}">
                <a16:creationId xmlns:a16="http://schemas.microsoft.com/office/drawing/2014/main" id="{CCBA8D20-98C2-1040-9A50-289B5FCF0FF1}"/>
              </a:ext>
            </a:extLst>
          </p:cNvPr>
          <p:cNvPicPr>
            <a:picLocks noChangeAspect="1"/>
          </p:cNvPicPr>
          <p:nvPr/>
        </p:nvPicPr>
        <p:blipFill>
          <a:blip r:embed="rId3"/>
          <a:srcRect l="5438" r="16056"/>
          <a:stretch>
            <a:fillRect/>
          </a:stretch>
        </p:blipFill>
        <p:spPr>
          <a:xfrm>
            <a:off x="6592708" y="1608531"/>
            <a:ext cx="5224384" cy="4436510"/>
          </a:xfrm>
          <a:prstGeom prst="rect">
            <a:avLst/>
          </a:prstGeom>
        </p:spPr>
      </p:pic>
    </p:spTree>
    <p:extLst>
      <p:ext uri="{BB962C8B-B14F-4D97-AF65-F5344CB8AC3E}">
        <p14:creationId xmlns:p14="http://schemas.microsoft.com/office/powerpoint/2010/main" val="9475298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40799-38CC-024D-885F-40D009CA9E71}"/>
              </a:ext>
            </a:extLst>
          </p:cNvPr>
          <p:cNvSpPr>
            <a:spLocks noGrp="1"/>
          </p:cNvSpPr>
          <p:nvPr>
            <p:ph type="body" sz="quarter" idx="10"/>
          </p:nvPr>
        </p:nvSpPr>
        <p:spPr>
          <a:xfrm>
            <a:off x="777244" y="1640901"/>
            <a:ext cx="7538853" cy="850900"/>
          </a:xfrm>
        </p:spPr>
        <p:txBody>
          <a:bodyPr/>
          <a:lstStyle/>
          <a:p>
            <a:pPr>
              <a:lnSpc>
                <a:spcPct val="100000"/>
              </a:lnSpc>
            </a:pPr>
            <a:r>
              <a:rPr lang="sk" sz="2800" b="1" i="0" strike="noStrike" cap="none" spc="0" baseline="0">
                <a:solidFill>
                  <a:srgbClr val="F6A317"/>
                </a:solidFill>
                <a:effectLst/>
                <a:latin typeface="Helvetica"/>
                <a:ea typeface="Helvetica"/>
                <a:cs typeface="Helvetica"/>
              </a:rPr>
              <a:t>DODATOČNÉ VZDELÁVACIE MATERIÁLY</a:t>
            </a:r>
          </a:p>
        </p:txBody>
      </p:sp>
      <p:sp>
        <p:nvSpPr>
          <p:cNvPr id="3" name="Text Placeholder 2">
            <a:extLst>
              <a:ext uri="{FF2B5EF4-FFF2-40B4-BE49-F238E27FC236}">
                <a16:creationId xmlns:a16="http://schemas.microsoft.com/office/drawing/2014/main" id="{E4F07BA6-6CD5-BD44-A586-339407333047}"/>
              </a:ext>
            </a:extLst>
          </p:cNvPr>
          <p:cNvSpPr>
            <a:spLocks noGrp="1"/>
          </p:cNvSpPr>
          <p:nvPr>
            <p:ph type="body" sz="quarter" idx="11"/>
          </p:nvPr>
        </p:nvSpPr>
        <p:spPr/>
        <p:txBody>
          <a:bodyPr/>
          <a:lstStyle/>
          <a:p>
            <a:pPr marL="285750" indent="-285750">
              <a:lnSpc>
                <a:spcPts val="2300"/>
              </a:lnSpc>
              <a:spcBef>
                <a:spcPts val="600"/>
              </a:spcBef>
              <a:spcAft>
                <a:spcPts val="600"/>
              </a:spcAft>
              <a:buSzPct val="130000"/>
              <a:buFont typeface="Arial" panose="020B0604020202020204" pitchFamily="34" charset="0"/>
              <a:buChar char="•"/>
            </a:pPr>
            <a:r>
              <a:rPr lang="sk" sz="1600" b="0" i="0" strike="noStrike" cap="none" spc="0" baseline="0">
                <a:solidFill>
                  <a:srgbClr val="000000"/>
                </a:solidFill>
                <a:effectLst/>
                <a:latin typeface="Helvetica"/>
                <a:ea typeface="Helvetica"/>
                <a:cs typeface="Helvetica"/>
                <a:hlinkClick r:id="rId3" history="0"/>
              </a:rPr>
              <a:t>Príručka osvedčených postupov NEPSI</a:t>
            </a:r>
          </a:p>
          <a:p>
            <a:pPr marL="285750" indent="-285750">
              <a:lnSpc>
                <a:spcPts val="2300"/>
              </a:lnSpc>
              <a:spcBef>
                <a:spcPts val="600"/>
              </a:spcBef>
              <a:spcAft>
                <a:spcPts val="600"/>
              </a:spcAft>
              <a:buSzPct val="130000"/>
              <a:buFont typeface="Arial" panose="020B0604020202020204" pitchFamily="34" charset="0"/>
              <a:buChar char="•"/>
            </a:pPr>
            <a:r>
              <a:rPr lang="sk" sz="1600" b="0" i="0" strike="noStrike" cap="none" spc="0" baseline="0">
                <a:solidFill>
                  <a:srgbClr val="000000"/>
                </a:solidFill>
                <a:effectLst/>
                <a:latin typeface="Helvetica"/>
                <a:ea typeface="Helvetica"/>
                <a:cs typeface="Helvetica"/>
                <a:hlinkClick r:id="rId4" history="0"/>
              </a:rPr>
              <a:t>Príručka NEPSI pre MSP</a:t>
            </a:r>
          </a:p>
        </p:txBody>
      </p:sp>
      <p:sp>
        <p:nvSpPr>
          <p:cNvPr id="4" name="Rounded Rectangle 3">
            <a:extLst>
              <a:ext uri="{FF2B5EF4-FFF2-40B4-BE49-F238E27FC236}">
                <a16:creationId xmlns:a16="http://schemas.microsoft.com/office/drawing/2014/main" id="{F7893D7C-3663-E843-BD9F-D8A29E67A4E2}"/>
              </a:ext>
            </a:extLst>
          </p:cNvPr>
          <p:cNvSpPr/>
          <p:nvPr/>
        </p:nvSpPr>
        <p:spPr>
          <a:xfrm>
            <a:off x="957262" y="5159235"/>
            <a:ext cx="10144125" cy="655778"/>
          </a:xfrm>
          <a:prstGeom prst="roundRect">
            <a:avLst/>
          </a:prstGeom>
          <a:noFill/>
          <a:ln>
            <a:solidFill>
              <a:srgbClr val="F6A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Rectangle 4">
            <a:extLst>
              <a:ext uri="{FF2B5EF4-FFF2-40B4-BE49-F238E27FC236}">
                <a16:creationId xmlns:a16="http://schemas.microsoft.com/office/drawing/2014/main" id="{F847176E-8490-B540-BA3B-9AB4076A48C6}"/>
              </a:ext>
            </a:extLst>
          </p:cNvPr>
          <p:cNvSpPr/>
          <p:nvPr/>
        </p:nvSpPr>
        <p:spPr>
          <a:xfrm>
            <a:off x="1088454" y="5244989"/>
            <a:ext cx="10022946" cy="472912"/>
          </a:xfrm>
          <a:prstGeom prst="rect">
            <a:avLst/>
          </a:prstGeom>
          <a:noFill/>
          <a:ln>
            <a:noFill/>
          </a:ln>
        </p:spPr>
        <p:txBody>
          <a:bodyPr wrap="square" anchor="ctr">
            <a:spAutoFit/>
          </a:bodyPr>
          <a:lstStyle/>
          <a:p>
            <a:pPr>
              <a:lnSpc>
                <a:spcPts val="3000"/>
              </a:lnSpc>
              <a:spcBef>
                <a:spcPts val="1200"/>
              </a:spcBef>
              <a:spcAft>
                <a:spcPts val="1200"/>
              </a:spcAft>
              <a:buSzPct val="130000"/>
            </a:pPr>
            <a:r>
              <a:rPr lang="sk" sz="1750" b="0" i="0" strike="noStrike" cap="none" spc="0" baseline="0" dirty="0">
                <a:solidFill>
                  <a:srgbClr val="000000"/>
                </a:solidFill>
                <a:effectLst/>
                <a:latin typeface="Calibri"/>
                <a:ea typeface="Calibri"/>
                <a:cs typeface="Calibri"/>
              </a:rPr>
              <a:t>Navštívte </a:t>
            </a:r>
            <a:r>
              <a:rPr lang="sk" sz="1750" b="1" i="0" strike="noStrike" cap="none" spc="0" baseline="0" dirty="0">
                <a:solidFill>
                  <a:srgbClr val="000000"/>
                </a:solidFill>
                <a:effectLst/>
                <a:latin typeface="Calibri"/>
                <a:ea typeface="Calibri"/>
                <a:cs typeface="Calibri"/>
              </a:rPr>
              <a:t>e-vzdelávaciu platformu NEPSI</a:t>
            </a:r>
            <a:r>
              <a:rPr lang="sk" sz="1750" b="0" i="0" strike="noStrike" cap="none" spc="0" baseline="0" dirty="0">
                <a:solidFill>
                  <a:srgbClr val="000000"/>
                </a:solidFill>
                <a:effectLst/>
                <a:latin typeface="Calibri"/>
                <a:ea typeface="Calibri"/>
                <a:cs typeface="Calibri"/>
              </a:rPr>
              <a:t> na </a:t>
            </a:r>
            <a:r>
              <a:rPr lang="sk" sz="1750" b="0" i="0" strike="noStrike" cap="none" spc="0" baseline="0" dirty="0">
                <a:solidFill>
                  <a:srgbClr val="000000"/>
                </a:solidFill>
                <a:effectLst/>
                <a:latin typeface="Calibri"/>
                <a:ea typeface="Calibri"/>
                <a:cs typeface="Calibri"/>
                <a:hlinkClick r:id="rId5" history="0"/>
              </a:rPr>
              <a:t>training.nepsi.eu</a:t>
            </a:r>
            <a:r>
              <a:rPr lang="sk" sz="1750" b="0" i="0" strike="noStrike" cap="none" spc="0" baseline="0" dirty="0">
                <a:solidFill>
                  <a:srgbClr val="000000"/>
                </a:solidFill>
                <a:effectLst/>
                <a:latin typeface="Calibri"/>
                <a:ea typeface="Calibri"/>
                <a:cs typeface="Calibri"/>
              </a:rPr>
              <a:t>, kde nájdete ďalšie vzdelávacie zdroje o RCS.</a:t>
            </a:r>
          </a:p>
        </p:txBody>
      </p:sp>
    </p:spTree>
    <p:extLst>
      <p:ext uri="{BB962C8B-B14F-4D97-AF65-F5344CB8AC3E}">
        <p14:creationId xmlns:p14="http://schemas.microsoft.com/office/powerpoint/2010/main" val="260423148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pPr>
              <a:lnSpc>
                <a:spcPct val="100000"/>
              </a:lnSpc>
            </a:pPr>
            <a:r>
              <a:rPr lang="sk-SK" sz="2800"/>
              <a:t>PREAMBULA (PRE ŠKOLITEĽA)</a:t>
            </a:r>
          </a:p>
        </p:txBody>
      </p:sp>
      <p:sp>
        <p:nvSpPr>
          <p:cNvPr id="3" name="Text Placeholder 2">
            <a:extLst>
              <a:ext uri="{FF2B5EF4-FFF2-40B4-BE49-F238E27FC236}">
                <a16:creationId xmlns:a16="http://schemas.microsoft.com/office/drawing/2014/main" id="{778F63C9-1C70-4F4D-9234-7DEE4FC33B21}"/>
              </a:ext>
            </a:extLst>
          </p:cNvPr>
          <p:cNvSpPr>
            <a:spLocks noGrp="1"/>
          </p:cNvSpPr>
          <p:nvPr>
            <p:ph type="body" sz="quarter" idx="11"/>
          </p:nvPr>
        </p:nvSpPr>
        <p:spPr/>
        <p:txBody>
          <a:bodyPr anchor="t"/>
          <a:lstStyle/>
          <a:p>
            <a:pPr>
              <a:lnSpc>
                <a:spcPts val="2400"/>
              </a:lnSpc>
            </a:pPr>
            <a:r>
              <a:rPr lang="sk-SK" sz="1800">
                <a:latin typeface="Helvetica"/>
                <a:cs typeface="Helvetica"/>
              </a:rPr>
              <a:t>Ako súčasť vzdelávacieho kroku pri implementácii osvedčených postupov NEPSI vyvinula NEPSI súbor vzdelávacích zdrojov.</a:t>
            </a:r>
          </a:p>
          <a:p>
            <a:pPr>
              <a:lnSpc>
                <a:spcPts val="2400"/>
              </a:lnSpc>
            </a:pPr>
            <a:r>
              <a:rPr lang="sk-SK" sz="1800">
                <a:latin typeface="Helvetica"/>
                <a:cs typeface="Helvetica"/>
              </a:rPr>
              <a:t>Každý balík školení vo forme prezentácie PowerPoint pokrýva tému relevantnú pre pracovníkov vo všetkých odvetviach, ktoré používajú materiály obsahujúce kryštalický kremeň. Balíky poskytujú informácie o rizikách vystavenia sa prachu súvisiacich s témou a o osvedčených postupoch a opatreniach, ktoré sú k dispozícii na ich zníženie. Účelom školenia je informovať a vzdelávať pracovníkov, aby mohli efektívne využívať kontrolné opatrenia a znížiť vystavenie sa dýchateľnému kryštalickému kremeňu (RCS) na pracovisku.</a:t>
            </a:r>
          </a:p>
          <a:p>
            <a:pPr>
              <a:lnSpc>
                <a:spcPts val="2400"/>
              </a:lnSpc>
            </a:pPr>
            <a:r>
              <a:rPr lang="sk-SK" sz="1800">
                <a:latin typeface="Helvetica"/>
                <a:cs typeface="Helvetica"/>
              </a:rPr>
              <a:t>Použite prázdnu šablónu a zástupné symboly, aby ste podľa potreby mohli pridať ďalšie informácie do tohto balíka školení.</a:t>
            </a:r>
          </a:p>
        </p:txBody>
      </p:sp>
    </p:spTree>
    <p:extLst>
      <p:ext uri="{BB962C8B-B14F-4D97-AF65-F5344CB8AC3E}">
        <p14:creationId xmlns:p14="http://schemas.microsoft.com/office/powerpoint/2010/main" val="41509613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pPr>
              <a:lnSpc>
                <a:spcPct val="100000"/>
              </a:lnSpc>
            </a:pPr>
            <a:r>
              <a:rPr lang="sk" sz="2800" b="1" i="0" strike="noStrike" cap="none" spc="0" baseline="0">
                <a:solidFill>
                  <a:srgbClr val="F6A317"/>
                </a:solidFill>
                <a:effectLst/>
                <a:latin typeface="Helvetica"/>
                <a:ea typeface="Helvetica"/>
                <a:cs typeface="Helvetica"/>
              </a:rPr>
              <a:t>BERTE, PROSÍM, NA VEDOMIE</a:t>
            </a:r>
          </a:p>
        </p:txBody>
      </p:sp>
      <p:sp>
        <p:nvSpPr>
          <p:cNvPr id="7" name="Text Placeholder 2">
            <a:extLst>
              <a:ext uri="{FF2B5EF4-FFF2-40B4-BE49-F238E27FC236}">
                <a16:creationId xmlns:a16="http://schemas.microsoft.com/office/drawing/2014/main" id="{11EB7C82-4052-B846-89A4-42945DBEBA56}"/>
              </a:ext>
            </a:extLst>
          </p:cNvPr>
          <p:cNvSpPr txBox="1">
            <a:spLocks noGrp="1"/>
          </p:cNvSpPr>
          <p:nvPr>
            <p:ph type="body" sz="quarter" idx="11"/>
          </p:nvPr>
        </p:nvSpPr>
        <p:spPr>
          <a:prstGeom prst="rect">
            <a:avLst/>
          </a:prstGeom>
        </p:spPr>
        <p:txBody>
          <a:bodyPr/>
          <a:lstStyle>
            <a:lvl1pPr marL="0" indent="0" algn="l" defTabSz="914400" rtl="0" eaLnBrk="1" latinLnBrk="0" hangingPunct="1">
              <a:lnSpc>
                <a:spcPct val="90000"/>
              </a:lnSpc>
              <a:spcBef>
                <a:spcPts val="1000"/>
              </a:spcBef>
              <a:buFontTx/>
              <a:buNone/>
              <a:defRPr sz="1400" b="0" i="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00"/>
              </a:lnSpc>
            </a:pPr>
            <a:r>
              <a:rPr lang="sk" sz="1800" b="0" i="0" strike="noStrike" cap="none" spc="0" baseline="0">
                <a:solidFill>
                  <a:srgbClr val="000000"/>
                </a:solidFill>
                <a:effectLst/>
                <a:latin typeface="Helvetica"/>
                <a:ea typeface="Helvetica"/>
                <a:cs typeface="Helvetica"/>
              </a:rPr>
              <a:t>Informácie v tomto školení vo forme prezentácie PowerPoint majú poradný charakter a informatívny obsah. Nie sú normou ani nariadením a nevytvárajú nové právne povinnosti, ani nemenia existujúce povinnosti vyplývajúce z legislatívy a zásad v oblasti zdravia.</a:t>
            </a:r>
          </a:p>
        </p:txBody>
      </p:sp>
    </p:spTree>
    <p:extLst>
      <p:ext uri="{BB962C8B-B14F-4D97-AF65-F5344CB8AC3E}">
        <p14:creationId xmlns:p14="http://schemas.microsoft.com/office/powerpoint/2010/main" val="375059257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pPr>
              <a:lnSpc>
                <a:spcPct val="100000"/>
              </a:lnSpc>
            </a:pPr>
            <a:r>
              <a:rPr lang="sk" sz="2800" b="1" i="0" strike="noStrike" cap="none" spc="0" baseline="0">
                <a:solidFill>
                  <a:srgbClr val="F6A317"/>
                </a:solidFill>
                <a:effectLst/>
                <a:latin typeface="Helvetica"/>
                <a:ea typeface="Helvetica"/>
                <a:cs typeface="Helvetica"/>
              </a:rPr>
              <a:t>ÚVOD</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3" y="2362676"/>
            <a:ext cx="5754186" cy="3682369"/>
          </a:xfrm>
        </p:spPr>
        <p:txBody>
          <a:bodyPr/>
          <a:lstStyle/>
          <a:p>
            <a:pPr>
              <a:lnSpc>
                <a:spcPts val="2400"/>
              </a:lnSpc>
            </a:pPr>
            <a:r>
              <a:rPr lang="sk" sz="1800" b="1" i="0" strike="noStrike" cap="none" spc="0" baseline="0" dirty="0">
                <a:solidFill>
                  <a:srgbClr val="000000"/>
                </a:solidFill>
                <a:effectLst/>
                <a:latin typeface="Helvetica"/>
                <a:ea typeface="Helvetica"/>
                <a:cs typeface="Helvetica"/>
              </a:rPr>
              <a:t>Prioritou je naučiť sa chrániť pred rizikami súvisiacimi s prácou.</a:t>
            </a:r>
          </a:p>
          <a:p>
            <a:pPr>
              <a:lnSpc>
                <a:spcPts val="2400"/>
              </a:lnSpc>
            </a:pPr>
            <a:r>
              <a:rPr lang="sk" sz="1800" b="0" i="0" strike="noStrike" cap="none" spc="0" baseline="0" dirty="0">
                <a:solidFill>
                  <a:srgbClr val="000000"/>
                </a:solidFill>
                <a:effectLst/>
                <a:latin typeface="Helvetica"/>
                <a:ea typeface="Helvetica"/>
                <a:cs typeface="Helvetica"/>
              </a:rPr>
              <a:t>Na tomto školení vo forme prezentácie PowerPoint sa dozviete nasledovné:</a:t>
            </a:r>
          </a:p>
          <a:p>
            <a:pPr marL="285750" indent="-285750">
              <a:lnSpc>
                <a:spcPts val="2400"/>
              </a:lnSpc>
              <a:buFont typeface="Arial" panose="020B0604020202020204" pitchFamily="34" charset="0"/>
              <a:buChar char="•"/>
            </a:pPr>
            <a:r>
              <a:rPr lang="sk" sz="1800" b="0" i="0" strike="noStrike" cap="none" spc="0" baseline="0" dirty="0">
                <a:solidFill>
                  <a:srgbClr val="000000"/>
                </a:solidFill>
                <a:effectLst/>
                <a:latin typeface="Helvetica"/>
                <a:ea typeface="Helvetica"/>
                <a:cs typeface="Helvetica"/>
              </a:rPr>
              <a:t>Ako uzavreté procesy znižujú vystavenie sa prachu dýchateľného kryštalického kremeňa (RCS)</a:t>
            </a:r>
          </a:p>
          <a:p>
            <a:pPr marL="285750" indent="-285750">
              <a:lnSpc>
                <a:spcPts val="2400"/>
              </a:lnSpc>
              <a:buFont typeface="Arial" panose="020B0604020202020204" pitchFamily="34" charset="0"/>
              <a:buChar char="•"/>
            </a:pPr>
            <a:r>
              <a:rPr lang="sk" sz="1800" b="0" i="0" strike="noStrike" cap="none" spc="0" baseline="0" dirty="0">
                <a:solidFill>
                  <a:srgbClr val="000000"/>
                </a:solidFill>
                <a:effectLst/>
                <a:latin typeface="Helvetica"/>
                <a:ea typeface="Helvetica"/>
                <a:cs typeface="Helvetica"/>
              </a:rPr>
              <a:t>Základný návod na uzavretie procesov</a:t>
            </a:r>
          </a:p>
          <a:p>
            <a:pPr marL="285750" indent="-285750">
              <a:lnSpc>
                <a:spcPts val="2400"/>
              </a:lnSpc>
              <a:buFont typeface="Arial" panose="020B0604020202020204" pitchFamily="34" charset="0"/>
              <a:buChar char="•"/>
            </a:pPr>
            <a:r>
              <a:rPr lang="sk" sz="1800" b="0" i="0" strike="noStrike" cap="none" spc="0" baseline="0" dirty="0">
                <a:solidFill>
                  <a:srgbClr val="FF0000"/>
                </a:solidFill>
                <a:effectLst/>
                <a:latin typeface="Helvetica"/>
                <a:ea typeface="Helvetica"/>
                <a:cs typeface="Helvetica"/>
              </a:rPr>
              <a:t>Text pre školiteľa na vyplnenie – ak ste pridali vlastnú snímku, vložte stručný prehľad kontextového materiálu.</a:t>
            </a:r>
          </a:p>
          <a:p>
            <a:pPr marL="285750" indent="-285750">
              <a:lnSpc>
                <a:spcPts val="2400"/>
              </a:lnSpc>
              <a:buFont typeface="Arial" panose="020B0604020202020204" pitchFamily="34" charset="0"/>
              <a:buChar char="•"/>
            </a:pPr>
            <a:endParaRPr lang="en-US" sz="1800" dirty="0"/>
          </a:p>
          <a:p>
            <a:pPr marL="285750" indent="-285750">
              <a:lnSpc>
                <a:spcPts val="2400"/>
              </a:lnSpc>
              <a:buFont typeface="Arial" panose="020B0604020202020204" pitchFamily="34" charset="0"/>
              <a:buChar char="•"/>
            </a:pPr>
            <a:endParaRPr lang="en-US" sz="1800" dirty="0"/>
          </a:p>
        </p:txBody>
      </p:sp>
      <p:pic>
        <p:nvPicPr>
          <p:cNvPr id="10" name="Picture 9">
            <a:extLst>
              <a:ext uri="{FF2B5EF4-FFF2-40B4-BE49-F238E27FC236}">
                <a16:creationId xmlns:a16="http://schemas.microsoft.com/office/drawing/2014/main" id="{760860C5-0CBA-2242-8E0A-3F6EB8D1FAE1}"/>
              </a:ext>
            </a:extLst>
          </p:cNvPr>
          <p:cNvPicPr>
            <a:picLocks noChangeAspect="1"/>
          </p:cNvPicPr>
          <p:nvPr/>
        </p:nvPicPr>
        <p:blipFill>
          <a:blip r:embed="rId3"/>
          <a:srcRect/>
          <a:stretch/>
        </p:blipFill>
        <p:spPr>
          <a:xfrm>
            <a:off x="7521078" y="1409545"/>
            <a:ext cx="3888456" cy="4635500"/>
          </a:xfrm>
          <a:prstGeom prst="rect">
            <a:avLst/>
          </a:prstGeom>
        </p:spPr>
      </p:pic>
    </p:spTree>
    <p:extLst>
      <p:ext uri="{BB962C8B-B14F-4D97-AF65-F5344CB8AC3E}">
        <p14:creationId xmlns:p14="http://schemas.microsoft.com/office/powerpoint/2010/main" val="10099752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a:xfrm>
            <a:off x="777245" y="1640901"/>
            <a:ext cx="4618344" cy="1043870"/>
          </a:xfrm>
        </p:spPr>
        <p:txBody>
          <a:bodyPr/>
          <a:lstStyle/>
          <a:p>
            <a:pPr>
              <a:lnSpc>
                <a:spcPct val="100000"/>
              </a:lnSpc>
            </a:pPr>
            <a:r>
              <a:rPr lang="sk" sz="2800" b="1" i="0" strike="noStrike" cap="none" spc="0" baseline="0">
                <a:solidFill>
                  <a:srgbClr val="F6A317"/>
                </a:solidFill>
                <a:effectLst/>
                <a:latin typeface="Helvetica"/>
                <a:ea typeface="Helvetica"/>
                <a:cs typeface="Helvetica"/>
              </a:rPr>
              <a:t>TECHNIKY KONTROLY PRACHU</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3" y="2719864"/>
            <a:ext cx="4594857" cy="3682369"/>
          </a:xfrm>
        </p:spPr>
        <p:txBody>
          <a:bodyPr/>
          <a:lstStyle/>
          <a:p>
            <a:pPr>
              <a:lnSpc>
                <a:spcPts val="2400"/>
              </a:lnSpc>
            </a:pPr>
            <a:r>
              <a:rPr lang="sk" sz="1800" b="0" i="0" strike="noStrike" cap="none" spc="0" baseline="0">
                <a:solidFill>
                  <a:srgbClr val="000000"/>
                </a:solidFill>
                <a:effectLst/>
                <a:latin typeface="Helvetica"/>
                <a:ea typeface="Helvetica"/>
                <a:cs typeface="Helvetica"/>
              </a:rPr>
              <a:t>Uzavretie procesov je jednou z piatich hlavných techník kontroly prachu. </a:t>
            </a:r>
          </a:p>
        </p:txBody>
      </p:sp>
      <p:pic>
        <p:nvPicPr>
          <p:cNvPr id="22" name="Picture 21" descr="A screenshot of a cell phone&#10;&#10;Description automatically generated">
            <a:extLst>
              <a:ext uri="{FF2B5EF4-FFF2-40B4-BE49-F238E27FC236}">
                <a16:creationId xmlns:a16="http://schemas.microsoft.com/office/drawing/2014/main" id="{68818E16-91E9-784D-B4E3-689DB471E948}"/>
              </a:ext>
            </a:extLst>
          </p:cNvPr>
          <p:cNvPicPr>
            <a:picLocks noChangeAspect="1"/>
          </p:cNvPicPr>
          <p:nvPr/>
        </p:nvPicPr>
        <p:blipFill>
          <a:blip r:embed="rId3"/>
          <a:srcRect l="6858" t="62670" r="77165" b="13177"/>
          <a:stretch>
            <a:fillRect/>
          </a:stretch>
        </p:blipFill>
        <p:spPr>
          <a:xfrm>
            <a:off x="8647437" y="3420000"/>
            <a:ext cx="1073251" cy="1043870"/>
          </a:xfrm>
          <a:prstGeom prst="rect">
            <a:avLst/>
          </a:prstGeom>
        </p:spPr>
      </p:pic>
      <p:pic>
        <p:nvPicPr>
          <p:cNvPr id="23" name="Picture 22" descr="A screenshot of a cell phone&#10;&#10;Description automatically generated">
            <a:extLst>
              <a:ext uri="{FF2B5EF4-FFF2-40B4-BE49-F238E27FC236}">
                <a16:creationId xmlns:a16="http://schemas.microsoft.com/office/drawing/2014/main" id="{D8C09F87-375D-CD40-86A8-BA10D2F5DD56}"/>
              </a:ext>
            </a:extLst>
          </p:cNvPr>
          <p:cNvPicPr>
            <a:picLocks noChangeAspect="1"/>
          </p:cNvPicPr>
          <p:nvPr/>
        </p:nvPicPr>
        <p:blipFill>
          <a:blip r:embed="rId3"/>
          <a:srcRect l="32512" t="34616" r="51513" b="40760"/>
          <a:stretch>
            <a:fillRect/>
          </a:stretch>
        </p:blipFill>
        <p:spPr>
          <a:xfrm>
            <a:off x="8647438" y="1640901"/>
            <a:ext cx="1073250" cy="1064204"/>
          </a:xfrm>
          <a:prstGeom prst="rect">
            <a:avLst/>
          </a:prstGeom>
        </p:spPr>
      </p:pic>
      <p:pic>
        <p:nvPicPr>
          <p:cNvPr id="24" name="Picture 23" descr="A screenshot of a cell phone&#10;&#10;Description automatically generated">
            <a:extLst>
              <a:ext uri="{FF2B5EF4-FFF2-40B4-BE49-F238E27FC236}">
                <a16:creationId xmlns:a16="http://schemas.microsoft.com/office/drawing/2014/main" id="{49FECBC9-9CF9-0243-BEF6-45B0997BC4E3}"/>
              </a:ext>
            </a:extLst>
          </p:cNvPr>
          <p:cNvPicPr>
            <a:picLocks noChangeAspect="1"/>
          </p:cNvPicPr>
          <p:nvPr/>
        </p:nvPicPr>
        <p:blipFill>
          <a:blip r:embed="rId3"/>
          <a:srcRect l="7057" t="9146" r="76967" b="66230"/>
          <a:stretch>
            <a:fillRect/>
          </a:stretch>
        </p:blipFill>
        <p:spPr>
          <a:xfrm>
            <a:off x="5365058" y="3420000"/>
            <a:ext cx="1073250" cy="1064204"/>
          </a:xfrm>
          <a:prstGeom prst="rect">
            <a:avLst/>
          </a:prstGeom>
        </p:spPr>
      </p:pic>
      <p:pic>
        <p:nvPicPr>
          <p:cNvPr id="25" name="Picture 24" descr="A screenshot of a cell phone&#10;&#10;Description automatically generated">
            <a:extLst>
              <a:ext uri="{FF2B5EF4-FFF2-40B4-BE49-F238E27FC236}">
                <a16:creationId xmlns:a16="http://schemas.microsoft.com/office/drawing/2014/main" id="{9CF873D9-0EB7-034E-A2C5-1DB4C1E89288}"/>
              </a:ext>
            </a:extLst>
          </p:cNvPr>
          <p:cNvPicPr>
            <a:picLocks noChangeAspect="1"/>
          </p:cNvPicPr>
          <p:nvPr/>
        </p:nvPicPr>
        <p:blipFill>
          <a:blip r:embed="rId3">
            <a:alphaModFix/>
          </a:blip>
          <a:srcRect l="57729" t="62602" r="26295" b="13245"/>
          <a:stretch>
            <a:fillRect/>
          </a:stretch>
        </p:blipFill>
        <p:spPr>
          <a:xfrm>
            <a:off x="5383925" y="1679231"/>
            <a:ext cx="1073250" cy="1043870"/>
          </a:xfrm>
          <a:prstGeom prst="rect">
            <a:avLst/>
          </a:prstGeom>
        </p:spPr>
      </p:pic>
      <p:pic>
        <p:nvPicPr>
          <p:cNvPr id="26" name="Picture 25" descr="A screenshot of a cell phone&#10;&#10;Description automatically generated">
            <a:extLst>
              <a:ext uri="{FF2B5EF4-FFF2-40B4-BE49-F238E27FC236}">
                <a16:creationId xmlns:a16="http://schemas.microsoft.com/office/drawing/2014/main" id="{B6323561-2819-0946-A0E6-0253502A7E6A}"/>
              </a:ext>
            </a:extLst>
          </p:cNvPr>
          <p:cNvPicPr>
            <a:picLocks noChangeAspect="1"/>
          </p:cNvPicPr>
          <p:nvPr/>
        </p:nvPicPr>
        <p:blipFill>
          <a:blip r:embed="rId3"/>
          <a:srcRect l="58184" t="9878" r="26749" b="66739"/>
          <a:stretch>
            <a:fillRect/>
          </a:stretch>
        </p:blipFill>
        <p:spPr>
          <a:xfrm>
            <a:off x="5395588" y="4852473"/>
            <a:ext cx="1012189" cy="1010607"/>
          </a:xfrm>
          <a:prstGeom prst="rect">
            <a:avLst/>
          </a:prstGeom>
        </p:spPr>
      </p:pic>
      <p:sp>
        <p:nvSpPr>
          <p:cNvPr id="27" name="TextBox 26">
            <a:extLst>
              <a:ext uri="{FF2B5EF4-FFF2-40B4-BE49-F238E27FC236}">
                <a16:creationId xmlns:a16="http://schemas.microsoft.com/office/drawing/2014/main" id="{41EA0067-ECC0-9F46-B509-6F01E2568439}"/>
              </a:ext>
            </a:extLst>
          </p:cNvPr>
          <p:cNvSpPr txBox="1"/>
          <p:nvPr/>
        </p:nvSpPr>
        <p:spPr>
          <a:xfrm>
            <a:off x="6579514" y="1702138"/>
            <a:ext cx="2270572" cy="1815882"/>
          </a:xfrm>
          <a:prstGeom prst="rect">
            <a:avLst/>
          </a:prstGeom>
          <a:noFill/>
        </p:spPr>
        <p:txBody>
          <a:bodyPr wrap="square" rtlCol="0">
            <a:spAutoFit/>
          </a:bodyPr>
          <a:lstStyle/>
          <a:p>
            <a:pPr>
              <a:spcAft>
                <a:spcPts val="300"/>
              </a:spcAft>
            </a:pPr>
            <a:r>
              <a:rPr lang="sk" sz="1050" b="1" i="0" strike="noStrike" cap="none" spc="50" baseline="0" dirty="0">
                <a:solidFill>
                  <a:srgbClr val="EF9A2E"/>
                </a:solidFill>
                <a:effectLst/>
                <a:latin typeface="Futura Medium"/>
                <a:ea typeface="Futura Medium"/>
                <a:cs typeface="Futura Medium"/>
              </a:rPr>
              <a:t>SPRÁVNA HYGIENA/</a:t>
            </a:r>
            <a:r>
              <a:rPr lang="en-US" sz="1050" b="1" i="0" strike="noStrike" cap="none" spc="50" baseline="0" dirty="0">
                <a:solidFill>
                  <a:srgbClr val="EF9A2E"/>
                </a:solidFill>
                <a:effectLst/>
                <a:latin typeface="Futura Medium"/>
                <a:ea typeface="Futura Medium"/>
                <a:cs typeface="Futura Medium"/>
              </a:rPr>
              <a:t> </a:t>
            </a:r>
            <a:r>
              <a:rPr lang="sk" sz="1050" b="1" i="0" strike="noStrike" cap="none" spc="50" baseline="0" dirty="0">
                <a:solidFill>
                  <a:srgbClr val="EF9A2E"/>
                </a:solidFill>
                <a:effectLst/>
                <a:latin typeface="Futura Medium"/>
                <a:ea typeface="Futura Medium"/>
                <a:cs typeface="Futura Medium"/>
              </a:rPr>
              <a:t>UPRATOVANIE NA PRACOVISKU</a:t>
            </a:r>
          </a:p>
          <a:p>
            <a:r>
              <a:rPr lang="sk" sz="1200" b="0" i="0" strike="noStrike" cap="none" spc="0" baseline="0" dirty="0">
                <a:solidFill>
                  <a:srgbClr val="000000"/>
                </a:solidFill>
                <a:effectLst/>
                <a:latin typeface="Calibri"/>
                <a:ea typeface="Calibri"/>
                <a:cs typeface="Calibri"/>
              </a:rPr>
              <a:t>Pranie pracovného odevu a vysávanie prachu, ktorý vzniká pri procesoch, zastaví hromadenie prachu v priebehu času – čistý pracovný priestor je bezpečný.</a:t>
            </a:r>
          </a:p>
          <a:p>
            <a:endParaRPr lang="en-US" dirty="0"/>
          </a:p>
        </p:txBody>
      </p:sp>
      <p:sp>
        <p:nvSpPr>
          <p:cNvPr id="28" name="TextBox 27">
            <a:extLst>
              <a:ext uri="{FF2B5EF4-FFF2-40B4-BE49-F238E27FC236}">
                <a16:creationId xmlns:a16="http://schemas.microsoft.com/office/drawing/2014/main" id="{8D9DCF61-CEA2-724F-B242-1E76E64974CC}"/>
              </a:ext>
            </a:extLst>
          </p:cNvPr>
          <p:cNvSpPr txBox="1"/>
          <p:nvPr/>
        </p:nvSpPr>
        <p:spPr>
          <a:xfrm>
            <a:off x="6579514" y="3420000"/>
            <a:ext cx="2134063" cy="1334834"/>
          </a:xfrm>
          <a:prstGeom prst="rect">
            <a:avLst/>
          </a:prstGeom>
          <a:noFill/>
        </p:spPr>
        <p:txBody>
          <a:bodyPr wrap="square" rtlCol="0">
            <a:spAutoFit/>
          </a:bodyPr>
          <a:lstStyle/>
          <a:p>
            <a:pPr>
              <a:spcAft>
                <a:spcPts val="300"/>
              </a:spcAft>
            </a:pPr>
            <a:r>
              <a:rPr lang="sk" sz="1050" b="1" i="0" strike="noStrike" cap="none" spc="50" baseline="0" dirty="0">
                <a:solidFill>
                  <a:srgbClr val="EF9A2E"/>
                </a:solidFill>
                <a:effectLst/>
                <a:latin typeface="Futura Medium"/>
                <a:ea typeface="Futura Medium"/>
                <a:cs typeface="Futura Medium"/>
              </a:rPr>
              <a:t>UZAVRETÝ PRIESTOR</a:t>
            </a:r>
          </a:p>
          <a:p>
            <a:pPr>
              <a:spcAft>
                <a:spcPts val="300"/>
              </a:spcAft>
            </a:pPr>
            <a:r>
              <a:rPr lang="sk" sz="1200" b="0" i="0" strike="noStrike" cap="none" spc="0" baseline="0" dirty="0">
                <a:solidFill>
                  <a:srgbClr val="000000"/>
                </a:solidFill>
                <a:effectLst/>
                <a:latin typeface="Calibri"/>
                <a:ea typeface="Calibri"/>
                <a:cs typeface="Calibri"/>
              </a:rPr>
              <a:t>Vykonávanie procesov výroby RCS v uzavretom prostredí zabraňuje vystaveniu sa prachu pri zdroji.</a:t>
            </a:r>
          </a:p>
          <a:p>
            <a:pPr>
              <a:spcAft>
                <a:spcPts val="300"/>
              </a:spcAft>
            </a:pPr>
            <a:endParaRPr lang="en-US" dirty="0"/>
          </a:p>
        </p:txBody>
      </p:sp>
      <p:sp>
        <p:nvSpPr>
          <p:cNvPr id="29" name="TextBox 28">
            <a:extLst>
              <a:ext uri="{FF2B5EF4-FFF2-40B4-BE49-F238E27FC236}">
                <a16:creationId xmlns:a16="http://schemas.microsoft.com/office/drawing/2014/main" id="{CE4E4F25-4CFB-3A49-A64A-A70F15E1F980}"/>
              </a:ext>
            </a:extLst>
          </p:cNvPr>
          <p:cNvSpPr txBox="1"/>
          <p:nvPr/>
        </p:nvSpPr>
        <p:spPr>
          <a:xfrm>
            <a:off x="6579515" y="4852474"/>
            <a:ext cx="2134063" cy="1517897"/>
          </a:xfrm>
          <a:prstGeom prst="rect">
            <a:avLst/>
          </a:prstGeom>
          <a:noFill/>
        </p:spPr>
        <p:txBody>
          <a:bodyPr wrap="square" rtlCol="0">
            <a:spAutoFit/>
          </a:bodyPr>
          <a:lstStyle/>
          <a:p>
            <a:pPr>
              <a:spcAft>
                <a:spcPts val="300"/>
              </a:spcAft>
            </a:pPr>
            <a:r>
              <a:rPr lang="sk" sz="1050" b="1" i="0" strike="noStrike" cap="none" spc="50" baseline="0">
                <a:solidFill>
                  <a:srgbClr val="EF9A2E"/>
                </a:solidFill>
                <a:effectLst/>
                <a:latin typeface="Futura Medium"/>
                <a:ea typeface="Futura Medium"/>
                <a:cs typeface="Futura Medium"/>
              </a:rPr>
              <a:t>ODSÁVANIE/VETRANIE</a:t>
            </a:r>
          </a:p>
          <a:p>
            <a:pPr>
              <a:spcAft>
                <a:spcPts val="300"/>
              </a:spcAft>
            </a:pPr>
            <a:r>
              <a:rPr lang="sk" sz="1200" b="0" i="0" strike="noStrike" cap="none" spc="0" baseline="0">
                <a:solidFill>
                  <a:srgbClr val="000000"/>
                </a:solidFill>
                <a:effectLst/>
                <a:latin typeface="Calibri"/>
                <a:ea typeface="Calibri"/>
                <a:cs typeface="Calibri"/>
              </a:rPr>
              <a:t>Zachytenie RCS pri zdroji predtým, ako sme mu vystavení, a nahradenie kontaminovaného vzduchu čistým vzduchom.</a:t>
            </a:r>
          </a:p>
          <a:p>
            <a:endParaRPr lang="en-US"/>
          </a:p>
        </p:txBody>
      </p:sp>
      <p:sp>
        <p:nvSpPr>
          <p:cNvPr id="30" name="TextBox 29">
            <a:extLst>
              <a:ext uri="{FF2B5EF4-FFF2-40B4-BE49-F238E27FC236}">
                <a16:creationId xmlns:a16="http://schemas.microsoft.com/office/drawing/2014/main" id="{78636677-A458-1348-9592-41FF06655114}"/>
              </a:ext>
            </a:extLst>
          </p:cNvPr>
          <p:cNvSpPr txBox="1"/>
          <p:nvPr/>
        </p:nvSpPr>
        <p:spPr>
          <a:xfrm>
            <a:off x="9787266" y="3420000"/>
            <a:ext cx="2134062" cy="1479758"/>
          </a:xfrm>
          <a:prstGeom prst="rect">
            <a:avLst/>
          </a:prstGeom>
          <a:noFill/>
        </p:spPr>
        <p:txBody>
          <a:bodyPr wrap="square" rtlCol="0">
            <a:spAutoFit/>
          </a:bodyPr>
          <a:lstStyle/>
          <a:p>
            <a:pPr>
              <a:spcAft>
                <a:spcPts val="300"/>
              </a:spcAft>
            </a:pPr>
            <a:r>
              <a:rPr lang="sk" sz="1050" b="1" i="0" strike="noStrike" cap="none" spc="50" baseline="0">
                <a:solidFill>
                  <a:srgbClr val="EF9A2E"/>
                </a:solidFill>
                <a:effectLst/>
                <a:latin typeface="Futura Medium"/>
                <a:ea typeface="Futura Medium"/>
                <a:cs typeface="Futura Medium"/>
              </a:rPr>
              <a:t>OCHRANNÉ VYBAVENIE</a:t>
            </a:r>
          </a:p>
          <a:p>
            <a:r>
              <a:rPr lang="sk" sz="1200" b="0" i="0" strike="noStrike" cap="none" spc="0" baseline="0">
                <a:solidFill>
                  <a:srgbClr val="000000"/>
                </a:solidFill>
                <a:effectLst/>
                <a:latin typeface="Calibri"/>
                <a:ea typeface="Calibri"/>
                <a:cs typeface="Calibri"/>
              </a:rPr>
              <a:t>OOP (napr. tvárové masky) chránia pracovníkov pred prachom, keď všetky ostatné kontrolné opatrenia nestačia na kontrolu rizík expozície.</a:t>
            </a:r>
          </a:p>
          <a:p>
            <a:endParaRPr lang="en-US"/>
          </a:p>
        </p:txBody>
      </p:sp>
      <p:sp>
        <p:nvSpPr>
          <p:cNvPr id="31" name="TextBox 30">
            <a:extLst>
              <a:ext uri="{FF2B5EF4-FFF2-40B4-BE49-F238E27FC236}">
                <a16:creationId xmlns:a16="http://schemas.microsoft.com/office/drawing/2014/main" id="{EE692C28-2726-4C44-B23E-0B6547100EB6}"/>
              </a:ext>
            </a:extLst>
          </p:cNvPr>
          <p:cNvSpPr txBox="1"/>
          <p:nvPr/>
        </p:nvSpPr>
        <p:spPr>
          <a:xfrm>
            <a:off x="9787266" y="1679231"/>
            <a:ext cx="2134062" cy="1334833"/>
          </a:xfrm>
          <a:prstGeom prst="rect">
            <a:avLst/>
          </a:prstGeom>
          <a:noFill/>
        </p:spPr>
        <p:txBody>
          <a:bodyPr wrap="square" rtlCol="0">
            <a:spAutoFit/>
          </a:bodyPr>
          <a:lstStyle/>
          <a:p>
            <a:pPr>
              <a:spcAft>
                <a:spcPts val="300"/>
              </a:spcAft>
            </a:pPr>
            <a:r>
              <a:rPr lang="sk" sz="1050" b="1" i="0" strike="noStrike" cap="none" spc="50" baseline="0">
                <a:solidFill>
                  <a:srgbClr val="EF9A2E"/>
                </a:solidFill>
                <a:effectLst/>
                <a:latin typeface="Futura Medium"/>
                <a:ea typeface="Futura Medium"/>
                <a:cs typeface="Futura Medium"/>
              </a:rPr>
              <a:t>VODA</a:t>
            </a:r>
          </a:p>
          <a:p>
            <a:pPr>
              <a:spcAft>
                <a:spcPts val="300"/>
              </a:spcAft>
            </a:pPr>
            <a:r>
              <a:rPr lang="sk" sz="1200" b="0" i="0" strike="noStrike" cap="none" spc="0" baseline="0">
                <a:solidFill>
                  <a:srgbClr val="000000"/>
                </a:solidFill>
                <a:effectLst/>
                <a:latin typeface="Calibri"/>
                <a:ea typeface="Calibri"/>
                <a:cs typeface="Calibri"/>
              </a:rPr>
              <a:t>Udržiavanie procesov v mokrom stave zabraňuje prenikaniu prachu do vzduchu zachytávaním častíc vodou.</a:t>
            </a:r>
          </a:p>
          <a:p>
            <a:pPr>
              <a:spcAft>
                <a:spcPts val="300"/>
              </a:spcAft>
            </a:pPr>
            <a:endParaRPr lang="en-US"/>
          </a:p>
        </p:txBody>
      </p:sp>
    </p:spTree>
    <p:extLst>
      <p:ext uri="{BB962C8B-B14F-4D97-AF65-F5344CB8AC3E}">
        <p14:creationId xmlns:p14="http://schemas.microsoft.com/office/powerpoint/2010/main" val="64991283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5" y="1616076"/>
            <a:ext cx="5453623" cy="850900"/>
          </a:xfrm>
        </p:spPr>
        <p:txBody>
          <a:bodyPr/>
          <a:lstStyle/>
          <a:p>
            <a:pPr>
              <a:lnSpc>
                <a:spcPct val="100000"/>
              </a:lnSpc>
            </a:pPr>
            <a:r>
              <a:rPr lang="sk" sz="2800" b="1" i="0" strike="noStrike" cap="none" spc="0" baseline="0">
                <a:solidFill>
                  <a:srgbClr val="F6A317"/>
                </a:solidFill>
                <a:effectLst/>
                <a:latin typeface="Helvetica"/>
                <a:ea typeface="Helvetica"/>
                <a:cs typeface="Helvetica"/>
              </a:rPr>
              <a:t>RIZIKÁ TEJTO ČINNOSTI</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2286154"/>
            <a:ext cx="5453624" cy="2938988"/>
          </a:xfrm>
        </p:spPr>
        <p:txBody>
          <a:bodyPr anchor="t"/>
          <a:lstStyle/>
          <a:p>
            <a:pPr marL="342900" indent="-342900">
              <a:lnSpc>
                <a:spcPts val="2400"/>
              </a:lnSpc>
              <a:buFont typeface="Arial" panose="020B0604020202020204" pitchFamily="34" charset="0"/>
              <a:buChar char="•"/>
            </a:pPr>
            <a:r>
              <a:rPr lang="sk" sz="1800" b="0" i="0" strike="noStrike" cap="none" spc="0" baseline="0" dirty="0">
                <a:solidFill>
                  <a:srgbClr val="000000"/>
                </a:solidFill>
                <a:effectLst/>
                <a:latin typeface="Helvetica"/>
                <a:ea typeface="Helvetica"/>
                <a:cs typeface="Helvetica"/>
              </a:rPr>
              <a:t>Správne fungovanie tohto vybavenia je nevyhnutné na ochranu pred RCS.</a:t>
            </a:r>
          </a:p>
          <a:p>
            <a:pPr marL="342900" indent="-342900">
              <a:lnSpc>
                <a:spcPts val="2400"/>
              </a:lnSpc>
              <a:buFont typeface="Arial" panose="020B0604020202020204" pitchFamily="34" charset="0"/>
              <a:buChar char="•"/>
            </a:pPr>
            <a:r>
              <a:rPr lang="sk" sz="1800" b="0" i="0" strike="noStrike" cap="none" spc="0" baseline="0" dirty="0">
                <a:solidFill>
                  <a:srgbClr val="000000"/>
                </a:solidFill>
                <a:effectLst/>
                <a:latin typeface="Helvetica"/>
                <a:ea typeface="Helvetica"/>
                <a:cs typeface="Helvetica"/>
              </a:rPr>
              <a:t>Dlhodobé vystavenie vysokým hladinám RCS môže spôsobiť invalidizujúce ochorenie pľúc.</a:t>
            </a:r>
          </a:p>
          <a:p>
            <a:pPr>
              <a:lnSpc>
                <a:spcPts val="2400"/>
              </a:lnSpc>
            </a:pPr>
            <a:r>
              <a:rPr lang="sk" sz="1800" b="0" i="0" strike="noStrike" cap="none" spc="0" baseline="0" dirty="0">
                <a:solidFill>
                  <a:srgbClr val="000000"/>
                </a:solidFill>
                <a:effectLst/>
                <a:latin typeface="Helvetica"/>
                <a:ea typeface="Helvetica"/>
                <a:cs typeface="Helvetica"/>
              </a:rPr>
              <a:t>Je dôležité, aby sme sa každý deň chránili pred vystavením sa tomuto polietavému prachu. </a:t>
            </a:r>
          </a:p>
          <a:p>
            <a:pPr>
              <a:lnSpc>
                <a:spcPts val="2400"/>
              </a:lnSpc>
            </a:pPr>
            <a:r>
              <a:rPr lang="sk" sz="1800" b="0" i="0" strike="noStrike" cap="none" spc="0" baseline="0" dirty="0">
                <a:solidFill>
                  <a:srgbClr val="000000"/>
                </a:solidFill>
                <a:effectLst/>
                <a:latin typeface="Helvetica"/>
                <a:ea typeface="Helvetica"/>
                <a:cs typeface="Helvetica"/>
              </a:rPr>
              <a:t>Dodržiavaním osvedčených postupov dnes chránime svoje zdravie do budúcnosti.</a:t>
            </a:r>
          </a:p>
          <a:p>
            <a:pPr>
              <a:lnSpc>
                <a:spcPts val="2400"/>
              </a:lnSpc>
            </a:pPr>
            <a:r>
              <a:rPr lang="sk" sz="1800" b="0" i="0" strike="noStrike" cap="none" spc="0" baseline="0" dirty="0">
                <a:solidFill>
                  <a:srgbClr val="000000"/>
                </a:solidFill>
                <a:effectLst/>
                <a:latin typeface="Helvetica"/>
                <a:ea typeface="Helvetica"/>
                <a:cs typeface="Helvetica"/>
              </a:rPr>
              <a:t>Ako budete tráviť svoj dôchodok?</a:t>
            </a:r>
          </a:p>
        </p:txBody>
      </p:sp>
      <p:pic>
        <p:nvPicPr>
          <p:cNvPr id="7" name="Picture Placeholder 6" descr="A picture containing person, indoor, bed, room">
            <a:extLst>
              <a:ext uri="{FF2B5EF4-FFF2-40B4-BE49-F238E27FC236}">
                <a16:creationId xmlns:a16="http://schemas.microsoft.com/office/drawing/2014/main" id="{75584AA5-573D-3143-A3D7-8466C5F1D7B1}"/>
              </a:ext>
            </a:extLst>
          </p:cNvPr>
          <p:cNvPicPr>
            <a:picLocks noChangeAspect="1"/>
          </p:cNvPicPr>
          <p:nvPr/>
        </p:nvPicPr>
        <p:blipFill>
          <a:blip r:embed="rId3" cstate="print">
            <a:extLst>
              <a:ext uri="{28A0092B-C50C-407E-A947-70E740481C1C}">
                <a14:useLocalDpi xmlns:a14="http://schemas.microsoft.com/office/drawing/2010/main"/>
              </a:ext>
            </a:extLst>
          </a:blip>
          <a:srcRect l="8011" t="31627" r="13491" b="1053"/>
          <a:stretch>
            <a:fillRect/>
          </a:stretch>
        </p:blipFill>
        <p:spPr>
          <a:xfrm>
            <a:off x="7252479" y="1742972"/>
            <a:ext cx="3548990" cy="2029091"/>
          </a:xfrm>
          <a:prstGeom prst="rect">
            <a:avLst/>
          </a:prstGeom>
        </p:spPr>
      </p:pic>
      <p:pic>
        <p:nvPicPr>
          <p:cNvPr id="8" name="Picture 7" descr="A old man a wave on a surfboard in the ocean&#10;&#10;">
            <a:extLst>
              <a:ext uri="{FF2B5EF4-FFF2-40B4-BE49-F238E27FC236}">
                <a16:creationId xmlns:a16="http://schemas.microsoft.com/office/drawing/2014/main" id="{5777F1DB-FD2D-604D-BCED-03F299D03C6A}"/>
              </a:ext>
            </a:extLst>
          </p:cNvPr>
          <p:cNvPicPr>
            <a:picLocks noChangeAspect="1"/>
          </p:cNvPicPr>
          <p:nvPr/>
        </p:nvPicPr>
        <p:blipFill>
          <a:blip r:embed="rId4" cstate="print">
            <a:extLst>
              <a:ext uri="{28A0092B-C50C-407E-A947-70E740481C1C}">
                <a14:useLocalDpi xmlns:a14="http://schemas.microsoft.com/office/drawing/2010/main"/>
              </a:ext>
            </a:extLst>
          </a:blip>
          <a:srcRect l="30771" t="34278" r="13784" b="18172"/>
          <a:stretch>
            <a:fillRect/>
          </a:stretch>
        </p:blipFill>
        <p:spPr>
          <a:xfrm>
            <a:off x="7255341" y="3976608"/>
            <a:ext cx="3606232" cy="2061818"/>
          </a:xfrm>
          <a:prstGeom prst="rect">
            <a:avLst/>
          </a:prstGeom>
        </p:spPr>
      </p:pic>
    </p:spTree>
    <p:extLst>
      <p:ext uri="{BB962C8B-B14F-4D97-AF65-F5344CB8AC3E}">
        <p14:creationId xmlns:p14="http://schemas.microsoft.com/office/powerpoint/2010/main" val="12771731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pPr>
              <a:lnSpc>
                <a:spcPct val="100000"/>
              </a:lnSpc>
            </a:pPr>
            <a:r>
              <a:rPr lang="sk" sz="2800" b="1" i="0" strike="noStrike" cap="none" spc="0" baseline="0" dirty="0">
                <a:solidFill>
                  <a:srgbClr val="F6A317"/>
                </a:solidFill>
                <a:effectLst/>
                <a:latin typeface="Helvetica"/>
                <a:ea typeface="Helvetica"/>
                <a:cs typeface="Helvetica"/>
              </a:rPr>
              <a:t>AKO UZAVRETÉ PROCESY POMÁHAJÚ ZNÍŽIŤ EXPOZÍCIU RCS</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3122073"/>
            <a:ext cx="5453624" cy="3343886"/>
          </a:xfrm>
        </p:spPr>
        <p:txBody>
          <a:bodyPr/>
          <a:lstStyle/>
          <a:p>
            <a:pPr>
              <a:lnSpc>
                <a:spcPts val="2400"/>
              </a:lnSpc>
            </a:pPr>
            <a:r>
              <a:rPr lang="sk" sz="1800" b="0" i="0" strike="noStrike" cap="none" spc="0" baseline="0">
                <a:solidFill>
                  <a:srgbClr val="000000"/>
                </a:solidFill>
                <a:effectLst/>
                <a:latin typeface="Helvetica"/>
                <a:ea typeface="Helvetica"/>
                <a:cs typeface="Helvetica"/>
              </a:rPr>
              <a:t>Uzavretý proces je metóda kontroly prachu a spôsob, ako znížiť vystavenie sa prachu tým, že sa zadrží alebo izoluje zdroj prašného procesu.</a:t>
            </a:r>
          </a:p>
          <a:p>
            <a:pPr>
              <a:lnSpc>
                <a:spcPts val="2400"/>
              </a:lnSpc>
            </a:pPr>
            <a:r>
              <a:rPr lang="sk" sz="1800" b="0" i="0" strike="noStrike" cap="none" spc="0" baseline="0">
                <a:solidFill>
                  <a:srgbClr val="000000"/>
                </a:solidFill>
                <a:effectLst/>
                <a:latin typeface="Helvetica"/>
                <a:ea typeface="Helvetica"/>
                <a:cs typeface="Helvetica"/>
              </a:rPr>
              <a:t>Jednoduchým umiestnením bariéry medzi zdroj a pracovníkov možno výrazne znížiť úroveň vystavenia sa prachu. Uzavretie je možné použiť v mnohých priemyselných procesoch.</a:t>
            </a:r>
          </a:p>
          <a:p>
            <a:pPr>
              <a:lnSpc>
                <a:spcPts val="2400"/>
              </a:lnSpc>
            </a:pPr>
            <a:endParaRPr lang="en-GB" sz="1800"/>
          </a:p>
        </p:txBody>
      </p:sp>
      <p:pic>
        <p:nvPicPr>
          <p:cNvPr id="7" name="Picture Placeholder 6">
            <a:extLst>
              <a:ext uri="{FF2B5EF4-FFF2-40B4-BE49-F238E27FC236}">
                <a16:creationId xmlns:a16="http://schemas.microsoft.com/office/drawing/2014/main" id="{63580427-43A6-D54D-ACF6-A07EB7A71289}"/>
              </a:ext>
            </a:extLst>
          </p:cNvPr>
          <p:cNvPicPr>
            <a:picLocks noGrp="1" noChangeAspect="1"/>
          </p:cNvPicPr>
          <p:nvPr>
            <p:ph type="pic" sz="quarter" idx="12"/>
          </p:nvPr>
        </p:nvPicPr>
        <p:blipFill>
          <a:blip r:embed="rId2" cstate="print">
            <a:extLst>
              <a:ext uri="{28A0092B-C50C-407E-A947-70E740481C1C}">
                <a14:useLocalDpi xmlns:a14="http://schemas.microsoft.com/office/drawing/2010/main"/>
              </a:ext>
            </a:extLst>
          </a:blip>
          <a:srcRect l="10802" r="10802"/>
          <a:stretch>
            <a:fillRect/>
          </a:stretch>
        </p:blipFill>
        <p:spPr>
          <a:prstGeom prst="rect">
            <a:avLst/>
          </a:prstGeom>
        </p:spPr>
      </p:pic>
    </p:spTree>
    <p:extLst>
      <p:ext uri="{BB962C8B-B14F-4D97-AF65-F5344CB8AC3E}">
        <p14:creationId xmlns:p14="http://schemas.microsoft.com/office/powerpoint/2010/main" val="320852827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2D07F6-F671-414B-9E70-788937392699}"/>
              </a:ext>
            </a:extLst>
          </p:cNvPr>
          <p:cNvSpPr>
            <a:spLocks noGrp="1"/>
          </p:cNvSpPr>
          <p:nvPr>
            <p:ph type="body" sz="quarter" idx="10"/>
          </p:nvPr>
        </p:nvSpPr>
        <p:spPr/>
        <p:txBody>
          <a:bodyPr/>
          <a:lstStyle/>
          <a:p>
            <a:pPr>
              <a:lnSpc>
                <a:spcPct val="100000"/>
              </a:lnSpc>
            </a:pPr>
            <a:r>
              <a:rPr lang="sk" sz="2800" b="1" i="0" strike="noStrike" cap="none" spc="0" baseline="0">
                <a:solidFill>
                  <a:srgbClr val="F6A317"/>
                </a:solidFill>
                <a:effectLst/>
                <a:latin typeface="Helvetica"/>
                <a:ea typeface="Helvetica"/>
                <a:cs typeface="Helvetica"/>
              </a:rPr>
              <a:t>ZÁKLADNÉ POKYNY K UZATVORENIU PROCESOV</a:t>
            </a:r>
          </a:p>
        </p:txBody>
      </p:sp>
      <p:sp>
        <p:nvSpPr>
          <p:cNvPr id="3" name="Text Placeholder 2">
            <a:extLst>
              <a:ext uri="{FF2B5EF4-FFF2-40B4-BE49-F238E27FC236}">
                <a16:creationId xmlns:a16="http://schemas.microsoft.com/office/drawing/2014/main" id="{3ECECF46-66B8-494E-9163-99E894D41121}"/>
              </a:ext>
            </a:extLst>
          </p:cNvPr>
          <p:cNvSpPr>
            <a:spLocks noGrp="1"/>
          </p:cNvSpPr>
          <p:nvPr>
            <p:ph type="body" sz="quarter" idx="11"/>
          </p:nvPr>
        </p:nvSpPr>
        <p:spPr>
          <a:xfrm>
            <a:off x="777243" y="2292124"/>
            <a:ext cx="10333122" cy="3263491"/>
          </a:xfrm>
        </p:spPr>
        <p:txBody>
          <a:bodyPr anchor="t"/>
          <a:lstStyle/>
          <a:p>
            <a:pPr>
              <a:lnSpc>
                <a:spcPts val="2400"/>
              </a:lnSpc>
              <a:spcAft>
                <a:spcPts val="1000"/>
              </a:spcAft>
            </a:pPr>
            <a:r>
              <a:rPr lang="sk" sz="1800" b="0" i="0" strike="noStrike" cap="none" spc="0" baseline="0" dirty="0">
                <a:solidFill>
                  <a:srgbClr val="000000"/>
                </a:solidFill>
                <a:effectLst/>
                <a:latin typeface="Helvetica"/>
                <a:ea typeface="Helvetica"/>
                <a:cs typeface="Helvetica"/>
              </a:rPr>
              <a:t>Uzavretie procesov je jedným z najúčinnejších spôsobov kontroly prachu:</a:t>
            </a:r>
          </a:p>
          <a:p>
            <a:pPr marL="342900" indent="-342900">
              <a:lnSpc>
                <a:spcPts val="2400"/>
              </a:lnSpc>
              <a:spcAft>
                <a:spcPts val="1000"/>
              </a:spcAft>
              <a:buFont typeface="Arial" panose="020B0604020202020204" pitchFamily="34" charset="0"/>
              <a:buChar char="•"/>
            </a:pPr>
            <a:r>
              <a:rPr lang="sk" sz="1800" b="0" i="0" strike="noStrike" cap="none" spc="0" baseline="0" dirty="0">
                <a:solidFill>
                  <a:srgbClr val="000000"/>
                </a:solidFill>
                <a:effectLst/>
                <a:latin typeface="Helvetica"/>
                <a:ea typeface="Helvetica"/>
                <a:cs typeface="Helvetica"/>
              </a:rPr>
              <a:t>Vždy je výhodnejšie kontrolovať prach pri zdroji, ako sa spoliehať na osobné ochranné prostriedky (napr. ochranné masky proti prachu) pre pracovníkov, ktoré chránia iba nositeľa a ktoré nemusia byť vždy spoľahlivé.</a:t>
            </a:r>
          </a:p>
          <a:p>
            <a:pPr marL="342900" indent="-342900">
              <a:lnSpc>
                <a:spcPts val="2400"/>
              </a:lnSpc>
              <a:spcAft>
                <a:spcPts val="1000"/>
              </a:spcAft>
              <a:buFont typeface="Arial" panose="020B0604020202020204" pitchFamily="34" charset="0"/>
              <a:buChar char="•"/>
            </a:pPr>
            <a:r>
              <a:rPr lang="sk" sz="1800" b="0" i="0" strike="noStrike" cap="none" spc="0" baseline="0" dirty="0">
                <a:solidFill>
                  <a:srgbClr val="000000"/>
                </a:solidFill>
                <a:effectLst/>
                <a:latin typeface="Helvetica"/>
                <a:ea typeface="Helvetica"/>
                <a:cs typeface="Helvetica"/>
              </a:rPr>
              <a:t>Použitie odsávacieho vetrania a podtlaku môže podporiť metódy uzavretia. Správne vetranie pracoviska zaisťuje dobrú kvalitu vzduchu a zabraňuje opätovnému vnikaniu prachu.</a:t>
            </a:r>
          </a:p>
          <a:p>
            <a:pPr>
              <a:lnSpc>
                <a:spcPts val="2400"/>
              </a:lnSpc>
              <a:spcAft>
                <a:spcPts val="1000"/>
              </a:spcAft>
            </a:pPr>
            <a:endParaRPr lang="en-GB" sz="1800" dirty="0"/>
          </a:p>
        </p:txBody>
      </p:sp>
    </p:spTree>
    <p:extLst>
      <p:ext uri="{BB962C8B-B14F-4D97-AF65-F5344CB8AC3E}">
        <p14:creationId xmlns:p14="http://schemas.microsoft.com/office/powerpoint/2010/main" val="56090273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B79F-A549-D34A-B351-A94C89AF8B0F}"/>
              </a:ext>
            </a:extLst>
          </p:cNvPr>
          <p:cNvSpPr>
            <a:spLocks noGrp="1"/>
          </p:cNvSpPr>
          <p:nvPr>
            <p:ph type="body" sz="quarter" idx="10"/>
          </p:nvPr>
        </p:nvSpPr>
        <p:spPr>
          <a:xfrm>
            <a:off x="777244" y="1640901"/>
            <a:ext cx="7060470" cy="850900"/>
          </a:xfrm>
        </p:spPr>
        <p:txBody>
          <a:bodyPr anchor="t"/>
          <a:lstStyle/>
          <a:p>
            <a:pPr>
              <a:lnSpc>
                <a:spcPct val="100000"/>
              </a:lnSpc>
            </a:pPr>
            <a:r>
              <a:rPr lang="sk" sz="2800" b="1" i="0" strike="noStrike" cap="none" spc="0" baseline="0" dirty="0">
                <a:solidFill>
                  <a:srgbClr val="F6A317"/>
                </a:solidFill>
                <a:effectLst/>
                <a:latin typeface="Helvetica"/>
                <a:ea typeface="Helvetica"/>
                <a:cs typeface="Helvetica"/>
              </a:rPr>
              <a:t>ODPORÚČANÉ A ZAKÁZANÉ AKTIVITY V OBLASTI UZAVRETIA PROCESOV</a:t>
            </a:r>
          </a:p>
        </p:txBody>
      </p:sp>
      <p:sp>
        <p:nvSpPr>
          <p:cNvPr id="3" name="Text Placeholder 2">
            <a:extLst>
              <a:ext uri="{FF2B5EF4-FFF2-40B4-BE49-F238E27FC236}">
                <a16:creationId xmlns:a16="http://schemas.microsoft.com/office/drawing/2014/main" id="{D02FD246-F495-D545-93DD-1087536EA9F3}"/>
              </a:ext>
            </a:extLst>
          </p:cNvPr>
          <p:cNvSpPr>
            <a:spLocks noGrp="1"/>
          </p:cNvSpPr>
          <p:nvPr>
            <p:ph type="body" sz="quarter" idx="11"/>
          </p:nvPr>
        </p:nvSpPr>
        <p:spPr>
          <a:xfrm>
            <a:off x="777242" y="2613470"/>
            <a:ext cx="10995658" cy="3230407"/>
          </a:xfrm>
        </p:spPr>
        <p:txBody>
          <a:bodyPr/>
          <a:lstStyle/>
          <a:p>
            <a:pPr>
              <a:lnSpc>
                <a:spcPct val="100000"/>
              </a:lnSpc>
              <a:spcBef>
                <a:spcPts val="400"/>
              </a:spcBef>
            </a:pPr>
            <a:r>
              <a:rPr lang="sk" sz="1600" b="1" i="0" strike="noStrike" cap="none" spc="0" baseline="0" dirty="0">
                <a:solidFill>
                  <a:srgbClr val="000000"/>
                </a:solidFill>
                <a:effectLst/>
                <a:latin typeface="Helvetica"/>
                <a:ea typeface="Helvetica"/>
                <a:cs typeface="Helvetica"/>
              </a:rPr>
              <a:t>ODPORÚČANÉ AKTIVITY</a:t>
            </a:r>
          </a:p>
          <a:p>
            <a:pPr marL="285750" indent="-285750">
              <a:lnSpc>
                <a:spcPct val="100000"/>
              </a:lnSpc>
              <a:spcBef>
                <a:spcPts val="400"/>
              </a:spcBef>
              <a:buSzPct val="85000"/>
              <a:buFont typeface=".Apple Color Emoji UI"/>
              <a:buChar char="✅"/>
            </a:pPr>
            <a:r>
              <a:rPr lang="sk" sz="1600" b="0" i="0" strike="noStrike" cap="none" spc="0" baseline="0" dirty="0">
                <a:solidFill>
                  <a:srgbClr val="000000"/>
                </a:solidFill>
                <a:effectLst/>
                <a:latin typeface="Helvetica"/>
                <a:ea typeface="Helvetica"/>
                <a:cs typeface="Helvetica"/>
              </a:rPr>
              <a:t>Proces prevádzkujte len vtedy, keď je kryt zatvorený a ventilačný systém beží.</a:t>
            </a:r>
          </a:p>
          <a:p>
            <a:pPr marL="285750" indent="-285750">
              <a:lnSpc>
                <a:spcPct val="100000"/>
              </a:lnSpc>
              <a:spcBef>
                <a:spcPts val="400"/>
              </a:spcBef>
              <a:buSzPct val="85000"/>
              <a:buFont typeface=".Apple Color Emoji UI"/>
              <a:buChar char="✅"/>
            </a:pPr>
            <a:r>
              <a:rPr lang="sk" sz="1600" b="0" i="0" strike="noStrike" cap="none" spc="0" baseline="0" dirty="0">
                <a:solidFill>
                  <a:srgbClr val="000000"/>
                </a:solidFill>
                <a:effectLst/>
                <a:latin typeface="Helvetica"/>
                <a:ea typeface="Helvetica"/>
                <a:cs typeface="Helvetica"/>
              </a:rPr>
              <a:t>Pravidelne kontrolujte poškodenie uzavretia a nahláste chyby.</a:t>
            </a:r>
          </a:p>
          <a:p>
            <a:pPr marL="285750" indent="-285750">
              <a:lnSpc>
                <a:spcPct val="100000"/>
              </a:lnSpc>
              <a:spcBef>
                <a:spcPts val="400"/>
              </a:spcBef>
              <a:buSzPct val="85000"/>
              <a:buFont typeface=".Apple Color Emoji UI"/>
              <a:buChar char="✅"/>
            </a:pPr>
            <a:r>
              <a:rPr lang="sk" sz="1600" b="0" i="0" strike="noStrike" cap="none" spc="0" baseline="0" dirty="0">
                <a:solidFill>
                  <a:srgbClr val="000000"/>
                </a:solidFill>
                <a:effectLst/>
                <a:latin typeface="Helvetica"/>
                <a:ea typeface="Helvetica"/>
                <a:cs typeface="Helvetica"/>
              </a:rPr>
              <a:t>Majte pripravený plán na bezpečné riešenie porúch strojového zariadenia a rozliatia, ktoré sa vyskytnú vo vnútri uzavretého priestoru.</a:t>
            </a:r>
          </a:p>
          <a:p>
            <a:pPr marL="285750" indent="-285750">
              <a:lnSpc>
                <a:spcPct val="100000"/>
              </a:lnSpc>
              <a:spcBef>
                <a:spcPts val="400"/>
              </a:spcBef>
              <a:buSzPct val="85000"/>
              <a:buFont typeface=".Apple Color Emoji UI"/>
              <a:buChar char="✅"/>
            </a:pPr>
            <a:r>
              <a:rPr lang="sk" sz="1600" b="0" i="0" strike="noStrike" cap="none" spc="0" baseline="0" dirty="0">
                <a:solidFill>
                  <a:srgbClr val="000000"/>
                </a:solidFill>
                <a:effectLst/>
                <a:latin typeface="Helvetica"/>
                <a:ea typeface="Helvetica"/>
                <a:cs typeface="Helvetica"/>
              </a:rPr>
              <a:t>Pred vstupom do uzavretého priestoru zastavte proces a počkajte, kým sa vzduch vyčistí.</a:t>
            </a:r>
          </a:p>
          <a:p>
            <a:pPr marL="285750" indent="-285750">
              <a:lnSpc>
                <a:spcPct val="100000"/>
              </a:lnSpc>
              <a:spcBef>
                <a:spcPts val="400"/>
              </a:spcBef>
              <a:spcAft>
                <a:spcPts val="1000"/>
              </a:spcAft>
              <a:buSzPct val="85000"/>
              <a:buFont typeface=".Apple Color Emoji UI"/>
              <a:buChar char="✅"/>
            </a:pPr>
            <a:r>
              <a:rPr lang="sk" sz="1600" b="0" i="0" strike="noStrike" cap="none" spc="0" baseline="0" dirty="0">
                <a:solidFill>
                  <a:srgbClr val="FF0000"/>
                </a:solidFill>
                <a:effectLst/>
                <a:latin typeface="Helvetica"/>
                <a:ea typeface="Helvetica"/>
                <a:cs typeface="Helvetica"/>
              </a:rPr>
              <a:t>Text pre školiteľa — pridajte ďalší text o uzavretí procesov relevantných pre váš vlastný kontext.</a:t>
            </a:r>
          </a:p>
          <a:p>
            <a:pPr>
              <a:lnSpc>
                <a:spcPct val="100000"/>
              </a:lnSpc>
              <a:spcBef>
                <a:spcPts val="400"/>
              </a:spcBef>
            </a:pPr>
            <a:r>
              <a:rPr lang="sk" sz="1600" b="1" i="0" strike="noStrike" cap="none" spc="0" baseline="0" dirty="0">
                <a:solidFill>
                  <a:srgbClr val="000000"/>
                </a:solidFill>
                <a:effectLst/>
                <a:latin typeface="Helvetica"/>
                <a:ea typeface="Helvetica"/>
                <a:cs typeface="Helvetica"/>
              </a:rPr>
              <a:t>ZAKÁZANÉ AKTIVITY</a:t>
            </a:r>
          </a:p>
          <a:p>
            <a:pPr marL="285750" indent="-285750">
              <a:lnSpc>
                <a:spcPct val="100000"/>
              </a:lnSpc>
              <a:spcBef>
                <a:spcPts val="400"/>
              </a:spcBef>
              <a:buSzPct val="85000"/>
              <a:buFont typeface=".Apple Color Emoji UI"/>
              <a:buChar char="❌"/>
            </a:pPr>
            <a:r>
              <a:rPr lang="sk" sz="1600" b="0" i="0" strike="noStrike" cap="none" spc="0" baseline="0" dirty="0">
                <a:solidFill>
                  <a:srgbClr val="000000"/>
                </a:solidFill>
                <a:effectLst/>
                <a:latin typeface="Helvetica"/>
                <a:ea typeface="Helvetica"/>
                <a:cs typeface="Helvetica"/>
              </a:rPr>
              <a:t>Do uzavretého priestoru nevstupujte bez dodržiavania opatrení proti vystaveniu sa prachu (napr. osobné ochranné prostriedky).</a:t>
            </a:r>
          </a:p>
          <a:p>
            <a:pPr marL="285750" indent="-285750">
              <a:lnSpc>
                <a:spcPct val="100000"/>
              </a:lnSpc>
              <a:spcBef>
                <a:spcPts val="400"/>
              </a:spcBef>
              <a:buSzPct val="85000"/>
              <a:buFont typeface=".Apple Color Emoji UI"/>
              <a:buChar char="❌"/>
            </a:pPr>
            <a:r>
              <a:rPr lang="sk" sz="1600" b="0" i="0" strike="noStrike" cap="none" spc="0" baseline="0" dirty="0">
                <a:solidFill>
                  <a:srgbClr val="000000"/>
                </a:solidFill>
                <a:effectLst/>
                <a:latin typeface="Helvetica"/>
                <a:ea typeface="Helvetica"/>
                <a:cs typeface="Helvetica"/>
              </a:rPr>
              <a:t>Proces nevykonajte s otvorenými dverami uzavretého priestoru.</a:t>
            </a:r>
          </a:p>
          <a:p>
            <a:pPr marL="285750" indent="-285750">
              <a:lnSpc>
                <a:spcPct val="100000"/>
              </a:lnSpc>
              <a:spcBef>
                <a:spcPts val="400"/>
              </a:spcBef>
              <a:buSzPct val="85000"/>
              <a:buFont typeface=".Apple Color Emoji UI"/>
              <a:buChar char="❌"/>
            </a:pPr>
            <a:r>
              <a:rPr lang="sk" sz="1600" b="0" i="0" strike="noStrike" cap="none" spc="0" baseline="0" dirty="0">
                <a:solidFill>
                  <a:srgbClr val="FF0000"/>
                </a:solidFill>
                <a:effectLst/>
                <a:latin typeface="Helvetica"/>
                <a:ea typeface="Helvetica"/>
                <a:cs typeface="Helvetica"/>
              </a:rPr>
              <a:t>Text pre školiteľa — pridajte ďalší text o uzavretí procesov relevantných pre váš vlastný kontext.</a:t>
            </a:r>
          </a:p>
          <a:p>
            <a:pPr marL="285750" indent="-285750">
              <a:lnSpc>
                <a:spcPct val="100000"/>
              </a:lnSpc>
              <a:spcBef>
                <a:spcPts val="400"/>
              </a:spcBef>
              <a:buSzPct val="85000"/>
              <a:buFont typeface=".Apple Color Emoji UI"/>
              <a:buChar char="✅"/>
            </a:pPr>
            <a:endParaRPr lang="en-US" dirty="0">
              <a:solidFill>
                <a:srgbClr val="FF0000"/>
              </a:solidFill>
            </a:endParaRPr>
          </a:p>
        </p:txBody>
      </p:sp>
    </p:spTree>
    <p:extLst>
      <p:ext uri="{BB962C8B-B14F-4D97-AF65-F5344CB8AC3E}">
        <p14:creationId xmlns:p14="http://schemas.microsoft.com/office/powerpoint/2010/main" val="344713297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PSI Training topic template v1 JF" id="{5EA84160-1248-B945-96E8-C19FFB39C2BD}" vid="{0058E9A8-62BA-8D4E-905C-CEA1055CCE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8ecf516-e360-4672-81b9-68723bedb71f" xsi:nil="true"/>
    <lcf76f155ced4ddcb4097134ff3c332f xmlns="6d9d7403-2d8c-4818-ae25-2c5629bc733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8D432CE7244B409A76C38E51B114B2" ma:contentTypeVersion="22" ma:contentTypeDescription="Create a new document." ma:contentTypeScope="" ma:versionID="3b65d00cb17ade1f87e587b146520326">
  <xsd:schema xmlns:xsd="http://www.w3.org/2001/XMLSchema" xmlns:xs="http://www.w3.org/2001/XMLSchema" xmlns:p="http://schemas.microsoft.com/office/2006/metadata/properties" xmlns:ns2="6d9d7403-2d8c-4818-ae25-2c5629bc7330" xmlns:ns3="d8ecf516-e360-4672-81b9-68723bedb71f" targetNamespace="http://schemas.microsoft.com/office/2006/metadata/properties" ma:root="true" ma:fieldsID="5c659a0f85073eddfcef942c3a4ea0a4" ns2:_="" ns3:_="">
    <xsd:import namespace="6d9d7403-2d8c-4818-ae25-2c5629bc7330"/>
    <xsd:import namespace="d8ecf516-e360-4672-81b9-68723bedb7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d7403-2d8c-4818-ae25-2c5629bc7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7db71fa-6225-4e5d-8d04-885ce7d92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ecf516-e360-4672-81b9-68723bedb71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5be016-a4e9-4ae4-99b5-de5d8d170bf1}" ma:internalName="TaxCatchAll" ma:showField="CatchAllData" ma:web="d8ecf516-e360-4672-81b9-68723bedb7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9D9CC3-1A92-450F-A475-EF23AF4BCF49}">
  <ds:schemaRefs>
    <ds:schemaRef ds:uri="http://schemas.microsoft.com/sharepoint/v3/contenttype/forms"/>
  </ds:schemaRefs>
</ds:datastoreItem>
</file>

<file path=customXml/itemProps2.xml><?xml version="1.0" encoding="utf-8"?>
<ds:datastoreItem xmlns:ds="http://schemas.openxmlformats.org/officeDocument/2006/customXml" ds:itemID="{7D545FEE-AD81-4023-B6AC-5CAEA335ED97}">
  <ds:schemaRefs>
    <ds:schemaRef ds:uri="http://purl.org/dc/dcmitype/"/>
    <ds:schemaRef ds:uri="d8ecf516-e360-4672-81b9-68723bedb71f"/>
    <ds:schemaRef ds:uri="6d9d7403-2d8c-4818-ae25-2c5629bc7330"/>
    <ds:schemaRef ds:uri="http://schemas.microsoft.com/office/2006/documentManagement/types"/>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913160BE-68EB-45E9-B14C-C2845EA7A1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d7403-2d8c-4818-ae25-2c5629bc7330"/>
    <ds:schemaRef ds:uri="d8ecf516-e360-4672-81b9-68723bedb7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98</TotalTime>
  <Words>874</Words>
  <Application>Microsoft Macintosh PowerPoint</Application>
  <PresentationFormat>Widescreen</PresentationFormat>
  <Paragraphs>74</Paragraphs>
  <Slides>12</Slides>
  <Notes>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.Apple Color Emoji UI</vt:lpstr>
      <vt:lpstr>Arial</vt:lpstr>
      <vt:lpstr>Calibri</vt:lpstr>
      <vt:lpstr>Futura Medium</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Davies</dc:creator>
  <cp:lastModifiedBy>Carlo Arboit</cp:lastModifiedBy>
  <cp:revision>40</cp:revision>
  <dcterms:created xsi:type="dcterms:W3CDTF">2020-07-22T09:08:33Z</dcterms:created>
  <dcterms:modified xsi:type="dcterms:W3CDTF">2024-11-13T12:20:55Z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0x010100BE8D432CE7244B409A76C38E51B114B2</vt:lpwstr>
  </property>
</Properties>
</file>