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59" r:id="rId8"/>
    <p:sldId id="276" r:id="rId9"/>
    <p:sldId id="279" r:id="rId10"/>
    <p:sldId id="274" r:id="rId11"/>
    <p:sldId id="269" r:id="rId12"/>
    <p:sldId id="268" r:id="rId13"/>
    <p:sldId id="266" r:id="rId14"/>
    <p:sldId id="264"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B13BC-7A1C-3C43-B045-4E5D2C203417}" v="2" dt="2020-12-09T20:24:09.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autoAdjust="0"/>
    <p:restoredTop sz="93810" autoAdjust="0"/>
  </p:normalViewPr>
  <p:slideViewPr>
    <p:cSldViewPr snapToGrid="0" snapToObjects="1">
      <p:cViewPr varScale="1">
        <p:scale>
          <a:sx n="115" d="100"/>
          <a:sy n="115" d="100"/>
        </p:scale>
        <p:origin x="1128" y="20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a:t>
            </a:fld>
            <a:endParaRPr lang="en-US"/>
          </a:p>
        </p:txBody>
      </p:sp>
    </p:spTree>
    <p:extLst>
      <p:ext uri="{BB962C8B-B14F-4D97-AF65-F5344CB8AC3E}">
        <p14:creationId xmlns:p14="http://schemas.microsoft.com/office/powerpoint/2010/main" val="23312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184254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63795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34346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 sz="1200" b="0" i="0" strike="noStrike" cap="none" spc="0" baseline="0" dirty="0">
                <a:solidFill>
                  <a:srgbClr val="000000"/>
                </a:solidFill>
                <a:effectLst/>
                <a:latin typeface="+mn-lt"/>
                <a:ea typeface="Calibri"/>
                <a:cs typeface="Calibri"/>
              </a:rPr>
              <a:t>Nadmerné vystavenie sa dýchateľnému kryštalickému kremeňu (RCS) môže z dlhodobého hľadiska viesť k vážnym zdravotným problémom pracovníkov. Z tohto dôvodu je dôležité, aby si všetci pracovníci boli vedomí osvedčených postupov, ktoré obmedzujú alebo eliminujú vystavenie sa prachu z kremeňa.</a:t>
            </a:r>
          </a:p>
          <a:p>
            <a:endParaRPr lang="en-US" sz="1200" dirty="0">
              <a:latin typeface="+mn-lt"/>
            </a:endParaRPr>
          </a:p>
          <a:p>
            <a:r>
              <a:rPr lang="sk" sz="1200" b="0" i="0" strike="noStrike" cap="none" spc="0" baseline="0" dirty="0">
                <a:solidFill>
                  <a:srgbClr val="000000"/>
                </a:solidFill>
                <a:effectLst/>
                <a:latin typeface="+mn-lt"/>
                <a:ea typeface="Calibri"/>
                <a:cs typeface="Calibri"/>
              </a:rPr>
              <a:t>Toto školenie poskytuje informácie a usmernenia o všeobecnom vetraní v prostrediach, ktoré obsahujú kryštalický kremeň.</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8687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415478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 sz="1200" b="0" i="0" strike="noStrike" cap="none" spc="0" baseline="0" dirty="0">
                <a:solidFill>
                  <a:srgbClr val="000000"/>
                </a:solidFill>
                <a:effectLst/>
                <a:latin typeface="+mn-lt"/>
                <a:ea typeface="Calibri"/>
                <a:cs typeface="Calibri"/>
              </a:rPr>
              <a:t>Vetranie je dôležitou súčasťou udržiavania kvality vnútorného vzduchu v pracovnom prostredí. Správne navrhnutý systém lokálneho odsávania je jedným z najúčinnejších spôsobov, ako pomôcť znížiť vystavenie prachu z kremeňa, keď sa tvorbe prachu nedá zabrániť izoláciou ani mokrými metódami.</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361654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 sz="1200" b="0" i="0" strike="noStrike" cap="none" spc="0" baseline="0" dirty="0">
                <a:solidFill>
                  <a:srgbClr val="000000"/>
                </a:solidFill>
                <a:effectLst/>
                <a:latin typeface="+mn-lt"/>
                <a:ea typeface="Calibri"/>
                <a:cs typeface="Calibri"/>
              </a:rPr>
              <a:t>Existujú tri hlavné typy vetrania. Miestne odsávacie vetranie sa vo všeobecnosti považuje za najúčinnejší typ vetrania a malo by sa používať vždy, keď je k dispozícii. </a:t>
            </a: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80891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1438252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192885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sk" sz="1000" b="0" i="0" strike="noStrike" cap="none" spc="0" baseline="0">
                <a:solidFill>
                  <a:srgbClr val="000000"/>
                </a:solidFill>
                <a:effectLst/>
                <a:latin typeface="Helvetica"/>
                <a:ea typeface="Helvetica"/>
                <a:cs typeface="Helvetica"/>
              </a:rPr>
              <a:t>Tento školiaci balík bol vyvinutý ako súčasť Príručky osvedčených postupov NEPSI – navštívte stránku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F936513-58F5-8144-9635-C8DF2ADFF08B}"/>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29DE00C3-212E-434E-AB45-EF90A1E88C52}"/>
              </a:ext>
            </a:extLst>
          </p:cNvPr>
          <p:cNvSpPr txBox="1"/>
          <p:nvPr userDrawn="1"/>
        </p:nvSpPr>
        <p:spPr>
          <a:xfrm>
            <a:off x="6897190" y="429114"/>
            <a:ext cx="4920162"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k" sz="1400" b="1" i="0" strike="noStrike" cap="none" spc="0" baseline="0" dirty="0">
                <a:solidFill>
                  <a:srgbClr val="F6A317"/>
                </a:solidFill>
                <a:effectLst/>
                <a:latin typeface="Helvetica"/>
                <a:ea typeface="Helvetica"/>
                <a:cs typeface="Helvetica"/>
              </a:rPr>
              <a:t>ŠKOLENIE ZAMERANÉ NA OSVEDČENÉ POSTUPY </a:t>
            </a:r>
            <a:br>
              <a:rPr lang="en-US" sz="1400" b="1" i="0" strike="noStrike" cap="none" spc="0" baseline="0" dirty="0">
                <a:solidFill>
                  <a:srgbClr val="F6A317"/>
                </a:solidFill>
                <a:effectLst/>
                <a:latin typeface="Helvetica"/>
                <a:ea typeface="Helvetica"/>
                <a:cs typeface="Helvetica"/>
              </a:rPr>
            </a:br>
            <a:r>
              <a:rPr lang="sk" sz="1400" b="1" i="0" strike="noStrike" cap="none" spc="0" baseline="0" dirty="0">
                <a:solidFill>
                  <a:srgbClr val="F6A317"/>
                </a:solidFill>
                <a:effectLst/>
                <a:latin typeface="Helvetica"/>
                <a:ea typeface="Helvetica"/>
                <a:cs typeface="Helvetica"/>
              </a:rPr>
              <a:t>V OBLASTI VETRACÍCH A VENTILAČNÝCH SYSTÉMOV</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1" y="2424069"/>
            <a:ext cx="9613000" cy="1409377"/>
          </a:xfrm>
        </p:spPr>
        <p:txBody>
          <a:bodyPr anchor="t"/>
          <a:lstStyle/>
          <a:p>
            <a:pPr>
              <a:lnSpc>
                <a:spcPct val="100000"/>
              </a:lnSpc>
            </a:pPr>
            <a:r>
              <a:rPr lang="sk" sz="2800" b="1" i="0" strike="noStrike" cap="none" spc="0" baseline="0" dirty="0">
                <a:solidFill>
                  <a:srgbClr val="FFFFFF"/>
                </a:solidFill>
                <a:effectLst/>
                <a:latin typeface="Helvetica"/>
                <a:ea typeface="Helvetica"/>
                <a:cs typeface="Helvetica"/>
              </a:rPr>
              <a:t>ŠKOLENIE ZAMERANÉ NA OSVEDČENÉ POSTUPY </a:t>
            </a:r>
            <a:br>
              <a:rPr lang="en-US" sz="2800" b="1" i="0" strike="noStrike" cap="none" spc="0" baseline="0" dirty="0">
                <a:solidFill>
                  <a:srgbClr val="FFFFFF"/>
                </a:solidFill>
                <a:effectLst/>
                <a:latin typeface="Helvetica"/>
                <a:ea typeface="Helvetica"/>
                <a:cs typeface="Helvetica"/>
              </a:rPr>
            </a:br>
            <a:r>
              <a:rPr lang="sk" sz="2800" b="1" i="0" strike="noStrike" cap="none" spc="0" baseline="0" dirty="0">
                <a:solidFill>
                  <a:srgbClr val="FFFFFF"/>
                </a:solidFill>
                <a:effectLst/>
                <a:latin typeface="Helvetica"/>
                <a:ea typeface="Helvetica"/>
                <a:cs typeface="Helvetica"/>
              </a:rPr>
              <a:t>V OBLASTI VETRACÍCH A VENTILAČNÝCH SYSTÉMOV</a:t>
            </a:r>
          </a:p>
        </p:txBody>
      </p:sp>
      <p:sp>
        <p:nvSpPr>
          <p:cNvPr id="2" name="Rectangle 1">
            <a:extLst>
              <a:ext uri="{FF2B5EF4-FFF2-40B4-BE49-F238E27FC236}">
                <a16:creationId xmlns:a16="http://schemas.microsoft.com/office/drawing/2014/main" id="{0B4C9CAB-7986-7246-85DA-293E0C28CCC7}"/>
              </a:ext>
            </a:extLst>
          </p:cNvPr>
          <p:cNvSpPr/>
          <p:nvPr/>
        </p:nvSpPr>
        <p:spPr>
          <a:xfrm>
            <a:off x="6945922" y="346364"/>
            <a:ext cx="4927423" cy="623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r>
              <a:rPr lang="sk" sz="2800" b="1" i="0" strike="noStrike" cap="none" spc="0" baseline="0">
                <a:solidFill>
                  <a:srgbClr val="F6A317"/>
                </a:solidFill>
                <a:effectLst/>
                <a:latin typeface="Helvetica"/>
                <a:ea typeface="Helvetica"/>
                <a:cs typeface="Helvetica"/>
              </a:rPr>
              <a:t>PRÁZDNA SNÍMKA</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sk" sz="1800" b="0" i="0" strike="noStrike" cap="none" spc="0" baseline="0">
                <a:solidFill>
                  <a:srgbClr val="000000"/>
                </a:solidFill>
                <a:effectLst/>
                <a:latin typeface="Helvetica"/>
                <a:ea typeface="Helvetica"/>
                <a:cs typeface="Helvetica"/>
              </a:rPr>
              <a:t>Túto snímku použite na vytvorenie vlastného školiaceho materiálu špecifického pre pracovné prostredie/kontext.</a:t>
            </a:r>
          </a:p>
          <a:p>
            <a:pPr>
              <a:lnSpc>
                <a:spcPts val="2400"/>
              </a:lnSpc>
            </a:pPr>
            <a:r>
              <a:rPr lang="sk" sz="1800" b="0" i="0" strike="noStrike" cap="none" spc="0" baseline="0">
                <a:solidFill>
                  <a:srgbClr val="000000"/>
                </a:solidFill>
                <a:effectLst/>
                <a:latin typeface="Helvetica"/>
                <a:ea typeface="Helvetica"/>
                <a:cs typeface="Helvetica"/>
              </a:rPr>
              <a:t>Ak chcete zmeniť obrázok, kliknite pravým tlačidlom myši &gt; zmeniť obrázok &gt; zo súboru.</a:t>
            </a:r>
          </a:p>
          <a:p>
            <a:pPr>
              <a:lnSpc>
                <a:spcPts val="2400"/>
              </a:lnSpc>
            </a:pPr>
            <a:r>
              <a:rPr lang="sk" sz="1800" b="0" i="0" strike="noStrike" cap="none" spc="0" baseline="0">
                <a:solidFill>
                  <a:srgbClr val="000000"/>
                </a:solidFill>
                <a:effectLst/>
                <a:latin typeface="Helvetica"/>
                <a:ea typeface="Helvetica"/>
                <a:cs typeface="Helvetica"/>
              </a:rPr>
              <a:t>Ak chcete vytvoriť ďalšie snímky, kliknite na kartu „Nová snímka“ vyššie.</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40852129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r>
              <a:rPr lang="sk" sz="2800" b="1" i="0" strike="noStrike" cap="none" spc="0" baseline="0">
                <a:solidFill>
                  <a:srgbClr val="F6A317"/>
                </a:solidFill>
                <a:effectLst/>
                <a:latin typeface="Helvetica"/>
                <a:ea typeface="Helvetica"/>
                <a:cs typeface="Helvetica"/>
              </a:rPr>
              <a:t>ZÁVER</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3" y="2362676"/>
            <a:ext cx="5641142" cy="3682369"/>
          </a:xfrm>
        </p:spPr>
        <p:txBody>
          <a:bodyPr/>
          <a:lstStyle/>
          <a:p>
            <a:pPr>
              <a:lnSpc>
                <a:spcPts val="2400"/>
              </a:lnSpc>
              <a:spcBef>
                <a:spcPts val="600"/>
              </a:spcBef>
              <a:spcAft>
                <a:spcPts val="1000"/>
              </a:spcAft>
            </a:pPr>
            <a:r>
              <a:rPr lang="sk" sz="1800" b="0" i="0" strike="noStrike" cap="none" spc="0" baseline="0" dirty="0">
                <a:solidFill>
                  <a:srgbClr val="000000"/>
                </a:solidFill>
                <a:effectLst/>
                <a:latin typeface="Helvetica"/>
                <a:ea typeface="Helvetica"/>
                <a:cs typeface="Helvetica"/>
              </a:rPr>
              <a:t>Vetranie je kľúčovou súčasťou kontroly prachu a pomáha udržiavať bezpečnú úroveň kvality ovzdušia.</a:t>
            </a:r>
          </a:p>
          <a:p>
            <a:pPr>
              <a:lnSpc>
                <a:spcPts val="2400"/>
              </a:lnSpc>
              <a:spcBef>
                <a:spcPts val="600"/>
              </a:spcBef>
              <a:spcAft>
                <a:spcPts val="1000"/>
              </a:spcAft>
            </a:pPr>
            <a:r>
              <a:rPr lang="sk" sz="1800" b="0" i="0" strike="noStrike" cap="none" spc="0" baseline="0" dirty="0">
                <a:solidFill>
                  <a:srgbClr val="000000"/>
                </a:solidFill>
                <a:effectLst/>
                <a:latin typeface="Helvetica"/>
                <a:ea typeface="Helvetica"/>
                <a:cs typeface="Helvetica"/>
              </a:rPr>
              <a:t>Pamätajte si:</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dirty="0">
                <a:solidFill>
                  <a:srgbClr val="000000"/>
                </a:solidFill>
                <a:effectLst/>
                <a:latin typeface="Helvetica"/>
                <a:ea typeface="Helvetica"/>
                <a:cs typeface="Helvetica"/>
              </a:rPr>
              <a:t>Vždy, keď je to možné, používajte ventilačné systémy.</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dirty="0">
                <a:solidFill>
                  <a:srgbClr val="000000"/>
                </a:solidFill>
                <a:effectLst/>
                <a:latin typeface="Helvetica"/>
                <a:ea typeface="Helvetica"/>
                <a:cs typeface="Helvetica"/>
              </a:rPr>
              <a:t>Nezasahujte do ventilačných systémov.</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dirty="0">
                <a:solidFill>
                  <a:srgbClr val="000000"/>
                </a:solidFill>
                <a:effectLst/>
                <a:latin typeface="Helvetica"/>
                <a:ea typeface="Helvetica"/>
                <a:cs typeface="Helvetica"/>
              </a:rPr>
              <a:t>Ak máte podozrenie, že ventilačný systém nefunguje správne, kontaktujte správcu pracoviska.</a:t>
            </a:r>
          </a:p>
          <a:p>
            <a:pPr marL="285750" indent="-285750">
              <a:lnSpc>
                <a:spcPts val="2400"/>
              </a:lnSpc>
              <a:spcBef>
                <a:spcPts val="600"/>
              </a:spcBef>
              <a:spcAft>
                <a:spcPts val="600"/>
              </a:spcAft>
              <a:buClr>
                <a:srgbClr val="F1B600"/>
              </a:buClr>
              <a:buSzPct val="120000"/>
              <a:buFont typeface="Wingdings" pitchFamily="2" charset="2"/>
              <a:buChar char="q"/>
            </a:pPr>
            <a:endParaRPr lang="en-GB" sz="1800" dirty="0"/>
          </a:p>
          <a:p>
            <a:pPr>
              <a:lnSpc>
                <a:spcPts val="2400"/>
              </a:lnSpc>
            </a:pPr>
            <a:endParaRPr lang="en-US" sz="1800" dirty="0"/>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13485895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p:txBody>
          <a:bodyPr/>
          <a:lstStyle/>
          <a:p>
            <a:r>
              <a:rPr lang="sk" sz="2800" b="1" i="0" strike="noStrike" cap="none" spc="0" baseline="0">
                <a:solidFill>
                  <a:srgbClr val="F6A317"/>
                </a:solidFill>
                <a:effectLst/>
                <a:latin typeface="Helvetica"/>
                <a:ea typeface="Helvetica"/>
                <a:cs typeface="Helvetica"/>
              </a:rPr>
              <a:t>ĎALŠIE VZDELÁVANIE</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a:xfrm>
            <a:off x="777242" y="2362676"/>
            <a:ext cx="6256603" cy="3682369"/>
          </a:xfrm>
        </p:spPr>
        <p:txBody>
          <a:bodyPr/>
          <a:lstStyle/>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dirty="0">
                <a:solidFill>
                  <a:srgbClr val="000000"/>
                </a:solidFill>
                <a:effectLst/>
                <a:latin typeface="Helvetica"/>
                <a:ea typeface="Helvetica"/>
                <a:cs typeface="Helvetica"/>
                <a:hlinkClick r:id="rId3" history="0"/>
              </a:rPr>
              <a:t>Osvedčené postupy pre všeobecné vetranie (Hárok úloh 2.1.9)</a:t>
            </a:r>
          </a:p>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dirty="0">
                <a:solidFill>
                  <a:srgbClr val="000000"/>
                </a:solidFill>
                <a:effectLst/>
                <a:latin typeface="Helvetica"/>
                <a:ea typeface="Helvetica"/>
                <a:cs typeface="Helvetica"/>
                <a:hlinkClick r:id="rId4" history="0"/>
              </a:rPr>
              <a:t>Príručka osvedčených postupov NEPSI</a:t>
            </a:r>
          </a:p>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dirty="0">
                <a:solidFill>
                  <a:srgbClr val="000000"/>
                </a:solidFill>
                <a:effectLst/>
                <a:latin typeface="Helvetica"/>
                <a:ea typeface="Helvetica"/>
                <a:cs typeface="Helvetica"/>
                <a:hlinkClick r:id="rId5" history="0"/>
              </a:rPr>
              <a:t>Príručka NEPSI pre MSP</a:t>
            </a:r>
          </a:p>
        </p:txBody>
      </p:sp>
      <p:sp>
        <p:nvSpPr>
          <p:cNvPr id="4" name="Rounded Rectangle 3">
            <a:extLst>
              <a:ext uri="{FF2B5EF4-FFF2-40B4-BE49-F238E27FC236}">
                <a16:creationId xmlns:a16="http://schemas.microsoft.com/office/drawing/2014/main" id="{664076B8-4B8B-9A4C-BC62-87D5AB8D7D1F}"/>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9E755BC8-9263-4A42-8BC8-2ABF4DB8BB35}"/>
              </a:ext>
            </a:extLst>
          </p:cNvPr>
          <p:cNvSpPr/>
          <p:nvPr/>
        </p:nvSpPr>
        <p:spPr>
          <a:xfrm>
            <a:off x="1088454" y="5244989"/>
            <a:ext cx="10022946" cy="472912"/>
          </a:xfrm>
          <a:prstGeom prst="rect">
            <a:avLst/>
          </a:prstGeom>
          <a:noFill/>
          <a:ln>
            <a:noFill/>
          </a:ln>
        </p:spPr>
        <p:txBody>
          <a:bodyPr wrap="square" anchor="ctr">
            <a:spAutoFit/>
          </a:bodyPr>
          <a:lstStyle/>
          <a:p>
            <a:pPr>
              <a:lnSpc>
                <a:spcPts val="3000"/>
              </a:lnSpc>
              <a:spcBef>
                <a:spcPts val="1200"/>
              </a:spcBef>
              <a:spcAft>
                <a:spcPts val="1200"/>
              </a:spcAft>
              <a:buSzPct val="130000"/>
            </a:pPr>
            <a:r>
              <a:rPr lang="sk" sz="1750" b="0" i="0" strike="noStrike" cap="none" spc="0" baseline="0">
                <a:solidFill>
                  <a:srgbClr val="000000"/>
                </a:solidFill>
                <a:effectLst/>
                <a:latin typeface="Calibri"/>
                <a:ea typeface="Calibri"/>
                <a:cs typeface="Calibri"/>
              </a:rPr>
              <a:t>Navštívte </a:t>
            </a:r>
            <a:r>
              <a:rPr lang="sk" sz="1750" b="1" i="0" strike="noStrike" cap="none" spc="0" baseline="0">
                <a:solidFill>
                  <a:srgbClr val="000000"/>
                </a:solidFill>
                <a:effectLst/>
                <a:latin typeface="Calibri"/>
                <a:ea typeface="Calibri"/>
                <a:cs typeface="Calibri"/>
              </a:rPr>
              <a:t>e-vzdelávaciu platformu NEPSI</a:t>
            </a:r>
            <a:r>
              <a:rPr lang="sk" sz="1750" b="0" i="0" strike="noStrike" cap="none" spc="0" baseline="0">
                <a:solidFill>
                  <a:srgbClr val="000000"/>
                </a:solidFill>
                <a:effectLst/>
                <a:latin typeface="Calibri"/>
                <a:ea typeface="Calibri"/>
                <a:cs typeface="Calibri"/>
              </a:rPr>
              <a:t> na </a:t>
            </a:r>
            <a:r>
              <a:rPr lang="sk" sz="1750" b="0" i="0" strike="noStrike" cap="none" spc="0" baseline="0">
                <a:solidFill>
                  <a:srgbClr val="000000"/>
                </a:solidFill>
                <a:effectLst/>
                <a:latin typeface="Calibri"/>
                <a:ea typeface="Calibri"/>
                <a:cs typeface="Calibri"/>
                <a:hlinkClick r:id="rId6" history="0"/>
              </a:rPr>
              <a:t>training.nepsi.eu</a:t>
            </a:r>
            <a:r>
              <a:rPr lang="sk" sz="1750" b="0" i="0" strike="noStrike" cap="none" spc="0" baseline="0">
                <a:solidFill>
                  <a:srgbClr val="000000"/>
                </a:solidFill>
                <a:effectLst/>
                <a:latin typeface="Calibri"/>
                <a:ea typeface="Calibri"/>
                <a:cs typeface="Calibri"/>
              </a:rPr>
              <a:t>, kde nájdete ďalšie vzdelávacie zdroje o RCS.</a:t>
            </a:r>
          </a:p>
        </p:txBody>
      </p:sp>
    </p:spTree>
    <p:extLst>
      <p:ext uri="{BB962C8B-B14F-4D97-AF65-F5344CB8AC3E}">
        <p14:creationId xmlns:p14="http://schemas.microsoft.com/office/powerpoint/2010/main" val="1874401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sk-SK" sz="2800"/>
              <a:t>PREAMBULA (PRE ŠKOLITEĽA)</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sk-SK" sz="1800">
                <a:latin typeface="Helvetica"/>
                <a:cs typeface="Helvetica"/>
              </a:rPr>
              <a:t>Ako súčasť vzdelávacieho kroku pri implementácii osvedčených postupov NEPSI vyvinula NEPSI súbor vzdelávacích zdrojov.</a:t>
            </a:r>
          </a:p>
          <a:p>
            <a:pPr>
              <a:lnSpc>
                <a:spcPts val="2400"/>
              </a:lnSpc>
            </a:pPr>
            <a:r>
              <a:rPr lang="sk-SK" sz="1800">
                <a:latin typeface="Helvetica"/>
                <a:cs typeface="Helvetica"/>
              </a:rPr>
              <a:t>Každý balík školení vo forme prezentácie PowerPoint pokrýva tému relevantnú pre pracovníkov vo všetkých odvetviach, ktoré používajú materiály obsahujúce kryštalický kremeň. Balíky poskytujú informácie o rizikách vystavenia sa prachu súvisiacich s témou a o osvedčených postupoch a opatreniach, ktoré sú k dispozícii na ich zníženie. Účelom školenia je informovať a vzdelávať pracovníkov, aby mohli efektívne využívať kontrolné opatrenia a znížiť vystavenie sa dýchateľnému kryštalickému kremeňu (RCS) na pracovisku.</a:t>
            </a:r>
          </a:p>
          <a:p>
            <a:pPr>
              <a:lnSpc>
                <a:spcPts val="2400"/>
              </a:lnSpc>
            </a:pPr>
            <a:r>
              <a:rPr lang="sk-SK" sz="1800">
                <a:latin typeface="Helvetica"/>
                <a:cs typeface="Helvetica"/>
              </a:rPr>
              <a:t>Použite prázdnu šablónu a zástupné symboly, aby ste podľa potreby mohli pridať ďalšie informácie do tohto balíka školení.</a:t>
            </a:r>
          </a:p>
        </p:txBody>
      </p:sp>
    </p:spTree>
    <p:extLst>
      <p:ext uri="{BB962C8B-B14F-4D97-AF65-F5344CB8AC3E}">
        <p14:creationId xmlns:p14="http://schemas.microsoft.com/office/powerpoint/2010/main" val="12306172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sk" sz="2800" b="1" i="0" strike="noStrike" cap="none" spc="0" baseline="0">
                <a:solidFill>
                  <a:srgbClr val="F6A317"/>
                </a:solidFill>
                <a:effectLst/>
                <a:latin typeface="Helvetica"/>
                <a:ea typeface="Helvetica"/>
                <a:cs typeface="Helvetica"/>
              </a:rPr>
              <a:t>BERTE, PROSÍM, NA VEDOMIE</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sk" sz="1800" b="0" i="0" strike="noStrike" cap="none" spc="0" baseline="0">
                <a:solidFill>
                  <a:srgbClr val="000000"/>
                </a:solidFill>
                <a:effectLst/>
                <a:latin typeface="Helvetica"/>
                <a:ea typeface="Helvetica"/>
                <a:cs typeface="Helvetica"/>
              </a:rPr>
              <a:t>Informácie v tomto školení vo forme prezentácie PowerPoint majú poradný charakter a informatívny obsah. Nie sú normou ani nariadením a nevytvárajú nové právne povinnosti, ani nemenia existujúce povinnosti vyplývajúce z legislatívy a zásad v oblasti zdravia.</a:t>
            </a:r>
          </a:p>
        </p:txBody>
      </p:sp>
    </p:spTree>
    <p:extLst>
      <p:ext uri="{BB962C8B-B14F-4D97-AF65-F5344CB8AC3E}">
        <p14:creationId xmlns:p14="http://schemas.microsoft.com/office/powerpoint/2010/main" val="13786811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sk" sz="2800" b="1" i="0" strike="noStrike" cap="none" spc="0" baseline="0">
                <a:solidFill>
                  <a:srgbClr val="F6A317"/>
                </a:solidFill>
                <a:effectLst/>
                <a:latin typeface="Helvetica"/>
                <a:ea typeface="Helvetica"/>
                <a:cs typeface="Helvetica"/>
              </a:rPr>
              <a:t>ÚVOD</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6108465" cy="3682369"/>
          </a:xfrm>
        </p:spPr>
        <p:txBody>
          <a:bodyPr/>
          <a:lstStyle/>
          <a:p>
            <a:pPr>
              <a:lnSpc>
                <a:spcPts val="2400"/>
              </a:lnSpc>
              <a:spcAft>
                <a:spcPts val="1000"/>
              </a:spcAft>
            </a:pPr>
            <a:r>
              <a:rPr lang="sk" sz="1800" b="1" i="0" strike="noStrike" cap="none" spc="0" baseline="0" dirty="0">
                <a:solidFill>
                  <a:srgbClr val="000000"/>
                </a:solidFill>
                <a:effectLst/>
                <a:latin typeface="Helvetica"/>
                <a:ea typeface="Helvetica"/>
                <a:cs typeface="Helvetica"/>
              </a:rPr>
              <a:t>Prioritou je naučiť sa chrániť pred rizikami súvisiacimi s prácou.</a:t>
            </a:r>
          </a:p>
          <a:p>
            <a:pPr>
              <a:lnSpc>
                <a:spcPts val="2400"/>
              </a:lnSpc>
            </a:pPr>
            <a:r>
              <a:rPr lang="sk" sz="1800" b="0" i="0" strike="noStrike" cap="none" spc="0" baseline="0" dirty="0">
                <a:solidFill>
                  <a:srgbClr val="000000"/>
                </a:solidFill>
                <a:effectLst/>
                <a:latin typeface="Helvetica"/>
                <a:ea typeface="Helvetica"/>
                <a:cs typeface="Helvetica"/>
              </a:rPr>
              <a:t>Na tomto školení vo forme prezentácie PowerPoint sa dozviete nasledovné:</a:t>
            </a:r>
          </a:p>
          <a:p>
            <a:pPr marL="285750" indent="-285750">
              <a:lnSpc>
                <a:spcPts val="2400"/>
              </a:lnSpc>
              <a:buFont typeface="Arial" panose="020B0604020202020204" pitchFamily="34" charset="0"/>
              <a:buChar char="•"/>
            </a:pPr>
            <a:r>
              <a:rPr lang="en-US" sz="1800" dirty="0">
                <a:solidFill>
                  <a:srgbClr val="000000"/>
                </a:solidFill>
                <a:latin typeface="Helvetica"/>
                <a:ea typeface="Helvetica"/>
                <a:cs typeface="Helvetica"/>
              </a:rPr>
              <a:t>T</a:t>
            </a:r>
            <a:r>
              <a:rPr lang="sk" sz="1800" b="0" i="0" strike="noStrike" cap="none" spc="0" baseline="0" dirty="0">
                <a:solidFill>
                  <a:srgbClr val="000000"/>
                </a:solidFill>
                <a:effectLst/>
                <a:latin typeface="Helvetica"/>
                <a:ea typeface="Helvetica"/>
                <a:cs typeface="Helvetica"/>
              </a:rPr>
              <a:t>ri typy ventilačných systémov, ktoré sa používajú na zníženie vystavenia pracovníkov prachu dýchateľného kryštalického kremeňa (RCS).</a:t>
            </a:r>
          </a:p>
          <a:p>
            <a:pPr marL="285750" indent="-28575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Osvedčené postupy vetrania</a:t>
            </a:r>
          </a:p>
          <a:p>
            <a:pPr marL="285750" indent="-285750">
              <a:lnSpc>
                <a:spcPts val="2400"/>
              </a:lnSpc>
              <a:buFont typeface="Arial" panose="020B0604020202020204" pitchFamily="34" charset="0"/>
              <a:buChar char="•"/>
            </a:pPr>
            <a:r>
              <a:rPr lang="sk" sz="1800" b="0" i="0" strike="noStrike" cap="none" spc="0" baseline="0" dirty="0">
                <a:solidFill>
                  <a:srgbClr val="FF0000"/>
                </a:solidFill>
                <a:effectLst/>
                <a:latin typeface="Helvetica"/>
                <a:ea typeface="Helvetica"/>
                <a:cs typeface="Helvetica"/>
              </a:rPr>
              <a:t>Text pre školiteľa na vyplnenie – ak ste pridali vlastnú snímku, vložte stručný prehľad kontextového materiálu.</a:t>
            </a:r>
          </a:p>
          <a:p>
            <a:pPr marL="285750" indent="-285750">
              <a:lnSpc>
                <a:spcPts val="2400"/>
              </a:lnSpc>
              <a:buFont typeface="Arial" panose="020B0604020202020204" pitchFamily="34" charset="0"/>
              <a:buChar char="•"/>
            </a:pPr>
            <a:endParaRPr lang="en-US" sz="1800" dirty="0"/>
          </a:p>
          <a:p>
            <a:pPr marL="285750" indent="-285750">
              <a:lnSpc>
                <a:spcPts val="2400"/>
              </a:lnSpc>
              <a:buFont typeface="Arial" panose="020B0604020202020204" pitchFamily="34" charset="0"/>
              <a:buChar char="•"/>
            </a:pPr>
            <a:endParaRPr lang="en-US" sz="1800" dirty="0"/>
          </a:p>
        </p:txBody>
      </p:sp>
      <p:pic>
        <p:nvPicPr>
          <p:cNvPr id="1025" name="Picture 1" descr="page1image189220480">
            <a:extLst>
              <a:ext uri="{FF2B5EF4-FFF2-40B4-BE49-F238E27FC236}">
                <a16:creationId xmlns:a16="http://schemas.microsoft.com/office/drawing/2014/main" id="{8E6F8E53-DA1B-4145-B49A-DB95CBC3829E}"/>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5964"/>
          <a:stretch/>
        </p:blipFill>
        <p:spPr bwMode="auto">
          <a:xfrm>
            <a:off x="7174522" y="2660661"/>
            <a:ext cx="4553317" cy="30863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189220912">
            <a:extLst>
              <a:ext uri="{FF2B5EF4-FFF2-40B4-BE49-F238E27FC236}">
                <a16:creationId xmlns:a16="http://schemas.microsoft.com/office/drawing/2014/main" id="{37991D75-69AF-5145-A1CC-4C6201DDCE6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82691" y="621437"/>
            <a:ext cx="68580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000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484340" cy="850900"/>
          </a:xfrm>
        </p:spPr>
        <p:txBody>
          <a:bodyPr/>
          <a:lstStyle/>
          <a:p>
            <a:r>
              <a:rPr lang="sk" sz="2800" b="1" i="0" strike="noStrike" cap="none" spc="0" baseline="0">
                <a:solidFill>
                  <a:srgbClr val="F6A317"/>
                </a:solidFill>
                <a:effectLst/>
                <a:latin typeface="Helvetica"/>
                <a:ea typeface="Helvetica"/>
                <a:cs typeface="Helvetica"/>
              </a:rPr>
              <a:t>TECHNIKY KONTROLY PRACHU</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sk" sz="1800" b="0" i="0" strike="noStrike" cap="none" spc="0" baseline="0">
                <a:solidFill>
                  <a:srgbClr val="000000"/>
                </a:solidFill>
                <a:effectLst/>
                <a:latin typeface="Helvetica"/>
                <a:ea typeface="Helvetica"/>
                <a:cs typeface="Helvetica"/>
              </a:rPr>
              <a:t>Vetranie (a odsávanie) je jednou z piatich hlavných techník kontroly prachu. </a:t>
            </a:r>
          </a:p>
        </p:txBody>
      </p:sp>
      <p:pic>
        <p:nvPicPr>
          <p:cNvPr id="22" name="Picture 21" descr="A screenshot of a cell phone&#10;&#10;Description automatically generated">
            <a:extLst>
              <a:ext uri="{FF2B5EF4-FFF2-40B4-BE49-F238E27FC236}">
                <a16:creationId xmlns:a16="http://schemas.microsoft.com/office/drawing/2014/main" id="{96FA4A61-1C8C-9441-8D93-A41219113A32}"/>
              </a:ext>
            </a:extLst>
          </p:cNvPr>
          <p:cNvPicPr>
            <a:picLocks noChangeAspect="1"/>
          </p:cNvPicPr>
          <p:nvPr/>
        </p:nvPicPr>
        <p:blipFill>
          <a:blip r:embed="rId3"/>
          <a:srcRect l="6858" t="62670" r="77165" b="13177"/>
          <a:stretch>
            <a:fillRect/>
          </a:stretch>
        </p:blipFill>
        <p:spPr>
          <a:xfrm>
            <a:off x="8647437" y="3420000"/>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F3AB0E14-4E1E-414C-9431-282A79CE0CBD}"/>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79CD2578-96E6-514D-857C-7A5DCC6D18E3}"/>
              </a:ext>
            </a:extLst>
          </p:cNvPr>
          <p:cNvPicPr>
            <a:picLocks noChangeAspect="1"/>
          </p:cNvPicPr>
          <p:nvPr/>
        </p:nvPicPr>
        <p:blipFill>
          <a:blip r:embed="rId3"/>
          <a:srcRect l="7057" t="9146" r="76967" b="66230"/>
          <a:stretch>
            <a:fillRect/>
          </a:stretch>
        </p:blipFill>
        <p:spPr>
          <a:xfrm>
            <a:off x="5365058" y="3420000"/>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B356F961-2531-A240-8399-5DCF2353368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85DFA808-2B4A-8240-A91D-2F1A09851540}"/>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7C9EF97F-DCDB-194F-AE2B-8731C08CA145}"/>
              </a:ext>
            </a:extLst>
          </p:cNvPr>
          <p:cNvSpPr txBox="1"/>
          <p:nvPr/>
        </p:nvSpPr>
        <p:spPr>
          <a:xfrm>
            <a:off x="6579514" y="1702138"/>
            <a:ext cx="2353471" cy="1815882"/>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SPRÁVNA HYGIENA/</a:t>
            </a:r>
            <a:r>
              <a:rPr lang="en-US" sz="1050" b="1" i="0" strike="noStrike" cap="none" spc="50" baseline="0" dirty="0">
                <a:solidFill>
                  <a:srgbClr val="EF9A2E"/>
                </a:solidFill>
                <a:effectLst/>
                <a:latin typeface="Futura Medium"/>
                <a:ea typeface="Futura Medium"/>
                <a:cs typeface="Futura Medium"/>
              </a:rPr>
              <a:t> </a:t>
            </a:r>
            <a:r>
              <a:rPr lang="sk" sz="1050" b="1" i="0" strike="noStrike" cap="none" spc="50" baseline="0" dirty="0">
                <a:solidFill>
                  <a:srgbClr val="EF9A2E"/>
                </a:solidFill>
                <a:effectLst/>
                <a:latin typeface="Futura Medium"/>
                <a:ea typeface="Futura Medium"/>
                <a:cs typeface="Futura Medium"/>
              </a:rPr>
              <a:t>UPRATOVANIE NA PRACOVISKU</a:t>
            </a:r>
          </a:p>
          <a:p>
            <a:r>
              <a:rPr lang="sk" sz="1200" b="0" i="0" strike="noStrike" cap="none" spc="0" baseline="0" dirty="0">
                <a:solidFill>
                  <a:srgbClr val="000000"/>
                </a:solidFill>
                <a:effectLst/>
                <a:latin typeface="Calibri"/>
                <a:ea typeface="Calibri"/>
                <a:cs typeface="Calibri"/>
              </a:rPr>
              <a:t>Pranie pracovného odevu a vysávanie prachu, ktorý vzniká pri procesoch, zastaví hromadenie prachu v priebehu času – čistý pracovný priestor je bezpečný.</a:t>
            </a:r>
          </a:p>
          <a:p>
            <a:endParaRPr lang="en-US" dirty="0"/>
          </a:p>
        </p:txBody>
      </p:sp>
      <p:sp>
        <p:nvSpPr>
          <p:cNvPr id="28" name="TextBox 27">
            <a:extLst>
              <a:ext uri="{FF2B5EF4-FFF2-40B4-BE49-F238E27FC236}">
                <a16:creationId xmlns:a16="http://schemas.microsoft.com/office/drawing/2014/main" id="{4B18799A-7BB4-CE40-AABF-395977044742}"/>
              </a:ext>
            </a:extLst>
          </p:cNvPr>
          <p:cNvSpPr txBox="1"/>
          <p:nvPr/>
        </p:nvSpPr>
        <p:spPr>
          <a:xfrm>
            <a:off x="6579514" y="3420000"/>
            <a:ext cx="2134063" cy="1334834"/>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UZAVRETÝ PRIESTOR</a:t>
            </a:r>
          </a:p>
          <a:p>
            <a:pPr>
              <a:spcAft>
                <a:spcPts val="300"/>
              </a:spcAft>
            </a:pPr>
            <a:r>
              <a:rPr lang="sk" sz="1200" b="0" i="0" strike="noStrike" cap="none" spc="0" baseline="0" dirty="0">
                <a:solidFill>
                  <a:srgbClr val="000000"/>
                </a:solidFill>
                <a:effectLst/>
                <a:latin typeface="Calibri"/>
                <a:ea typeface="Calibri"/>
                <a:cs typeface="Calibri"/>
              </a:rPr>
              <a:t>Vykonávanie procesov výroby RCS v uzavretom prostredí zabraňuje vystaveniu sa prachu pri zdroji.</a:t>
            </a:r>
          </a:p>
          <a:p>
            <a:pPr>
              <a:spcAft>
                <a:spcPts val="300"/>
              </a:spcAft>
            </a:pPr>
            <a:endParaRPr lang="en-US" dirty="0"/>
          </a:p>
        </p:txBody>
      </p:sp>
      <p:sp>
        <p:nvSpPr>
          <p:cNvPr id="29" name="TextBox 28">
            <a:extLst>
              <a:ext uri="{FF2B5EF4-FFF2-40B4-BE49-F238E27FC236}">
                <a16:creationId xmlns:a16="http://schemas.microsoft.com/office/drawing/2014/main" id="{05C478F3-51B4-1A4D-ABD9-1E0128297EDB}"/>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sk" sz="1050" b="1" i="0" strike="noStrike" cap="none" spc="50" baseline="0">
                <a:solidFill>
                  <a:srgbClr val="EF9A2E"/>
                </a:solidFill>
                <a:effectLst/>
                <a:latin typeface="Futura Medium"/>
                <a:ea typeface="Futura Medium"/>
                <a:cs typeface="Futura Medium"/>
              </a:rPr>
              <a:t>ODSÁVANIE/VETRANIE</a:t>
            </a:r>
          </a:p>
          <a:p>
            <a:pPr>
              <a:spcAft>
                <a:spcPts val="300"/>
              </a:spcAft>
            </a:pPr>
            <a:r>
              <a:rPr lang="sk" sz="1200" b="0" i="0" strike="noStrike" cap="none" spc="0" baseline="0">
                <a:solidFill>
                  <a:srgbClr val="000000"/>
                </a:solidFill>
                <a:effectLst/>
                <a:latin typeface="Calibri"/>
                <a:ea typeface="Calibri"/>
                <a:cs typeface="Calibri"/>
              </a:rPr>
              <a:t>Zachytenie RCS pri zdroji predtým, ako sme mu vystavení, a nahradenie kontaminovaného vzduchu čistým vzduchom.</a:t>
            </a:r>
          </a:p>
          <a:p>
            <a:endParaRPr lang="en-US"/>
          </a:p>
        </p:txBody>
      </p:sp>
      <p:sp>
        <p:nvSpPr>
          <p:cNvPr id="30" name="TextBox 29">
            <a:extLst>
              <a:ext uri="{FF2B5EF4-FFF2-40B4-BE49-F238E27FC236}">
                <a16:creationId xmlns:a16="http://schemas.microsoft.com/office/drawing/2014/main" id="{65238AFC-5BA5-EA4D-9DF4-A19D5EE9AF68}"/>
              </a:ext>
            </a:extLst>
          </p:cNvPr>
          <p:cNvSpPr txBox="1"/>
          <p:nvPr/>
        </p:nvSpPr>
        <p:spPr>
          <a:xfrm>
            <a:off x="9787266" y="3420000"/>
            <a:ext cx="2134062" cy="1479758"/>
          </a:xfrm>
          <a:prstGeom prst="rect">
            <a:avLst/>
          </a:prstGeom>
          <a:noFill/>
        </p:spPr>
        <p:txBody>
          <a:bodyPr wrap="square" rtlCol="0">
            <a:spAutoFit/>
          </a:bodyPr>
          <a:lstStyle/>
          <a:p>
            <a:pPr>
              <a:spcAft>
                <a:spcPts val="300"/>
              </a:spcAft>
            </a:pPr>
            <a:r>
              <a:rPr lang="sk" sz="1050" b="1" i="0" strike="noStrike" cap="none" spc="50" baseline="0">
                <a:solidFill>
                  <a:srgbClr val="EF9A2E"/>
                </a:solidFill>
                <a:effectLst/>
                <a:latin typeface="Futura Medium"/>
                <a:ea typeface="Futura Medium"/>
                <a:cs typeface="Futura Medium"/>
              </a:rPr>
              <a:t>OCHRANNÉ VYBAVENIE</a:t>
            </a:r>
          </a:p>
          <a:p>
            <a:r>
              <a:rPr lang="sk" sz="1200" b="0" i="0" strike="noStrike" cap="none" spc="0" baseline="0">
                <a:solidFill>
                  <a:srgbClr val="000000"/>
                </a:solidFill>
                <a:effectLst/>
                <a:latin typeface="Calibri"/>
                <a:ea typeface="Calibri"/>
                <a:cs typeface="Calibri"/>
              </a:rPr>
              <a:t>OOP (napr. tvárové masky) chránia pracovníkov pred prachom, keď všetky ostatné kontrolné opatrenia nestačia na kontrolu rizík expozície.</a:t>
            </a:r>
          </a:p>
          <a:p>
            <a:endParaRPr lang="en-US"/>
          </a:p>
        </p:txBody>
      </p:sp>
      <p:sp>
        <p:nvSpPr>
          <p:cNvPr id="31" name="TextBox 30">
            <a:extLst>
              <a:ext uri="{FF2B5EF4-FFF2-40B4-BE49-F238E27FC236}">
                <a16:creationId xmlns:a16="http://schemas.microsoft.com/office/drawing/2014/main" id="{AB660412-ECE7-334F-BC67-5B70703BB86B}"/>
              </a:ext>
            </a:extLst>
          </p:cNvPr>
          <p:cNvSpPr txBox="1"/>
          <p:nvPr/>
        </p:nvSpPr>
        <p:spPr>
          <a:xfrm>
            <a:off x="9787266" y="1679231"/>
            <a:ext cx="2134062" cy="1334833"/>
          </a:xfrm>
          <a:prstGeom prst="rect">
            <a:avLst/>
          </a:prstGeom>
          <a:noFill/>
        </p:spPr>
        <p:txBody>
          <a:bodyPr wrap="square" rtlCol="0">
            <a:spAutoFit/>
          </a:bodyPr>
          <a:lstStyle/>
          <a:p>
            <a:pPr>
              <a:spcAft>
                <a:spcPts val="300"/>
              </a:spcAft>
            </a:pPr>
            <a:r>
              <a:rPr lang="sk" sz="1050" b="1" i="0" strike="noStrike" cap="none" spc="50" baseline="0">
                <a:solidFill>
                  <a:srgbClr val="EF9A2E"/>
                </a:solidFill>
                <a:effectLst/>
                <a:latin typeface="Futura Medium"/>
                <a:ea typeface="Futura Medium"/>
                <a:cs typeface="Futura Medium"/>
              </a:rPr>
              <a:t>VODA</a:t>
            </a:r>
          </a:p>
          <a:p>
            <a:pPr>
              <a:spcAft>
                <a:spcPts val="300"/>
              </a:spcAft>
            </a:pPr>
            <a:r>
              <a:rPr lang="sk" sz="1200" b="0" i="0" strike="noStrike" cap="none" spc="0" baseline="0">
                <a:solidFill>
                  <a:srgbClr val="000000"/>
                </a:solidFill>
                <a:effectLst/>
                <a:latin typeface="Calibri"/>
                <a:ea typeface="Calibri"/>
                <a:cs typeface="Calibri"/>
              </a:rPr>
              <a:t>Udržiavanie procesov v mokrom stave zabraňuje prenikaniu prachu do vzduchu zachytávaním častíc vodou.</a:t>
            </a:r>
          </a:p>
          <a:p>
            <a:pPr>
              <a:spcAft>
                <a:spcPts val="300"/>
              </a:spcAft>
            </a:pPr>
            <a:endParaRPr lang="en-US"/>
          </a:p>
        </p:txBody>
      </p:sp>
    </p:spTree>
    <p:extLst>
      <p:ext uri="{BB962C8B-B14F-4D97-AF65-F5344CB8AC3E}">
        <p14:creationId xmlns:p14="http://schemas.microsoft.com/office/powerpoint/2010/main" val="30372993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r>
              <a:rPr lang="sk" sz="2800" b="1" i="0" strike="noStrike" cap="none" spc="0" baseline="0">
                <a:solidFill>
                  <a:srgbClr val="F6A317"/>
                </a:solidFill>
                <a:effectLst/>
                <a:latin typeface="Helvetica"/>
                <a:ea typeface="Helvetica"/>
                <a:cs typeface="Helvetica"/>
              </a:rPr>
              <a:t>RIZIKÁ TEJTO ČINNOSTI</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289922"/>
            <a:ext cx="5453624" cy="2938988"/>
          </a:xfrm>
        </p:spPr>
        <p:txBody>
          <a:bodyPr anchor="t"/>
          <a:lstStyle/>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Správne fungovanie tohto vybavenia je nevyhnutné na ochranu pred RCS.</a:t>
            </a:r>
          </a:p>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Dlhodobé vystavenie vysokým hladinám RCS môže spôsobiť invalidizujúce ochorenie pľúc.</a:t>
            </a:r>
          </a:p>
          <a:p>
            <a:pPr>
              <a:lnSpc>
                <a:spcPts val="2400"/>
              </a:lnSpc>
            </a:pPr>
            <a:r>
              <a:rPr lang="sk" sz="1800" b="0" i="0" strike="noStrike" cap="none" spc="0" baseline="0" dirty="0">
                <a:solidFill>
                  <a:srgbClr val="000000"/>
                </a:solidFill>
                <a:effectLst/>
                <a:latin typeface="Helvetica"/>
                <a:ea typeface="Helvetica"/>
                <a:cs typeface="Helvetica"/>
              </a:rPr>
              <a:t>Je dôležité, aby sme sa každý deň chránili pred vystavením sa tomuto polietavému prachu. </a:t>
            </a:r>
          </a:p>
          <a:p>
            <a:pPr>
              <a:lnSpc>
                <a:spcPts val="2400"/>
              </a:lnSpc>
            </a:pPr>
            <a:r>
              <a:rPr lang="sk" sz="1800" b="0" i="0" strike="noStrike" cap="none" spc="0" baseline="0" dirty="0">
                <a:solidFill>
                  <a:srgbClr val="000000"/>
                </a:solidFill>
                <a:effectLst/>
                <a:latin typeface="Helvetica"/>
                <a:ea typeface="Helvetica"/>
                <a:cs typeface="Helvetica"/>
              </a:rPr>
              <a:t>Dodržiavaním osvedčených postupov dnes chránime svoje zdravie do budúcnosti.</a:t>
            </a:r>
          </a:p>
          <a:p>
            <a:pPr>
              <a:lnSpc>
                <a:spcPts val="2400"/>
              </a:lnSpc>
            </a:pPr>
            <a:r>
              <a:rPr lang="sk" sz="1800" b="0" i="0" strike="noStrike" cap="none" spc="0" baseline="0" dirty="0">
                <a:solidFill>
                  <a:srgbClr val="000000"/>
                </a:solidFill>
                <a:effectLst/>
                <a:latin typeface="Helvetica"/>
                <a:ea typeface="Helvetica"/>
                <a:cs typeface="Helvetica"/>
              </a:rPr>
              <a:t>Ako budete tráviť svoj dôchodok?</a:t>
            </a:r>
          </a:p>
        </p:txBody>
      </p:sp>
      <p:pic>
        <p:nvPicPr>
          <p:cNvPr id="7" name="Picture Placeholder 6" descr="A picture containing a sick person.&#10;">
            <a:extLst>
              <a:ext uri="{FF2B5EF4-FFF2-40B4-BE49-F238E27FC236}">
                <a16:creationId xmlns:a16="http://schemas.microsoft.com/office/drawing/2014/main" id="{89D6CD10-AD9D-9A45-87D3-BC373374B39F}"/>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Old man riding a wave on a surfboard in the ocean.">
            <a:extLst>
              <a:ext uri="{FF2B5EF4-FFF2-40B4-BE49-F238E27FC236}">
                <a16:creationId xmlns:a16="http://schemas.microsoft.com/office/drawing/2014/main" id="{F8D1D515-97C3-E145-92C1-EA4CDB970638}"/>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FFA503-E478-F44F-851B-B0BB20E05F8B}"/>
              </a:ext>
            </a:extLst>
          </p:cNvPr>
          <p:cNvSpPr>
            <a:spLocks noGrp="1"/>
          </p:cNvSpPr>
          <p:nvPr>
            <p:ph type="body" sz="quarter" idx="10"/>
          </p:nvPr>
        </p:nvSpPr>
        <p:spPr>
          <a:xfrm>
            <a:off x="777244" y="1640901"/>
            <a:ext cx="5318756" cy="850900"/>
          </a:xfrm>
        </p:spPr>
        <p:txBody>
          <a:bodyPr/>
          <a:lstStyle/>
          <a:p>
            <a:r>
              <a:rPr lang="sk" sz="2800" b="1" i="0" strike="noStrike" cap="none" spc="0" baseline="0" dirty="0">
                <a:solidFill>
                  <a:srgbClr val="F6A317"/>
                </a:solidFill>
                <a:effectLst/>
                <a:latin typeface="Helvetica"/>
                <a:ea typeface="Helvetica"/>
                <a:cs typeface="Helvetica"/>
              </a:rPr>
              <a:t>AKO VETRANIE ZNIŽUJE RCS</a:t>
            </a:r>
          </a:p>
        </p:txBody>
      </p:sp>
      <p:sp>
        <p:nvSpPr>
          <p:cNvPr id="3" name="Text Placeholder 2">
            <a:extLst>
              <a:ext uri="{FF2B5EF4-FFF2-40B4-BE49-F238E27FC236}">
                <a16:creationId xmlns:a16="http://schemas.microsoft.com/office/drawing/2014/main" id="{626AC553-3CC0-A94C-89A7-8650A9D69CB2}"/>
              </a:ext>
            </a:extLst>
          </p:cNvPr>
          <p:cNvSpPr>
            <a:spLocks noGrp="1"/>
          </p:cNvSpPr>
          <p:nvPr>
            <p:ph type="body" sz="quarter" idx="11"/>
          </p:nvPr>
        </p:nvSpPr>
        <p:spPr>
          <a:xfrm>
            <a:off x="777243" y="2208555"/>
            <a:ext cx="5453624" cy="3237451"/>
          </a:xfrm>
        </p:spPr>
        <p:txBody>
          <a:bodyPr/>
          <a:lstStyle/>
          <a:p>
            <a:pPr>
              <a:lnSpc>
                <a:spcPts val="2400"/>
              </a:lnSpc>
              <a:spcAft>
                <a:spcPts val="1000"/>
              </a:spcAft>
            </a:pPr>
            <a:r>
              <a:rPr lang="sk" sz="1800" b="0" i="0" strike="noStrike" cap="none" spc="0" baseline="0" dirty="0">
                <a:solidFill>
                  <a:srgbClr val="000000"/>
                </a:solidFill>
                <a:effectLst/>
                <a:latin typeface="Helvetica"/>
                <a:ea typeface="Helvetica"/>
                <a:cs typeface="Helvetica"/>
              </a:rPr>
              <a:t>Vetranie sa používa na zníženie vystavenia pracovníkov vzdušným prachom vrátane dýchateľného kryštalického kremeňa.</a:t>
            </a:r>
          </a:p>
          <a:p>
            <a:pPr>
              <a:lnSpc>
                <a:spcPts val="2400"/>
              </a:lnSpc>
              <a:spcBef>
                <a:spcPts val="600"/>
              </a:spcBef>
              <a:spcAft>
                <a:spcPts val="1000"/>
              </a:spcAft>
            </a:pPr>
            <a:r>
              <a:rPr lang="sk" sz="1800" b="0" i="0" strike="noStrike" cap="none" spc="0" baseline="0" dirty="0">
                <a:solidFill>
                  <a:srgbClr val="000000"/>
                </a:solidFill>
                <a:effectLst/>
                <a:latin typeface="Helvetica"/>
                <a:ea typeface="Helvetica"/>
                <a:cs typeface="Helvetica"/>
              </a:rPr>
              <a:t>Účelom ventilačných systémov je chrániť pracovníkov:</a:t>
            </a:r>
          </a:p>
          <a:p>
            <a:pPr marL="285750" indent="-285750">
              <a:lnSpc>
                <a:spcPts val="2400"/>
              </a:lnSpc>
              <a:spcBef>
                <a:spcPts val="600"/>
              </a:spcBef>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Zachytením polietavého prachu generovaného pracovnými procesmi skôr, ako sme mu vystavení.</a:t>
            </a:r>
          </a:p>
          <a:p>
            <a:pPr marL="285750" indent="-285750">
              <a:lnSpc>
                <a:spcPts val="2400"/>
              </a:lnSpc>
              <a:spcBef>
                <a:spcPts val="600"/>
              </a:spcBef>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Zabezpečením bezpečnej kvality vzduchu nahradením kontaminovaného vzduchu čistým vzduchom.</a:t>
            </a:r>
          </a:p>
        </p:txBody>
      </p:sp>
      <p:pic>
        <p:nvPicPr>
          <p:cNvPr id="6" name="Picture Placeholder 8">
            <a:extLst>
              <a:ext uri="{FF2B5EF4-FFF2-40B4-BE49-F238E27FC236}">
                <a16:creationId xmlns:a16="http://schemas.microsoft.com/office/drawing/2014/main" id="{4948EDDA-671C-4E9A-B938-FBDB4B68686B}"/>
              </a:ext>
            </a:extLst>
          </p:cNvPr>
          <p:cNvPicPr>
            <a:picLocks noGrp="1" noChangeAspect="1"/>
          </p:cNvPicPr>
          <p:nvPr>
            <p:ph type="pic" sz="quarter" idx="12"/>
          </p:nvPr>
        </p:nvPicPr>
        <p:blipFill>
          <a:blip r:embed="rId3"/>
          <a:srcRect l="-283" r="19401"/>
          <a:stretch>
            <a:fillRect/>
          </a:stretch>
        </p:blipFill>
        <p:spPr>
          <a:xfrm>
            <a:off x="6230867" y="2491801"/>
            <a:ext cx="5536591" cy="3111448"/>
          </a:xfrm>
          <a:prstGeom prst="rect">
            <a:avLst/>
          </a:prstGeom>
        </p:spPr>
      </p:pic>
      <p:sp>
        <p:nvSpPr>
          <p:cNvPr id="4" name="TextBox 3">
            <a:extLst>
              <a:ext uri="{FF2B5EF4-FFF2-40B4-BE49-F238E27FC236}">
                <a16:creationId xmlns:a16="http://schemas.microsoft.com/office/drawing/2014/main" id="{58807824-4653-4EE2-98EC-F6A5CD9E19C6}"/>
              </a:ext>
            </a:extLst>
          </p:cNvPr>
          <p:cNvSpPr txBox="1"/>
          <p:nvPr/>
        </p:nvSpPr>
        <p:spPr>
          <a:xfrm>
            <a:off x="6699035" y="5603249"/>
            <a:ext cx="4575326" cy="305105"/>
          </a:xfrm>
          <a:prstGeom prst="rect">
            <a:avLst/>
          </a:prstGeom>
          <a:noFill/>
        </p:spPr>
        <p:txBody>
          <a:bodyPr wrap="none" rtlCol="0">
            <a:spAutoFit/>
          </a:bodyPr>
          <a:lstStyle/>
          <a:p>
            <a:r>
              <a:rPr lang="sk" sz="1400" b="0" i="0" strike="noStrike" cap="none" spc="0" baseline="0">
                <a:solidFill>
                  <a:srgbClr val="000000"/>
                </a:solidFill>
                <a:effectLst/>
                <a:latin typeface="Helvetica"/>
                <a:ea typeface="Helvetica"/>
                <a:cs typeface="Helvetica"/>
              </a:rPr>
              <a:t>Systém odsávania na nástroji zachytáva prach pri zdroji.</a:t>
            </a:r>
          </a:p>
        </p:txBody>
      </p:sp>
    </p:spTree>
    <p:extLst>
      <p:ext uri="{BB962C8B-B14F-4D97-AF65-F5344CB8AC3E}">
        <p14:creationId xmlns:p14="http://schemas.microsoft.com/office/powerpoint/2010/main" val="25476996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5C503-148E-804A-B6BD-D81F27B00C0E}"/>
              </a:ext>
            </a:extLst>
          </p:cNvPr>
          <p:cNvSpPr>
            <a:spLocks noGrp="1"/>
          </p:cNvSpPr>
          <p:nvPr>
            <p:ph type="body" sz="quarter" idx="10"/>
          </p:nvPr>
        </p:nvSpPr>
        <p:spPr/>
        <p:txBody>
          <a:bodyPr/>
          <a:lstStyle/>
          <a:p>
            <a:r>
              <a:rPr lang="sk" sz="2800" b="1" i="0" strike="noStrike" cap="none" spc="0" baseline="0">
                <a:solidFill>
                  <a:srgbClr val="F6A317"/>
                </a:solidFill>
                <a:effectLst/>
                <a:latin typeface="Helvetica"/>
                <a:ea typeface="Helvetica"/>
                <a:cs typeface="Helvetica"/>
              </a:rPr>
              <a:t>TYPY VETRANIA</a:t>
            </a:r>
          </a:p>
        </p:txBody>
      </p:sp>
      <p:sp>
        <p:nvSpPr>
          <p:cNvPr id="3" name="Text Placeholder 2">
            <a:extLst>
              <a:ext uri="{FF2B5EF4-FFF2-40B4-BE49-F238E27FC236}">
                <a16:creationId xmlns:a16="http://schemas.microsoft.com/office/drawing/2014/main" id="{562CA652-A9E6-B84D-85CE-90E1A47F6B48}"/>
              </a:ext>
            </a:extLst>
          </p:cNvPr>
          <p:cNvSpPr>
            <a:spLocks noGrp="1"/>
          </p:cNvSpPr>
          <p:nvPr>
            <p:ph type="body" sz="quarter" idx="11"/>
          </p:nvPr>
        </p:nvSpPr>
        <p:spPr>
          <a:xfrm>
            <a:off x="783579" y="2252507"/>
            <a:ext cx="6074421" cy="3682369"/>
          </a:xfrm>
        </p:spPr>
        <p:txBody>
          <a:bodyPr anchor="t"/>
          <a:lstStyle/>
          <a:p>
            <a:pPr>
              <a:lnSpc>
                <a:spcPts val="2400"/>
              </a:lnSpc>
              <a:spcAft>
                <a:spcPts val="600"/>
              </a:spcAft>
            </a:pPr>
            <a:r>
              <a:rPr lang="sk" sz="1800" b="0" i="0" strike="noStrike" cap="none" spc="0" baseline="0" dirty="0">
                <a:solidFill>
                  <a:srgbClr val="000000"/>
                </a:solidFill>
                <a:effectLst/>
                <a:latin typeface="Helvetica"/>
                <a:ea typeface="Helvetica"/>
                <a:cs typeface="Helvetica"/>
              </a:rPr>
              <a:t>Existujú tri typy ventilačných systémov, ktoré majú rôzne funkcie:</a:t>
            </a:r>
          </a:p>
          <a:p>
            <a:pPr marL="285750" indent="-285750">
              <a:lnSpc>
                <a:spcPts val="2400"/>
              </a:lnSpc>
              <a:spcBef>
                <a:spcPts val="600"/>
              </a:spcBef>
              <a:buFont typeface="Arial" panose="020B0604020202020204" pitchFamily="34" charset="0"/>
              <a:buChar char="•"/>
            </a:pPr>
            <a:r>
              <a:rPr lang="sk" sz="1800" b="1" i="0" strike="noStrike" cap="none" spc="0" baseline="0" dirty="0">
                <a:solidFill>
                  <a:srgbClr val="000000"/>
                </a:solidFill>
                <a:effectLst/>
                <a:latin typeface="Helvetica"/>
                <a:ea typeface="Helvetica"/>
                <a:cs typeface="Helvetica"/>
              </a:rPr>
              <a:t>Prirodzené vetranie</a:t>
            </a:r>
            <a:r>
              <a:rPr lang="sk" sz="1800" b="0" i="0" strike="noStrike" cap="none" spc="0" baseline="0" dirty="0">
                <a:solidFill>
                  <a:srgbClr val="000000"/>
                </a:solidFill>
                <a:effectLst/>
                <a:latin typeface="Helvetica"/>
                <a:ea typeface="Helvetica"/>
                <a:cs typeface="Helvetica"/>
              </a:rPr>
              <a:t> – (napr. čerstvý vzduch z okien, dverí atď.) umožňuje prúdenie vzduchu, čím sa prirodzene znižuje koncentrácia nečistôt vo vzduchu.</a:t>
            </a:r>
          </a:p>
          <a:p>
            <a:pPr marL="285750" indent="-285750">
              <a:lnSpc>
                <a:spcPts val="2400"/>
              </a:lnSpc>
              <a:spcBef>
                <a:spcPts val="600"/>
              </a:spcBef>
              <a:buFont typeface="Arial" panose="020B0604020202020204" pitchFamily="34" charset="0"/>
              <a:buChar char="•"/>
            </a:pPr>
            <a:r>
              <a:rPr lang="sk" sz="1800" b="1" i="0" strike="noStrike" cap="none" spc="0" baseline="0" dirty="0">
                <a:solidFill>
                  <a:srgbClr val="000000"/>
                </a:solidFill>
                <a:effectLst/>
                <a:latin typeface="Helvetica"/>
                <a:ea typeface="Helvetica"/>
                <a:cs typeface="Helvetica"/>
              </a:rPr>
              <a:t>Nástenné ventilátory </a:t>
            </a:r>
            <a:r>
              <a:rPr lang="sk" sz="1800" b="0" i="0" strike="noStrike" cap="none" spc="0" baseline="0" dirty="0">
                <a:solidFill>
                  <a:srgbClr val="000000"/>
                </a:solidFill>
                <a:effectLst/>
                <a:latin typeface="Helvetica"/>
                <a:ea typeface="Helvetica"/>
                <a:cs typeface="Helvetica"/>
              </a:rPr>
              <a:t>– používajú sa na vytvorenie prietoku vzduchu, ktorý nahrádza kontaminovaný vzduch čistým vzduchom.</a:t>
            </a:r>
          </a:p>
          <a:p>
            <a:pPr marL="285750" indent="-285750">
              <a:lnSpc>
                <a:spcPts val="2400"/>
              </a:lnSpc>
              <a:spcBef>
                <a:spcPts val="600"/>
              </a:spcBef>
              <a:buFont typeface="Arial" panose="020B0604020202020204" pitchFamily="34" charset="0"/>
              <a:buChar char="•"/>
            </a:pPr>
            <a:r>
              <a:rPr lang="sk" sz="1800" b="1" i="0" strike="noStrike" cap="none" spc="0" baseline="0" dirty="0">
                <a:solidFill>
                  <a:srgbClr val="000000"/>
                </a:solidFill>
                <a:effectLst/>
                <a:latin typeface="Helvetica"/>
                <a:ea typeface="Helvetica"/>
                <a:cs typeface="Helvetica"/>
              </a:rPr>
              <a:t>Výfukové vetranie</a:t>
            </a:r>
            <a:r>
              <a:rPr lang="sk" sz="1800" b="0" i="0" strike="noStrike" cap="none" spc="0" baseline="0" dirty="0">
                <a:solidFill>
                  <a:srgbClr val="000000"/>
                </a:solidFill>
                <a:effectLst/>
                <a:latin typeface="Helvetica"/>
                <a:ea typeface="Helvetica"/>
                <a:cs typeface="Helvetica"/>
              </a:rPr>
              <a:t> – používa sa na zachytávanie polietavého prachu predtým, ako sa dostane do dýchacej zóny pracovníkov, a potom ho bezpečným spôsobom odsaje.</a:t>
            </a:r>
          </a:p>
          <a:p>
            <a:pPr marL="285750" indent="-285750">
              <a:lnSpc>
                <a:spcPts val="2400"/>
              </a:lnSpc>
              <a:buFont typeface="Arial" panose="020B0604020202020204" pitchFamily="34" charset="0"/>
              <a:buChar char="•"/>
            </a:pPr>
            <a:endParaRPr lang="en-US" sz="1800" dirty="0"/>
          </a:p>
        </p:txBody>
      </p:sp>
      <p:pic>
        <p:nvPicPr>
          <p:cNvPr id="4" name="Picture 3">
            <a:extLst>
              <a:ext uri="{FF2B5EF4-FFF2-40B4-BE49-F238E27FC236}">
                <a16:creationId xmlns:a16="http://schemas.microsoft.com/office/drawing/2014/main" id="{25B71734-E5BC-4D9B-BE64-6E127C590EA8}"/>
              </a:ext>
            </a:extLst>
          </p:cNvPr>
          <p:cNvPicPr>
            <a:picLocks noChangeAspect="1"/>
          </p:cNvPicPr>
          <p:nvPr/>
        </p:nvPicPr>
        <p:blipFill>
          <a:blip r:embed="rId3"/>
          <a:srcRect/>
          <a:stretch/>
        </p:blipFill>
        <p:spPr>
          <a:xfrm>
            <a:off x="6580318" y="2072387"/>
            <a:ext cx="5419725" cy="4095749"/>
          </a:xfrm>
          <a:prstGeom prst="rect">
            <a:avLst/>
          </a:prstGeom>
        </p:spPr>
      </p:pic>
    </p:spTree>
    <p:extLst>
      <p:ext uri="{BB962C8B-B14F-4D97-AF65-F5344CB8AC3E}">
        <p14:creationId xmlns:p14="http://schemas.microsoft.com/office/powerpoint/2010/main" val="39283093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7012741" cy="850900"/>
          </a:xfrm>
        </p:spPr>
        <p:txBody>
          <a:bodyPr/>
          <a:lstStyle/>
          <a:p>
            <a:r>
              <a:rPr lang="sk" sz="2800" b="1" i="0" strike="noStrike" cap="none" spc="0" baseline="0" dirty="0">
                <a:solidFill>
                  <a:srgbClr val="F6A317"/>
                </a:solidFill>
                <a:effectLst/>
                <a:latin typeface="Helvetica"/>
                <a:ea typeface="Helvetica"/>
                <a:cs typeface="Helvetica"/>
              </a:rPr>
              <a:t>ODPORÚČANÉ A ZAKÁZANÉ AKTIVITY V OBLASTI VETRANIA</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621208"/>
            <a:ext cx="11039620" cy="3230407"/>
          </a:xfrm>
        </p:spPr>
        <p:txBody>
          <a:bodyPr/>
          <a:lstStyle/>
          <a:p>
            <a:pPr>
              <a:lnSpc>
                <a:spcPct val="100000"/>
              </a:lnSpc>
            </a:pPr>
            <a:r>
              <a:rPr lang="sk" sz="1600" b="1" i="0" strike="noStrike" cap="none" spc="0" baseline="0" dirty="0">
                <a:solidFill>
                  <a:srgbClr val="000000"/>
                </a:solidFill>
                <a:effectLst/>
                <a:latin typeface="Helvetica"/>
                <a:ea typeface="Helvetica"/>
                <a:cs typeface="Helvetica"/>
              </a:rPr>
              <a:t>ODPORÚČANÉ AKTIVITY</a:t>
            </a:r>
          </a:p>
          <a:p>
            <a:pPr marL="285750" indent="-285750">
              <a:lnSpc>
                <a:spcPct val="100000"/>
              </a:lnSpc>
              <a:buSzPct val="85000"/>
              <a:buFont typeface=".Apple Color Emoji UI"/>
              <a:buChar char="✅"/>
            </a:pPr>
            <a:r>
              <a:rPr lang="sk" sz="1600" b="0" i="0" strike="noStrike" cap="none" spc="0" baseline="0" dirty="0">
                <a:solidFill>
                  <a:srgbClr val="000000"/>
                </a:solidFill>
                <a:effectLst/>
                <a:latin typeface="Helvetica"/>
                <a:ea typeface="Helvetica"/>
                <a:cs typeface="Helvetica"/>
              </a:rPr>
              <a:t>Používajte ventilačné systémy, ak sú k dispozícii.</a:t>
            </a:r>
          </a:p>
          <a:p>
            <a:pPr marL="285750" indent="-285750">
              <a:lnSpc>
                <a:spcPct val="100000"/>
              </a:lnSpc>
              <a:buSzPct val="85000"/>
              <a:buFont typeface=".Apple Color Emoji UI"/>
              <a:buChar char="✅"/>
            </a:pPr>
            <a:r>
              <a:rPr lang="sk" sz="1600" b="0" i="0" strike="noStrike" cap="none" spc="0" baseline="0" dirty="0">
                <a:solidFill>
                  <a:srgbClr val="000000"/>
                </a:solidFill>
                <a:effectLst/>
                <a:latin typeface="Helvetica"/>
                <a:ea typeface="Helvetica"/>
                <a:cs typeface="Helvetica"/>
              </a:rPr>
              <a:t>Problémy a poruchy súvisiace s ventilačnými systémami nahláste.</a:t>
            </a:r>
          </a:p>
          <a:p>
            <a:pPr marL="285750" indent="-285750">
              <a:lnSpc>
                <a:spcPct val="100000"/>
              </a:lnSpc>
              <a:spcAft>
                <a:spcPts val="1000"/>
              </a:spcAft>
              <a:buSzPct val="85000"/>
              <a:buFont typeface=".Apple Color Emoji UI"/>
              <a:buChar char="✅"/>
            </a:pPr>
            <a:r>
              <a:rPr lang="sk" sz="1600" b="0" i="0" strike="noStrike" cap="none" spc="0" baseline="0" dirty="0">
                <a:solidFill>
                  <a:srgbClr val="FF0000"/>
                </a:solidFill>
                <a:effectLst/>
                <a:latin typeface="Helvetica"/>
                <a:ea typeface="Helvetica"/>
                <a:cs typeface="Helvetica"/>
              </a:rPr>
              <a:t>Text pre školiteľa — pridajte ďalší text o všeobecnom vetraní relevantnom pre váš vlastný kontext.</a:t>
            </a:r>
          </a:p>
          <a:p>
            <a:pPr>
              <a:lnSpc>
                <a:spcPct val="100000"/>
              </a:lnSpc>
            </a:pPr>
            <a:r>
              <a:rPr lang="sk" sz="1600" b="1" i="0" strike="noStrike" cap="none" spc="0" baseline="0" dirty="0">
                <a:solidFill>
                  <a:srgbClr val="000000"/>
                </a:solidFill>
                <a:effectLst/>
                <a:latin typeface="Helvetica"/>
                <a:ea typeface="Helvetica"/>
                <a:cs typeface="Helvetica"/>
              </a:rPr>
              <a:t>ZAKÁZANÉ AKTIVITY</a:t>
            </a:r>
          </a:p>
          <a:p>
            <a:pPr marL="285750" indent="-285750">
              <a:lnSpc>
                <a:spcPct val="100000"/>
              </a:lnSpc>
              <a:buSzPct val="85000"/>
              <a:buFont typeface=".Apple Color Emoji UI"/>
              <a:buChar char="❌"/>
            </a:pPr>
            <a:r>
              <a:rPr lang="sk" sz="1600" b="0" i="0" strike="noStrike" cap="none" spc="0" baseline="0" dirty="0">
                <a:solidFill>
                  <a:srgbClr val="000000"/>
                </a:solidFill>
                <a:effectLst/>
                <a:latin typeface="Helvetica"/>
                <a:ea typeface="Helvetica"/>
                <a:cs typeface="Helvetica"/>
              </a:rPr>
              <a:t>Nezasahujte do ventilačných systémov.</a:t>
            </a:r>
          </a:p>
          <a:p>
            <a:pPr marL="285750" indent="-285750">
              <a:lnSpc>
                <a:spcPct val="100000"/>
              </a:lnSpc>
              <a:buSzPct val="85000"/>
              <a:buFont typeface=".Apple Color Emoji UI"/>
              <a:buChar char="❌"/>
            </a:pPr>
            <a:r>
              <a:rPr lang="sk" sz="1600" b="0" i="0" strike="noStrike" cap="none" spc="0" baseline="0" dirty="0">
                <a:solidFill>
                  <a:srgbClr val="000000"/>
                </a:solidFill>
                <a:effectLst/>
                <a:latin typeface="Helvetica"/>
                <a:ea typeface="Helvetica"/>
                <a:cs typeface="Helvetica"/>
              </a:rPr>
              <a:t>Nepoužívajte prenosné ventilátory, ktoré môžu narušiť prúdenie vzduchu okolo výfukových ventilačných systémov alebo ktoré môžu narušiť usadený prach a spôsobiť jeho šírenie vzduchom.</a:t>
            </a:r>
          </a:p>
          <a:p>
            <a:pPr marL="285750" indent="-285750">
              <a:lnSpc>
                <a:spcPct val="100000"/>
              </a:lnSpc>
              <a:buSzPct val="85000"/>
              <a:buFont typeface=".Apple Color Emoji UI"/>
              <a:buChar char="❌"/>
            </a:pPr>
            <a:r>
              <a:rPr lang="sk" sz="1600" b="0" i="0" strike="noStrike" cap="none" spc="0" baseline="0" dirty="0">
                <a:solidFill>
                  <a:srgbClr val="FF0000"/>
                </a:solidFill>
                <a:effectLst/>
                <a:latin typeface="Helvetica"/>
                <a:ea typeface="Helvetica"/>
                <a:cs typeface="Helvetica"/>
              </a:rPr>
              <a:t>Text pre školiteľa — pridajte ďalší text o všeobecnom vetraní relevantnom pre váš vlastný kontext.</a:t>
            </a:r>
          </a:p>
          <a:p>
            <a:pPr marL="285750" indent="-285750">
              <a:lnSpc>
                <a:spcPct val="100000"/>
              </a:lnSpc>
              <a:buSzPct val="85000"/>
              <a:buFont typeface=".Apple Color Emoji UI"/>
              <a:buChar char="✅"/>
            </a:pPr>
            <a:endParaRPr lang="en-US" dirty="0">
              <a:solidFill>
                <a:srgbClr val="FF0000"/>
              </a:solidFill>
            </a:endParaRPr>
          </a:p>
        </p:txBody>
      </p:sp>
    </p:spTree>
    <p:extLst>
      <p:ext uri="{BB962C8B-B14F-4D97-AF65-F5344CB8AC3E}">
        <p14:creationId xmlns:p14="http://schemas.microsoft.com/office/powerpoint/2010/main" val="28833325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General Ventilation" id="{A96ADDEE-E5AB-104E-87B4-98BFC61B8EF6}" vid="{AD8F85EB-804D-284D-BBBB-AE7BAA1C95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ecf516-e360-4672-81b9-68723bedb71f" xsi:nil="true"/>
    <lcf76f155ced4ddcb4097134ff3c332f xmlns="6d9d7403-2d8c-4818-ae25-2c5629bc733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7D545FEE-AD81-4023-B6AC-5CAEA335ED97}">
  <ds:schemaRefs>
    <ds:schemaRef ds:uri="http://www.w3.org/XML/1998/namespace"/>
    <ds:schemaRef ds:uri="http://schemas.openxmlformats.org/package/2006/metadata/core-properties"/>
    <ds:schemaRef ds:uri="http://schemas.microsoft.com/office/2006/documentManagement/types"/>
    <ds:schemaRef ds:uri="http://purl.org/dc/terms/"/>
    <ds:schemaRef ds:uri="6d9d7403-2d8c-4818-ae25-2c5629bc7330"/>
    <ds:schemaRef ds:uri="http://purl.org/dc/elements/1.1/"/>
    <ds:schemaRef ds:uri="http://schemas.microsoft.com/office/infopath/2007/PartnerControls"/>
    <ds:schemaRef ds:uri="http://purl.org/dc/dcmitype/"/>
    <ds:schemaRef ds:uri="d8ecf516-e360-4672-81b9-68723bedb71f"/>
    <ds:schemaRef ds:uri="http://schemas.microsoft.com/office/2006/metadata/properties"/>
  </ds:schemaRefs>
</ds:datastoreItem>
</file>

<file path=customXml/itemProps3.xml><?xml version="1.0" encoding="utf-8"?>
<ds:datastoreItem xmlns:ds="http://schemas.openxmlformats.org/officeDocument/2006/customXml" ds:itemID="{05828B1F-1C12-4690-BD6D-CE570E2460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96</TotalTime>
  <Words>929</Words>
  <Application>Microsoft Macintosh PowerPoint</Application>
  <PresentationFormat>Widescreen</PresentationFormat>
  <Paragraphs>82</Paragraphs>
  <Slides>12</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24</cp:revision>
  <dcterms:created xsi:type="dcterms:W3CDTF">2020-06-24T14:34:32Z</dcterms:created>
  <dcterms:modified xsi:type="dcterms:W3CDTF">2024-11-13T12:21:01Z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