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3" r:id="rId7"/>
    <p:sldId id="272" r:id="rId8"/>
    <p:sldId id="275" r:id="rId9"/>
    <p:sldId id="276" r:id="rId10"/>
    <p:sldId id="260" r:id="rId11"/>
    <p:sldId id="274" r:id="rId12"/>
    <p:sldId id="277" r:id="rId13"/>
    <p:sldId id="279" r:id="rId14"/>
    <p:sldId id="266" r:id="rId15"/>
    <p:sldId id="264" r:id="rId16"/>
    <p:sldId id="278" r:id="rId17"/>
    <p:sldId id="281"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C2694-770B-0945-884E-439F56319AFD}" v="1" dt="2020-12-09T20:31:24.619"/>
    <p1510:client id="{B71FCC1D-CF65-4ED1-B12E-9AE7C3CEB63F}" v="26" dt="2022-10-05T19:35:59.461"/>
    <p1510:client id="{E15100BF-C6BE-4831-9DFB-826AC7889645}" v="6" dt="2022-10-05T16:52:39.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78639" autoAdjust="0"/>
  </p:normalViewPr>
  <p:slideViewPr>
    <p:cSldViewPr snapToGrid="0">
      <p:cViewPr varScale="1">
        <p:scale>
          <a:sx n="95" d="100"/>
          <a:sy n="95" d="100"/>
        </p:scale>
        <p:origin x="1768"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808080"/>
                </a:solidFill>
                <a:effectLst/>
                <a:latin typeface="+mn-lt"/>
                <a:ea typeface="Calibri"/>
                <a:cs typeface="Calibri"/>
              </a:rPr>
              <a:t>INFORMACJA O DOZWOLONYM UŻYTKU: Niniejszy dokument może zawierać materiały chronione prawami autorskimi, których użycie nie zawsze zostało konkretnie zatwierdzone przez właściciela praw autorskich. Materiały takie są przez nas udostępniane</a:t>
            </a:r>
            <a:r>
              <a:rPr lang="en-IN" sz="1200" b="0" i="0" strike="noStrike" cap="none" spc="0" baseline="0" dirty="0">
                <a:solidFill>
                  <a:srgbClr val="808080"/>
                </a:solidFill>
                <a:effectLst/>
                <a:latin typeface="+mn-lt"/>
                <a:ea typeface="Calibri"/>
                <a:cs typeface="Calibri"/>
              </a:rPr>
              <a:t> w </a:t>
            </a:r>
            <a:r>
              <a:rPr lang="pl" sz="1200" b="0" i="0" strike="noStrike" cap="none" spc="0" baseline="0" dirty="0">
                <a:solidFill>
                  <a:srgbClr val="808080"/>
                </a:solidFill>
                <a:effectLst/>
                <a:latin typeface="+mn-lt"/>
                <a:ea typeface="Calibri"/>
                <a:cs typeface="Calibri"/>
              </a:rPr>
              <a:t>ramach naszych działań nad poprawą zrozumienia zagrożeń związanych</a:t>
            </a:r>
            <a:r>
              <a:rPr lang="en-IN" sz="1200" b="0" i="0" strike="noStrike" cap="none" spc="0" baseline="0" dirty="0">
                <a:solidFill>
                  <a:srgbClr val="808080"/>
                </a:solidFill>
                <a:effectLst/>
                <a:latin typeface="+mn-lt"/>
                <a:ea typeface="Calibri"/>
                <a:cs typeface="Calibri"/>
              </a:rPr>
              <a:t> z </a:t>
            </a:r>
            <a:r>
              <a:rPr lang="pl" sz="1200" b="0" i="0" strike="noStrike" cap="none" spc="0" baseline="0" dirty="0">
                <a:solidFill>
                  <a:srgbClr val="808080"/>
                </a:solidFill>
                <a:effectLst/>
                <a:latin typeface="+mn-lt"/>
                <a:ea typeface="Calibri"/>
                <a:cs typeface="Calibri"/>
              </a:rPr>
              <a:t>respirabilną krzemionką krystaliczną (RKK).</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44618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90107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96255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Nadmierne narażenie na respirabilną krzemionkę krystaliczną (RKK) może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długiej perspektywie prowadzić do poważnych problemów zdrowotnych pracowników. Z tego powodu ważne jest, by wszyscy pracownicy znali dobre praktyki, które ograniczają lub eliminują narażenie na pył krzemionki. </a:t>
            </a:r>
          </a:p>
          <a:p>
            <a:endParaRPr lang="en-US" sz="1200" b="0" i="0" u="none" strike="noStrike" kern="1200" dirty="0">
              <a:solidFill>
                <a:schemeClr val="tx1"/>
              </a:solidFill>
              <a:effectLst/>
              <a:latin typeface="+mn-lt"/>
              <a:ea typeface="+mn-ea"/>
              <a:cs typeface="+mn-cs"/>
            </a:endParaRPr>
          </a:p>
          <a:p>
            <a:r>
              <a:rPr lang="pl" sz="1200" b="0" i="0" strike="noStrike" cap="none" spc="0" baseline="0" dirty="0">
                <a:solidFill>
                  <a:srgbClr val="000000"/>
                </a:solidFill>
                <a:effectLst/>
                <a:latin typeface="+mn-lt"/>
                <a:ea typeface="Calibri"/>
                <a:cs typeface="Calibri"/>
              </a:rPr>
              <a:t>Niniejsze szkolenie zawiera podstawowe informacje dotyczące respirabilnej krzemionki krystalicznej (RKK).</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14643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54612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92138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05551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97532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09661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955672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pl" sz="1000" b="0" i="0" strike="noStrike" cap="none" spc="0" baseline="0">
                <a:solidFill>
                  <a:srgbClr val="000000"/>
                </a:solidFill>
                <a:effectLst/>
                <a:latin typeface="Helvetica"/>
                <a:ea typeface="Helvetica"/>
                <a:cs typeface="Helvetica"/>
              </a:rPr>
              <a:t>Niniejszy pakiet szkoleniowy stanowi część Przewodnika dobrych praktyk NEPSI, który znaleźć można na stronie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5366B3-A96E-EA4E-B349-6DB4608F06A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7" name="Text Placeholder 4">
            <a:extLst>
              <a:ext uri="{FF2B5EF4-FFF2-40B4-BE49-F238E27FC236}">
                <a16:creationId xmlns:a16="http://schemas.microsoft.com/office/drawing/2014/main" id="{1EE8AA19-9B18-934D-8071-A0234AFA1771}"/>
              </a:ext>
            </a:extLst>
          </p:cNvPr>
          <p:cNvSpPr txBox="1"/>
          <p:nvPr userDrawn="1"/>
        </p:nvSpPr>
        <p:spPr>
          <a:xfrm>
            <a:off x="7688687" y="429114"/>
            <a:ext cx="4128664"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90000"/>
              </a:lnSpc>
              <a:spcBef>
                <a:spcPts val="1000"/>
              </a:spcBef>
              <a:spcAft>
                <a:spcPct val="0"/>
              </a:spcAft>
              <a:buClrTx/>
              <a:buSzTx/>
              <a:buFontTx/>
              <a:buNone/>
              <a:defRPr/>
            </a:pPr>
            <a:r>
              <a:rPr lang="pl" sz="1400" b="1" i="0" strike="noStrike" cap="none" spc="0" baseline="0" dirty="0">
                <a:solidFill>
                  <a:srgbClr val="F6A317"/>
                </a:solidFill>
                <a:effectLst/>
                <a:latin typeface="Helvetica"/>
                <a:ea typeface="Helvetica"/>
                <a:cs typeface="Helvetica"/>
              </a:rPr>
              <a:t>RESPIRABILNA KRZEMIONKA KRYSTALICZNA – WPROWADZENIE OGÓLNE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8031343" cy="850900"/>
          </a:xfrm>
        </p:spPr>
        <p:txBody>
          <a:bodyPr anchor="t"/>
          <a:lstStyle/>
          <a:p>
            <a:pPr>
              <a:lnSpc>
                <a:spcPct val="100000"/>
              </a:lnSpc>
            </a:pPr>
            <a:r>
              <a:rPr lang="pl" sz="2800" b="1" i="0" strike="noStrike" cap="none" spc="0" baseline="0" dirty="0">
                <a:solidFill>
                  <a:srgbClr val="FFFFFF"/>
                </a:solidFill>
                <a:effectLst/>
                <a:latin typeface="Helvetica"/>
                <a:ea typeface="Helvetica"/>
                <a:cs typeface="Helvetica"/>
              </a:rPr>
              <a:t>RESPIRABILNA KRZEMIONKA KRYSTALICZNA – WPROWADZENIE OGÓLNE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p:cNvSpPr/>
          <p:nvPr/>
        </p:nvSpPr>
        <p:spPr>
          <a:xfrm>
            <a:off x="7448204" y="149629"/>
            <a:ext cx="4305992" cy="83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484342" cy="850900"/>
          </a:xfrm>
        </p:spPr>
        <p:txBody>
          <a:bodyPr/>
          <a:lstStyle/>
          <a:p>
            <a:pPr>
              <a:lnSpc>
                <a:spcPct val="100000"/>
              </a:lnSpc>
              <a:spcBef>
                <a:spcPct val="0"/>
              </a:spcBef>
            </a:pPr>
            <a:r>
              <a:rPr lang="pl" sz="2800" b="1" i="0" strike="noStrike" cap="none" spc="0" baseline="0" dirty="0">
                <a:solidFill>
                  <a:srgbClr val="F6A317"/>
                </a:solidFill>
                <a:effectLst/>
                <a:latin typeface="Helvetica"/>
                <a:ea typeface="Helvetica"/>
                <a:cs typeface="Helvetica"/>
              </a:rPr>
              <a:t>METODY KONTROLI PYŁU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Istnieje pięć głównych metod kontroli pyłu, które używane są do kontroli RKK</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stanowią część Dobrych praktyk NEPSI.</a:t>
            </a:r>
          </a:p>
        </p:txBody>
      </p:sp>
      <p:pic>
        <p:nvPicPr>
          <p:cNvPr id="22" name="Picture 21" descr="A screenshot of a cell phone&#10;&#10;Description automatically generated">
            <a:extLst>
              <a:ext uri="{FF2B5EF4-FFF2-40B4-BE49-F238E27FC236}">
                <a16:creationId xmlns:a16="http://schemas.microsoft.com/office/drawing/2014/main" id="{6F8956E3-45A5-6E4F-988E-E3C8522E29A7}"/>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14CE66F1-0094-A24B-9C59-EFC75E82EA3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0A06FE69-E1C7-8C40-950E-1CBB5C5772EE}"/>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CFAD72FA-DEFB-534E-8C57-A3697D0FDC40}"/>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49EBACDE-E94B-CF4D-8EE1-977BD02BA990}"/>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2EA0A871-AEF3-A340-96A8-AA671C538727}"/>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DOBRA HIGIENA / SPRZĄTANIE</a:t>
            </a:r>
          </a:p>
          <a:p>
            <a:r>
              <a:rPr lang="pl" sz="1200" b="0" i="0" strike="noStrike" cap="none" spc="0" baseline="0" dirty="0">
                <a:solidFill>
                  <a:srgbClr val="000000"/>
                </a:solidFill>
                <a:effectLst/>
                <a:latin typeface="Calibri"/>
                <a:ea typeface="Calibri"/>
                <a:cs typeface="Calibri"/>
              </a:rPr>
              <a:t>Pranie odzieży roboczej</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odkurzanie pyłu wytwarzanego</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procesach zapobiegają gromadzeniu się pyłu</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biegiem czasu – czyste miejsce pracy jest bezpieczne.</a:t>
            </a:r>
          </a:p>
          <a:p>
            <a:endParaRPr lang="en-US" dirty="0"/>
          </a:p>
        </p:txBody>
      </p:sp>
      <p:sp>
        <p:nvSpPr>
          <p:cNvPr id="28" name="TextBox 27">
            <a:extLst>
              <a:ext uri="{FF2B5EF4-FFF2-40B4-BE49-F238E27FC236}">
                <a16:creationId xmlns:a16="http://schemas.microsoft.com/office/drawing/2014/main" id="{FAF4682E-EDA9-8A40-B8EE-34732A9D50FF}"/>
              </a:ext>
            </a:extLst>
          </p:cNvPr>
          <p:cNvSpPr txBox="1"/>
          <p:nvPr/>
        </p:nvSpPr>
        <p:spPr>
          <a:xfrm>
            <a:off x="6579514" y="3394767"/>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ZAMKNIĘTA PRZESTRZEŃ</a:t>
            </a:r>
          </a:p>
          <a:p>
            <a:pPr>
              <a:spcAft>
                <a:spcPts val="300"/>
              </a:spcAft>
            </a:pPr>
            <a:r>
              <a:rPr lang="pl" sz="1200" b="0" i="0" strike="noStrike" cap="none" spc="0" baseline="0" dirty="0">
                <a:solidFill>
                  <a:srgbClr val="000000"/>
                </a:solidFill>
                <a:effectLst/>
                <a:latin typeface="Calibri"/>
                <a:ea typeface="Calibri"/>
                <a:cs typeface="Calibri"/>
              </a:rPr>
              <a:t>Prowadzenie procesów wytwarzających RKK</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szczelnym środowisku zapobiega narażeniu na pył</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a:t>
            </a:r>
          </a:p>
          <a:p>
            <a:pPr>
              <a:spcAft>
                <a:spcPts val="300"/>
              </a:spcAft>
            </a:pPr>
            <a:endParaRPr lang="en-US" dirty="0"/>
          </a:p>
        </p:txBody>
      </p:sp>
      <p:sp>
        <p:nvSpPr>
          <p:cNvPr id="29" name="TextBox 28">
            <a:extLst>
              <a:ext uri="{FF2B5EF4-FFF2-40B4-BE49-F238E27FC236}">
                <a16:creationId xmlns:a16="http://schemas.microsoft.com/office/drawing/2014/main" id="{9DBFFA0C-0B3C-8948-8D1E-D1695CC9617A}"/>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ODPYLANIE/WENTYLACJA</a:t>
            </a:r>
          </a:p>
          <a:p>
            <a:pPr>
              <a:spcAft>
                <a:spcPts val="300"/>
              </a:spcAft>
            </a:pPr>
            <a:r>
              <a:rPr lang="pl" sz="1200" b="0" i="0" strike="noStrike" cap="none" spc="0" baseline="0" dirty="0">
                <a:solidFill>
                  <a:srgbClr val="000000"/>
                </a:solidFill>
                <a:effectLst/>
                <a:latin typeface="Calibri"/>
                <a:ea typeface="Calibri"/>
                <a:cs typeface="Calibri"/>
              </a:rPr>
              <a:t>Wychwytywanie RKK</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 zanim zostaniemy na nią narażeni,</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zastępowanie zanieczyszczonego powietrza czystym powietrzem.</a:t>
            </a:r>
          </a:p>
          <a:p>
            <a:endParaRPr lang="en-US" dirty="0"/>
          </a:p>
        </p:txBody>
      </p:sp>
      <p:sp>
        <p:nvSpPr>
          <p:cNvPr id="30" name="TextBox 29">
            <a:extLst>
              <a:ext uri="{FF2B5EF4-FFF2-40B4-BE49-F238E27FC236}">
                <a16:creationId xmlns:a16="http://schemas.microsoft.com/office/drawing/2014/main" id="{1301C440-873E-B04A-B55A-D975D7645BF9}"/>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SPRZĘT OCHRONNY</a:t>
            </a:r>
          </a:p>
          <a:p>
            <a:r>
              <a:rPr lang="pl" sz="1200" b="0" i="0" strike="noStrike" cap="none" spc="0" baseline="0" dirty="0">
                <a:solidFill>
                  <a:srgbClr val="000000"/>
                </a:solidFill>
                <a:effectLst/>
                <a:latin typeface="Calibri"/>
                <a:ea typeface="Calibri"/>
                <a:cs typeface="Calibri"/>
              </a:rPr>
              <a:t>ŚOI (np. maski) chronią pracowników przed pyłem, gdy wszystkie inne środki kontroli nie zapewniają wystarczającej kontroli ryzyka związanego</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narażeniem.</a:t>
            </a:r>
          </a:p>
          <a:p>
            <a:endParaRPr lang="en-US" dirty="0"/>
          </a:p>
        </p:txBody>
      </p:sp>
      <p:sp>
        <p:nvSpPr>
          <p:cNvPr id="31" name="TextBox 30">
            <a:extLst>
              <a:ext uri="{FF2B5EF4-FFF2-40B4-BE49-F238E27FC236}">
                <a16:creationId xmlns:a16="http://schemas.microsoft.com/office/drawing/2014/main" id="{2C78CA50-053E-AB41-BEDA-0A465B5D696C}"/>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WODA</a:t>
            </a:r>
          </a:p>
          <a:p>
            <a:pPr>
              <a:spcAft>
                <a:spcPts val="300"/>
              </a:spcAft>
            </a:pPr>
            <a:r>
              <a:rPr lang="pl" sz="1200" b="0" i="0" strike="noStrike" cap="none" spc="0" baseline="0" dirty="0">
                <a:solidFill>
                  <a:srgbClr val="000000"/>
                </a:solidFill>
                <a:effectLst/>
                <a:latin typeface="Calibri"/>
                <a:ea typeface="Calibri"/>
                <a:cs typeface="Calibri"/>
              </a:rPr>
              <a:t>Mokre procesy zapobiegają unoszeniu się pyłu</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powietrze, gdyż woda wychwytuje jego cząsteczki.</a:t>
            </a:r>
          </a:p>
          <a:p>
            <a:pPr>
              <a:spcAft>
                <a:spcPts val="300"/>
              </a:spcAft>
            </a:pPr>
            <a:endParaRPr lang="en-US" dirty="0"/>
          </a:p>
        </p:txBody>
      </p:sp>
    </p:spTree>
    <p:extLst>
      <p:ext uri="{BB962C8B-B14F-4D97-AF65-F5344CB8AC3E}">
        <p14:creationId xmlns:p14="http://schemas.microsoft.com/office/powerpoint/2010/main" val="21001292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5815464" cy="850900"/>
          </a:xfrm>
        </p:spPr>
        <p:txBody>
          <a:bodyPr/>
          <a:lstStyle/>
          <a:p>
            <a:pPr>
              <a:lnSpc>
                <a:spcPct val="100000"/>
              </a:lnSpc>
              <a:spcBef>
                <a:spcPct val="0"/>
              </a:spcBef>
            </a:pPr>
            <a:r>
              <a:rPr lang="pl" sz="2800" b="1" i="0" strike="noStrike" cap="none" spc="0" baseline="0" dirty="0">
                <a:solidFill>
                  <a:srgbClr val="F6A317"/>
                </a:solidFill>
                <a:effectLst/>
                <a:latin typeface="Helvetica"/>
                <a:ea typeface="Helvetica"/>
                <a:cs typeface="Helvetica"/>
              </a:rPr>
              <a:t>STOSOWANE PRZEZ NAS ŚRODKI OCHRONY PRZED RKK</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815771"/>
            <a:ext cx="5453624" cy="3229274"/>
          </a:xfrm>
        </p:spPr>
        <p:txBody>
          <a:bodyPr anchor="t"/>
          <a:lstStyle/>
          <a:p>
            <a:pPr>
              <a:lnSpc>
                <a:spcPts val="2400"/>
              </a:lnSpc>
            </a:pPr>
            <a:r>
              <a:rPr lang="pl" sz="1800" b="0" i="0" strike="noStrike" cap="none" spc="0" baseline="0" dirty="0">
                <a:solidFill>
                  <a:srgbClr val="FF0000"/>
                </a:solidFill>
                <a:effectLst/>
                <a:latin typeface="Helvetica"/>
                <a:ea typeface="Helvetica"/>
                <a:cs typeface="Helvetica"/>
              </a:rPr>
              <a:t>Miejsce dla instruktora na dodanie informacji</a:t>
            </a:r>
            <a:r>
              <a:rPr lang="en-IN" sz="1800" b="0" i="0" strike="noStrike" cap="none" spc="0" baseline="0" dirty="0">
                <a:solidFill>
                  <a:srgbClr val="FF0000"/>
                </a:solidFill>
                <a:effectLst/>
                <a:latin typeface="Helvetica"/>
                <a:ea typeface="Helvetica"/>
                <a:cs typeface="Helvetica"/>
              </a:rPr>
              <a:t> o </a:t>
            </a:r>
            <a:r>
              <a:rPr lang="pl" sz="1800" b="0" i="0" strike="noStrike" cap="none" spc="0" baseline="0" dirty="0">
                <a:solidFill>
                  <a:srgbClr val="FF0000"/>
                </a:solidFill>
                <a:effectLst/>
                <a:latin typeface="Helvetica"/>
                <a:ea typeface="Helvetica"/>
                <a:cs typeface="Helvetica"/>
              </a:rPr>
              <a:t>środkach ochrony, jakie muszą być stosowane przez pracowników</a:t>
            </a:r>
            <a:r>
              <a:rPr lang="en-IN" sz="1800" b="0" i="0" strike="noStrike" cap="none" spc="0" baseline="0" dirty="0">
                <a:solidFill>
                  <a:srgbClr val="FF0000"/>
                </a:solidFill>
                <a:effectLst/>
                <a:latin typeface="Helvetica"/>
                <a:ea typeface="Helvetica"/>
                <a:cs typeface="Helvetica"/>
              </a:rPr>
              <a:t> w </a:t>
            </a:r>
            <a:r>
              <a:rPr lang="pl" sz="1800" b="0" i="0" strike="noStrike" cap="none" spc="0" baseline="0" dirty="0">
                <a:solidFill>
                  <a:srgbClr val="FF0000"/>
                </a:solidFill>
                <a:effectLst/>
                <a:latin typeface="Helvetica"/>
                <a:ea typeface="Helvetica"/>
                <a:cs typeface="Helvetica"/>
              </a:rPr>
              <a:t>tym zakładzie (np. włączanie systemów wentylacyjnych, stosowanie ŚOI itp.)</a:t>
            </a:r>
          </a:p>
          <a:p>
            <a:pPr>
              <a:lnSpc>
                <a:spcPts val="2400"/>
              </a:lnSpc>
            </a:pPr>
            <a:endParaRPr lang="en-US" sz="1800" dirty="0">
              <a:solidFill>
                <a:srgbClr val="FF0000"/>
              </a:solidFill>
              <a:cs typeface="Helvetica"/>
            </a:endParaRPr>
          </a:p>
          <a:p>
            <a:pPr>
              <a:lnSpc>
                <a:spcPts val="2400"/>
              </a:lnSpc>
            </a:pPr>
            <a:r>
              <a:rPr lang="pl" sz="1800" b="0" i="0" strike="noStrike" cap="none" spc="0" baseline="0" dirty="0">
                <a:solidFill>
                  <a:srgbClr val="FF0000"/>
                </a:solidFill>
                <a:effectLst/>
                <a:latin typeface="Helvetica"/>
                <a:ea typeface="Helvetica"/>
                <a:cs typeface="Helvetica"/>
              </a:rPr>
              <a:t>*Weź pod uwagę dodanie zdjęć*</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144778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581207" y="1640901"/>
            <a:ext cx="4127500" cy="4127500"/>
          </a:xfrm>
          <a:prstGeom prst="rect">
            <a:avLst/>
          </a:prstGeom>
        </p:spPr>
      </p:pic>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spcBef>
                <a:spcPct val="0"/>
              </a:spcBef>
            </a:pPr>
            <a:r>
              <a:rPr lang="pl" sz="2800" b="1" i="0" strike="noStrike" cap="none" spc="0" baseline="0">
                <a:solidFill>
                  <a:srgbClr val="F6A317"/>
                </a:solidFill>
                <a:effectLst/>
                <a:latin typeface="Helvetica"/>
                <a:ea typeface="Helvetica"/>
                <a:cs typeface="Helvetica"/>
              </a:rPr>
              <a:t>WNIOSKI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803965" cy="3682369"/>
          </a:xfrm>
        </p:spPr>
        <p:txBody>
          <a:bodyPr anchor="t"/>
          <a:lstStyle/>
          <a:p>
            <a:pPr>
              <a:lnSpc>
                <a:spcPts val="2400"/>
              </a:lnSpc>
              <a:spcBef>
                <a:spcPts val="600"/>
              </a:spcBef>
            </a:pPr>
            <a:r>
              <a:rPr lang="pl" sz="1800" b="0" i="0" strike="noStrike" cap="none" spc="0" baseline="0" dirty="0">
                <a:solidFill>
                  <a:srgbClr val="000000"/>
                </a:solidFill>
                <a:effectLst/>
                <a:latin typeface="Helvetica"/>
                <a:ea typeface="Helvetica"/>
                <a:cs typeface="Helvetica"/>
              </a:rPr>
              <a:t>RKK stanowi ryzyko zawodowe, które może prowadzić do zmieniających życie problemów zdrowotnych, takich jak krzemica</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rak płuc. Pamiętaj:</a:t>
            </a:r>
          </a:p>
          <a:p>
            <a:pPr marL="285750" indent="-285750">
              <a:lnSpc>
                <a:spcPts val="2400"/>
              </a:lnSpc>
              <a:spcBef>
                <a:spcPts val="600"/>
              </a:spcBef>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RKK stanowi poważne zagrożenie dla zdrowia pracowników</a:t>
            </a:r>
          </a:p>
          <a:p>
            <a:pPr marL="285750" indent="-285750">
              <a:lnSpc>
                <a:spcPts val="2400"/>
              </a:lnSpc>
              <a:spcBef>
                <a:spcPts val="600"/>
              </a:spcBef>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Stosowanie odpowiednich środków kontrolnych pozwala całkowicie zapobiegać występowaniu zagrożeń związanych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narażeniem na nią</a:t>
            </a:r>
          </a:p>
          <a:p>
            <a:pPr marL="285750" indent="-285750">
              <a:lnSpc>
                <a:spcPts val="2400"/>
              </a:lnSpc>
              <a:spcBef>
                <a:spcPts val="600"/>
              </a:spcBef>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Środki kontrolne muszą być obecne, utrzymywane</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stosowane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miejscu pracy</a:t>
            </a:r>
          </a:p>
          <a:p>
            <a:pPr marL="285750" indent="-285750">
              <a:lnSpc>
                <a:spcPts val="2400"/>
              </a:lnSpc>
              <a:spcBef>
                <a:spcPts val="600"/>
              </a:spcBef>
              <a:buClr>
                <a:srgbClr val="F1B600"/>
              </a:buClr>
              <a:buSzPct val="120000"/>
              <a:buFont typeface="Wingdings" pitchFamily="2" charset="2"/>
              <a:buChar char="q"/>
            </a:pPr>
            <a:r>
              <a:rPr lang="pl" sz="1800" b="0" i="0" strike="noStrike" cap="none" spc="0" baseline="0" dirty="0">
                <a:solidFill>
                  <a:srgbClr val="FF0000"/>
                </a:solidFill>
                <a:effectLst/>
                <a:latin typeface="Helvetica"/>
                <a:ea typeface="Helvetica"/>
                <a:cs typeface="Helvetica"/>
              </a:rPr>
              <a:t>Miejsce dla instruktora na wnioski dotyczącego konkretnego kontekstu</a:t>
            </a:r>
          </a:p>
        </p:txBody>
      </p:sp>
    </p:spTree>
    <p:extLst>
      <p:ext uri="{BB962C8B-B14F-4D97-AF65-F5344CB8AC3E}">
        <p14:creationId xmlns:p14="http://schemas.microsoft.com/office/powerpoint/2010/main" val="1985454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spcBef>
                <a:spcPct val="0"/>
              </a:spcBef>
            </a:pPr>
            <a:r>
              <a:rPr lang="pl" sz="2800" b="1" i="0" strike="noStrike" cap="none" spc="0" baseline="0">
                <a:solidFill>
                  <a:srgbClr val="F6A317"/>
                </a:solidFill>
                <a:effectLst/>
                <a:latin typeface="Helvetica"/>
                <a:ea typeface="Helvetica"/>
                <a:cs typeface="Helvetica"/>
              </a:rPr>
              <a:t>PUSTY SLAJD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362676"/>
            <a:ext cx="5307673"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Wykorzystaj ten slajd do utworzenia własnego materiału szkoleniowego, dotyczący konkretnego miejsca pracy lub kontekstu.</a:t>
            </a:r>
          </a:p>
          <a:p>
            <a:pPr>
              <a:lnSpc>
                <a:spcPts val="2400"/>
              </a:lnSpc>
            </a:pPr>
            <a:r>
              <a:rPr lang="pl" sz="1800" b="0" i="0" strike="noStrike" cap="none" spc="0" baseline="0" dirty="0">
                <a:solidFill>
                  <a:srgbClr val="000000"/>
                </a:solidFill>
                <a:effectLst/>
                <a:latin typeface="Helvetica"/>
                <a:ea typeface="Helvetica"/>
                <a:cs typeface="Helvetica"/>
              </a:rPr>
              <a:t>Aby zmienić obraz, kliknij prawym przyciskiem myszy &gt; zmień obraz &gt;</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pliku.</a:t>
            </a:r>
          </a:p>
          <a:p>
            <a:pPr>
              <a:lnSpc>
                <a:spcPts val="2400"/>
              </a:lnSpc>
            </a:pPr>
            <a:r>
              <a:rPr lang="pl" sz="1800" b="0" i="0" strike="noStrike" cap="none" spc="0" baseline="0" dirty="0">
                <a:solidFill>
                  <a:srgbClr val="000000"/>
                </a:solidFill>
                <a:effectLst/>
                <a:latin typeface="Helvetica"/>
                <a:ea typeface="Helvetica"/>
                <a:cs typeface="Helvetica"/>
              </a:rPr>
              <a:t>Aby utworzyć więcej slajdów, kliknij „Nowy slajd” na zakładce powyżej.</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9873822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spcBef>
                <a:spcPct val="0"/>
              </a:spcBef>
            </a:pPr>
            <a:r>
              <a:rPr lang="pl" sz="2800" b="1" i="0" strike="noStrike" cap="none" spc="0" baseline="0">
                <a:solidFill>
                  <a:srgbClr val="F6A317"/>
                </a:solidFill>
                <a:effectLst/>
                <a:latin typeface="Helvetica"/>
                <a:ea typeface="Helvetica"/>
                <a:cs typeface="Helvetica"/>
              </a:rPr>
              <a:t>PAMIĘTAJ</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5" y="2466976"/>
            <a:ext cx="5453624" cy="2938988"/>
          </a:xfrm>
        </p:spPr>
        <p:txBody>
          <a:bodyPr anchor="t"/>
          <a:lstStyle/>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Długoterminowe narażenie na wysoki poziom RKK może powodować ciężką chorobę płuc.</a:t>
            </a:r>
          </a:p>
          <a:p>
            <a:pPr>
              <a:lnSpc>
                <a:spcPts val="2400"/>
              </a:lnSpc>
            </a:pPr>
            <a:r>
              <a:rPr lang="pl" sz="1800" b="0" i="0" strike="noStrike" cap="none" spc="0" baseline="0" dirty="0">
                <a:solidFill>
                  <a:srgbClr val="000000"/>
                </a:solidFill>
                <a:effectLst/>
                <a:latin typeface="Helvetica"/>
                <a:ea typeface="Helvetica"/>
                <a:cs typeface="Helvetica"/>
              </a:rPr>
              <a:t>Ważne jest, byśmy każdego dnia chronili się przed narażeniem na pył zawieszony</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powietrzu. </a:t>
            </a:r>
          </a:p>
          <a:p>
            <a:pPr>
              <a:lnSpc>
                <a:spcPts val="2400"/>
              </a:lnSpc>
            </a:pPr>
            <a:r>
              <a:rPr lang="pl" sz="1800" b="0" i="0" strike="noStrike" cap="none" spc="0" baseline="0" dirty="0">
                <a:solidFill>
                  <a:srgbClr val="000000"/>
                </a:solidFill>
                <a:effectLst/>
                <a:latin typeface="Helvetica"/>
                <a:ea typeface="Helvetica"/>
                <a:cs typeface="Helvetica"/>
              </a:rPr>
              <a:t>Stosując dzisiaj dobre praktyki, chronimy swoje przyszłe zdrowie.</a:t>
            </a:r>
          </a:p>
          <a:p>
            <a:pPr>
              <a:lnSpc>
                <a:spcPts val="2400"/>
              </a:lnSpc>
            </a:pPr>
            <a:r>
              <a:rPr lang="pl" sz="1800" b="0" i="0" strike="noStrike" cap="none" spc="0" baseline="0" dirty="0">
                <a:solidFill>
                  <a:srgbClr val="000000"/>
                </a:solidFill>
                <a:effectLst/>
                <a:latin typeface="Helvetica"/>
                <a:ea typeface="Helvetica"/>
                <a:cs typeface="Helvetica"/>
              </a:rPr>
              <a:t>Jak spędzisz swoją emeryturę?</a:t>
            </a:r>
          </a:p>
        </p:txBody>
      </p:sp>
      <p:pic>
        <p:nvPicPr>
          <p:cNvPr id="7" name="Picture Placeholder 6" descr="A picture containing person, indoor, bed, room&#10;&#10;Description automatically generated">
            <a:extLst>
              <a:ext uri="{FF2B5EF4-FFF2-40B4-BE49-F238E27FC236}">
                <a16:creationId xmlns:a16="http://schemas.microsoft.com/office/drawing/2014/main" id="{36986571-0686-1244-B678-AD9A82EB3363}"/>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AFD78D10-DF3B-C943-B5A9-0393C340A1AB}"/>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spcBef>
                <a:spcPct val="0"/>
              </a:spcBef>
            </a:pPr>
            <a:r>
              <a:rPr lang="pl" sz="2800" b="1" i="0" strike="noStrike" cap="none" spc="0" baseline="0">
                <a:solidFill>
                  <a:srgbClr val="F6A317"/>
                </a:solidFill>
                <a:effectLst/>
                <a:latin typeface="Helvetica"/>
                <a:ea typeface="Helvetica"/>
                <a:cs typeface="Helvetica"/>
              </a:rPr>
              <a:t>DODATKOWE MATERIAŁY SZKOLENIOWE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6"/>
            <a:ext cx="5789812"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3" history="0"/>
              </a:rPr>
              <a:t>Karty zadań NEPSI</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4" history="0"/>
              </a:rPr>
              <a:t>Przewodnik dobrych praktyk NEPSI</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5" history="0"/>
              </a:rPr>
              <a:t>Przewodnik NEPSI dla małych</a:t>
            </a:r>
            <a:r>
              <a:rPr lang="en-IN" sz="1600" b="0" i="0" strike="noStrike" cap="none" spc="0" baseline="0" dirty="0">
                <a:solidFill>
                  <a:srgbClr val="000000"/>
                </a:solidFill>
                <a:effectLst/>
                <a:latin typeface="Helvetica"/>
                <a:ea typeface="Helvetica"/>
                <a:cs typeface="Helvetica"/>
                <a:hlinkClick r:id="rId5" history="0"/>
              </a:rPr>
              <a:t> </a:t>
            </a:r>
            <a:r>
              <a:rPr lang="en-IN" sz="1600" b="0" i="0" strike="noStrike" cap="none" spc="0" baseline="0" dirty="0" err="1">
                <a:solidFill>
                  <a:srgbClr val="000000"/>
                </a:solidFill>
                <a:effectLst/>
                <a:latin typeface="Helvetica"/>
                <a:ea typeface="Helvetica"/>
                <a:cs typeface="Helvetica"/>
                <a:hlinkClick r:id="rId5" history="0"/>
              </a:rPr>
              <a:t>i</a:t>
            </a:r>
            <a:r>
              <a:rPr lang="en-IN" sz="1600" b="0" i="0" strike="noStrike" cap="none" spc="0" baseline="0" dirty="0">
                <a:solidFill>
                  <a:srgbClr val="000000"/>
                </a:solidFill>
                <a:effectLst/>
                <a:latin typeface="Helvetica"/>
                <a:ea typeface="Helvetica"/>
                <a:cs typeface="Helvetica"/>
                <a:hlinkClick r:id="rId5" history="0"/>
              </a:rPr>
              <a:t> </a:t>
            </a:r>
            <a:r>
              <a:rPr lang="pl" sz="1600" b="0" i="0" strike="noStrike" cap="none" spc="0" baseline="0" dirty="0">
                <a:solidFill>
                  <a:srgbClr val="000000"/>
                </a:solidFill>
                <a:effectLst/>
                <a:latin typeface="Helvetica"/>
                <a:ea typeface="Helvetica"/>
                <a:cs typeface="Helvetica"/>
                <a:hlinkClick r:id="rId5" history="0"/>
              </a:rPr>
              <a:t>średnich przedsiębiorstw</a:t>
            </a:r>
          </a:p>
        </p:txBody>
      </p:sp>
      <p:sp>
        <p:nvSpPr>
          <p:cNvPr id="4" name="Rounded Rectangle 3">
            <a:extLst>
              <a:ext uri="{FF2B5EF4-FFF2-40B4-BE49-F238E27FC236}">
                <a16:creationId xmlns:a16="http://schemas.microsoft.com/office/drawing/2014/main" id="{02E08090-777B-7149-9865-440C9B15F9BE}"/>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C74A14FE-B6CE-E14A-A05B-C76153F6B7ED}"/>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pl" b="0" i="0" strike="noStrike" cap="none" spc="0" baseline="0" dirty="0">
                <a:solidFill>
                  <a:srgbClr val="000000"/>
                </a:solidFill>
                <a:effectLst/>
                <a:latin typeface="Calibri"/>
                <a:ea typeface="Calibri"/>
                <a:cs typeface="Calibri"/>
              </a:rPr>
              <a:t>Więcej materiałów szkoleniowych na temat RKK znajdziesz na </a:t>
            </a:r>
            <a:r>
              <a:rPr lang="pl" b="1" i="0" strike="noStrike" cap="none" spc="0" baseline="0" dirty="0">
                <a:solidFill>
                  <a:srgbClr val="000000"/>
                </a:solidFill>
                <a:effectLst/>
                <a:latin typeface="Calibri"/>
                <a:ea typeface="Calibri"/>
                <a:cs typeface="Calibri"/>
              </a:rPr>
              <a:t>Platformie e-szkoleniowej NEPSI</a:t>
            </a:r>
            <a:r>
              <a:rPr lang="pl" b="0" i="0" strike="noStrike" cap="none" spc="0" baseline="0" dirty="0">
                <a:solidFill>
                  <a:srgbClr val="000000"/>
                </a:solidFill>
                <a:effectLst/>
                <a:latin typeface="Calibri"/>
                <a:ea typeface="Calibri"/>
                <a:cs typeface="Calibri"/>
              </a:rPr>
              <a:t> na stronie </a:t>
            </a:r>
            <a:r>
              <a:rPr lang="pl" b="0" i="0" strike="noStrike" cap="none" spc="0" baseline="0" dirty="0">
                <a:solidFill>
                  <a:srgbClr val="000000"/>
                </a:solidFill>
                <a:effectLst/>
                <a:latin typeface="Calibri"/>
                <a:ea typeface="Calibri"/>
                <a:cs typeface="Calibri"/>
                <a:hlinkClick r:id="rId6" history="0"/>
              </a:rPr>
              <a:t>training.nepsi.eu</a:t>
            </a:r>
          </a:p>
        </p:txBody>
      </p:sp>
    </p:spTree>
    <p:extLst>
      <p:ext uri="{BB962C8B-B14F-4D97-AF65-F5344CB8AC3E}">
        <p14:creationId xmlns:p14="http://schemas.microsoft.com/office/powerpoint/2010/main" val="5220939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UWAGA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2" y="2362676"/>
            <a:ext cx="10794073"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pl" sz="1800" b="0" i="0" strike="noStrike" cap="none" spc="0" baseline="0" dirty="0">
                <a:solidFill>
                  <a:srgbClr val="000000"/>
                </a:solidFill>
                <a:effectLst/>
                <a:latin typeface="Helvetica"/>
                <a:ea typeface="Helvetica"/>
                <a:cs typeface="Helvetica"/>
              </a:rPr>
              <a:t>Niniejsza prezentacja szkoleniowa ma charakter doradczy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zawiera treści informacyjne. Przedstawione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niej informacje nie stanowią norm ani przepisów. Nie tworzą one także nowych zobowiązań ani nie zmieniają zobowiązań już istniejących, wynikających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przepisów</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polityki zdrowotnej.</a:t>
            </a:r>
          </a:p>
        </p:txBody>
      </p:sp>
    </p:spTree>
    <p:extLst>
      <p:ext uri="{BB962C8B-B14F-4D97-AF65-F5344CB8AC3E}">
        <p14:creationId xmlns:p14="http://schemas.microsoft.com/office/powerpoint/2010/main" val="419927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PL" sz="2800" dirty="0"/>
              <a:t>WSTĘP (DLA INSTRUKTORA)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pl-PL" sz="1800" dirty="0"/>
              <a:t>NEPSI przygotował zestaw materiałów edukacyjnych do wykorzystania na etapie szkoleniowym procesu wdrażania Dobrych praktyk NEPSI.</a:t>
            </a:r>
          </a:p>
          <a:p>
            <a:pPr>
              <a:lnSpc>
                <a:spcPts val="2400"/>
              </a:lnSpc>
            </a:pPr>
            <a:r>
              <a:rPr lang="pl-PL" sz="1800" dirty="0"/>
              <a:t>Każda z prezentacji szkoleniowych omawia temat istotny dla pracowników wszystkich branż stosujących materiały zawierające krzemionkę krystaliczną. Prezentacje zawierają informacje o związanych z danym tematem zagrożeniach wynikających z narażenia na pył, jak również dobre praktyki i dostępne środki umożliwiające ograniczanie tych zagrożeń. Szkolenie ma na celu zapewnienie informacji i wiedzy pracownikom, aby mogli skutecznie stosować środki kontroli i ograniczać narażenie na respirabilną krzemionkę krystaliczną (RKK) w miejscu pracy.</a:t>
            </a:r>
          </a:p>
          <a:p>
            <a:pPr>
              <a:lnSpc>
                <a:spcPts val="2400"/>
              </a:lnSpc>
            </a:pPr>
            <a:r>
              <a:rPr lang="pl-PL" sz="1800" dirty="0"/>
              <a:t>Zgodnie z potrzebami prosimy uzupełnić tę prezentację o dodatkowe informacje na pustych slajdach i w polach tekstowych do tego przeznaczonych.</a:t>
            </a:r>
          </a:p>
        </p:txBody>
      </p:sp>
    </p:spTree>
    <p:extLst>
      <p:ext uri="{BB962C8B-B14F-4D97-AF65-F5344CB8AC3E}">
        <p14:creationId xmlns:p14="http://schemas.microsoft.com/office/powerpoint/2010/main" val="26584096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WSTĘP</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5856313" cy="3682369"/>
          </a:xfrm>
        </p:spPr>
        <p:txBody>
          <a:bodyPr/>
          <a:lstStyle/>
          <a:p>
            <a:pPr>
              <a:lnSpc>
                <a:spcPts val="2400"/>
              </a:lnSpc>
            </a:pPr>
            <a:r>
              <a:rPr lang="pl" sz="1800" b="1" i="0" strike="noStrike" cap="none" spc="0" baseline="0" dirty="0">
                <a:solidFill>
                  <a:srgbClr val="000000"/>
                </a:solidFill>
                <a:effectLst/>
                <a:latin typeface="Helvetica"/>
                <a:ea typeface="Helvetica"/>
                <a:cs typeface="Helvetica"/>
              </a:rPr>
              <a:t>Zdobycie wiedzy na temat tego, jak się chronić przez zagrożeniami związanymi</a:t>
            </a:r>
            <a:r>
              <a:rPr lang="en-IN" sz="1800" b="1" i="0" strike="noStrike" cap="none" spc="0" baseline="0" dirty="0">
                <a:solidFill>
                  <a:srgbClr val="000000"/>
                </a:solidFill>
                <a:effectLst/>
                <a:latin typeface="Helvetica"/>
                <a:ea typeface="Helvetica"/>
                <a:cs typeface="Helvetica"/>
              </a:rPr>
              <a:t> z </a:t>
            </a:r>
            <a:r>
              <a:rPr lang="pl" sz="1800" b="1" i="0" strike="noStrike" cap="none" spc="0" baseline="0" dirty="0">
                <a:solidFill>
                  <a:srgbClr val="000000"/>
                </a:solidFill>
                <a:effectLst/>
                <a:latin typeface="Helvetica"/>
                <a:ea typeface="Helvetica"/>
                <a:cs typeface="Helvetica"/>
              </a:rPr>
              <a:t>pracą, to priorytet.</a:t>
            </a:r>
          </a:p>
          <a:p>
            <a:pPr>
              <a:lnSpc>
                <a:spcPts val="2400"/>
              </a:lnSpc>
            </a:pPr>
            <a:r>
              <a:rPr lang="pl" sz="1800" b="0" i="0" strike="noStrike" cap="none" spc="0" baseline="0" dirty="0">
                <a:solidFill>
                  <a:srgbClr val="000000"/>
                </a:solidFill>
                <a:effectLst/>
                <a:latin typeface="Helvetica"/>
                <a:ea typeface="Helvetica"/>
                <a:cs typeface="Helvetica"/>
              </a:rPr>
              <a:t>Niniejsze szkolenie pozwala zdobyć wiedzę na temat:</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Miejsc występowania krzemionki krystalicznej</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Działań wytwarzających respirabilną krzemionkę krystaliczną (RKK)</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Zagrożeń związanych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RKK</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Sposobów kontroli RKK</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miejscu pracy</a:t>
            </a:r>
          </a:p>
          <a:p>
            <a:pPr>
              <a:lnSpc>
                <a:spcPts val="2400"/>
              </a:lnSpc>
            </a:pPr>
            <a:endParaRPr lang="en-US" sz="1800" dirty="0"/>
          </a:p>
        </p:txBody>
      </p:sp>
      <p:pic>
        <p:nvPicPr>
          <p:cNvPr id="6" name="Picture 5">
            <a:extLst>
              <a:ext uri="{FF2B5EF4-FFF2-40B4-BE49-F238E27FC236}">
                <a16:creationId xmlns:a16="http://schemas.microsoft.com/office/drawing/2014/main" id="{A8E893A7-7AA2-4E31-BFB8-49C58DD3509E}"/>
              </a:ext>
            </a:extLst>
          </p:cNvPr>
          <p:cNvPicPr>
            <a:picLocks noChangeAspect="1"/>
          </p:cNvPicPr>
          <p:nvPr/>
        </p:nvPicPr>
        <p:blipFill rotWithShape="1">
          <a:blip r:embed="rId3"/>
          <a:srcRect l="7363" t="6553" b="2046"/>
          <a:stretch/>
        </p:blipFill>
        <p:spPr>
          <a:xfrm>
            <a:off x="6799811" y="1750929"/>
            <a:ext cx="4839728" cy="4436510"/>
          </a:xfrm>
          <a:prstGeom prst="rect">
            <a:avLst/>
          </a:prstGeom>
        </p:spPr>
      </p:pic>
    </p:spTree>
    <p:extLst>
      <p:ext uri="{BB962C8B-B14F-4D97-AF65-F5344CB8AC3E}">
        <p14:creationId xmlns:p14="http://schemas.microsoft.com/office/powerpoint/2010/main" val="8552216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282A28-07C1-AB41-9435-24B2B6527A88}"/>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MIEJSCA WYSTĘPOWANIA KRZEMIONKI KRYSTALICZNEJ</a:t>
            </a:r>
          </a:p>
        </p:txBody>
      </p:sp>
      <p:sp>
        <p:nvSpPr>
          <p:cNvPr id="3" name="Text Placeholder 2">
            <a:extLst>
              <a:ext uri="{FF2B5EF4-FFF2-40B4-BE49-F238E27FC236}">
                <a16:creationId xmlns:a16="http://schemas.microsoft.com/office/drawing/2014/main" id="{AE364FA0-62C4-124C-9609-6453034D9902}"/>
              </a:ext>
            </a:extLst>
          </p:cNvPr>
          <p:cNvSpPr>
            <a:spLocks noGrp="1"/>
          </p:cNvSpPr>
          <p:nvPr>
            <p:ph type="body" sz="quarter" idx="11"/>
          </p:nvPr>
        </p:nvSpPr>
        <p:spPr>
          <a:xfrm>
            <a:off x="777243" y="2596055"/>
            <a:ext cx="5453624" cy="3448990"/>
          </a:xfrm>
        </p:spPr>
        <p:txBody>
          <a:bodyPr/>
          <a:lstStyle/>
          <a:p>
            <a:pPr>
              <a:lnSpc>
                <a:spcPts val="2400"/>
              </a:lnSpc>
              <a:spcBef>
                <a:spcPts val="600"/>
              </a:spcBef>
              <a:spcAft>
                <a:spcPts val="1000"/>
              </a:spcAft>
              <a:defRPr/>
            </a:pPr>
            <a:r>
              <a:rPr lang="pl" sz="1800" b="0" i="0" strike="noStrike" cap="none" spc="0" baseline="0" dirty="0">
                <a:solidFill>
                  <a:srgbClr val="000000"/>
                </a:solidFill>
                <a:effectLst/>
                <a:latin typeface="Helvetica"/>
                <a:ea typeface="Helvetica"/>
                <a:cs typeface="Helvetica"/>
              </a:rPr>
              <a:t>Krzemionka krystaliczna,</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postaci kwarcu mineralnego, występuje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kilku materiałach, jak np.:</a:t>
            </a:r>
          </a:p>
          <a:p>
            <a:pPr marL="285750" indent="-285750">
              <a:lnSpc>
                <a:spcPts val="2400"/>
              </a:lnSpc>
              <a:spcBef>
                <a:spcPts val="600"/>
              </a:spcBef>
              <a:buFont typeface="Arial" panose="020B0604020202020204" pitchFamily="34" charset="0"/>
              <a:buChar char="•"/>
              <a:defRPr/>
            </a:pPr>
            <a:r>
              <a:rPr lang="pl" sz="1800" b="0" i="0" strike="noStrike" cap="none" spc="0" baseline="0" dirty="0">
                <a:solidFill>
                  <a:srgbClr val="000000"/>
                </a:solidFill>
                <a:effectLst/>
                <a:latin typeface="Helvetica"/>
                <a:ea typeface="Helvetica"/>
                <a:cs typeface="Helvetica"/>
              </a:rPr>
              <a:t>Kwarcyt: Ponad 95%</a:t>
            </a:r>
          </a:p>
          <a:p>
            <a:pPr marL="285750" indent="-285750">
              <a:lnSpc>
                <a:spcPts val="2400"/>
              </a:lnSpc>
              <a:spcBef>
                <a:spcPts val="600"/>
              </a:spcBef>
              <a:buFont typeface="Arial" panose="020B0604020202020204" pitchFamily="34" charset="0"/>
              <a:buChar char="•"/>
              <a:defRPr/>
            </a:pPr>
            <a:r>
              <a:rPr lang="pl" sz="1800" b="0" i="0" strike="noStrike" cap="none" spc="0" baseline="0" dirty="0">
                <a:solidFill>
                  <a:srgbClr val="000000"/>
                </a:solidFill>
                <a:effectLst/>
                <a:latin typeface="Helvetica"/>
                <a:ea typeface="Helvetica"/>
                <a:cs typeface="Helvetica"/>
              </a:rPr>
              <a:t>Piasek: Ponad 90%</a:t>
            </a:r>
          </a:p>
          <a:p>
            <a:pPr marL="285750" indent="-285750">
              <a:lnSpc>
                <a:spcPts val="2400"/>
              </a:lnSpc>
              <a:spcBef>
                <a:spcPts val="600"/>
              </a:spcBef>
              <a:buFont typeface="Arial" panose="020B0604020202020204" pitchFamily="34" charset="0"/>
              <a:buChar char="•"/>
              <a:defRPr/>
            </a:pPr>
            <a:r>
              <a:rPr lang="pl" sz="1800" b="0" i="0" strike="noStrike" cap="none" spc="0" baseline="0" dirty="0">
                <a:solidFill>
                  <a:srgbClr val="000000"/>
                </a:solidFill>
                <a:effectLst/>
                <a:latin typeface="Helvetica"/>
                <a:ea typeface="Helvetica"/>
                <a:cs typeface="Helvetica"/>
              </a:rPr>
              <a:t>Piaskowiec: Ponad 90%</a:t>
            </a:r>
          </a:p>
          <a:p>
            <a:pPr marL="285750" indent="-285750">
              <a:lnSpc>
                <a:spcPts val="2400"/>
              </a:lnSpc>
              <a:spcBef>
                <a:spcPts val="600"/>
              </a:spcBef>
              <a:buFont typeface="Arial" panose="020B0604020202020204" pitchFamily="34" charset="0"/>
              <a:buChar char="•"/>
              <a:defRPr/>
            </a:pPr>
            <a:r>
              <a:rPr lang="pl" sz="1800" b="0" i="0" strike="noStrike" cap="none" spc="0" baseline="0" dirty="0">
                <a:solidFill>
                  <a:srgbClr val="000000"/>
                </a:solidFill>
                <a:effectLst/>
                <a:latin typeface="Helvetica"/>
                <a:ea typeface="Helvetica"/>
                <a:cs typeface="Helvetica"/>
              </a:rPr>
              <a:t>Krzemień: Ponad 90%</a:t>
            </a:r>
          </a:p>
          <a:p>
            <a:pPr marL="285750" indent="-285750">
              <a:lnSpc>
                <a:spcPts val="2400"/>
              </a:lnSpc>
              <a:spcBef>
                <a:spcPts val="600"/>
              </a:spcBef>
              <a:buFont typeface="Arial" panose="020B0604020202020204" pitchFamily="34" charset="0"/>
              <a:buChar char="•"/>
              <a:defRPr/>
            </a:pPr>
            <a:r>
              <a:rPr lang="pl" sz="1800" b="0" i="0" strike="noStrike" cap="none" spc="0" baseline="0" dirty="0">
                <a:solidFill>
                  <a:srgbClr val="000000"/>
                </a:solidFill>
                <a:effectLst/>
                <a:latin typeface="Helvetica"/>
                <a:ea typeface="Helvetica"/>
                <a:cs typeface="Helvetica"/>
              </a:rPr>
              <a:t>Żwir: Ponad 80%</a:t>
            </a:r>
          </a:p>
          <a:p>
            <a:pPr marL="285750" indent="-285750">
              <a:lnSpc>
                <a:spcPts val="2400"/>
              </a:lnSpc>
              <a:spcBef>
                <a:spcPts val="600"/>
              </a:spcBef>
              <a:buFont typeface="Arial" panose="020B0604020202020204" pitchFamily="34" charset="0"/>
              <a:buChar char="•"/>
              <a:defRPr/>
            </a:pPr>
            <a:r>
              <a:rPr lang="pl" sz="1800" b="0" i="0" strike="noStrike" cap="none" spc="0" baseline="0" dirty="0">
                <a:solidFill>
                  <a:srgbClr val="000000"/>
                </a:solidFill>
                <a:effectLst/>
                <a:latin typeface="Helvetica"/>
                <a:ea typeface="Helvetica"/>
                <a:cs typeface="Helvetica"/>
              </a:rPr>
              <a:t>Łupek ilasty: 40-60%</a:t>
            </a:r>
          </a:p>
          <a:p>
            <a:pPr marL="285750" indent="-285750">
              <a:lnSpc>
                <a:spcPts val="2400"/>
              </a:lnSpc>
              <a:spcBef>
                <a:spcPts val="600"/>
              </a:spcBef>
              <a:buFont typeface="Arial" panose="020B0604020202020204" pitchFamily="34" charset="0"/>
              <a:buChar char="•"/>
              <a:defRPr/>
            </a:pPr>
            <a:r>
              <a:rPr lang="pl" sz="1800" b="0" i="0" strike="noStrike" cap="none" spc="0" baseline="0" dirty="0">
                <a:solidFill>
                  <a:srgbClr val="000000"/>
                </a:solidFill>
                <a:effectLst/>
                <a:latin typeface="Helvetica"/>
                <a:ea typeface="Helvetica"/>
                <a:cs typeface="Helvetica"/>
              </a:rPr>
              <a:t>Łupek: do 40%</a:t>
            </a:r>
          </a:p>
          <a:p>
            <a:pPr>
              <a:lnSpc>
                <a:spcPts val="2400"/>
              </a:lnSpc>
              <a:spcBef>
                <a:spcPts val="600"/>
              </a:spcBef>
              <a:spcAft>
                <a:spcPts val="600"/>
              </a:spcAft>
              <a:defRPr/>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7A28D218-7023-7A4D-B3A2-E7B4675FA2A6}"/>
              </a:ext>
            </a:extLst>
          </p:cNvPr>
          <p:cNvPicPr>
            <a:picLocks noChangeAspect="1"/>
          </p:cNvPicPr>
          <p:nvPr/>
        </p:nvPicPr>
        <p:blipFill>
          <a:blip r:embed="rId2"/>
          <a:stretch>
            <a:fillRect/>
          </a:stretch>
        </p:blipFill>
        <p:spPr>
          <a:xfrm>
            <a:off x="7812599" y="4603945"/>
            <a:ext cx="3602156" cy="1444933"/>
          </a:xfrm>
          <a:prstGeom prst="rect">
            <a:avLst/>
          </a:prstGeom>
        </p:spPr>
      </p:pic>
      <p:pic>
        <p:nvPicPr>
          <p:cNvPr id="6" name="Picture 5">
            <a:extLst>
              <a:ext uri="{FF2B5EF4-FFF2-40B4-BE49-F238E27FC236}">
                <a16:creationId xmlns:a16="http://schemas.microsoft.com/office/drawing/2014/main" id="{80867A13-4D2E-354F-8528-307D21E4B31A}"/>
              </a:ext>
            </a:extLst>
          </p:cNvPr>
          <p:cNvPicPr>
            <a:picLocks noChangeAspect="1"/>
          </p:cNvPicPr>
          <p:nvPr/>
        </p:nvPicPr>
        <p:blipFill>
          <a:blip r:embed="rId3"/>
          <a:stretch>
            <a:fillRect/>
          </a:stretch>
        </p:blipFill>
        <p:spPr>
          <a:xfrm>
            <a:off x="8368172" y="1818624"/>
            <a:ext cx="2221345" cy="2221345"/>
          </a:xfrm>
          <a:prstGeom prst="rect">
            <a:avLst/>
          </a:prstGeom>
        </p:spPr>
      </p:pic>
    </p:spTree>
    <p:extLst>
      <p:ext uri="{BB962C8B-B14F-4D97-AF65-F5344CB8AC3E}">
        <p14:creationId xmlns:p14="http://schemas.microsoft.com/office/powerpoint/2010/main" val="24292479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87922-5749-B049-8C31-C544E5C89E92}"/>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PROCESY WYTWARZAJĄCE PYŁ</a:t>
            </a:r>
          </a:p>
        </p:txBody>
      </p:sp>
      <p:sp>
        <p:nvSpPr>
          <p:cNvPr id="3" name="Text Placeholder 2">
            <a:extLst>
              <a:ext uri="{FF2B5EF4-FFF2-40B4-BE49-F238E27FC236}">
                <a16:creationId xmlns:a16="http://schemas.microsoft.com/office/drawing/2014/main" id="{409BD6CB-CDE2-9F4B-966D-F9843531E632}"/>
              </a:ext>
            </a:extLst>
          </p:cNvPr>
          <p:cNvSpPr>
            <a:spLocks noGrp="1"/>
          </p:cNvSpPr>
          <p:nvPr>
            <p:ph type="body" sz="quarter" idx="11"/>
          </p:nvPr>
        </p:nvSpPr>
        <p:spPr>
          <a:xfrm>
            <a:off x="777242" y="2711669"/>
            <a:ext cx="6105695" cy="3333376"/>
          </a:xfrm>
        </p:spPr>
        <p:txBody>
          <a:bodyPr lIns="91440" tIns="45720" rIns="91440" bIns="45720" anchor="t"/>
          <a:lstStyle/>
          <a:p>
            <a:pPr>
              <a:lnSpc>
                <a:spcPts val="2300"/>
              </a:lnSpc>
              <a:spcBef>
                <a:spcPts val="600"/>
              </a:spcBef>
              <a:spcAft>
                <a:spcPts val="1200"/>
              </a:spcAft>
            </a:pPr>
            <a:r>
              <a:rPr lang="pl" sz="1600" b="0" i="0" strike="noStrike" cap="none" spc="0" baseline="0" dirty="0">
                <a:solidFill>
                  <a:srgbClr val="000000"/>
                </a:solidFill>
                <a:effectLst/>
                <a:latin typeface="Helvetica"/>
                <a:ea typeface="Helvetica"/>
                <a:cs typeface="Helvetica"/>
              </a:rPr>
              <a:t>Gdy materiały zawierające krzemionkę krystaliczną poddawane są procesom przemysłowym</a:t>
            </a:r>
            <a:r>
              <a:rPr lang="en-IN" sz="1600" b="0" i="0" strike="noStrike" cap="none" spc="0" baseline="0" dirty="0">
                <a:solidFill>
                  <a:srgbClr val="000000"/>
                </a:solidFill>
                <a:effectLst/>
                <a:latin typeface="Helvetica"/>
                <a:ea typeface="Helvetica"/>
                <a:cs typeface="Helvetica"/>
              </a:rPr>
              <a:t> o </a:t>
            </a:r>
            <a:r>
              <a:rPr lang="pl" sz="1600" b="0" i="0" strike="noStrike" cap="none" spc="0" baseline="0" dirty="0">
                <a:solidFill>
                  <a:srgbClr val="000000"/>
                </a:solidFill>
                <a:effectLst/>
                <a:latin typeface="Helvetica"/>
                <a:ea typeface="Helvetica"/>
                <a:cs typeface="Helvetica"/>
              </a:rPr>
              <a:t>wysokim zużyciu energii, wytwarzany jest drobny pył, który unosi się</a:t>
            </a:r>
            <a:r>
              <a:rPr lang="en-IN" sz="1600" b="0" i="0" strike="noStrike" cap="none" spc="0" baseline="0" dirty="0">
                <a:solidFill>
                  <a:srgbClr val="000000"/>
                </a:solidFill>
                <a:effectLst/>
                <a:latin typeface="Helvetica"/>
                <a:ea typeface="Helvetica"/>
                <a:cs typeface="Helvetica"/>
              </a:rPr>
              <a:t> w </a:t>
            </a:r>
            <a:r>
              <a:rPr lang="pl" sz="1600" b="0" i="0" strike="noStrike" cap="none" spc="0" baseline="0" dirty="0">
                <a:solidFill>
                  <a:srgbClr val="000000"/>
                </a:solidFill>
                <a:effectLst/>
                <a:latin typeface="Helvetica"/>
                <a:ea typeface="Helvetica"/>
                <a:cs typeface="Helvetica"/>
              </a:rPr>
              <a:t>powietrzu, zwany </a:t>
            </a:r>
            <a:r>
              <a:rPr lang="pl" sz="1600" b="0" i="0" strike="noStrike" cap="none" spc="0" baseline="0" dirty="0" err="1">
                <a:solidFill>
                  <a:srgbClr val="000000"/>
                </a:solidFill>
                <a:effectLst/>
                <a:latin typeface="Helvetica"/>
                <a:ea typeface="Helvetica"/>
                <a:cs typeface="Helvetica"/>
              </a:rPr>
              <a:t>respirabilną</a:t>
            </a:r>
            <a:r>
              <a:rPr lang="pl" sz="1600" b="0" i="0" strike="noStrike" cap="none" spc="0" baseline="0" dirty="0">
                <a:solidFill>
                  <a:srgbClr val="000000"/>
                </a:solidFill>
                <a:effectLst/>
                <a:latin typeface="Helvetica"/>
                <a:ea typeface="Helvetica"/>
                <a:cs typeface="Helvetica"/>
              </a:rPr>
              <a:t> krzemionką krystaliczną (RKK). Procesy </a:t>
            </a:r>
            <a:r>
              <a:rPr lang="pl" dirty="0">
                <a:solidFill>
                  <a:srgbClr val="000000"/>
                </a:solidFill>
                <a:latin typeface="Helvetica"/>
                <a:ea typeface="Helvetica"/>
                <a:cs typeface="Helvetica"/>
              </a:rPr>
              <a:t>te obejmują</a:t>
            </a:r>
            <a:r>
              <a:rPr lang="pl" sz="1600" b="0" i="0" strike="noStrike" cap="none" spc="0" baseline="0" dirty="0">
                <a:solidFill>
                  <a:srgbClr val="000000"/>
                </a:solidFill>
                <a:effectLst/>
                <a:latin typeface="Helvetica"/>
                <a:ea typeface="Helvetica"/>
                <a:cs typeface="Helvetica"/>
              </a:rPr>
              <a:t>:</a:t>
            </a:r>
          </a:p>
          <a:p>
            <a:pPr marL="285750" indent="-285750">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Czyszczenie</a:t>
            </a:r>
          </a:p>
          <a:p>
            <a:pPr marL="285750" indent="-285750">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Transport</a:t>
            </a:r>
          </a:p>
          <a:p>
            <a:pPr marL="285750" indent="-285750">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Pakowanie</a:t>
            </a:r>
            <a:r>
              <a:rPr lang="en-IN" sz="1600" b="0" i="0" strike="noStrike" cap="none" spc="0" baseline="0" dirty="0">
                <a:solidFill>
                  <a:srgbClr val="000000"/>
                </a:solidFill>
                <a:effectLst/>
                <a:latin typeface="Helvetica"/>
                <a:ea typeface="Helvetica"/>
                <a:cs typeface="Helvetica"/>
              </a:rPr>
              <a:t> w </a:t>
            </a:r>
            <a:r>
              <a:rPr lang="pl" sz="1600" b="0" i="0" strike="noStrike" cap="none" spc="0" baseline="0" dirty="0">
                <a:solidFill>
                  <a:srgbClr val="000000"/>
                </a:solidFill>
                <a:effectLst/>
                <a:latin typeface="Helvetica"/>
                <a:ea typeface="Helvetica"/>
                <a:cs typeface="Helvetica"/>
              </a:rPr>
              <a:t>worki</a:t>
            </a:r>
          </a:p>
          <a:p>
            <a:pPr marL="285750" indent="-285750">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Pakowanie</a:t>
            </a:r>
          </a:p>
          <a:p>
            <a:pPr marL="285750" indent="-285750">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Kruszenie</a:t>
            </a:r>
          </a:p>
          <a:p>
            <a:pPr marL="285750" indent="-285750">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Mielenie</a:t>
            </a:r>
          </a:p>
          <a:p>
            <a:endParaRPr lang="en-US" dirty="0"/>
          </a:p>
        </p:txBody>
      </p:sp>
      <p:sp>
        <p:nvSpPr>
          <p:cNvPr id="6" name="Rectangle 5">
            <a:extLst>
              <a:ext uri="{FF2B5EF4-FFF2-40B4-BE49-F238E27FC236}">
                <a16:creationId xmlns:a16="http://schemas.microsoft.com/office/drawing/2014/main" id="{1656AEB0-9217-A74E-89FD-222AD4A75629}"/>
              </a:ext>
            </a:extLst>
          </p:cNvPr>
          <p:cNvSpPr/>
          <p:nvPr/>
        </p:nvSpPr>
        <p:spPr>
          <a:xfrm>
            <a:off x="3048000" y="4041071"/>
            <a:ext cx="6102096" cy="2036575"/>
          </a:xfrm>
          <a:prstGeom prst="rect">
            <a:avLst/>
          </a:prstGeom>
        </p:spPr>
        <p:txBody>
          <a:bodyPr>
            <a:spAutoFit/>
          </a:bodyPr>
          <a:lstStyle/>
          <a:p>
            <a:pPr marL="285750" indent="-285750" algn="l">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Suszenie</a:t>
            </a:r>
          </a:p>
          <a:p>
            <a:pPr marL="285750" indent="-285750" algn="l">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Kształtowanie</a:t>
            </a:r>
          </a:p>
          <a:p>
            <a:pPr marL="285750" indent="-285750" algn="l">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Mieszanie</a:t>
            </a:r>
          </a:p>
          <a:p>
            <a:pPr marL="285750" indent="-285750" algn="l">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Cięcie</a:t>
            </a:r>
          </a:p>
          <a:p>
            <a:pPr marL="285750" indent="-285750" algn="l">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Piłowanie</a:t>
            </a:r>
          </a:p>
          <a:p>
            <a:pPr marL="285750" indent="-285750" algn="l">
              <a:lnSpc>
                <a:spcPts val="2300"/>
              </a:lnSpc>
              <a:spcBef>
                <a:spcPct val="0"/>
              </a:spcBef>
              <a:spcAft>
                <a:spcPts val="300"/>
              </a:spcAft>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rPr>
              <a:t>Wiercenie </a:t>
            </a:r>
            <a:r>
              <a:rPr lang="pl" sz="1600" b="0" i="0" strike="noStrike" cap="none" spc="0" baseline="0" dirty="0">
                <a:solidFill>
                  <a:srgbClr val="A6A6A6"/>
                </a:solidFill>
                <a:effectLst/>
                <a:latin typeface="Helvetica"/>
                <a:ea typeface="Helvetica"/>
                <a:cs typeface="Helvetica"/>
              </a:rPr>
              <a:t>(lista nie jest wyczerpująca)</a:t>
            </a:r>
          </a:p>
        </p:txBody>
      </p:sp>
      <p:pic>
        <p:nvPicPr>
          <p:cNvPr id="8" name="Picture 7">
            <a:extLst>
              <a:ext uri="{FF2B5EF4-FFF2-40B4-BE49-F238E27FC236}">
                <a16:creationId xmlns:a16="http://schemas.microsoft.com/office/drawing/2014/main" id="{93F1D96C-7D16-417B-A073-B6BFB63BC40E}"/>
              </a:ext>
            </a:extLst>
          </p:cNvPr>
          <p:cNvPicPr>
            <a:picLocks noChangeAspect="1"/>
          </p:cNvPicPr>
          <p:nvPr/>
        </p:nvPicPr>
        <p:blipFill>
          <a:blip r:embed="rId2"/>
          <a:stretch>
            <a:fillRect/>
          </a:stretch>
        </p:blipFill>
        <p:spPr>
          <a:xfrm flipH="1">
            <a:off x="7341663" y="1667245"/>
            <a:ext cx="3604674" cy="4318847"/>
          </a:xfrm>
          <a:prstGeom prst="rect">
            <a:avLst/>
          </a:prstGeom>
        </p:spPr>
      </p:pic>
    </p:spTree>
    <p:extLst>
      <p:ext uri="{BB962C8B-B14F-4D97-AF65-F5344CB8AC3E}">
        <p14:creationId xmlns:p14="http://schemas.microsoft.com/office/powerpoint/2010/main" val="22786403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a:xfrm>
            <a:off x="777244" y="1640901"/>
            <a:ext cx="5854471" cy="850900"/>
          </a:xfrm>
        </p:spPr>
        <p:txBody>
          <a:bodyPr/>
          <a:lstStyle/>
          <a:p>
            <a:pPr>
              <a:lnSpc>
                <a:spcPct val="100000"/>
              </a:lnSpc>
              <a:spcBef>
                <a:spcPct val="0"/>
              </a:spcBef>
            </a:pPr>
            <a:r>
              <a:rPr lang="pl" sz="2800" b="1" i="0" strike="noStrike" cap="none" spc="0" baseline="0" dirty="0">
                <a:solidFill>
                  <a:srgbClr val="F6A317"/>
                </a:solidFill>
                <a:effectLst/>
                <a:latin typeface="Helvetica"/>
                <a:ea typeface="Helvetica"/>
                <a:cs typeface="Helvetica"/>
              </a:rPr>
              <a:t>KRZEMIONKA — ZAGROŻENIE </a:t>
            </a:r>
          </a:p>
          <a:p>
            <a:pPr>
              <a:lnSpc>
                <a:spcPct val="100000"/>
              </a:lnSpc>
              <a:spcBef>
                <a:spcPct val="0"/>
              </a:spcBef>
            </a:pPr>
            <a:r>
              <a:rPr lang="pl" sz="2800" b="1" i="0" strike="noStrike" cap="none" spc="0" baseline="0" dirty="0">
                <a:solidFill>
                  <a:srgbClr val="F6A317"/>
                </a:solidFill>
                <a:effectLst/>
                <a:latin typeface="Helvetica"/>
                <a:ea typeface="Helvetica"/>
                <a:cs typeface="Helvetica"/>
              </a:rPr>
              <a:t>DLA ZDROWIA</a:t>
            </a:r>
          </a:p>
          <a:p>
            <a:endParaRPr lang="en-US" dirty="0"/>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a:xfrm>
            <a:off x="777244" y="2877801"/>
            <a:ext cx="5453623" cy="3167242"/>
          </a:xfrm>
        </p:spPr>
        <p:txBody>
          <a:bodyPr numCol="1"/>
          <a:lstStyle/>
          <a:p>
            <a:pPr marL="0" indent="0">
              <a:lnSpc>
                <a:spcPts val="2400"/>
              </a:lnSpc>
              <a:buNone/>
            </a:pPr>
            <a:r>
              <a:rPr lang="pl" sz="1800" b="0" i="0" strike="noStrike" cap="none" spc="0" baseline="0" dirty="0">
                <a:solidFill>
                  <a:srgbClr val="000000"/>
                </a:solidFill>
                <a:effectLst/>
                <a:latin typeface="Helvetica"/>
                <a:ea typeface="Helvetica"/>
                <a:cs typeface="Helvetica"/>
              </a:rPr>
              <a:t>Gdy materiały zawierające krzemionkę krystaliczną poddawane są procesom</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wysokim zużyciu energii (jak np. piłowanie lub wiercenie), uwalniane są cząsteczki</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postaci bardzo drobnego pyłu respirabilnego, który nawet</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wysokim stężeniu jest niewidoczny gołym okiem.</a:t>
            </a:r>
          </a:p>
          <a:p>
            <a:pPr marL="0" indent="0">
              <a:lnSpc>
                <a:spcPts val="2400"/>
              </a:lnSpc>
              <a:buNone/>
            </a:pPr>
            <a:r>
              <a:rPr lang="pl" sz="1800" b="0" i="0" strike="noStrike" cap="none" spc="0" baseline="0" dirty="0">
                <a:solidFill>
                  <a:srgbClr val="000000"/>
                </a:solidFill>
                <a:effectLst/>
                <a:latin typeface="Helvetica"/>
                <a:ea typeface="Helvetica"/>
                <a:cs typeface="Helvetica"/>
              </a:rPr>
              <a:t>RKK stanowi poważne zagrożenie dla zdrowia pracowników.</a:t>
            </a:r>
          </a:p>
        </p:txBody>
      </p:sp>
      <p:pic>
        <p:nvPicPr>
          <p:cNvPr id="5" name="Picture 4">
            <a:extLst>
              <a:ext uri="{FF2B5EF4-FFF2-40B4-BE49-F238E27FC236}">
                <a16:creationId xmlns:a16="http://schemas.microsoft.com/office/drawing/2014/main" id="{DC7E8A52-0606-42E5-B625-671FAE77388C}"/>
              </a:ext>
            </a:extLst>
          </p:cNvPr>
          <p:cNvPicPr>
            <a:picLocks noChangeAspect="1"/>
          </p:cNvPicPr>
          <p:nvPr/>
        </p:nvPicPr>
        <p:blipFill>
          <a:blip r:embed="rId3"/>
          <a:stretch>
            <a:fillRect/>
          </a:stretch>
        </p:blipFill>
        <p:spPr>
          <a:xfrm>
            <a:off x="6631715" y="1820219"/>
            <a:ext cx="4913986" cy="4331709"/>
          </a:xfrm>
          <a:prstGeom prst="rect">
            <a:avLst/>
          </a:prstGeom>
        </p:spPr>
      </p:pic>
    </p:spTree>
    <p:extLst>
      <p:ext uri="{BB962C8B-B14F-4D97-AF65-F5344CB8AC3E}">
        <p14:creationId xmlns:p14="http://schemas.microsoft.com/office/powerpoint/2010/main" val="1060919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C2FA0-5895-0341-8BE8-5F192CE5C99F}"/>
              </a:ext>
            </a:extLst>
          </p:cNvPr>
          <p:cNvSpPr>
            <a:spLocks noGrp="1"/>
          </p:cNvSpPr>
          <p:nvPr>
            <p:ph type="body" sz="quarter" idx="10"/>
          </p:nvPr>
        </p:nvSpPr>
        <p:spPr>
          <a:xfrm>
            <a:off x="777244" y="1640901"/>
            <a:ext cx="5453623" cy="476657"/>
          </a:xfrm>
        </p:spPr>
        <p:txBody>
          <a:bodyPr/>
          <a:lstStyle/>
          <a:p>
            <a:pPr>
              <a:lnSpc>
                <a:spcPct val="100000"/>
              </a:lnSpc>
              <a:spcBef>
                <a:spcPct val="0"/>
              </a:spcBef>
            </a:pPr>
            <a:r>
              <a:rPr lang="pl" sz="2800" b="1" i="0" strike="noStrike" cap="none" spc="0" baseline="0">
                <a:solidFill>
                  <a:srgbClr val="F6A317"/>
                </a:solidFill>
                <a:effectLst/>
                <a:latin typeface="Helvetica"/>
                <a:ea typeface="Helvetica"/>
                <a:cs typeface="Helvetica"/>
              </a:rPr>
              <a:t>RKK I KRZEMICA</a:t>
            </a:r>
          </a:p>
        </p:txBody>
      </p:sp>
      <p:sp>
        <p:nvSpPr>
          <p:cNvPr id="3" name="Text Placeholder 2">
            <a:extLst>
              <a:ext uri="{FF2B5EF4-FFF2-40B4-BE49-F238E27FC236}">
                <a16:creationId xmlns:a16="http://schemas.microsoft.com/office/drawing/2014/main" id="{DB7654A3-B4F1-8948-B499-C93412D923CD}"/>
              </a:ext>
            </a:extLst>
          </p:cNvPr>
          <p:cNvSpPr>
            <a:spLocks noGrp="1"/>
          </p:cNvSpPr>
          <p:nvPr>
            <p:ph type="body" sz="quarter" idx="11"/>
          </p:nvPr>
        </p:nvSpPr>
        <p:spPr>
          <a:xfrm>
            <a:off x="777243" y="2362676"/>
            <a:ext cx="6618168" cy="4495324"/>
          </a:xfrm>
        </p:spPr>
        <p:txBody>
          <a:bodyPr anchor="t"/>
          <a:lstStyle/>
          <a:p>
            <a:pPr>
              <a:lnSpc>
                <a:spcPts val="2400"/>
              </a:lnSpc>
              <a:spcBef>
                <a:spcPts val="600"/>
              </a:spcBef>
              <a:spcAft>
                <a:spcPts val="600"/>
              </a:spcAft>
            </a:pPr>
            <a:r>
              <a:rPr lang="pl" sz="1800" b="0" i="0" strike="noStrike" cap="none" spc="0" baseline="0" dirty="0">
                <a:solidFill>
                  <a:srgbClr val="000000"/>
                </a:solidFill>
                <a:effectLst/>
                <a:latin typeface="Helvetica"/>
                <a:ea typeface="Helvetica"/>
                <a:cs typeface="Helvetica"/>
              </a:rPr>
              <a:t>Stwierdzono, że częste</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nadmierne narażenie na RKK (zazwyczaj przez wiele lat) powoduje krzemicę</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raka płuc:</a:t>
            </a:r>
          </a:p>
          <a:p>
            <a:pPr marL="285750" indent="-285750">
              <a:lnSpc>
                <a:spcPts val="2400"/>
              </a:lnSpc>
              <a:spcBef>
                <a:spcPts val="60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Krzemica rozwija się</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wyniku wdychania do płuc drobnych cząsteczek pyłu, które prowadzą do przewlekłych problemów</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oddychaniem</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późniejszych etapach życia, a</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niektórych przypadkach do śmierci. </a:t>
            </a:r>
          </a:p>
          <a:p>
            <a:pPr marL="285750" indent="-285750">
              <a:lnSpc>
                <a:spcPts val="2400"/>
              </a:lnSpc>
              <a:spcBef>
                <a:spcPts val="60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Istnieją trzy różne stadia krzemicy, od „zwykłej krzemicy” po „postępującą włóknicę zmasowaną”.</a:t>
            </a:r>
          </a:p>
          <a:p>
            <a:pPr marL="285750" indent="-285750">
              <a:lnSpc>
                <a:spcPts val="2400"/>
              </a:lnSpc>
              <a:spcBef>
                <a:spcPts val="60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Badania epidemiologiczne wykazują, że częstotliwość zachorowania na raka płuc wzrosła</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szczególności</a:t>
            </a:r>
            <a:r>
              <a:rPr lang="en-IN" sz="1800" b="0" i="0" strike="noStrike" cap="none" spc="0" baseline="0" dirty="0">
                <a:solidFill>
                  <a:srgbClr val="000000"/>
                </a:solidFill>
                <a:effectLst/>
                <a:latin typeface="Helvetica"/>
                <a:ea typeface="Helvetica"/>
                <a:cs typeface="Helvetica"/>
              </a:rPr>
              <a:t> u </a:t>
            </a:r>
            <a:r>
              <a:rPr lang="pl" sz="1800" b="0" i="0" strike="noStrike" cap="none" spc="0" baseline="0" dirty="0">
                <a:solidFill>
                  <a:srgbClr val="000000"/>
                </a:solidFill>
                <a:effectLst/>
                <a:latin typeface="Helvetica"/>
                <a:ea typeface="Helvetica"/>
                <a:cs typeface="Helvetica"/>
              </a:rPr>
              <a:t>pracowników</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krzemicą. </a:t>
            </a:r>
          </a:p>
          <a:p>
            <a:pPr>
              <a:lnSpc>
                <a:spcPts val="2400"/>
              </a:lnSpc>
            </a:pPr>
            <a:endParaRPr lang="en-US" sz="1800" dirty="0"/>
          </a:p>
        </p:txBody>
      </p:sp>
      <p:sp>
        <p:nvSpPr>
          <p:cNvPr id="5" name="Rectangle 2">
            <a:extLst>
              <a:ext uri="{FF2B5EF4-FFF2-40B4-BE49-F238E27FC236}">
                <a16:creationId xmlns:a16="http://schemas.microsoft.com/office/drawing/2014/main" id="{BC5AE6DE-E33C-2B42-84D4-F3B680239B3D}"/>
              </a:ext>
            </a:extLst>
          </p:cNvPr>
          <p:cNvSpPr>
            <a:spLocks noChangeArrowheads="1"/>
          </p:cNvSpPr>
          <p:nvPr/>
        </p:nvSpPr>
        <p:spPr bwMode="auto">
          <a:xfrm>
            <a:off x="8274060" y="3848114"/>
            <a:ext cx="2268161"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pl" sz="1200" b="0" i="0" strike="noStrike" cap="none" spc="0" baseline="0">
                <a:solidFill>
                  <a:srgbClr val="000000"/>
                </a:solidFill>
                <a:effectLst/>
                <a:latin typeface="Helvetica"/>
                <a:ea typeface="Helvetica"/>
                <a:cs typeface="Helvetica"/>
              </a:rPr>
              <a:t>Zdrowe płuca</a:t>
            </a:r>
          </a:p>
        </p:txBody>
      </p:sp>
      <p:pic>
        <p:nvPicPr>
          <p:cNvPr id="6" name="Picture 5">
            <a:extLst>
              <a:ext uri="{FF2B5EF4-FFF2-40B4-BE49-F238E27FC236}">
                <a16:creationId xmlns:a16="http://schemas.microsoft.com/office/drawing/2014/main" id="{AC6C1E7E-656D-7D4C-B1CF-9B802D60165D}"/>
              </a:ext>
            </a:extLst>
          </p:cNvPr>
          <p:cNvPicPr>
            <a:picLocks noChangeAspect="1"/>
          </p:cNvPicPr>
          <p:nvPr/>
        </p:nvPicPr>
        <p:blipFill>
          <a:blip r:embed="rId2"/>
          <a:srcRect l="57462" t="33425" r="2988" b="17231"/>
          <a:stretch>
            <a:fillRect/>
          </a:stretch>
        </p:blipFill>
        <p:spPr>
          <a:xfrm>
            <a:off x="8275196" y="4158269"/>
            <a:ext cx="2265895" cy="2118116"/>
          </a:xfrm>
          <a:prstGeom prst="rect">
            <a:avLst/>
          </a:prstGeom>
        </p:spPr>
      </p:pic>
      <p:sp>
        <p:nvSpPr>
          <p:cNvPr id="7" name="Rectangle 2">
            <a:extLst>
              <a:ext uri="{FF2B5EF4-FFF2-40B4-BE49-F238E27FC236}">
                <a16:creationId xmlns:a16="http://schemas.microsoft.com/office/drawing/2014/main" id="{22DE11F0-B908-214F-9D30-5F819333570E}"/>
              </a:ext>
            </a:extLst>
          </p:cNvPr>
          <p:cNvSpPr>
            <a:spLocks noChangeArrowheads="1"/>
          </p:cNvSpPr>
          <p:nvPr/>
        </p:nvSpPr>
        <p:spPr bwMode="auto">
          <a:xfrm>
            <a:off x="8274061" y="6254000"/>
            <a:ext cx="2268160" cy="45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pl" sz="1200" b="0" i="0" strike="noStrike" cap="none" spc="0" baseline="0" dirty="0">
                <a:solidFill>
                  <a:srgbClr val="000000"/>
                </a:solidFill>
                <a:effectLst/>
                <a:latin typeface="Helvetica"/>
                <a:ea typeface="Helvetica"/>
                <a:cs typeface="Helvetica"/>
              </a:rPr>
              <a:t> Płuca</a:t>
            </a:r>
            <a:r>
              <a:rPr lang="en-IN" sz="1200" b="0" i="0" strike="noStrike" cap="none" spc="0" baseline="0" dirty="0">
                <a:solidFill>
                  <a:srgbClr val="000000"/>
                </a:solidFill>
                <a:effectLst/>
                <a:latin typeface="Helvetica"/>
                <a:ea typeface="Helvetica"/>
                <a:cs typeface="Helvetica"/>
              </a:rPr>
              <a:t> z </a:t>
            </a:r>
            <a:r>
              <a:rPr lang="pl" sz="1200" b="0" i="0" strike="noStrike" cap="none" spc="0" baseline="0" dirty="0">
                <a:solidFill>
                  <a:srgbClr val="000000"/>
                </a:solidFill>
                <a:effectLst/>
                <a:latin typeface="Helvetica"/>
                <a:ea typeface="Helvetica"/>
                <a:cs typeface="Helvetica"/>
              </a:rPr>
              <a:t>postępującą włóknicą zmasowaną</a:t>
            </a:r>
          </a:p>
        </p:txBody>
      </p:sp>
      <p:pic>
        <p:nvPicPr>
          <p:cNvPr id="8" name="Picture 7">
            <a:extLst>
              <a:ext uri="{FF2B5EF4-FFF2-40B4-BE49-F238E27FC236}">
                <a16:creationId xmlns:a16="http://schemas.microsoft.com/office/drawing/2014/main" id="{80162BC9-73CB-0247-8F5D-C6AF91F53831}"/>
              </a:ext>
            </a:extLst>
          </p:cNvPr>
          <p:cNvPicPr>
            <a:picLocks noChangeAspect="1"/>
          </p:cNvPicPr>
          <p:nvPr/>
        </p:nvPicPr>
        <p:blipFill>
          <a:blip r:embed="rId2"/>
          <a:srcRect l="12383" t="34621" r="50074" b="16034"/>
          <a:stretch>
            <a:fillRect/>
          </a:stretch>
        </p:blipFill>
        <p:spPr>
          <a:xfrm>
            <a:off x="8275196" y="1582029"/>
            <a:ext cx="2265895" cy="2231296"/>
          </a:xfrm>
          <a:prstGeom prst="rect">
            <a:avLst/>
          </a:prstGeom>
        </p:spPr>
      </p:pic>
    </p:spTree>
    <p:extLst>
      <p:ext uri="{BB962C8B-B14F-4D97-AF65-F5344CB8AC3E}">
        <p14:creationId xmlns:p14="http://schemas.microsoft.com/office/powerpoint/2010/main" val="4801048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C8FBC-D3DC-F141-B0B3-81685E987119}"/>
              </a:ext>
            </a:extLst>
          </p:cNvPr>
          <p:cNvSpPr>
            <a:spLocks noGrp="1"/>
          </p:cNvSpPr>
          <p:nvPr>
            <p:ph type="body" sz="quarter" idx="10"/>
          </p:nvPr>
        </p:nvSpPr>
        <p:spPr>
          <a:xfrm>
            <a:off x="777244" y="1640901"/>
            <a:ext cx="6746996" cy="850900"/>
          </a:xfrm>
        </p:spPr>
        <p:txBody>
          <a:bodyPr/>
          <a:lstStyle/>
          <a:p>
            <a:pPr>
              <a:lnSpc>
                <a:spcPct val="100000"/>
              </a:lnSpc>
              <a:spcBef>
                <a:spcPct val="0"/>
              </a:spcBef>
            </a:pPr>
            <a:r>
              <a:rPr lang="pl" sz="2800" b="1" i="0" strike="noStrike" cap="none" spc="0" baseline="0">
                <a:solidFill>
                  <a:srgbClr val="F6A317"/>
                </a:solidFill>
                <a:effectLst/>
                <a:latin typeface="Helvetica"/>
                <a:ea typeface="Helvetica"/>
                <a:cs typeface="Helvetica"/>
              </a:rPr>
              <a:t>OGRANICZANIE NARAŻENIA NA RKK</a:t>
            </a:r>
          </a:p>
        </p:txBody>
      </p:sp>
      <p:pic>
        <p:nvPicPr>
          <p:cNvPr id="5" name="Picture 4" descr="A picture containing food&#10;&#10;Description automatically generated">
            <a:extLst>
              <a:ext uri="{FF2B5EF4-FFF2-40B4-BE49-F238E27FC236}">
                <a16:creationId xmlns:a16="http://schemas.microsoft.com/office/drawing/2014/main" id="{21386485-3CA1-D34C-AB2A-26872495AA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78798">
            <a:off x="9050164" y="2414213"/>
            <a:ext cx="2779386" cy="3961073"/>
          </a:xfrm>
          <a:prstGeom prst="rect">
            <a:avLst/>
          </a:prstGeom>
          <a:ln>
            <a:solidFill>
              <a:schemeClr val="tx2">
                <a:alpha val="91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DBD2A384-D14E-41D5-BBC0-8C609827F080}"/>
              </a:ext>
            </a:extLst>
          </p:cNvPr>
          <p:cNvSpPr txBox="1"/>
          <p:nvPr/>
        </p:nvSpPr>
        <p:spPr>
          <a:xfrm>
            <a:off x="777244" y="2218618"/>
            <a:ext cx="8503400" cy="430927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600"/>
              </a:spcBef>
              <a:buNone/>
            </a:pPr>
            <a:r>
              <a:rPr lang="pl" sz="1800" b="0" i="0" strike="noStrike" cap="none" spc="0" baseline="0" dirty="0">
                <a:solidFill>
                  <a:srgbClr val="000000"/>
                </a:solidFill>
                <a:effectLst/>
                <a:latin typeface="Helvetica"/>
                <a:ea typeface="Helvetica"/>
                <a:cs typeface="Helvetica"/>
              </a:rPr>
              <a:t>Stosowanie środków kontrolnych</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dobrych praktyk pozwala całkowicie zapobiec wystąpieniu ryzyka zachorowania na chorobę płuc. </a:t>
            </a:r>
          </a:p>
          <a:p>
            <a:pPr marL="0" indent="0">
              <a:lnSpc>
                <a:spcPts val="2400"/>
              </a:lnSpc>
              <a:spcBef>
                <a:spcPts val="600"/>
              </a:spcBef>
              <a:spcAft>
                <a:spcPts val="600"/>
              </a:spcAft>
              <a:buNone/>
            </a:pPr>
            <a:r>
              <a:rPr lang="pl" sz="1800" b="0" i="0" strike="noStrike" cap="none" spc="0" baseline="0" dirty="0">
                <a:solidFill>
                  <a:srgbClr val="000000"/>
                </a:solidFill>
                <a:effectLst/>
                <a:latin typeface="Helvetica"/>
                <a:ea typeface="Helvetica"/>
                <a:cs typeface="Helvetica"/>
              </a:rPr>
              <a:t>Przestrzegamy Dobrych praktyk NEPSI, które obejmują cztery główne kroki:</a:t>
            </a:r>
          </a:p>
          <a:p>
            <a:pPr marL="285750" indent="-285750">
              <a:lnSpc>
                <a:spcPts val="2400"/>
              </a:lnSpc>
              <a:spcBef>
                <a:spcPct val="0"/>
              </a:spcBef>
            </a:pPr>
            <a:r>
              <a:rPr lang="pl" sz="1800" b="1" i="0" strike="noStrike" cap="none" spc="0" baseline="0" dirty="0">
                <a:solidFill>
                  <a:srgbClr val="000000"/>
                </a:solidFill>
                <a:effectLst/>
                <a:latin typeface="Helvetica"/>
                <a:ea typeface="Helvetica"/>
                <a:cs typeface="Helvetica"/>
              </a:rPr>
              <a:t>Ocena ryzyka:</a:t>
            </a:r>
            <a:r>
              <a:rPr lang="pl" sz="1800" b="0" i="0" strike="noStrike" cap="none" spc="0" baseline="0" dirty="0">
                <a:solidFill>
                  <a:srgbClr val="000000"/>
                </a:solidFill>
                <a:effectLst/>
                <a:latin typeface="Helvetica"/>
                <a:ea typeface="Helvetica"/>
                <a:cs typeface="Helvetica"/>
              </a:rPr>
              <a:t> Ocena ryzyka narażenia na pył</a:t>
            </a:r>
          </a:p>
          <a:p>
            <a:pPr marL="285750" indent="-285750">
              <a:lnSpc>
                <a:spcPts val="2400"/>
              </a:lnSpc>
              <a:spcBef>
                <a:spcPct val="0"/>
              </a:spcBef>
            </a:pPr>
            <a:r>
              <a:rPr lang="pl" sz="1800" b="1" i="0" strike="noStrike" cap="none" spc="0" baseline="0" dirty="0">
                <a:solidFill>
                  <a:srgbClr val="000000"/>
                </a:solidFill>
                <a:effectLst/>
                <a:latin typeface="Helvetica"/>
                <a:ea typeface="Helvetica"/>
                <a:cs typeface="Helvetica"/>
              </a:rPr>
              <a:t>Kontrola:</a:t>
            </a:r>
            <a:r>
              <a:rPr lang="pl" sz="1800" b="0" i="0" strike="noStrike" cap="none" spc="0" baseline="0" dirty="0">
                <a:solidFill>
                  <a:srgbClr val="000000"/>
                </a:solidFill>
                <a:effectLst/>
                <a:latin typeface="Helvetica"/>
                <a:ea typeface="Helvetica"/>
                <a:cs typeface="Helvetica"/>
              </a:rPr>
              <a:t> Decydowanie, jak kontrolować narażenie na pył</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zapobiegać mu</a:t>
            </a:r>
          </a:p>
          <a:p>
            <a:pPr marL="285750" indent="-285750">
              <a:lnSpc>
                <a:spcPts val="2400"/>
              </a:lnSpc>
              <a:spcBef>
                <a:spcPct val="0"/>
              </a:spcBef>
            </a:pPr>
            <a:r>
              <a:rPr lang="pl" sz="1800" b="1" i="0" strike="noStrike" cap="none" spc="0" baseline="0" dirty="0">
                <a:solidFill>
                  <a:srgbClr val="000000"/>
                </a:solidFill>
                <a:effectLst/>
                <a:latin typeface="Helvetica"/>
                <a:ea typeface="Helvetica"/>
                <a:cs typeface="Helvetica"/>
              </a:rPr>
              <a:t>Monitorowanie:</a:t>
            </a:r>
            <a:r>
              <a:rPr lang="pl" sz="1800" b="0" i="0" strike="noStrike" cap="none" spc="0" baseline="0" dirty="0">
                <a:solidFill>
                  <a:srgbClr val="000000"/>
                </a:solidFill>
                <a:effectLst/>
                <a:latin typeface="Helvetica"/>
                <a:ea typeface="Helvetica"/>
                <a:cs typeface="Helvetica"/>
              </a:rPr>
              <a:t> Monitorowanie skuteczności środków kontrolnych</a:t>
            </a:r>
          </a:p>
          <a:p>
            <a:pPr marL="285750" indent="-285750">
              <a:lnSpc>
                <a:spcPts val="2400"/>
              </a:lnSpc>
              <a:spcBef>
                <a:spcPct val="0"/>
              </a:spcBef>
            </a:pPr>
            <a:r>
              <a:rPr lang="pl" sz="1800" b="1" i="0" strike="noStrike" cap="none" spc="0" baseline="0" dirty="0">
                <a:solidFill>
                  <a:srgbClr val="000000"/>
                </a:solidFill>
                <a:effectLst/>
                <a:latin typeface="Helvetica"/>
                <a:ea typeface="Helvetica"/>
                <a:cs typeface="Helvetica"/>
              </a:rPr>
              <a:t>Edukacja:</a:t>
            </a:r>
            <a:r>
              <a:rPr lang="pl" sz="1800" b="0" i="0" strike="noStrike" cap="none" spc="0" baseline="0" dirty="0">
                <a:solidFill>
                  <a:srgbClr val="000000"/>
                </a:solidFill>
                <a:effectLst/>
                <a:latin typeface="Helvetica"/>
                <a:ea typeface="Helvetica"/>
                <a:cs typeface="Helvetica"/>
              </a:rPr>
              <a:t> Zapewnianie informacji, instruktażu</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szkoleń</a:t>
            </a:r>
          </a:p>
          <a:p>
            <a:pPr marL="0" indent="0">
              <a:lnSpc>
                <a:spcPts val="2400"/>
              </a:lnSpc>
              <a:buNone/>
            </a:pPr>
            <a:r>
              <a:rPr lang="pl" sz="1800" b="1" i="0" strike="noStrike" cap="none" spc="0" baseline="0" dirty="0">
                <a:solidFill>
                  <a:srgbClr val="000000"/>
                </a:solidFill>
                <a:effectLst/>
                <a:latin typeface="Helvetica"/>
                <a:ea typeface="Helvetica"/>
                <a:cs typeface="Helvetica"/>
              </a:rPr>
              <a:t>NEPSI</a:t>
            </a:r>
            <a:r>
              <a:rPr lang="pl" sz="1800" b="0" i="0" strike="noStrike" cap="none" spc="0" baseline="0" dirty="0">
                <a:solidFill>
                  <a:srgbClr val="000000"/>
                </a:solidFill>
                <a:effectLst/>
                <a:latin typeface="Helvetica"/>
                <a:ea typeface="Helvetica"/>
                <a:cs typeface="Helvetica"/>
              </a:rPr>
              <a:t> to skrót od „</a:t>
            </a:r>
            <a:r>
              <a:rPr lang="pl" sz="1800" b="0" i="0" strike="noStrike" cap="none" spc="0" baseline="0" dirty="0" err="1">
                <a:solidFill>
                  <a:srgbClr val="000000"/>
                </a:solidFill>
                <a:effectLst/>
                <a:latin typeface="Helvetica"/>
                <a:ea typeface="Helvetica"/>
                <a:cs typeface="Helvetica"/>
              </a:rPr>
              <a:t>European</a:t>
            </a:r>
            <a:r>
              <a:rPr lang="pl" sz="1800" b="0" i="0" strike="noStrike" cap="none" spc="0" baseline="0" dirty="0">
                <a:solidFill>
                  <a:srgbClr val="000000"/>
                </a:solidFill>
                <a:effectLst/>
                <a:latin typeface="Helvetica"/>
                <a:ea typeface="Helvetica"/>
                <a:cs typeface="Helvetica"/>
              </a:rPr>
              <a:t> Network for </a:t>
            </a:r>
            <a:r>
              <a:rPr lang="pl" sz="1800" b="0" i="0" strike="noStrike" cap="none" spc="0" baseline="0" dirty="0" err="1">
                <a:solidFill>
                  <a:srgbClr val="000000"/>
                </a:solidFill>
                <a:effectLst/>
                <a:latin typeface="Helvetica"/>
                <a:ea typeface="Helvetica"/>
                <a:cs typeface="Helvetica"/>
              </a:rPr>
              <a:t>Silica</a:t>
            </a:r>
            <a:r>
              <a:rPr lang="pl" sz="1800" b="0" i="0" strike="noStrike" cap="none" spc="0" baseline="0" dirty="0">
                <a:solidFill>
                  <a:srgbClr val="000000"/>
                </a:solidFill>
                <a:effectLst/>
                <a:latin typeface="Helvetica"/>
                <a:ea typeface="Helvetica"/>
                <a:cs typeface="Helvetica"/>
              </a:rPr>
              <a:t>” (Europejska Sieć Krzemionki), która została utworzona przez branżowe stowarzyszenia pracowników</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pracodawców po podpisaniu</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ramach dialogu społecznego</a:t>
            </a:r>
            <a:r>
              <a:rPr lang="pl" sz="1800" dirty="0">
                <a:solidFill>
                  <a:srgbClr val="000000"/>
                </a:solidFill>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a:t>
            </a:r>
            <a:r>
              <a:rPr lang="pl" sz="1800" dirty="0">
                <a:latin typeface="Helvetica"/>
                <a:ea typeface="+mn-lt"/>
                <a:cs typeface="+mn-lt"/>
              </a:rPr>
              <a:t>Umowy dotyczącej </a:t>
            </a:r>
            <a:r>
              <a:rPr lang="pl" sz="1800" b="0" i="0" strike="noStrike" cap="none" spc="0" baseline="0" dirty="0">
                <a:effectLst/>
                <a:latin typeface="Helvetica"/>
                <a:ea typeface="+mn-lt"/>
                <a:cs typeface="+mn-lt"/>
              </a:rPr>
              <a:t>ochrony zdrowia pracowników </a:t>
            </a:r>
            <a:r>
              <a:rPr lang="pl" sz="1800" dirty="0">
                <a:latin typeface="Helvetica"/>
                <a:ea typeface="+mn-lt"/>
                <a:cs typeface="+mn-lt"/>
              </a:rPr>
              <a:t>poprzez </a:t>
            </a:r>
            <a:r>
              <a:rPr lang="pl" sz="1800" b="0" i="0" strike="noStrike" cap="none" spc="0" baseline="0" dirty="0">
                <a:effectLst/>
                <a:latin typeface="Helvetica"/>
                <a:ea typeface="+mn-lt"/>
                <a:cs typeface="+mn-lt"/>
              </a:rPr>
              <a:t>prawidłowe </a:t>
            </a:r>
            <a:r>
              <a:rPr lang="pl" sz="1800" dirty="0">
                <a:latin typeface="Helvetica"/>
                <a:ea typeface="+mn-lt"/>
                <a:cs typeface="+mn-lt"/>
              </a:rPr>
              <a:t>obchodzenie się i użytkowanie </a:t>
            </a:r>
            <a:r>
              <a:rPr lang="pl" sz="1800" b="0" i="0" strike="noStrike" cap="none" spc="0" baseline="0" dirty="0">
                <a:effectLst/>
                <a:latin typeface="Helvetica"/>
                <a:ea typeface="+mn-lt"/>
                <a:cs typeface="+mn-lt"/>
              </a:rPr>
              <a:t>krzemionki krystalicznej</a:t>
            </a:r>
            <a:r>
              <a:rPr lang="pl" sz="1800" dirty="0">
                <a:latin typeface="Helvetica"/>
                <a:ea typeface="+mn-lt"/>
                <a:cs typeface="+mn-lt"/>
              </a:rPr>
              <a:t> i produktów, które ją zawierają</a:t>
            </a:r>
            <a:r>
              <a:rPr lang="pl" sz="1800" dirty="0">
                <a:solidFill>
                  <a:srgbClr val="000000"/>
                </a:solidFill>
                <a:latin typeface="Helvetica"/>
                <a:ea typeface="+mn-lt"/>
                <a:cs typeface="Helvetica"/>
              </a:rPr>
              <a:t>”.</a:t>
            </a:r>
            <a:endParaRPr lang="pl" sz="1800" b="0" i="0" strike="noStrike" cap="none" spc="0" baseline="0" dirty="0">
              <a:solidFill>
                <a:srgbClr val="000000"/>
              </a:solidFill>
              <a:effectLst/>
              <a:latin typeface="Helvetica"/>
              <a:ea typeface="Helvetica"/>
              <a:cs typeface="Helvetica"/>
            </a:endParaRPr>
          </a:p>
          <a:p>
            <a:pPr>
              <a:lnSpc>
                <a:spcPts val="2400"/>
              </a:lnSpc>
            </a:pPr>
            <a:endParaRPr lang="en-US" sz="1800" dirty="0"/>
          </a:p>
        </p:txBody>
      </p:sp>
    </p:spTree>
    <p:extLst>
      <p:ext uri="{BB962C8B-B14F-4D97-AF65-F5344CB8AC3E}">
        <p14:creationId xmlns:p14="http://schemas.microsoft.com/office/powerpoint/2010/main" val="21276713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45FEE-AD81-4023-B6AC-5CAEA335ED97}">
  <ds:schemaRefs>
    <ds:schemaRef ds:uri="http://purl.org/dc/dcmitype/"/>
    <ds:schemaRef ds:uri="http://purl.org/dc/elements/1.1/"/>
    <ds:schemaRef ds:uri="http://schemas.microsoft.com/office/2006/documentManagement/types"/>
    <ds:schemaRef ds:uri="6d9d7403-2d8c-4818-ae25-2c5629bc7330"/>
    <ds:schemaRef ds:uri="http://schemas.openxmlformats.org/package/2006/metadata/core-properties"/>
    <ds:schemaRef ds:uri="http://www.w3.org/XML/1998/namespace"/>
    <ds:schemaRef ds:uri="d8ecf516-e360-4672-81b9-68723bedb71f"/>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9AAF8CBF-42FA-4269-8AFC-6F76B1BCC8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106</TotalTime>
  <Words>1072</Words>
  <Application>Microsoft Macintosh PowerPoint</Application>
  <PresentationFormat>Widescreen</PresentationFormat>
  <Paragraphs>107</Paragraphs>
  <Slides>15</Slides>
  <Notes>11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35</cp:revision>
  <dcterms:created xsi:type="dcterms:W3CDTF">2020-07-21T15:14:21Z</dcterms:created>
  <dcterms:modified xsi:type="dcterms:W3CDTF">2024-11-13T10:50:40Z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