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sldIdLst>
    <p:sldId id="256" r:id="rId5"/>
    <p:sldId id="280" r:id="rId6"/>
    <p:sldId id="273" r:id="rId7"/>
    <p:sldId id="272" r:id="rId8"/>
    <p:sldId id="275" r:id="rId9"/>
    <p:sldId id="276" r:id="rId10"/>
    <p:sldId id="260" r:id="rId11"/>
    <p:sldId id="274" r:id="rId12"/>
    <p:sldId id="277" r:id="rId13"/>
    <p:sldId id="279" r:id="rId14"/>
    <p:sldId id="266" r:id="rId15"/>
    <p:sldId id="264" r:id="rId16"/>
    <p:sldId id="278" r:id="rId17"/>
    <p:sldId id="281" r:id="rId18"/>
    <p:sldId id="267" r:id="rId19"/>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remy Jones" initials="JJ" lastIdx="0" clrIdx="0">
    <p:extLst>
      <p:ext uri="{19B8F6BF-5375-455C-9EA6-DF929625EA0E}">
        <p15:presenceInfo xmlns:p15="http://schemas.microsoft.com/office/powerpoint/2012/main" userId="S::jeremy.jones@leidar.com::37de2d04-ce17-4de6-a131-ce4cc90505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317"/>
    <a:srgbClr val="A57F51"/>
    <a:srgbClr val="F1B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8C2694-770B-0945-884E-439F56319AFD}" v="1" dt="2020-12-09T20:31:24.6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81" autoAdjust="0"/>
    <p:restoredTop sz="93265" autoAdjust="0"/>
  </p:normalViewPr>
  <p:slideViewPr>
    <p:cSldViewPr snapToGrid="0">
      <p:cViewPr varScale="1">
        <p:scale>
          <a:sx n="115" d="100"/>
          <a:sy n="115" d="100"/>
        </p:scale>
        <p:origin x="1024" y="184"/>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9539EE-E249-D947-BF75-D3D422C0A1F6}"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ED091-FD52-6845-85FF-5BF434D968E3}" type="slidenum">
              <a:rPr lang="en-US" smtClean="0"/>
              <a:t>‹#›</a:t>
            </a:fld>
            <a:endParaRPr lang="en-US"/>
          </a:p>
        </p:txBody>
      </p:sp>
    </p:spTree>
    <p:extLst>
      <p:ext uri="{BB962C8B-B14F-4D97-AF65-F5344CB8AC3E}">
        <p14:creationId xmlns:p14="http://schemas.microsoft.com/office/powerpoint/2010/main" val="91940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sk" sz="1200" b="0" i="0" strike="noStrike" cap="none" spc="0" baseline="0" dirty="0">
                <a:solidFill>
                  <a:srgbClr val="808080"/>
                </a:solidFill>
                <a:effectLst/>
                <a:latin typeface="+mn-lt"/>
                <a:ea typeface="Calibri"/>
                <a:cs typeface="Calibri"/>
              </a:rPr>
              <a:t>UPOZORNENIE FÉROVÉHO POUŽITIA: Tento dokument môže obsahovať materiály chránené autorskými právami, ktorých použitie nebolo vždy výslovne povolené vlastníkom autorských práv. Takéto materiály sprístupňujeme v našom úsilí o lepšie pochopenie nebezpečenstiev, ktoré predstavuje dýchateľný kryštalický kremeň (RCS).</a:t>
            </a:r>
          </a:p>
          <a:p>
            <a:endParaRPr lang="en-US" dirty="0">
              <a:latin typeface="+mn-lt"/>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2</a:t>
            </a:fld>
            <a:endParaRPr lang="en-US"/>
          </a:p>
        </p:txBody>
      </p:sp>
    </p:spTree>
    <p:extLst>
      <p:ext uri="{BB962C8B-B14F-4D97-AF65-F5344CB8AC3E}">
        <p14:creationId xmlns:p14="http://schemas.microsoft.com/office/powerpoint/2010/main" val="446185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14</a:t>
            </a:fld>
            <a:endParaRPr lang="en-US"/>
          </a:p>
        </p:txBody>
      </p:sp>
    </p:spTree>
    <p:extLst>
      <p:ext uri="{BB962C8B-B14F-4D97-AF65-F5344CB8AC3E}">
        <p14:creationId xmlns:p14="http://schemas.microsoft.com/office/powerpoint/2010/main" val="468889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2300"/>
              </a:lnSpc>
              <a:spcBef>
                <a:spcPts val="600"/>
              </a:spcBef>
              <a:spcAft>
                <a:spcPts val="600"/>
              </a:spcAft>
              <a:buClrTx/>
              <a:buSzTx/>
              <a:buFontTx/>
              <a:buNone/>
              <a:defRPr/>
            </a:pPr>
            <a:endParaRPr lang="en-GB" sz="1200" b="0" i="0" kern="1200">
              <a:solidFill>
                <a:schemeClr val="tx1"/>
              </a:solidFill>
              <a:effectLst/>
              <a:latin typeface="Helvetica" pitchFamily="2" charset="0"/>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15</a:t>
            </a:fld>
            <a:endParaRPr lang="en-US"/>
          </a:p>
        </p:txBody>
      </p:sp>
    </p:spTree>
    <p:extLst>
      <p:ext uri="{BB962C8B-B14F-4D97-AF65-F5344CB8AC3E}">
        <p14:creationId xmlns:p14="http://schemas.microsoft.com/office/powerpoint/2010/main" val="901075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3</a:t>
            </a:fld>
            <a:endParaRPr lang="en-US"/>
          </a:p>
        </p:txBody>
      </p:sp>
    </p:spTree>
    <p:extLst>
      <p:ext uri="{BB962C8B-B14F-4D97-AF65-F5344CB8AC3E}">
        <p14:creationId xmlns:p14="http://schemas.microsoft.com/office/powerpoint/2010/main" val="1962550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 sz="1200" b="0" i="0" strike="noStrike" cap="none" spc="0" baseline="0" dirty="0">
                <a:solidFill>
                  <a:srgbClr val="000000"/>
                </a:solidFill>
                <a:effectLst/>
                <a:latin typeface="+mn-lt"/>
                <a:ea typeface="Calibri"/>
                <a:cs typeface="Calibri"/>
              </a:rPr>
              <a:t>Nadmerné vystavenie sa dýchateľnému kryštalickému kremeňu (RCS) môže z dlhodobého hľadiska viesť k vážnym zdravotným problémom pracovníkov. Z tohto dôvodu je dôležité, aby si všetci pracovníci boli vedomí najlepších postupov, ktoré obmedzujú alebo eliminujú vystavenie sa prachu z kremeňa. </a:t>
            </a:r>
          </a:p>
          <a:p>
            <a:endParaRPr lang="en-US" sz="1200" b="0" i="0" u="none" strike="noStrike" kern="1200" dirty="0">
              <a:solidFill>
                <a:schemeClr val="tx1"/>
              </a:solidFill>
              <a:effectLst/>
              <a:latin typeface="+mn-lt"/>
              <a:ea typeface="+mn-ea"/>
              <a:cs typeface="+mn-cs"/>
            </a:endParaRPr>
          </a:p>
          <a:p>
            <a:r>
              <a:rPr lang="sk" sz="1200" b="0" i="0" strike="noStrike" cap="none" spc="0" baseline="0" dirty="0">
                <a:solidFill>
                  <a:srgbClr val="000000"/>
                </a:solidFill>
                <a:effectLst/>
                <a:latin typeface="+mn-lt"/>
                <a:ea typeface="Calibri"/>
                <a:cs typeface="Calibri"/>
              </a:rPr>
              <a:t>Toto školenie poskytuje základné informácie{ut} o dýchateľnom kryštalickom kremeni (RCS).</a:t>
            </a:r>
          </a:p>
        </p:txBody>
      </p:sp>
      <p:sp>
        <p:nvSpPr>
          <p:cNvPr id="4" name="Slide Number Placeholder 3"/>
          <p:cNvSpPr>
            <a:spLocks noGrp="1"/>
          </p:cNvSpPr>
          <p:nvPr>
            <p:ph type="sldNum" sz="quarter" idx="5"/>
          </p:nvPr>
        </p:nvSpPr>
        <p:spPr/>
        <p:txBody>
          <a:bodyPr/>
          <a:lstStyle/>
          <a:p>
            <a:fld id="{333ED091-FD52-6845-85FF-5BF434D968E3}" type="slidenum">
              <a:rPr lang="en-US" smtClean="0"/>
              <a:t>4</a:t>
            </a:fld>
            <a:endParaRPr lang="en-US"/>
          </a:p>
        </p:txBody>
      </p:sp>
    </p:spTree>
    <p:extLst>
      <p:ext uri="{BB962C8B-B14F-4D97-AF65-F5344CB8AC3E}">
        <p14:creationId xmlns:p14="http://schemas.microsoft.com/office/powerpoint/2010/main" val="1146437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7</a:t>
            </a:fld>
            <a:endParaRPr lang="en-US"/>
          </a:p>
        </p:txBody>
      </p:sp>
    </p:spTree>
    <p:extLst>
      <p:ext uri="{BB962C8B-B14F-4D97-AF65-F5344CB8AC3E}">
        <p14:creationId xmlns:p14="http://schemas.microsoft.com/office/powerpoint/2010/main" val="1546122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9</a:t>
            </a:fld>
            <a:endParaRPr lang="en-US"/>
          </a:p>
        </p:txBody>
      </p:sp>
    </p:spTree>
    <p:extLst>
      <p:ext uri="{BB962C8B-B14F-4D97-AF65-F5344CB8AC3E}">
        <p14:creationId xmlns:p14="http://schemas.microsoft.com/office/powerpoint/2010/main" val="1921385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10</a:t>
            </a:fld>
            <a:endParaRPr lang="en-US"/>
          </a:p>
        </p:txBody>
      </p:sp>
    </p:spTree>
    <p:extLst>
      <p:ext uri="{BB962C8B-B14F-4D97-AF65-F5344CB8AC3E}">
        <p14:creationId xmlns:p14="http://schemas.microsoft.com/office/powerpoint/2010/main" val="1055512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11</a:t>
            </a:fld>
            <a:endParaRPr lang="en-US"/>
          </a:p>
        </p:txBody>
      </p:sp>
    </p:spTree>
    <p:extLst>
      <p:ext uri="{BB962C8B-B14F-4D97-AF65-F5344CB8AC3E}">
        <p14:creationId xmlns:p14="http://schemas.microsoft.com/office/powerpoint/2010/main" val="1975328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12</a:t>
            </a:fld>
            <a:endParaRPr lang="en-US"/>
          </a:p>
        </p:txBody>
      </p:sp>
    </p:spTree>
    <p:extLst>
      <p:ext uri="{BB962C8B-B14F-4D97-AF65-F5344CB8AC3E}">
        <p14:creationId xmlns:p14="http://schemas.microsoft.com/office/powerpoint/2010/main" val="2096618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13</a:t>
            </a:fld>
            <a:endParaRPr lang="en-US"/>
          </a:p>
        </p:txBody>
      </p:sp>
    </p:spTree>
    <p:extLst>
      <p:ext uri="{BB962C8B-B14F-4D97-AF65-F5344CB8AC3E}">
        <p14:creationId xmlns:p14="http://schemas.microsoft.com/office/powerpoint/2010/main" val="9556725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34EC76-F13F-9E44-B53C-FA6C908E4372}"/>
              </a:ext>
            </a:extLst>
          </p:cNvPr>
          <p:cNvSpPr/>
          <p:nvPr userDrawn="1"/>
        </p:nvSpPr>
        <p:spPr>
          <a:xfrm>
            <a:off x="406304" y="1275644"/>
            <a:ext cx="11411322" cy="4763912"/>
          </a:xfrm>
          <a:prstGeom prst="rect">
            <a:avLst/>
          </a:prstGeom>
          <a:solidFill>
            <a:srgbClr val="F6A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0087D4E1-2B13-D24C-95C9-A2A32A704CE1}"/>
              </a:ext>
            </a:extLst>
          </p:cNvPr>
          <p:cNvPicPr>
            <a:picLocks noChangeAspect="1"/>
          </p:cNvPicPr>
          <p:nvPr userDrawn="1"/>
        </p:nvPicPr>
        <p:blipFill>
          <a:blip r:embed="rId2"/>
          <a:stretch>
            <a:fillRect/>
          </a:stretch>
        </p:blipFill>
        <p:spPr>
          <a:xfrm>
            <a:off x="11256975" y="6184495"/>
            <a:ext cx="570035" cy="324787"/>
          </a:xfrm>
          <a:prstGeom prst="rect">
            <a:avLst/>
          </a:prstGeom>
        </p:spPr>
      </p:pic>
      <p:sp>
        <p:nvSpPr>
          <p:cNvPr id="5" name="Text Placeholder 4">
            <a:extLst>
              <a:ext uri="{FF2B5EF4-FFF2-40B4-BE49-F238E27FC236}">
                <a16:creationId xmlns:a16="http://schemas.microsoft.com/office/drawing/2014/main" id="{FEBB0CC3-3343-434A-92B9-70FC47D209E5}"/>
              </a:ext>
            </a:extLst>
          </p:cNvPr>
          <p:cNvSpPr>
            <a:spLocks noGrp="1"/>
          </p:cNvSpPr>
          <p:nvPr>
            <p:ph type="body" sz="quarter" idx="10" hasCustomPrompt="1"/>
          </p:nvPr>
        </p:nvSpPr>
        <p:spPr>
          <a:xfrm>
            <a:off x="1096032" y="2902987"/>
            <a:ext cx="7534275" cy="850900"/>
          </a:xfrm>
          <a:prstGeom prst="rect">
            <a:avLst/>
          </a:prstGeom>
        </p:spPr>
        <p:txBody>
          <a:bodyPr/>
          <a:lstStyle>
            <a:lvl1pPr marL="0" indent="0">
              <a:buFontTx/>
              <a:buNone/>
              <a:defRPr sz="3200" b="1" i="0">
                <a:solidFill>
                  <a:schemeClr val="bg1"/>
                </a:solidFill>
                <a:latin typeface="Helvetica" pitchFamily="2" charset="0"/>
              </a:defRPr>
            </a:lvl1pPr>
          </a:lstStyle>
          <a:p>
            <a:pPr lvl="0"/>
            <a:r>
              <a:rPr lang="en-GB"/>
              <a:t>GOOD PRACTICES TRAINING </a:t>
            </a:r>
            <a:br>
              <a:rPr lang="en-GB"/>
            </a:br>
            <a:r>
              <a:rPr lang="en-GB"/>
              <a:t>FOR TOPIC HEADING</a:t>
            </a:r>
            <a:endParaRPr lang="en-US"/>
          </a:p>
        </p:txBody>
      </p:sp>
      <p:sp>
        <p:nvSpPr>
          <p:cNvPr id="9" name="Text Placeholder 4">
            <a:extLst>
              <a:ext uri="{FF2B5EF4-FFF2-40B4-BE49-F238E27FC236}">
                <a16:creationId xmlns:a16="http://schemas.microsoft.com/office/drawing/2014/main" id="{14CA27C6-C209-A845-B8E3-193A5E6CE9E0}"/>
              </a:ext>
            </a:extLst>
          </p:cNvPr>
          <p:cNvSpPr>
            <a:spLocks noGrp="1"/>
          </p:cNvSpPr>
          <p:nvPr>
            <p:ph type="body" sz="quarter" idx="11" hasCustomPrompt="1"/>
          </p:nvPr>
        </p:nvSpPr>
        <p:spPr>
          <a:xfrm>
            <a:off x="1096032" y="4045821"/>
            <a:ext cx="7534275" cy="850900"/>
          </a:xfrm>
          <a:prstGeom prst="rect">
            <a:avLst/>
          </a:prstGeom>
        </p:spPr>
        <p:txBody>
          <a:bodyPr/>
          <a:lstStyle>
            <a:lvl1pPr marL="0" indent="0">
              <a:buFontTx/>
              <a:buNone/>
              <a:defRPr sz="1400" b="0" i="0">
                <a:solidFill>
                  <a:schemeClr val="bg1"/>
                </a:solidFill>
                <a:latin typeface="Helvetica" pitchFamily="2" charset="0"/>
              </a:defRPr>
            </a:lvl1pPr>
          </a:lstStyle>
          <a:p>
            <a:pPr lvl="0"/>
            <a:r>
              <a:rPr lang="en-GB"/>
              <a:t>Date:</a:t>
            </a:r>
          </a:p>
          <a:p>
            <a:pPr lvl="0"/>
            <a:r>
              <a:rPr lang="en-GB"/>
              <a:t>Details:</a:t>
            </a:r>
            <a:endParaRPr lang="en-US"/>
          </a:p>
        </p:txBody>
      </p:sp>
    </p:spTree>
    <p:extLst>
      <p:ext uri="{BB962C8B-B14F-4D97-AF65-F5344CB8AC3E}">
        <p14:creationId xmlns:p14="http://schemas.microsoft.com/office/powerpoint/2010/main" val="4877958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E748082C-CC9B-AB48-BD61-920B28F2A329}"/>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5" name="Text Placeholder 4">
            <a:extLst>
              <a:ext uri="{FF2B5EF4-FFF2-40B4-BE49-F238E27FC236}">
                <a16:creationId xmlns:a16="http://schemas.microsoft.com/office/drawing/2014/main" id="{DE6844B5-C065-754D-B429-AFE9E68D70D8}"/>
              </a:ext>
            </a:extLst>
          </p:cNvPr>
          <p:cNvSpPr>
            <a:spLocks noGrp="1"/>
          </p:cNvSpPr>
          <p:nvPr>
            <p:ph type="body" sz="quarter" idx="11" hasCustomPrompt="1"/>
          </p:nvPr>
        </p:nvSpPr>
        <p:spPr>
          <a:xfrm>
            <a:off x="777243" y="2362676"/>
            <a:ext cx="10333122" cy="3601153"/>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95941485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F2A751-0B5F-074C-91B2-A74C8E7AB09D}"/>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6" name="Text Placeholder 4">
            <a:extLst>
              <a:ext uri="{FF2B5EF4-FFF2-40B4-BE49-F238E27FC236}">
                <a16:creationId xmlns:a16="http://schemas.microsoft.com/office/drawing/2014/main" id="{B06366EC-2B28-8C4D-98A6-805C70162820}"/>
              </a:ext>
            </a:extLst>
          </p:cNvPr>
          <p:cNvSpPr>
            <a:spLocks noGrp="1"/>
          </p:cNvSpPr>
          <p:nvPr>
            <p:ph type="body" sz="quarter" idx="11" hasCustomPrompt="1"/>
          </p:nvPr>
        </p:nvSpPr>
        <p:spPr>
          <a:xfrm>
            <a:off x="777243" y="2362676"/>
            <a:ext cx="5453624"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
        <p:nvSpPr>
          <p:cNvPr id="3" name="Picture Placeholder 2">
            <a:extLst>
              <a:ext uri="{FF2B5EF4-FFF2-40B4-BE49-F238E27FC236}">
                <a16:creationId xmlns:a16="http://schemas.microsoft.com/office/drawing/2014/main" id="{95AE49C1-4763-1D46-86E6-7FA4962E9CFC}"/>
              </a:ext>
            </a:extLst>
          </p:cNvPr>
          <p:cNvSpPr>
            <a:spLocks noGrp="1"/>
          </p:cNvSpPr>
          <p:nvPr>
            <p:ph type="pic" sz="quarter" idx="12"/>
          </p:nvPr>
        </p:nvSpPr>
        <p:spPr>
          <a:xfrm>
            <a:off x="6592888" y="1608138"/>
            <a:ext cx="5224462"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10916678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C382C2BB-E259-FB47-9A52-B495131B9653}"/>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BULLET POINTS</a:t>
            </a:r>
            <a:endParaRPr lang="en-US"/>
          </a:p>
        </p:txBody>
      </p:sp>
      <p:sp>
        <p:nvSpPr>
          <p:cNvPr id="5" name="Text Placeholder 4">
            <a:extLst>
              <a:ext uri="{FF2B5EF4-FFF2-40B4-BE49-F238E27FC236}">
                <a16:creationId xmlns:a16="http://schemas.microsoft.com/office/drawing/2014/main" id="{13B58B15-7863-8542-BFF3-B0337ED51ED3}"/>
              </a:ext>
            </a:extLst>
          </p:cNvPr>
          <p:cNvSpPr>
            <a:spLocks noGrp="1"/>
          </p:cNvSpPr>
          <p:nvPr>
            <p:ph type="body" sz="quarter" idx="11" hasCustomPrompt="1"/>
          </p:nvPr>
        </p:nvSpPr>
        <p:spPr>
          <a:xfrm>
            <a:off x="777242" y="2362677"/>
            <a:ext cx="10745815" cy="3568786"/>
          </a:xfrm>
          <a:prstGeom prst="rect">
            <a:avLst/>
          </a:prstGeom>
        </p:spPr>
        <p:txBody>
          <a:bodyPr numCol="2"/>
          <a:lstStyle>
            <a:lvl1pPr marL="285750" indent="-285750">
              <a:buFont typeface="Arial" panose="020B0604020202020204" pitchFamily="34" charset="0"/>
              <a:buChar char="•"/>
              <a:defRPr sz="1600" b="0" i="0">
                <a:solidFill>
                  <a:schemeClr val="tx1"/>
                </a:solidFill>
                <a:latin typeface="Helvetica" pitchFamily="2" charset="0"/>
              </a:defRPr>
            </a:lvl1pPr>
          </a:lstStyle>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endParaRPr lang="en-US"/>
          </a:p>
        </p:txBody>
      </p:sp>
    </p:spTree>
    <p:extLst>
      <p:ext uri="{BB962C8B-B14F-4D97-AF65-F5344CB8AC3E}">
        <p14:creationId xmlns:p14="http://schemas.microsoft.com/office/powerpoint/2010/main" val="6850027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85A97084-C1EA-B74C-8BAC-F1401D6091F1}"/>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CHECKLIST</a:t>
            </a:r>
            <a:endParaRPr lang="en-US"/>
          </a:p>
        </p:txBody>
      </p:sp>
      <p:sp>
        <p:nvSpPr>
          <p:cNvPr id="5" name="Text Placeholder 4">
            <a:extLst>
              <a:ext uri="{FF2B5EF4-FFF2-40B4-BE49-F238E27FC236}">
                <a16:creationId xmlns:a16="http://schemas.microsoft.com/office/drawing/2014/main" id="{9AFE9360-42D4-C049-A636-9B760981C6AF}"/>
              </a:ext>
            </a:extLst>
          </p:cNvPr>
          <p:cNvSpPr>
            <a:spLocks noGrp="1"/>
          </p:cNvSpPr>
          <p:nvPr>
            <p:ph type="body" sz="quarter" idx="11" hasCustomPrompt="1"/>
          </p:nvPr>
        </p:nvSpPr>
        <p:spPr>
          <a:xfrm>
            <a:off x="777243" y="2362676"/>
            <a:ext cx="10333122" cy="3601153"/>
          </a:xfrm>
          <a:prstGeom prst="rect">
            <a:avLst/>
          </a:prstGeom>
        </p:spPr>
        <p:txBody>
          <a:bodyPr/>
          <a:lstStyle>
            <a:lvl1pPr marL="285750" indent="-285750" algn="l">
              <a:lnSpc>
                <a:spcPts val="2300"/>
              </a:lnSpc>
              <a:spcBef>
                <a:spcPts val="600"/>
              </a:spcBef>
              <a:spcAft>
                <a:spcPts val="600"/>
              </a:spcAft>
              <a:buClr>
                <a:srgbClr val="A57F51"/>
              </a:buClr>
              <a:buSzPct val="120000"/>
              <a:buFont typeface="Wingdings" pitchFamily="2" charset="2"/>
              <a:buChar char="q"/>
              <a:defRPr sz="1600" b="0" i="0">
                <a:solidFill>
                  <a:schemeClr val="tx1"/>
                </a:solidFill>
                <a:latin typeface="Helvetica" pitchFamily="2" charset="0"/>
              </a:defRPr>
            </a:lvl1pPr>
          </a:lstStyle>
          <a:p>
            <a:pPr algn="l">
              <a:lnSpc>
                <a:spcPts val="2300"/>
              </a:lnSpc>
              <a:spcBef>
                <a:spcPts val="600"/>
              </a:spcBef>
              <a:spcAft>
                <a:spcPts val="600"/>
              </a:spcAft>
            </a:pPr>
            <a:r>
              <a:rPr lang="en-GB" sz="1600" b="0" i="0" kern="1200">
                <a:solidFill>
                  <a:schemeClr val="tx1"/>
                </a:solidFill>
                <a:effectLst/>
                <a:latin typeface="Helvetica" pitchFamily="2" charset="0"/>
                <a:ea typeface="+mn-ea"/>
                <a:cs typeface="+mn-cs"/>
              </a:rPr>
              <a:t>Lorem ipsum dolor sit amet, consectetur adipiscing elit:</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Sed do eiusmod tempor incididunt ut labore et dolore magna aliqua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Uternas enim ad minim veniam, quis nostrud nisi ut aliquip ex earterste art commododare consequat. Duis aute irure dolor in reprehenderit in voluptate velit esse cillum dolore eu fugiat nulla pariatur.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Excepteur sint occaecat cupidatat non proident, sunt in culpa qui officia deserunt mollit anim.</a:t>
            </a:r>
          </a:p>
        </p:txBody>
      </p:sp>
    </p:spTree>
    <p:extLst>
      <p:ext uri="{BB962C8B-B14F-4D97-AF65-F5344CB8AC3E}">
        <p14:creationId xmlns:p14="http://schemas.microsoft.com/office/powerpoint/2010/main" val="82395210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uble imag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62AFA78-38F7-EC42-9DE4-B2D7308DC139}"/>
              </a:ext>
            </a:extLst>
          </p:cNvPr>
          <p:cNvSpPr>
            <a:spLocks noGrp="1"/>
          </p:cNvSpPr>
          <p:nvPr>
            <p:ph type="pic" sz="quarter" idx="12"/>
          </p:nvPr>
        </p:nvSpPr>
        <p:spPr>
          <a:xfrm>
            <a:off x="408774"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
        <p:nvSpPr>
          <p:cNvPr id="5" name="Picture Placeholder 2">
            <a:extLst>
              <a:ext uri="{FF2B5EF4-FFF2-40B4-BE49-F238E27FC236}">
                <a16:creationId xmlns:a16="http://schemas.microsoft.com/office/drawing/2014/main" id="{36A2846B-5A8B-2B4B-B7BA-42C86CE123CE}"/>
              </a:ext>
            </a:extLst>
          </p:cNvPr>
          <p:cNvSpPr>
            <a:spLocks noGrp="1"/>
          </p:cNvSpPr>
          <p:nvPr>
            <p:ph type="pic" sz="quarter" idx="13"/>
          </p:nvPr>
        </p:nvSpPr>
        <p:spPr>
          <a:xfrm>
            <a:off x="6202672"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47136041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5B1DF181-0294-304E-AE4A-33D8B535E42B}"/>
              </a:ext>
            </a:extLst>
          </p:cNvPr>
          <p:cNvSpPr>
            <a:spLocks noGrp="1"/>
          </p:cNvSpPr>
          <p:nvPr>
            <p:ph type="media" sz="quarter" idx="10" hasCustomPrompt="1"/>
          </p:nvPr>
        </p:nvSpPr>
        <p:spPr>
          <a:xfrm>
            <a:off x="3927475" y="1608138"/>
            <a:ext cx="7875588" cy="4437062"/>
          </a:xfrm>
          <a:prstGeom prst="rect">
            <a:avLst/>
          </a:prstGeom>
        </p:spPr>
        <p:txBody>
          <a:bodyPr/>
          <a:lstStyle>
            <a:lvl1pPr>
              <a:defRPr sz="1600">
                <a:latin typeface="Helvetica" pitchFamily="2" charset="0"/>
              </a:defRPr>
            </a:lvl1pPr>
          </a:lstStyle>
          <a:p>
            <a:r>
              <a:rPr lang="en-US"/>
              <a:t>Media/video</a:t>
            </a:r>
          </a:p>
        </p:txBody>
      </p:sp>
      <p:sp>
        <p:nvSpPr>
          <p:cNvPr id="10" name="Text Placeholder 4">
            <a:extLst>
              <a:ext uri="{FF2B5EF4-FFF2-40B4-BE49-F238E27FC236}">
                <a16:creationId xmlns:a16="http://schemas.microsoft.com/office/drawing/2014/main" id="{933159BB-8CEB-D54F-8C98-3AB22A594DCF}"/>
              </a:ext>
            </a:extLst>
          </p:cNvPr>
          <p:cNvSpPr>
            <a:spLocks noGrp="1"/>
          </p:cNvSpPr>
          <p:nvPr>
            <p:ph type="body" sz="quarter" idx="11" hasCustomPrompt="1"/>
          </p:nvPr>
        </p:nvSpPr>
        <p:spPr>
          <a:xfrm>
            <a:off x="777245" y="1640901"/>
            <a:ext cx="2928908"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VIDEO</a:t>
            </a:r>
            <a:endParaRPr lang="en-US"/>
          </a:p>
        </p:txBody>
      </p:sp>
      <p:sp>
        <p:nvSpPr>
          <p:cNvPr id="11" name="Text Placeholder 4">
            <a:extLst>
              <a:ext uri="{FF2B5EF4-FFF2-40B4-BE49-F238E27FC236}">
                <a16:creationId xmlns:a16="http://schemas.microsoft.com/office/drawing/2014/main" id="{D91A637F-9B88-9A4A-9225-F8DAB3254AD8}"/>
              </a:ext>
            </a:extLst>
          </p:cNvPr>
          <p:cNvSpPr>
            <a:spLocks noGrp="1"/>
          </p:cNvSpPr>
          <p:nvPr>
            <p:ph type="body" sz="quarter" idx="12" hasCustomPrompt="1"/>
          </p:nvPr>
        </p:nvSpPr>
        <p:spPr>
          <a:xfrm>
            <a:off x="777243" y="2362676"/>
            <a:ext cx="2928909"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67097943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 relevant task sheets">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1FCB6BD-7FDE-174C-87C5-231D460885D2}"/>
              </a:ext>
            </a:extLst>
          </p:cNvPr>
          <p:cNvSpPr>
            <a:spLocks noGrp="1"/>
          </p:cNvSpPr>
          <p:nvPr>
            <p:ph type="body" sz="quarter" idx="10" hasCustomPrompt="1"/>
          </p:nvPr>
        </p:nvSpPr>
        <p:spPr>
          <a:xfrm>
            <a:off x="777244" y="1640901"/>
            <a:ext cx="9483457"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LIST RELEVANT TASK SHEETS</a:t>
            </a:r>
            <a:endParaRPr lang="en-US"/>
          </a:p>
        </p:txBody>
      </p:sp>
      <p:sp>
        <p:nvSpPr>
          <p:cNvPr id="4" name="Text Placeholder 4">
            <a:extLst>
              <a:ext uri="{FF2B5EF4-FFF2-40B4-BE49-F238E27FC236}">
                <a16:creationId xmlns:a16="http://schemas.microsoft.com/office/drawing/2014/main" id="{E3BB6AF1-D396-8648-BB4B-66EC2E5BD9BC}"/>
              </a:ext>
            </a:extLst>
          </p:cNvPr>
          <p:cNvSpPr>
            <a:spLocks noGrp="1"/>
          </p:cNvSpPr>
          <p:nvPr>
            <p:ph type="body" sz="quarter" idx="11" hasCustomPrompt="1"/>
          </p:nvPr>
        </p:nvSpPr>
        <p:spPr>
          <a:xfrm>
            <a:off x="777242" y="2362677"/>
            <a:ext cx="10745815" cy="3568786"/>
          </a:xfrm>
          <a:prstGeom prst="rect">
            <a:avLst/>
          </a:prstGeom>
        </p:spPr>
        <p:txBody>
          <a:bodyPr numCol="1"/>
          <a:lstStyle>
            <a:lvl1pPr marL="285750" indent="-285750">
              <a:buFont typeface="Arial" panose="020B0604020202020204" pitchFamily="34" charset="0"/>
              <a:buChar char="•"/>
              <a:defRPr sz="1600" b="0" i="0">
                <a:solidFill>
                  <a:schemeClr val="tx1"/>
                </a:solidFill>
                <a:latin typeface="Helvetica" pitchFamily="2" charset="0"/>
              </a:defRPr>
            </a:lvl1pPr>
          </a:lstStyle>
          <a:p>
            <a:r>
              <a:rPr lang="en-US"/>
              <a:t>List relevant task sheets and link to download bundle</a:t>
            </a:r>
          </a:p>
        </p:txBody>
      </p:sp>
    </p:spTree>
    <p:extLst>
      <p:ext uri="{BB962C8B-B14F-4D97-AF65-F5344CB8AC3E}">
        <p14:creationId xmlns:p14="http://schemas.microsoft.com/office/powerpoint/2010/main" val="370418937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3123B6-0F67-0E48-895E-734B361B1F57}"/>
              </a:ext>
            </a:extLst>
          </p:cNvPr>
          <p:cNvSpPr txBox="1"/>
          <p:nvPr userDrawn="1"/>
        </p:nvSpPr>
        <p:spPr>
          <a:xfrm>
            <a:off x="319834" y="6327115"/>
            <a:ext cx="9489186" cy="244084"/>
          </a:xfrm>
          <a:prstGeom prst="rect">
            <a:avLst/>
          </a:prstGeom>
          <a:noFill/>
        </p:spPr>
        <p:txBody>
          <a:bodyPr wrap="square" rtlCol="0" anchor="b">
            <a:spAutoFit/>
          </a:bodyPr>
          <a:lstStyle/>
          <a:p>
            <a:pPr algn="l"/>
            <a:r>
              <a:rPr lang="sk" sz="1000" b="0" i="0" strike="noStrike" cap="none" spc="0" baseline="0">
                <a:solidFill>
                  <a:srgbClr val="000000"/>
                </a:solidFill>
                <a:effectLst/>
                <a:latin typeface="Helvetica"/>
                <a:ea typeface="Helvetica"/>
                <a:cs typeface="Helvetica"/>
              </a:rPr>
              <a:t>Tento školiaci balík bol vyvinutý ako súčasť Príručky osvedčených postupov NEPSI – navštívte stránku guide.nepsi.eu</a:t>
            </a:r>
          </a:p>
        </p:txBody>
      </p:sp>
      <p:cxnSp>
        <p:nvCxnSpPr>
          <p:cNvPr id="6" name="Straight Connector 5">
            <a:extLst>
              <a:ext uri="{FF2B5EF4-FFF2-40B4-BE49-F238E27FC236}">
                <a16:creationId xmlns:a16="http://schemas.microsoft.com/office/drawing/2014/main" id="{EEF89B71-CE49-9241-9006-BD45EFB60699}"/>
              </a:ext>
            </a:extLst>
          </p:cNvPr>
          <p:cNvCxnSpPr/>
          <p:nvPr userDrawn="1"/>
        </p:nvCxnSpPr>
        <p:spPr>
          <a:xfrm>
            <a:off x="395111" y="1275645"/>
            <a:ext cx="11413067" cy="0"/>
          </a:xfrm>
          <a:prstGeom prst="line">
            <a:avLst/>
          </a:prstGeom>
          <a:ln w="19050">
            <a:solidFill>
              <a:srgbClr val="F6A317"/>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D5366B3-A96E-EA4E-B349-6DB4608F06A6}"/>
              </a:ext>
            </a:extLst>
          </p:cNvPr>
          <p:cNvPicPr>
            <a:picLocks noChangeAspect="1"/>
          </p:cNvPicPr>
          <p:nvPr userDrawn="1"/>
        </p:nvPicPr>
        <p:blipFill>
          <a:blip r:embed="rId10"/>
          <a:stretch>
            <a:fillRect/>
          </a:stretch>
        </p:blipFill>
        <p:spPr>
          <a:xfrm>
            <a:off x="406346" y="366936"/>
            <a:ext cx="1000588" cy="630000"/>
          </a:xfrm>
          <a:prstGeom prst="rect">
            <a:avLst/>
          </a:prstGeom>
        </p:spPr>
      </p:pic>
      <p:sp>
        <p:nvSpPr>
          <p:cNvPr id="7" name="Text Placeholder 4">
            <a:extLst>
              <a:ext uri="{FF2B5EF4-FFF2-40B4-BE49-F238E27FC236}">
                <a16:creationId xmlns:a16="http://schemas.microsoft.com/office/drawing/2014/main" id="{1EE8AA19-9B18-934D-8071-A0234AFA1771}"/>
              </a:ext>
            </a:extLst>
          </p:cNvPr>
          <p:cNvSpPr txBox="1"/>
          <p:nvPr userDrawn="1"/>
        </p:nvSpPr>
        <p:spPr>
          <a:xfrm>
            <a:off x="8007531" y="429114"/>
            <a:ext cx="3809820" cy="850900"/>
          </a:xfrm>
          <a:prstGeom prst="rect">
            <a:avLst/>
          </a:prstGeom>
        </p:spPr>
        <p:txBody>
          <a:bodyPr/>
          <a:lstStyle>
            <a:lvl1pPr marL="0" indent="0" algn="r" defTabSz="914400" rtl="0" eaLnBrk="1" latinLnBrk="0" hangingPunct="1">
              <a:lnSpc>
                <a:spcPct val="90000"/>
              </a:lnSpc>
              <a:spcBef>
                <a:spcPts val="1000"/>
              </a:spcBef>
              <a:buFontTx/>
              <a:buNone/>
              <a:defRPr sz="1400" b="1" i="0" kern="1200">
                <a:solidFill>
                  <a:srgbClr val="F6A317"/>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r" defTabSz="914400" rtl="0" eaLnBrk="1" fontAlgn="auto" latinLnBrk="0" hangingPunct="1">
              <a:lnSpc>
                <a:spcPct val="100000"/>
              </a:lnSpc>
              <a:spcBef>
                <a:spcPts val="1000"/>
              </a:spcBef>
              <a:spcAft>
                <a:spcPct val="0"/>
              </a:spcAft>
              <a:buClrTx/>
              <a:buSzTx/>
              <a:buFontTx/>
              <a:buNone/>
              <a:defRPr/>
            </a:pPr>
            <a:r>
              <a:rPr lang="sk" sz="1400" b="1" i="0" strike="noStrike" cap="none" spc="0" baseline="0" dirty="0">
                <a:solidFill>
                  <a:srgbClr val="F6A317"/>
                </a:solidFill>
                <a:effectLst/>
                <a:latin typeface="Helvetica"/>
                <a:ea typeface="Helvetica"/>
                <a:cs typeface="Helvetica"/>
              </a:rPr>
              <a:t>VŠEOBECNÝ ÚVOD DO DÝCHATEĽNÉHO KRYŠTALICKÉHO KREMEŇA</a:t>
            </a:r>
          </a:p>
        </p:txBody>
      </p:sp>
    </p:spTree>
    <p:extLst>
      <p:ext uri="{BB962C8B-B14F-4D97-AF65-F5344CB8AC3E}">
        <p14:creationId xmlns:p14="http://schemas.microsoft.com/office/powerpoint/2010/main" val="332063867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4" r:id="rId4"/>
    <p:sldLayoutId id="2147483657" r:id="rId5"/>
    <p:sldLayoutId id="2147483653" r:id="rId6"/>
    <p:sldLayoutId id="2147483658" r:id="rId7"/>
    <p:sldLayoutId id="2147483655" r:id="rId8"/>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hyperlink" Target="https://guide.nepsi.eu/sheets"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https://training.nepsi.eu/" TargetMode="External"/><Relationship Id="rId5" Type="http://schemas.openxmlformats.org/officeDocument/2006/relationships/hyperlink" Target="https://toolkit.nepsi.eu/" TargetMode="External"/><Relationship Id="rId4" Type="http://schemas.openxmlformats.org/officeDocument/2006/relationships/hyperlink" Target="https://guide.nepsi.eu/"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302E89-B061-3248-A4DD-EEC96D8F9285}"/>
              </a:ext>
            </a:extLst>
          </p:cNvPr>
          <p:cNvSpPr>
            <a:spLocks noGrp="1"/>
          </p:cNvSpPr>
          <p:nvPr>
            <p:ph type="body" sz="quarter" idx="10"/>
          </p:nvPr>
        </p:nvSpPr>
        <p:spPr/>
        <p:txBody>
          <a:bodyPr anchor="t"/>
          <a:lstStyle/>
          <a:p>
            <a:pPr>
              <a:lnSpc>
                <a:spcPct val="100000"/>
              </a:lnSpc>
            </a:pPr>
            <a:r>
              <a:rPr lang="sk" sz="2800" b="1" i="0" strike="noStrike" cap="none" spc="0" baseline="0" dirty="0">
                <a:solidFill>
                  <a:srgbClr val="FFFFFF"/>
                </a:solidFill>
                <a:effectLst/>
                <a:latin typeface="Helvetica"/>
                <a:ea typeface="Helvetica"/>
                <a:cs typeface="Helvetica"/>
              </a:rPr>
              <a:t>VŠEOBECNÝ ÚVOD DO DÝCHATEĽNÉHO KRYŠTALICKÉHO KREMEŇA</a:t>
            </a:r>
          </a:p>
        </p:txBody>
      </p:sp>
      <p:sp>
        <p:nvSpPr>
          <p:cNvPr id="4" name="Text Placeholder 3">
            <a:extLst>
              <a:ext uri="{FF2B5EF4-FFF2-40B4-BE49-F238E27FC236}">
                <a16:creationId xmlns:a16="http://schemas.microsoft.com/office/drawing/2014/main" id="{99B3863F-47E7-0946-AB9D-9520355AE3B7}"/>
              </a:ext>
            </a:extLst>
          </p:cNvPr>
          <p:cNvSpPr>
            <a:spLocks noGrp="1"/>
          </p:cNvSpPr>
          <p:nvPr>
            <p:ph type="body" sz="quarter" idx="11"/>
          </p:nvPr>
        </p:nvSpPr>
        <p:spPr>
          <a:xfrm>
            <a:off x="1096032" y="4061949"/>
            <a:ext cx="7534275" cy="850900"/>
          </a:xfrm>
        </p:spPr>
        <p:txBody>
          <a:bodyPr/>
          <a:lstStyle/>
          <a:p>
            <a:endParaRPr lang="en-US"/>
          </a:p>
        </p:txBody>
      </p:sp>
      <p:sp>
        <p:nvSpPr>
          <p:cNvPr id="2" name="Rectangle 1">
            <a:extLst>
              <a:ext uri="{FF2B5EF4-FFF2-40B4-BE49-F238E27FC236}">
                <a16:creationId xmlns:a16="http://schemas.microsoft.com/office/drawing/2014/main" id="{119EA784-D1FD-82A6-5D26-3774A46F31F9}"/>
              </a:ext>
            </a:extLst>
          </p:cNvPr>
          <p:cNvSpPr/>
          <p:nvPr/>
        </p:nvSpPr>
        <p:spPr>
          <a:xfrm>
            <a:off x="7535333" y="186267"/>
            <a:ext cx="4301067" cy="850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69596468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a:xfrm>
            <a:off x="777244" y="1640901"/>
            <a:ext cx="4857037" cy="850900"/>
          </a:xfrm>
        </p:spPr>
        <p:txBody>
          <a:bodyPr/>
          <a:lstStyle/>
          <a:p>
            <a:pPr>
              <a:lnSpc>
                <a:spcPct val="100000"/>
              </a:lnSpc>
              <a:spcBef>
                <a:spcPct val="0"/>
              </a:spcBef>
            </a:pPr>
            <a:r>
              <a:rPr lang="sk" sz="2800" b="1" i="0" strike="noStrike" cap="none" spc="0" baseline="0">
                <a:solidFill>
                  <a:srgbClr val="F6A317"/>
                </a:solidFill>
                <a:effectLst/>
                <a:latin typeface="Helvetica"/>
                <a:ea typeface="Helvetica"/>
                <a:cs typeface="Helvetica"/>
              </a:rPr>
              <a:t>TECHNIKY KONTROLY PRACHU</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a:xfrm>
            <a:off x="777243" y="2719864"/>
            <a:ext cx="4594857" cy="3682369"/>
          </a:xfrm>
        </p:spPr>
        <p:txBody>
          <a:bodyPr/>
          <a:lstStyle/>
          <a:p>
            <a:pPr>
              <a:lnSpc>
                <a:spcPts val="2400"/>
              </a:lnSpc>
            </a:pPr>
            <a:r>
              <a:rPr lang="sk" sz="1800" b="0" i="0" strike="noStrike" cap="none" spc="0" baseline="0">
                <a:solidFill>
                  <a:srgbClr val="000000"/>
                </a:solidFill>
                <a:effectLst/>
                <a:latin typeface="Helvetica"/>
                <a:ea typeface="Helvetica"/>
                <a:cs typeface="Helvetica"/>
              </a:rPr>
              <a:t>Existuje päť hlavných techník kontroly prachu, ktoré sa používajú na riadenie RCS, ktoré sú súčasťou osvedčených postupov NEPSI.</a:t>
            </a:r>
          </a:p>
        </p:txBody>
      </p:sp>
      <p:pic>
        <p:nvPicPr>
          <p:cNvPr id="22" name="Picture 21" descr="A screenshot of a cell phone&#10;&#10;Description automatically generated">
            <a:extLst>
              <a:ext uri="{FF2B5EF4-FFF2-40B4-BE49-F238E27FC236}">
                <a16:creationId xmlns:a16="http://schemas.microsoft.com/office/drawing/2014/main" id="{6F8956E3-45A5-6E4F-988E-E3C8522E29A7}"/>
              </a:ext>
            </a:extLst>
          </p:cNvPr>
          <p:cNvPicPr>
            <a:picLocks noChangeAspect="1"/>
          </p:cNvPicPr>
          <p:nvPr/>
        </p:nvPicPr>
        <p:blipFill>
          <a:blip r:embed="rId3"/>
          <a:srcRect l="6858" t="62670" r="77165" b="13177"/>
          <a:stretch>
            <a:fillRect/>
          </a:stretch>
        </p:blipFill>
        <p:spPr>
          <a:xfrm>
            <a:off x="8647437" y="3420000"/>
            <a:ext cx="1073251" cy="1043870"/>
          </a:xfrm>
          <a:prstGeom prst="rect">
            <a:avLst/>
          </a:prstGeom>
        </p:spPr>
      </p:pic>
      <p:pic>
        <p:nvPicPr>
          <p:cNvPr id="23" name="Picture 22" descr="A screenshot of a cell phone&#10;&#10;Description automatically generated">
            <a:extLst>
              <a:ext uri="{FF2B5EF4-FFF2-40B4-BE49-F238E27FC236}">
                <a16:creationId xmlns:a16="http://schemas.microsoft.com/office/drawing/2014/main" id="{14CE66F1-0094-A24B-9C59-EFC75E82EA3C}"/>
              </a:ext>
            </a:extLst>
          </p:cNvPr>
          <p:cNvPicPr>
            <a:picLocks noChangeAspect="1"/>
          </p:cNvPicPr>
          <p:nvPr/>
        </p:nvPicPr>
        <p:blipFill>
          <a:blip r:embed="rId3"/>
          <a:srcRect l="32512" t="34616" r="51513" b="40760"/>
          <a:stretch>
            <a:fillRect/>
          </a:stretch>
        </p:blipFill>
        <p:spPr>
          <a:xfrm>
            <a:off x="8647438" y="1640901"/>
            <a:ext cx="1073250" cy="1064204"/>
          </a:xfrm>
          <a:prstGeom prst="rect">
            <a:avLst/>
          </a:prstGeom>
        </p:spPr>
      </p:pic>
      <p:pic>
        <p:nvPicPr>
          <p:cNvPr id="24" name="Picture 23" descr="A screenshot of a cell phone&#10;&#10;Description automatically generated">
            <a:extLst>
              <a:ext uri="{FF2B5EF4-FFF2-40B4-BE49-F238E27FC236}">
                <a16:creationId xmlns:a16="http://schemas.microsoft.com/office/drawing/2014/main" id="{0A06FE69-E1C7-8C40-950E-1CBB5C5772EE}"/>
              </a:ext>
            </a:extLst>
          </p:cNvPr>
          <p:cNvPicPr>
            <a:picLocks noChangeAspect="1"/>
          </p:cNvPicPr>
          <p:nvPr/>
        </p:nvPicPr>
        <p:blipFill>
          <a:blip r:embed="rId3"/>
          <a:srcRect l="7057" t="9146" r="76967" b="66230"/>
          <a:stretch>
            <a:fillRect/>
          </a:stretch>
        </p:blipFill>
        <p:spPr>
          <a:xfrm>
            <a:off x="5365058" y="3420000"/>
            <a:ext cx="1073250" cy="1064204"/>
          </a:xfrm>
          <a:prstGeom prst="rect">
            <a:avLst/>
          </a:prstGeom>
        </p:spPr>
      </p:pic>
      <p:pic>
        <p:nvPicPr>
          <p:cNvPr id="25" name="Picture 24" descr="A screenshot of a cell phone&#10;&#10;Description automatically generated">
            <a:extLst>
              <a:ext uri="{FF2B5EF4-FFF2-40B4-BE49-F238E27FC236}">
                <a16:creationId xmlns:a16="http://schemas.microsoft.com/office/drawing/2014/main" id="{CFAD72FA-DEFB-534E-8C57-A3697D0FDC40}"/>
              </a:ext>
            </a:extLst>
          </p:cNvPr>
          <p:cNvPicPr>
            <a:picLocks noChangeAspect="1"/>
          </p:cNvPicPr>
          <p:nvPr/>
        </p:nvPicPr>
        <p:blipFill>
          <a:blip r:embed="rId3">
            <a:alphaModFix/>
          </a:blip>
          <a:srcRect l="57729" t="62602" r="26295" b="13245"/>
          <a:stretch>
            <a:fillRect/>
          </a:stretch>
        </p:blipFill>
        <p:spPr>
          <a:xfrm>
            <a:off x="5383925" y="1679231"/>
            <a:ext cx="1073250" cy="1043870"/>
          </a:xfrm>
          <a:prstGeom prst="rect">
            <a:avLst/>
          </a:prstGeom>
        </p:spPr>
      </p:pic>
      <p:pic>
        <p:nvPicPr>
          <p:cNvPr id="26" name="Picture 25" descr="A screenshot of a cell phone&#10;&#10;Description automatically generated">
            <a:extLst>
              <a:ext uri="{FF2B5EF4-FFF2-40B4-BE49-F238E27FC236}">
                <a16:creationId xmlns:a16="http://schemas.microsoft.com/office/drawing/2014/main" id="{49EBACDE-E94B-CF4D-8EE1-977BD02BA990}"/>
              </a:ext>
            </a:extLst>
          </p:cNvPr>
          <p:cNvPicPr>
            <a:picLocks noChangeAspect="1"/>
          </p:cNvPicPr>
          <p:nvPr/>
        </p:nvPicPr>
        <p:blipFill>
          <a:blip r:embed="rId3"/>
          <a:srcRect l="58184" t="9878" r="26749" b="66739"/>
          <a:stretch>
            <a:fillRect/>
          </a:stretch>
        </p:blipFill>
        <p:spPr>
          <a:xfrm>
            <a:off x="5395588" y="4852473"/>
            <a:ext cx="1012189" cy="1010607"/>
          </a:xfrm>
          <a:prstGeom prst="rect">
            <a:avLst/>
          </a:prstGeom>
        </p:spPr>
      </p:pic>
      <p:sp>
        <p:nvSpPr>
          <p:cNvPr id="27" name="TextBox 26">
            <a:extLst>
              <a:ext uri="{FF2B5EF4-FFF2-40B4-BE49-F238E27FC236}">
                <a16:creationId xmlns:a16="http://schemas.microsoft.com/office/drawing/2014/main" id="{2EA0A871-AEF3-A340-96A8-AA671C538727}"/>
              </a:ext>
            </a:extLst>
          </p:cNvPr>
          <p:cNvSpPr txBox="1"/>
          <p:nvPr/>
        </p:nvSpPr>
        <p:spPr>
          <a:xfrm>
            <a:off x="6579514" y="1702138"/>
            <a:ext cx="2266096" cy="1815882"/>
          </a:xfrm>
          <a:prstGeom prst="rect">
            <a:avLst/>
          </a:prstGeom>
          <a:noFill/>
        </p:spPr>
        <p:txBody>
          <a:bodyPr wrap="square" rtlCol="0">
            <a:spAutoFit/>
          </a:bodyPr>
          <a:lstStyle/>
          <a:p>
            <a:pPr>
              <a:spcAft>
                <a:spcPts val="300"/>
              </a:spcAft>
            </a:pPr>
            <a:r>
              <a:rPr lang="sk" sz="1050" b="1" i="0" strike="noStrike" cap="none" spc="50" baseline="0" dirty="0">
                <a:solidFill>
                  <a:srgbClr val="EF9A2E"/>
                </a:solidFill>
                <a:effectLst/>
                <a:latin typeface="Futura Medium"/>
                <a:ea typeface="Futura Medium"/>
                <a:cs typeface="Futura Medium"/>
              </a:rPr>
              <a:t>SPRÁVNA HYGIENA/</a:t>
            </a:r>
            <a:r>
              <a:rPr lang="en-US" sz="1050" b="1" i="0" strike="noStrike" cap="none" spc="50" baseline="0" dirty="0">
                <a:solidFill>
                  <a:srgbClr val="EF9A2E"/>
                </a:solidFill>
                <a:effectLst/>
                <a:latin typeface="Futura Medium"/>
                <a:ea typeface="Futura Medium"/>
                <a:cs typeface="Futura Medium"/>
              </a:rPr>
              <a:t> </a:t>
            </a:r>
            <a:r>
              <a:rPr lang="sk" sz="1050" b="1" i="0" strike="noStrike" cap="none" spc="50" baseline="0" dirty="0">
                <a:solidFill>
                  <a:srgbClr val="EF9A2E"/>
                </a:solidFill>
                <a:effectLst/>
                <a:latin typeface="Futura Medium"/>
                <a:ea typeface="Futura Medium"/>
                <a:cs typeface="Futura Medium"/>
              </a:rPr>
              <a:t>UPRATOVANIE NA PRACOVISKU</a:t>
            </a:r>
          </a:p>
          <a:p>
            <a:r>
              <a:rPr lang="sk" sz="1200" b="0" i="0" strike="noStrike" cap="none" spc="0" baseline="0" dirty="0">
                <a:solidFill>
                  <a:srgbClr val="000000"/>
                </a:solidFill>
                <a:effectLst/>
                <a:latin typeface="Calibri"/>
                <a:ea typeface="Calibri"/>
                <a:cs typeface="Calibri"/>
              </a:rPr>
              <a:t>Pranie pracovného odevu a vysávanie prachu, ktorý vzniká pri procesoch, zastaví hromadenie prachu v priebehu času – čistý pracovný priestor je bezpečný.</a:t>
            </a:r>
          </a:p>
          <a:p>
            <a:endParaRPr lang="en-US" dirty="0"/>
          </a:p>
        </p:txBody>
      </p:sp>
      <p:sp>
        <p:nvSpPr>
          <p:cNvPr id="28" name="TextBox 27">
            <a:extLst>
              <a:ext uri="{FF2B5EF4-FFF2-40B4-BE49-F238E27FC236}">
                <a16:creationId xmlns:a16="http://schemas.microsoft.com/office/drawing/2014/main" id="{FAF4682E-EDA9-8A40-B8EE-34732A9D50FF}"/>
              </a:ext>
            </a:extLst>
          </p:cNvPr>
          <p:cNvSpPr txBox="1"/>
          <p:nvPr/>
        </p:nvSpPr>
        <p:spPr>
          <a:xfrm>
            <a:off x="6579514" y="3420000"/>
            <a:ext cx="2134063" cy="1334834"/>
          </a:xfrm>
          <a:prstGeom prst="rect">
            <a:avLst/>
          </a:prstGeom>
          <a:noFill/>
        </p:spPr>
        <p:txBody>
          <a:bodyPr wrap="square" rtlCol="0">
            <a:spAutoFit/>
          </a:bodyPr>
          <a:lstStyle/>
          <a:p>
            <a:pPr>
              <a:spcAft>
                <a:spcPts val="300"/>
              </a:spcAft>
            </a:pPr>
            <a:r>
              <a:rPr lang="sk" sz="1050" b="1" i="0" strike="noStrike" cap="none" spc="50" baseline="0" dirty="0">
                <a:solidFill>
                  <a:srgbClr val="EF9A2E"/>
                </a:solidFill>
                <a:effectLst/>
                <a:latin typeface="Futura Medium"/>
                <a:ea typeface="Futura Medium"/>
                <a:cs typeface="Futura Medium"/>
              </a:rPr>
              <a:t>UZAVRETÝ PRIESTOR</a:t>
            </a:r>
          </a:p>
          <a:p>
            <a:pPr>
              <a:spcAft>
                <a:spcPts val="300"/>
              </a:spcAft>
            </a:pPr>
            <a:r>
              <a:rPr lang="sk" sz="1200" b="0" i="0" strike="noStrike" cap="none" spc="0" baseline="0" dirty="0">
                <a:solidFill>
                  <a:srgbClr val="000000"/>
                </a:solidFill>
                <a:effectLst/>
                <a:latin typeface="Calibri"/>
                <a:ea typeface="Calibri"/>
                <a:cs typeface="Calibri"/>
              </a:rPr>
              <a:t>Vykonávanie procesov výroby RCS v uzavretom prostredí zabraňuje vystaveniu sa prachu pri zdroji.</a:t>
            </a:r>
          </a:p>
          <a:p>
            <a:pPr>
              <a:spcAft>
                <a:spcPts val="300"/>
              </a:spcAft>
            </a:pPr>
            <a:endParaRPr lang="en-US" dirty="0"/>
          </a:p>
        </p:txBody>
      </p:sp>
      <p:sp>
        <p:nvSpPr>
          <p:cNvPr id="29" name="TextBox 28">
            <a:extLst>
              <a:ext uri="{FF2B5EF4-FFF2-40B4-BE49-F238E27FC236}">
                <a16:creationId xmlns:a16="http://schemas.microsoft.com/office/drawing/2014/main" id="{9DBFFA0C-0B3C-8948-8D1E-D1695CC9617A}"/>
              </a:ext>
            </a:extLst>
          </p:cNvPr>
          <p:cNvSpPr txBox="1"/>
          <p:nvPr/>
        </p:nvSpPr>
        <p:spPr>
          <a:xfrm>
            <a:off x="6579515" y="4852474"/>
            <a:ext cx="2134063" cy="1517897"/>
          </a:xfrm>
          <a:prstGeom prst="rect">
            <a:avLst/>
          </a:prstGeom>
          <a:noFill/>
        </p:spPr>
        <p:txBody>
          <a:bodyPr wrap="square" rtlCol="0">
            <a:spAutoFit/>
          </a:bodyPr>
          <a:lstStyle/>
          <a:p>
            <a:pPr>
              <a:spcAft>
                <a:spcPts val="300"/>
              </a:spcAft>
            </a:pPr>
            <a:r>
              <a:rPr lang="sk" sz="1050" b="1" i="0" strike="noStrike" cap="none" spc="50" baseline="0">
                <a:solidFill>
                  <a:srgbClr val="EF9A2E"/>
                </a:solidFill>
                <a:effectLst/>
                <a:latin typeface="Futura Medium"/>
                <a:ea typeface="Futura Medium"/>
                <a:cs typeface="Futura Medium"/>
              </a:rPr>
              <a:t>ODSÁVANIE/VETRANIE</a:t>
            </a:r>
          </a:p>
          <a:p>
            <a:pPr>
              <a:spcAft>
                <a:spcPts val="300"/>
              </a:spcAft>
            </a:pPr>
            <a:r>
              <a:rPr lang="sk" sz="1200" b="0" i="0" strike="noStrike" cap="none" spc="0" baseline="0">
                <a:solidFill>
                  <a:srgbClr val="000000"/>
                </a:solidFill>
                <a:effectLst/>
                <a:latin typeface="Calibri"/>
                <a:ea typeface="Calibri"/>
                <a:cs typeface="Calibri"/>
              </a:rPr>
              <a:t>Zachytenie RCS pri zdroji predtým, ako sme mu vystavení, a nahradenie kontaminovaného vzduchu čistým vzduchom.</a:t>
            </a:r>
          </a:p>
          <a:p>
            <a:endParaRPr lang="en-US"/>
          </a:p>
        </p:txBody>
      </p:sp>
      <p:sp>
        <p:nvSpPr>
          <p:cNvPr id="30" name="TextBox 29">
            <a:extLst>
              <a:ext uri="{FF2B5EF4-FFF2-40B4-BE49-F238E27FC236}">
                <a16:creationId xmlns:a16="http://schemas.microsoft.com/office/drawing/2014/main" id="{1301C440-873E-B04A-B55A-D975D7645BF9}"/>
              </a:ext>
            </a:extLst>
          </p:cNvPr>
          <p:cNvSpPr txBox="1"/>
          <p:nvPr/>
        </p:nvSpPr>
        <p:spPr>
          <a:xfrm>
            <a:off x="9787266" y="3420000"/>
            <a:ext cx="2134062" cy="1479758"/>
          </a:xfrm>
          <a:prstGeom prst="rect">
            <a:avLst/>
          </a:prstGeom>
          <a:noFill/>
        </p:spPr>
        <p:txBody>
          <a:bodyPr wrap="square" rtlCol="0">
            <a:spAutoFit/>
          </a:bodyPr>
          <a:lstStyle/>
          <a:p>
            <a:pPr>
              <a:spcAft>
                <a:spcPts val="300"/>
              </a:spcAft>
            </a:pPr>
            <a:r>
              <a:rPr lang="sk" sz="1050" b="1" i="0" strike="noStrike" cap="none" spc="50" baseline="0" dirty="0">
                <a:solidFill>
                  <a:srgbClr val="EF9A2E"/>
                </a:solidFill>
                <a:effectLst/>
                <a:latin typeface="Futura Medium"/>
                <a:ea typeface="Futura Medium"/>
                <a:cs typeface="Futura Medium"/>
              </a:rPr>
              <a:t>OCHRANNÉ VYBAVENIE</a:t>
            </a:r>
          </a:p>
          <a:p>
            <a:r>
              <a:rPr lang="sk" sz="1200" b="0" i="0" strike="noStrike" cap="none" spc="0" baseline="0" dirty="0">
                <a:solidFill>
                  <a:srgbClr val="000000"/>
                </a:solidFill>
                <a:effectLst/>
                <a:latin typeface="Calibri"/>
                <a:ea typeface="Calibri"/>
                <a:cs typeface="Calibri"/>
              </a:rPr>
              <a:t>OOP (napr. tvárové masky) chránia pracovníkov pred prachom, keď všetky ostatné kontrolné opatrenia nestačia na kontrolu rizík expozície.</a:t>
            </a:r>
          </a:p>
          <a:p>
            <a:endParaRPr lang="en-US" dirty="0"/>
          </a:p>
        </p:txBody>
      </p:sp>
      <p:sp>
        <p:nvSpPr>
          <p:cNvPr id="31" name="TextBox 30">
            <a:extLst>
              <a:ext uri="{FF2B5EF4-FFF2-40B4-BE49-F238E27FC236}">
                <a16:creationId xmlns:a16="http://schemas.microsoft.com/office/drawing/2014/main" id="{2C78CA50-053E-AB41-BEDA-0A465B5D696C}"/>
              </a:ext>
            </a:extLst>
          </p:cNvPr>
          <p:cNvSpPr txBox="1"/>
          <p:nvPr/>
        </p:nvSpPr>
        <p:spPr>
          <a:xfrm>
            <a:off x="9787266" y="1679231"/>
            <a:ext cx="2134062" cy="1334833"/>
          </a:xfrm>
          <a:prstGeom prst="rect">
            <a:avLst/>
          </a:prstGeom>
          <a:noFill/>
        </p:spPr>
        <p:txBody>
          <a:bodyPr wrap="square" rtlCol="0">
            <a:spAutoFit/>
          </a:bodyPr>
          <a:lstStyle/>
          <a:p>
            <a:pPr>
              <a:spcAft>
                <a:spcPts val="300"/>
              </a:spcAft>
            </a:pPr>
            <a:r>
              <a:rPr lang="sk" sz="1050" b="1" i="0" strike="noStrike" cap="none" spc="50" baseline="0">
                <a:solidFill>
                  <a:srgbClr val="EF9A2E"/>
                </a:solidFill>
                <a:effectLst/>
                <a:latin typeface="Futura Medium"/>
                <a:ea typeface="Futura Medium"/>
                <a:cs typeface="Futura Medium"/>
              </a:rPr>
              <a:t>VODA</a:t>
            </a:r>
          </a:p>
          <a:p>
            <a:pPr>
              <a:spcAft>
                <a:spcPts val="300"/>
              </a:spcAft>
            </a:pPr>
            <a:r>
              <a:rPr lang="sk" sz="1200" b="0" i="0" strike="noStrike" cap="none" spc="0" baseline="0">
                <a:solidFill>
                  <a:srgbClr val="000000"/>
                </a:solidFill>
                <a:effectLst/>
                <a:latin typeface="Calibri"/>
                <a:ea typeface="Calibri"/>
                <a:cs typeface="Calibri"/>
              </a:rPr>
              <a:t>Udržiavanie procesov v mokrom stave zabraňuje prenikaniu prachu do vzduchu zachytávaním častíc vodou.</a:t>
            </a:r>
          </a:p>
          <a:p>
            <a:pPr>
              <a:spcAft>
                <a:spcPts val="300"/>
              </a:spcAft>
            </a:pPr>
            <a:endParaRPr lang="en-US"/>
          </a:p>
        </p:txBody>
      </p:sp>
    </p:spTree>
    <p:extLst>
      <p:ext uri="{BB962C8B-B14F-4D97-AF65-F5344CB8AC3E}">
        <p14:creationId xmlns:p14="http://schemas.microsoft.com/office/powerpoint/2010/main" val="210012923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a:xfrm>
            <a:off x="777244" y="1640901"/>
            <a:ext cx="5674356" cy="850900"/>
          </a:xfrm>
        </p:spPr>
        <p:txBody>
          <a:bodyPr/>
          <a:lstStyle/>
          <a:p>
            <a:pPr>
              <a:lnSpc>
                <a:spcPct val="100000"/>
              </a:lnSpc>
              <a:spcBef>
                <a:spcPct val="0"/>
              </a:spcBef>
            </a:pPr>
            <a:r>
              <a:rPr lang="sk" sz="2800" b="1" i="0" strike="noStrike" cap="none" spc="0" baseline="0" dirty="0">
                <a:solidFill>
                  <a:srgbClr val="F6A317"/>
                </a:solidFill>
                <a:effectLst/>
                <a:latin typeface="Helvetica"/>
                <a:ea typeface="Helvetica"/>
                <a:cs typeface="Helvetica"/>
              </a:rPr>
              <a:t>OPATRENIA NA OCHRANU PRED RCS, KTORÉ POUŽÍVAME</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a:xfrm>
            <a:off x="777243" y="2815771"/>
            <a:ext cx="5453624" cy="3229274"/>
          </a:xfrm>
        </p:spPr>
        <p:txBody>
          <a:bodyPr anchor="t"/>
          <a:lstStyle/>
          <a:p>
            <a:pPr>
              <a:lnSpc>
                <a:spcPts val="2400"/>
              </a:lnSpc>
            </a:pPr>
            <a:r>
              <a:rPr lang="sk" sz="1800" b="0" i="0" strike="noStrike" cap="none" spc="0" baseline="0" dirty="0">
                <a:solidFill>
                  <a:srgbClr val="FF0000"/>
                </a:solidFill>
                <a:effectLst/>
                <a:latin typeface="Helvetica"/>
                <a:ea typeface="Helvetica"/>
                <a:cs typeface="Helvetica"/>
              </a:rPr>
              <a:t>Zástupný znak pre školiteľov na zahrnutie informácií o prvkoch ochrany, ktoré musia na tomto pracovisku využiť (napr. zapnutie ventilačných systémov, používanie OOP atď.).</a:t>
            </a:r>
          </a:p>
          <a:p>
            <a:pPr>
              <a:lnSpc>
                <a:spcPts val="2400"/>
              </a:lnSpc>
            </a:pPr>
            <a:endParaRPr lang="en-US" sz="1800" dirty="0">
              <a:solidFill>
                <a:srgbClr val="FF0000"/>
              </a:solidFill>
              <a:cs typeface="Helvetica"/>
            </a:endParaRPr>
          </a:p>
          <a:p>
            <a:pPr>
              <a:lnSpc>
                <a:spcPts val="2400"/>
              </a:lnSpc>
            </a:pPr>
            <a:r>
              <a:rPr lang="sk" sz="1800" b="0" i="0" strike="noStrike" cap="none" spc="0" baseline="0" dirty="0">
                <a:solidFill>
                  <a:srgbClr val="FF0000"/>
                </a:solidFill>
                <a:effectLst/>
                <a:latin typeface="Helvetica"/>
                <a:ea typeface="Helvetica"/>
                <a:cs typeface="Helvetica"/>
              </a:rPr>
              <a:t>* Zvážte zahrnutie fotografií *</a:t>
            </a:r>
          </a:p>
        </p:txBody>
      </p:sp>
      <p:pic>
        <p:nvPicPr>
          <p:cNvPr id="5" name="Picture 4">
            <a:extLst>
              <a:ext uri="{FF2B5EF4-FFF2-40B4-BE49-F238E27FC236}">
                <a16:creationId xmlns:a16="http://schemas.microsoft.com/office/drawing/2014/main" id="{CCBA8D20-98C2-1040-9A50-289B5FCF0FF1}"/>
              </a:ext>
            </a:extLst>
          </p:cNvPr>
          <p:cNvPicPr>
            <a:picLocks noChangeAspect="1"/>
          </p:cNvPicPr>
          <p:nvPr/>
        </p:nvPicPr>
        <p:blipFill>
          <a:blip r:embed="rId3"/>
          <a:srcRect l="5438" r="16056"/>
          <a:stretch>
            <a:fillRect/>
          </a:stretch>
        </p:blipFill>
        <p:spPr>
          <a:xfrm>
            <a:off x="6592708" y="1608531"/>
            <a:ext cx="5224384" cy="4436510"/>
          </a:xfrm>
          <a:prstGeom prst="rect">
            <a:avLst/>
          </a:prstGeom>
        </p:spPr>
      </p:pic>
    </p:spTree>
    <p:extLst>
      <p:ext uri="{BB962C8B-B14F-4D97-AF65-F5344CB8AC3E}">
        <p14:creationId xmlns:p14="http://schemas.microsoft.com/office/powerpoint/2010/main" val="101447780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755A8C-0491-4D4D-B0C0-03C52FE6100C}"/>
              </a:ext>
            </a:extLst>
          </p:cNvPr>
          <p:cNvSpPr>
            <a:spLocks noGrp="1"/>
          </p:cNvSpPr>
          <p:nvPr>
            <p:ph type="body" sz="quarter" idx="10"/>
          </p:nvPr>
        </p:nvSpPr>
        <p:spPr/>
        <p:txBody>
          <a:bodyPr/>
          <a:lstStyle/>
          <a:p>
            <a:pPr>
              <a:lnSpc>
                <a:spcPct val="100000"/>
              </a:lnSpc>
              <a:spcBef>
                <a:spcPct val="0"/>
              </a:spcBef>
            </a:pPr>
            <a:r>
              <a:rPr lang="sk" sz="2800" b="1" i="0" strike="noStrike" cap="none" spc="0" baseline="0">
                <a:solidFill>
                  <a:srgbClr val="F6A317"/>
                </a:solidFill>
                <a:effectLst/>
                <a:latin typeface="Helvetica"/>
                <a:ea typeface="Helvetica"/>
                <a:cs typeface="Helvetica"/>
              </a:rPr>
              <a:t>ZÁVER</a:t>
            </a:r>
          </a:p>
        </p:txBody>
      </p:sp>
      <p:sp>
        <p:nvSpPr>
          <p:cNvPr id="3" name="Text Placeholder 2">
            <a:extLst>
              <a:ext uri="{FF2B5EF4-FFF2-40B4-BE49-F238E27FC236}">
                <a16:creationId xmlns:a16="http://schemas.microsoft.com/office/drawing/2014/main" id="{8D1981DF-FF6D-334E-A61C-977A636291F3}"/>
              </a:ext>
            </a:extLst>
          </p:cNvPr>
          <p:cNvSpPr>
            <a:spLocks noGrp="1"/>
          </p:cNvSpPr>
          <p:nvPr>
            <p:ph type="body" sz="quarter" idx="11"/>
          </p:nvPr>
        </p:nvSpPr>
        <p:spPr/>
        <p:txBody>
          <a:bodyPr anchor="t"/>
          <a:lstStyle/>
          <a:p>
            <a:pPr>
              <a:lnSpc>
                <a:spcPts val="2400"/>
              </a:lnSpc>
              <a:spcBef>
                <a:spcPts val="600"/>
              </a:spcBef>
              <a:spcAft>
                <a:spcPts val="1000"/>
              </a:spcAft>
            </a:pPr>
            <a:r>
              <a:rPr lang="sk" sz="1800" b="0" i="0" strike="noStrike" cap="none" spc="0" baseline="0">
                <a:solidFill>
                  <a:srgbClr val="000000"/>
                </a:solidFill>
                <a:effectLst/>
                <a:latin typeface="Helvetica"/>
                <a:ea typeface="Helvetica"/>
                <a:cs typeface="Helvetica"/>
              </a:rPr>
              <a:t>RCS je pracovné riziko, ktoré môže viesť k zdravotným problémom, ktoré menia život, ako je silikóza a rakovina. Pamätajte si:</a:t>
            </a:r>
          </a:p>
          <a:p>
            <a:pPr marL="285750" indent="-285750">
              <a:lnSpc>
                <a:spcPts val="2400"/>
              </a:lnSpc>
              <a:spcBef>
                <a:spcPts val="600"/>
              </a:spcBef>
              <a:spcAft>
                <a:spcPts val="600"/>
              </a:spcAft>
              <a:buClr>
                <a:srgbClr val="F1B600"/>
              </a:buClr>
              <a:buSzPct val="120000"/>
              <a:buFont typeface="Wingdings" pitchFamily="2" charset="2"/>
              <a:buChar char="q"/>
            </a:pPr>
            <a:r>
              <a:rPr lang="sk" sz="1800" b="0" i="0" strike="noStrike" cap="none" spc="0" baseline="0">
                <a:solidFill>
                  <a:srgbClr val="000000"/>
                </a:solidFill>
                <a:effectLst/>
                <a:latin typeface="Helvetica"/>
                <a:ea typeface="Helvetica"/>
                <a:cs typeface="Helvetica"/>
              </a:rPr>
              <a:t>RCS predstavuje vážne riziko pre zdravie pracovníkov.</a:t>
            </a:r>
          </a:p>
          <a:p>
            <a:pPr marL="285750" indent="-285750">
              <a:lnSpc>
                <a:spcPts val="2400"/>
              </a:lnSpc>
              <a:spcBef>
                <a:spcPts val="600"/>
              </a:spcBef>
              <a:spcAft>
                <a:spcPts val="600"/>
              </a:spcAft>
              <a:buClr>
                <a:srgbClr val="F1B600"/>
              </a:buClr>
              <a:buSzPct val="120000"/>
              <a:buFont typeface="Wingdings" pitchFamily="2" charset="2"/>
              <a:buChar char="q"/>
            </a:pPr>
            <a:r>
              <a:rPr lang="sk" sz="1800" b="0" i="0" strike="noStrike" cap="none" spc="0" baseline="0">
                <a:solidFill>
                  <a:srgbClr val="000000"/>
                </a:solidFill>
                <a:effectLst/>
                <a:latin typeface="Helvetica"/>
                <a:ea typeface="Helvetica"/>
                <a:cs typeface="Helvetica"/>
              </a:rPr>
              <a:t>Rizikám expozície sa dá úplne predchádzať použitím vhodných kontrolných opatrení.</a:t>
            </a:r>
          </a:p>
          <a:p>
            <a:pPr marL="285750" indent="-285750">
              <a:lnSpc>
                <a:spcPts val="2400"/>
              </a:lnSpc>
              <a:spcBef>
                <a:spcPts val="600"/>
              </a:spcBef>
              <a:spcAft>
                <a:spcPts val="600"/>
              </a:spcAft>
              <a:buClr>
                <a:srgbClr val="F1B600"/>
              </a:buClr>
              <a:buSzPct val="120000"/>
              <a:buFont typeface="Wingdings" pitchFamily="2" charset="2"/>
              <a:buChar char="q"/>
            </a:pPr>
            <a:r>
              <a:rPr lang="sk" sz="1800" b="0" i="0" strike="noStrike" cap="none" spc="0" baseline="0">
                <a:solidFill>
                  <a:srgbClr val="000000"/>
                </a:solidFill>
                <a:effectLst/>
                <a:latin typeface="Helvetica"/>
                <a:ea typeface="Helvetica"/>
                <a:cs typeface="Helvetica"/>
              </a:rPr>
              <a:t>Na pracovisku musia byť prítomné, udržiavané a používané kontrolné opatrenia.</a:t>
            </a:r>
          </a:p>
          <a:p>
            <a:pPr marL="285750" indent="-285750">
              <a:lnSpc>
                <a:spcPts val="2400"/>
              </a:lnSpc>
              <a:spcBef>
                <a:spcPts val="600"/>
              </a:spcBef>
              <a:spcAft>
                <a:spcPts val="600"/>
              </a:spcAft>
              <a:buClr>
                <a:srgbClr val="F1B600"/>
              </a:buClr>
              <a:buSzPct val="120000"/>
              <a:buFont typeface="Wingdings" pitchFamily="2" charset="2"/>
              <a:buChar char="q"/>
            </a:pPr>
            <a:r>
              <a:rPr lang="sk" sz="1800" b="0" i="0" strike="noStrike" cap="none" spc="0" baseline="0">
                <a:solidFill>
                  <a:srgbClr val="FF0000"/>
                </a:solidFill>
                <a:effectLst/>
                <a:latin typeface="Helvetica"/>
                <a:ea typeface="Helvetica"/>
                <a:cs typeface="Helvetica"/>
              </a:rPr>
              <a:t>Školiteľ pridá kontextové závery.</a:t>
            </a:r>
          </a:p>
        </p:txBody>
      </p:sp>
      <p:pic>
        <p:nvPicPr>
          <p:cNvPr id="5" name="Picture 4">
            <a:extLst>
              <a:ext uri="{FF2B5EF4-FFF2-40B4-BE49-F238E27FC236}">
                <a16:creationId xmlns:a16="http://schemas.microsoft.com/office/drawing/2014/main" id="{0B390723-ECD8-4745-934F-06F7A23C5080}"/>
              </a:ext>
            </a:extLst>
          </p:cNvPr>
          <p:cNvPicPr>
            <a:picLocks noChangeAspect="1"/>
          </p:cNvPicPr>
          <p:nvPr/>
        </p:nvPicPr>
        <p:blipFill>
          <a:blip r:embed="rId3"/>
          <a:stretch>
            <a:fillRect/>
          </a:stretch>
        </p:blipFill>
        <p:spPr>
          <a:xfrm>
            <a:off x="7287256" y="1365250"/>
            <a:ext cx="4127500" cy="4127500"/>
          </a:xfrm>
          <a:prstGeom prst="rect">
            <a:avLst/>
          </a:prstGeom>
        </p:spPr>
      </p:pic>
    </p:spTree>
    <p:extLst>
      <p:ext uri="{BB962C8B-B14F-4D97-AF65-F5344CB8AC3E}">
        <p14:creationId xmlns:p14="http://schemas.microsoft.com/office/powerpoint/2010/main" val="198545493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p:txBody>
          <a:bodyPr/>
          <a:lstStyle/>
          <a:p>
            <a:pPr>
              <a:lnSpc>
                <a:spcPct val="100000"/>
              </a:lnSpc>
              <a:spcBef>
                <a:spcPct val="0"/>
              </a:spcBef>
            </a:pPr>
            <a:r>
              <a:rPr lang="sk" sz="2800" b="1" i="0" strike="noStrike" cap="none" spc="0" baseline="0">
                <a:solidFill>
                  <a:srgbClr val="F6A317"/>
                </a:solidFill>
                <a:effectLst/>
                <a:latin typeface="Helvetica"/>
                <a:ea typeface="Helvetica"/>
                <a:cs typeface="Helvetica"/>
              </a:rPr>
              <a:t>PRÁZDNA SNÍMKA</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p:txBody>
          <a:bodyPr/>
          <a:lstStyle/>
          <a:p>
            <a:pPr>
              <a:lnSpc>
                <a:spcPts val="2400"/>
              </a:lnSpc>
            </a:pPr>
            <a:r>
              <a:rPr lang="sk" sz="1800" b="0" i="0" strike="noStrike" cap="none" spc="0" baseline="0">
                <a:solidFill>
                  <a:srgbClr val="000000"/>
                </a:solidFill>
                <a:effectLst/>
                <a:latin typeface="Helvetica"/>
                <a:ea typeface="Helvetica"/>
                <a:cs typeface="Helvetica"/>
              </a:rPr>
              <a:t>Túto snímku použite na vytvorenie vlastného školiaceho materiálu špecifického pre pracovné prostredie/kontext.</a:t>
            </a:r>
          </a:p>
          <a:p>
            <a:pPr>
              <a:lnSpc>
                <a:spcPts val="2400"/>
              </a:lnSpc>
            </a:pPr>
            <a:r>
              <a:rPr lang="sk" sz="1800" b="0" i="0" strike="noStrike" cap="none" spc="0" baseline="0">
                <a:solidFill>
                  <a:srgbClr val="000000"/>
                </a:solidFill>
                <a:effectLst/>
                <a:latin typeface="Helvetica"/>
                <a:ea typeface="Helvetica"/>
                <a:cs typeface="Helvetica"/>
              </a:rPr>
              <a:t>Ak chcete zmeniť obrázok, kliknite pravým tlačidlom myši &gt; zmeniť obrázok &gt; zo súboru.</a:t>
            </a:r>
          </a:p>
          <a:p>
            <a:pPr>
              <a:lnSpc>
                <a:spcPts val="2400"/>
              </a:lnSpc>
            </a:pPr>
            <a:r>
              <a:rPr lang="sk" sz="1800" b="0" i="0" strike="noStrike" cap="none" spc="0" baseline="0">
                <a:solidFill>
                  <a:srgbClr val="000000"/>
                </a:solidFill>
                <a:effectLst/>
                <a:latin typeface="Helvetica"/>
                <a:ea typeface="Helvetica"/>
                <a:cs typeface="Helvetica"/>
              </a:rPr>
              <a:t>Ak chcete vytvoriť ďalšie snímky, kliknite na kartu „Nová snímka“ vyššie.</a:t>
            </a:r>
          </a:p>
        </p:txBody>
      </p:sp>
      <p:pic>
        <p:nvPicPr>
          <p:cNvPr id="5" name="Picture 4">
            <a:extLst>
              <a:ext uri="{FF2B5EF4-FFF2-40B4-BE49-F238E27FC236}">
                <a16:creationId xmlns:a16="http://schemas.microsoft.com/office/drawing/2014/main" id="{CCBA8D20-98C2-1040-9A50-289B5FCF0FF1}"/>
              </a:ext>
            </a:extLst>
          </p:cNvPr>
          <p:cNvPicPr>
            <a:picLocks noChangeAspect="1"/>
          </p:cNvPicPr>
          <p:nvPr/>
        </p:nvPicPr>
        <p:blipFill>
          <a:blip r:embed="rId3"/>
          <a:srcRect l="5438" r="16056"/>
          <a:stretch>
            <a:fillRect/>
          </a:stretch>
        </p:blipFill>
        <p:spPr>
          <a:xfrm>
            <a:off x="6592708" y="1608531"/>
            <a:ext cx="5224384" cy="4436510"/>
          </a:xfrm>
          <a:prstGeom prst="rect">
            <a:avLst/>
          </a:prstGeom>
        </p:spPr>
      </p:pic>
    </p:spTree>
    <p:extLst>
      <p:ext uri="{BB962C8B-B14F-4D97-AF65-F5344CB8AC3E}">
        <p14:creationId xmlns:p14="http://schemas.microsoft.com/office/powerpoint/2010/main" val="98738224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a:xfrm>
            <a:off x="777245" y="1616076"/>
            <a:ext cx="5453623" cy="850900"/>
          </a:xfrm>
        </p:spPr>
        <p:txBody>
          <a:bodyPr/>
          <a:lstStyle/>
          <a:p>
            <a:pPr>
              <a:lnSpc>
                <a:spcPct val="100000"/>
              </a:lnSpc>
              <a:spcBef>
                <a:spcPct val="0"/>
              </a:spcBef>
            </a:pPr>
            <a:r>
              <a:rPr lang="sk" sz="2800" b="1" i="0" strike="noStrike" cap="none" spc="0" baseline="0">
                <a:solidFill>
                  <a:srgbClr val="F6A317"/>
                </a:solidFill>
                <a:effectLst/>
                <a:latin typeface="Helvetica"/>
                <a:ea typeface="Helvetica"/>
                <a:cs typeface="Helvetica"/>
              </a:rPr>
              <a:t>PAMÄTAJTE</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5" y="2302569"/>
            <a:ext cx="5453624" cy="2938988"/>
          </a:xfrm>
        </p:spPr>
        <p:txBody>
          <a:bodyPr anchor="t"/>
          <a:lstStyle/>
          <a:p>
            <a:pPr marL="342900" indent="-342900">
              <a:lnSpc>
                <a:spcPts val="2400"/>
              </a:lnSpc>
              <a:buFont typeface="Arial" panose="020B0604020202020204" pitchFamily="34" charset="0"/>
              <a:buChar char="•"/>
            </a:pPr>
            <a:r>
              <a:rPr lang="sk" sz="1800" b="0" i="0" strike="noStrike" cap="none" spc="0" baseline="0" dirty="0">
                <a:solidFill>
                  <a:srgbClr val="000000"/>
                </a:solidFill>
                <a:effectLst/>
                <a:latin typeface="Helvetica"/>
                <a:ea typeface="Helvetica"/>
                <a:cs typeface="Helvetica"/>
              </a:rPr>
              <a:t>Dlhodobé vystavenie vysokým hladinám RCS môže spôsobiť invalidizujúce ochorenie pľúc.</a:t>
            </a:r>
          </a:p>
          <a:p>
            <a:pPr>
              <a:lnSpc>
                <a:spcPts val="2400"/>
              </a:lnSpc>
            </a:pPr>
            <a:r>
              <a:rPr lang="sk" sz="1800" b="0" i="0" strike="noStrike" cap="none" spc="0" baseline="0" dirty="0">
                <a:solidFill>
                  <a:srgbClr val="000000"/>
                </a:solidFill>
                <a:effectLst/>
                <a:latin typeface="Helvetica"/>
                <a:ea typeface="Helvetica"/>
                <a:cs typeface="Helvetica"/>
              </a:rPr>
              <a:t>Je dôležité, aby sme sa každý deň chránili pred vystavením sa tomuto polietavému prachu. </a:t>
            </a:r>
          </a:p>
          <a:p>
            <a:pPr>
              <a:lnSpc>
                <a:spcPts val="2400"/>
              </a:lnSpc>
            </a:pPr>
            <a:r>
              <a:rPr lang="sk" sz="1800" b="0" i="0" strike="noStrike" cap="none" spc="0" baseline="0" dirty="0">
                <a:solidFill>
                  <a:srgbClr val="000000"/>
                </a:solidFill>
                <a:effectLst/>
                <a:latin typeface="Helvetica"/>
                <a:ea typeface="Helvetica"/>
                <a:cs typeface="Helvetica"/>
              </a:rPr>
              <a:t>Dodržiavaním osvedčených postupov dnes chránime svoje zdravie do budúcnosti.</a:t>
            </a:r>
          </a:p>
          <a:p>
            <a:pPr>
              <a:lnSpc>
                <a:spcPts val="2400"/>
              </a:lnSpc>
            </a:pPr>
            <a:r>
              <a:rPr lang="sk" sz="1800" b="0" i="0" strike="noStrike" cap="none" spc="0" baseline="0" dirty="0">
                <a:solidFill>
                  <a:srgbClr val="000000"/>
                </a:solidFill>
                <a:effectLst/>
                <a:latin typeface="Helvetica"/>
                <a:ea typeface="Helvetica"/>
                <a:cs typeface="Helvetica"/>
              </a:rPr>
              <a:t>Ako budete tráviť svoj dôchodok?</a:t>
            </a:r>
          </a:p>
        </p:txBody>
      </p:sp>
      <p:pic>
        <p:nvPicPr>
          <p:cNvPr id="7" name="Picture Placeholder 6" descr="A picture containing person, indoor, bed, room&#10;&#10;Description automatically generated">
            <a:extLst>
              <a:ext uri="{FF2B5EF4-FFF2-40B4-BE49-F238E27FC236}">
                <a16:creationId xmlns:a16="http://schemas.microsoft.com/office/drawing/2014/main" id="{36986571-0686-1244-B678-AD9A82EB3363}"/>
              </a:ext>
            </a:extLst>
          </p:cNvPr>
          <p:cNvPicPr>
            <a:picLocks noChangeAspect="1"/>
          </p:cNvPicPr>
          <p:nvPr/>
        </p:nvPicPr>
        <p:blipFill>
          <a:blip r:embed="rId3" cstate="print">
            <a:extLst>
              <a:ext uri="{28A0092B-C50C-407E-A947-70E740481C1C}">
                <a14:useLocalDpi xmlns:a14="http://schemas.microsoft.com/office/drawing/2010/main"/>
              </a:ext>
            </a:extLst>
          </a:blip>
          <a:srcRect l="8011" t="31627" r="13491" b="1053"/>
          <a:stretch>
            <a:fillRect/>
          </a:stretch>
        </p:blipFill>
        <p:spPr>
          <a:xfrm>
            <a:off x="7252479" y="1742972"/>
            <a:ext cx="3548990" cy="2029091"/>
          </a:xfrm>
          <a:prstGeom prst="rect">
            <a:avLst/>
          </a:prstGeom>
        </p:spPr>
      </p:pic>
      <p:pic>
        <p:nvPicPr>
          <p:cNvPr id="8" name="Picture 7" descr="A young child riding a wave on a surfboard in the ocean&#10;&#10;Description automatically generated">
            <a:extLst>
              <a:ext uri="{FF2B5EF4-FFF2-40B4-BE49-F238E27FC236}">
                <a16:creationId xmlns:a16="http://schemas.microsoft.com/office/drawing/2014/main" id="{AFD78D10-DF3B-C943-B5A9-0393C340A1AB}"/>
              </a:ext>
            </a:extLst>
          </p:cNvPr>
          <p:cNvPicPr>
            <a:picLocks noChangeAspect="1"/>
          </p:cNvPicPr>
          <p:nvPr/>
        </p:nvPicPr>
        <p:blipFill>
          <a:blip r:embed="rId4" cstate="print">
            <a:extLst>
              <a:ext uri="{28A0092B-C50C-407E-A947-70E740481C1C}">
                <a14:useLocalDpi xmlns:a14="http://schemas.microsoft.com/office/drawing/2010/main"/>
              </a:ext>
            </a:extLst>
          </a:blip>
          <a:srcRect l="30771" t="34278" r="13784" b="18172"/>
          <a:stretch>
            <a:fillRect/>
          </a:stretch>
        </p:blipFill>
        <p:spPr>
          <a:xfrm>
            <a:off x="7255341" y="3976608"/>
            <a:ext cx="3606232" cy="2061818"/>
          </a:xfrm>
          <a:prstGeom prst="rect">
            <a:avLst/>
          </a:prstGeom>
        </p:spPr>
      </p:pic>
    </p:spTree>
    <p:extLst>
      <p:ext uri="{BB962C8B-B14F-4D97-AF65-F5344CB8AC3E}">
        <p14:creationId xmlns:p14="http://schemas.microsoft.com/office/powerpoint/2010/main" val="127717319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040799-38CC-024D-885F-40D009CA9E71}"/>
              </a:ext>
            </a:extLst>
          </p:cNvPr>
          <p:cNvSpPr>
            <a:spLocks noGrp="1"/>
          </p:cNvSpPr>
          <p:nvPr>
            <p:ph type="body" sz="quarter" idx="10"/>
          </p:nvPr>
        </p:nvSpPr>
        <p:spPr>
          <a:xfrm>
            <a:off x="777244" y="1640901"/>
            <a:ext cx="7538853" cy="850900"/>
          </a:xfrm>
        </p:spPr>
        <p:txBody>
          <a:bodyPr/>
          <a:lstStyle/>
          <a:p>
            <a:pPr>
              <a:lnSpc>
                <a:spcPct val="100000"/>
              </a:lnSpc>
              <a:spcBef>
                <a:spcPct val="0"/>
              </a:spcBef>
            </a:pPr>
            <a:r>
              <a:rPr lang="sk" sz="2800" b="1" i="0" strike="noStrike" cap="none" spc="0" baseline="0">
                <a:solidFill>
                  <a:srgbClr val="F6A317"/>
                </a:solidFill>
                <a:effectLst/>
                <a:latin typeface="Helvetica"/>
                <a:ea typeface="Helvetica"/>
                <a:cs typeface="Helvetica"/>
              </a:rPr>
              <a:t>DODATOČNÉ VZDELÁVACIE MATERIÁLY</a:t>
            </a:r>
          </a:p>
        </p:txBody>
      </p:sp>
      <p:sp>
        <p:nvSpPr>
          <p:cNvPr id="3" name="Text Placeholder 2">
            <a:extLst>
              <a:ext uri="{FF2B5EF4-FFF2-40B4-BE49-F238E27FC236}">
                <a16:creationId xmlns:a16="http://schemas.microsoft.com/office/drawing/2014/main" id="{E4F07BA6-6CD5-BD44-A586-339407333047}"/>
              </a:ext>
            </a:extLst>
          </p:cNvPr>
          <p:cNvSpPr>
            <a:spLocks noGrp="1"/>
          </p:cNvSpPr>
          <p:nvPr>
            <p:ph type="body" sz="quarter" idx="11"/>
          </p:nvPr>
        </p:nvSpPr>
        <p:spPr/>
        <p:txBody>
          <a:bodyPr/>
          <a:lstStyle/>
          <a:p>
            <a:pPr marL="285750" indent="-285750">
              <a:lnSpc>
                <a:spcPts val="2300"/>
              </a:lnSpc>
              <a:spcBef>
                <a:spcPts val="600"/>
              </a:spcBef>
              <a:spcAft>
                <a:spcPts val="600"/>
              </a:spcAft>
              <a:buSzPct val="130000"/>
              <a:buFont typeface="Arial" panose="020B0604020202020204" pitchFamily="34" charset="0"/>
              <a:buChar char="•"/>
            </a:pPr>
            <a:r>
              <a:rPr lang="sk" sz="1600" b="0" i="0" strike="noStrike" cap="none" spc="0" baseline="0">
                <a:solidFill>
                  <a:srgbClr val="000000"/>
                </a:solidFill>
                <a:effectLst/>
                <a:latin typeface="Helvetica"/>
                <a:ea typeface="Helvetica"/>
                <a:cs typeface="Helvetica"/>
                <a:hlinkClick r:id="rId3" history="0"/>
              </a:rPr>
              <a:t>Hárok úloh NEPSI</a:t>
            </a:r>
          </a:p>
          <a:p>
            <a:pPr marL="285750" indent="-285750">
              <a:lnSpc>
                <a:spcPts val="2300"/>
              </a:lnSpc>
              <a:spcBef>
                <a:spcPts val="600"/>
              </a:spcBef>
              <a:spcAft>
                <a:spcPts val="600"/>
              </a:spcAft>
              <a:buSzPct val="130000"/>
              <a:buFont typeface="Arial" panose="020B0604020202020204" pitchFamily="34" charset="0"/>
              <a:buChar char="•"/>
            </a:pPr>
            <a:r>
              <a:rPr lang="sk" sz="1600" b="0" i="0" strike="noStrike" cap="none" spc="0" baseline="0">
                <a:solidFill>
                  <a:srgbClr val="000000"/>
                </a:solidFill>
                <a:effectLst/>
                <a:latin typeface="Helvetica"/>
                <a:ea typeface="Helvetica"/>
                <a:cs typeface="Helvetica"/>
                <a:hlinkClick r:id="rId4" history="0"/>
              </a:rPr>
              <a:t>Príručka osvedčených postupov NEPSI</a:t>
            </a:r>
          </a:p>
          <a:p>
            <a:pPr marL="285750" indent="-285750">
              <a:lnSpc>
                <a:spcPts val="2300"/>
              </a:lnSpc>
              <a:spcBef>
                <a:spcPts val="600"/>
              </a:spcBef>
              <a:spcAft>
                <a:spcPts val="600"/>
              </a:spcAft>
              <a:buSzPct val="130000"/>
              <a:buFont typeface="Arial" panose="020B0604020202020204" pitchFamily="34" charset="0"/>
              <a:buChar char="•"/>
            </a:pPr>
            <a:r>
              <a:rPr lang="sk" sz="1600" b="0" i="0" strike="noStrike" cap="none" spc="0" baseline="0">
                <a:solidFill>
                  <a:srgbClr val="000000"/>
                </a:solidFill>
                <a:effectLst/>
                <a:latin typeface="Helvetica"/>
                <a:ea typeface="Helvetica"/>
                <a:cs typeface="Helvetica"/>
                <a:hlinkClick r:id="rId5" history="0"/>
              </a:rPr>
              <a:t>Príručka NEPSI pre MSP</a:t>
            </a:r>
          </a:p>
        </p:txBody>
      </p:sp>
      <p:sp>
        <p:nvSpPr>
          <p:cNvPr id="4" name="Rounded Rectangle 3">
            <a:extLst>
              <a:ext uri="{FF2B5EF4-FFF2-40B4-BE49-F238E27FC236}">
                <a16:creationId xmlns:a16="http://schemas.microsoft.com/office/drawing/2014/main" id="{02E08090-777B-7149-9865-440C9B15F9BE}"/>
              </a:ext>
            </a:extLst>
          </p:cNvPr>
          <p:cNvSpPr/>
          <p:nvPr/>
        </p:nvSpPr>
        <p:spPr>
          <a:xfrm>
            <a:off x="957262" y="5159235"/>
            <a:ext cx="10144125" cy="655778"/>
          </a:xfrm>
          <a:prstGeom prst="roundRect">
            <a:avLst/>
          </a:prstGeom>
          <a:noFill/>
          <a:ln>
            <a:solidFill>
              <a:srgbClr val="F6A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5" name="Rectangle 4">
            <a:extLst>
              <a:ext uri="{FF2B5EF4-FFF2-40B4-BE49-F238E27FC236}">
                <a16:creationId xmlns:a16="http://schemas.microsoft.com/office/drawing/2014/main" id="{C74A14FE-B6CE-E14A-A05B-C76153F6B7ED}"/>
              </a:ext>
            </a:extLst>
          </p:cNvPr>
          <p:cNvSpPr/>
          <p:nvPr/>
        </p:nvSpPr>
        <p:spPr>
          <a:xfrm>
            <a:off x="1088454" y="5302195"/>
            <a:ext cx="10022946" cy="358498"/>
          </a:xfrm>
          <a:prstGeom prst="rect">
            <a:avLst/>
          </a:prstGeom>
          <a:noFill/>
          <a:ln>
            <a:noFill/>
          </a:ln>
        </p:spPr>
        <p:txBody>
          <a:bodyPr wrap="square" anchor="ctr">
            <a:spAutoFit/>
          </a:bodyPr>
          <a:lstStyle/>
          <a:p>
            <a:pPr>
              <a:spcBef>
                <a:spcPts val="1200"/>
              </a:spcBef>
              <a:spcAft>
                <a:spcPts val="1200"/>
              </a:spcAft>
              <a:buSzPct val="130000"/>
            </a:pPr>
            <a:r>
              <a:rPr lang="sk" sz="1750" b="0" i="0" strike="noStrike" cap="none" spc="0" baseline="0">
                <a:solidFill>
                  <a:srgbClr val="000000"/>
                </a:solidFill>
                <a:effectLst/>
                <a:latin typeface="Calibri"/>
                <a:ea typeface="Calibri"/>
                <a:cs typeface="Calibri"/>
              </a:rPr>
              <a:t>Navštívte </a:t>
            </a:r>
            <a:r>
              <a:rPr lang="sk" sz="1750" b="1" i="0" strike="noStrike" cap="none" spc="0" baseline="0">
                <a:solidFill>
                  <a:srgbClr val="000000"/>
                </a:solidFill>
                <a:effectLst/>
                <a:latin typeface="Calibri"/>
                <a:ea typeface="Calibri"/>
                <a:cs typeface="Calibri"/>
              </a:rPr>
              <a:t>e-vzdelávaciu platformu NEPSI</a:t>
            </a:r>
            <a:r>
              <a:rPr lang="sk" sz="1750" b="0" i="0" strike="noStrike" cap="none" spc="0" baseline="0">
                <a:solidFill>
                  <a:srgbClr val="000000"/>
                </a:solidFill>
                <a:effectLst/>
                <a:latin typeface="Calibri"/>
                <a:ea typeface="Calibri"/>
                <a:cs typeface="Calibri"/>
              </a:rPr>
              <a:t> na </a:t>
            </a:r>
            <a:r>
              <a:rPr lang="sk" sz="1750" b="0" i="0" strike="noStrike" cap="none" spc="0" baseline="0">
                <a:solidFill>
                  <a:srgbClr val="000000"/>
                </a:solidFill>
                <a:effectLst/>
                <a:latin typeface="Calibri"/>
                <a:ea typeface="Calibri"/>
                <a:cs typeface="Calibri"/>
                <a:hlinkClick r:id="rId6" history="0"/>
              </a:rPr>
              <a:t>training.nepsi.eu</a:t>
            </a:r>
            <a:r>
              <a:rPr lang="sk" sz="1750" b="0" i="0" strike="noStrike" cap="none" spc="0" baseline="0">
                <a:solidFill>
                  <a:srgbClr val="000000"/>
                </a:solidFill>
                <a:effectLst/>
                <a:latin typeface="Calibri"/>
                <a:ea typeface="Calibri"/>
                <a:cs typeface="Calibri"/>
              </a:rPr>
              <a:t>, kde nájdete ďalšie vzdelávacie zdroje o RCS.</a:t>
            </a:r>
          </a:p>
        </p:txBody>
      </p:sp>
    </p:spTree>
    <p:extLst>
      <p:ext uri="{BB962C8B-B14F-4D97-AF65-F5344CB8AC3E}">
        <p14:creationId xmlns:p14="http://schemas.microsoft.com/office/powerpoint/2010/main" val="52209398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sk" sz="2800" b="1" i="0" strike="noStrike" cap="none" spc="0" baseline="0">
                <a:solidFill>
                  <a:srgbClr val="F6A317"/>
                </a:solidFill>
                <a:effectLst/>
                <a:latin typeface="Helvetica"/>
                <a:ea typeface="Helvetica"/>
                <a:cs typeface="Helvetica"/>
              </a:rPr>
              <a:t>BERTE, PROSÍM, NA VEDOMIE</a:t>
            </a:r>
          </a:p>
        </p:txBody>
      </p:sp>
      <p:sp>
        <p:nvSpPr>
          <p:cNvPr id="7" name="Text Placeholder 2">
            <a:extLst>
              <a:ext uri="{FF2B5EF4-FFF2-40B4-BE49-F238E27FC236}">
                <a16:creationId xmlns:a16="http://schemas.microsoft.com/office/drawing/2014/main" id="{11EB7C82-4052-B846-89A4-42945DBEBA56}"/>
              </a:ext>
            </a:extLst>
          </p:cNvPr>
          <p:cNvSpPr txBox="1">
            <a:spLocks noGrp="1"/>
          </p:cNvSpPr>
          <p:nvPr>
            <p:ph type="body" sz="quarter" idx="11"/>
          </p:nvPr>
        </p:nvSpPr>
        <p:spPr>
          <a:prstGeom prst="rect">
            <a:avLst/>
          </a:prstGeom>
        </p:spPr>
        <p:txBody>
          <a:bodyPr/>
          <a:lstStyle>
            <a:lvl1pPr marL="0" indent="0" algn="l" defTabSz="914400" rtl="0" eaLnBrk="1" latinLnBrk="0" hangingPunct="1">
              <a:lnSpc>
                <a:spcPct val="90000"/>
              </a:lnSpc>
              <a:spcBef>
                <a:spcPts val="1000"/>
              </a:spcBef>
              <a:buFontTx/>
              <a:buNone/>
              <a:defRPr sz="1400" b="0" i="0" kern="1200">
                <a:solidFill>
                  <a:schemeClr val="bg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pPr>
            <a:r>
              <a:rPr lang="sk" sz="1800" b="0" i="0" strike="noStrike" cap="none" spc="0" baseline="0">
                <a:solidFill>
                  <a:srgbClr val="000000"/>
                </a:solidFill>
                <a:effectLst/>
                <a:latin typeface="Helvetica"/>
                <a:ea typeface="Helvetica"/>
                <a:cs typeface="Helvetica"/>
              </a:rPr>
              <a:t>Informácie v tomto školení vo forme prezentácie PowerPoint majú poradný charakter a informatívny obsah. Nie sú normou ani nariadením a nevytvárajú nové právne povinnosti, ani nemenia existujúce povinnosti vyplývajúce z legislatívy a zásad v oblasti zdravia.</a:t>
            </a:r>
          </a:p>
        </p:txBody>
      </p:sp>
    </p:spTree>
    <p:extLst>
      <p:ext uri="{BB962C8B-B14F-4D97-AF65-F5344CB8AC3E}">
        <p14:creationId xmlns:p14="http://schemas.microsoft.com/office/powerpoint/2010/main" val="4199278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sk-SK" sz="2800"/>
              <a:t>PREAMBULA (PRE ŠKOLITEĽA)</a:t>
            </a:r>
          </a:p>
        </p:txBody>
      </p:sp>
      <p:sp>
        <p:nvSpPr>
          <p:cNvPr id="3" name="Text Placeholder 2">
            <a:extLst>
              <a:ext uri="{FF2B5EF4-FFF2-40B4-BE49-F238E27FC236}">
                <a16:creationId xmlns:a16="http://schemas.microsoft.com/office/drawing/2014/main" id="{778F63C9-1C70-4F4D-9234-7DEE4FC33B21}"/>
              </a:ext>
            </a:extLst>
          </p:cNvPr>
          <p:cNvSpPr>
            <a:spLocks noGrp="1"/>
          </p:cNvSpPr>
          <p:nvPr>
            <p:ph type="body" sz="quarter" idx="11"/>
          </p:nvPr>
        </p:nvSpPr>
        <p:spPr/>
        <p:txBody>
          <a:bodyPr anchor="t"/>
          <a:lstStyle/>
          <a:p>
            <a:pPr>
              <a:lnSpc>
                <a:spcPts val="2400"/>
              </a:lnSpc>
            </a:pPr>
            <a:r>
              <a:rPr lang="sk-SK" sz="1800"/>
              <a:t>Ako súčasť vzdelávacieho kroku pri implementácii osvedčených postupov NEPSI vyvinula NEPSI súbor vzdelávacích zdrojov.</a:t>
            </a:r>
          </a:p>
          <a:p>
            <a:pPr>
              <a:lnSpc>
                <a:spcPts val="2400"/>
              </a:lnSpc>
            </a:pPr>
            <a:r>
              <a:rPr lang="sk-SK" sz="1800"/>
              <a:t>Každý balík školení vo forme prezentácie PowerPoint pokrýva tému relevantnú pre pracovníkov vo všetkých odvetviach, ktoré používajú materiály obsahujúce kryštalický kremeň. Balíky poskytujú informácie o rizikách vystavenia sa prachu súvisiacich s témou a o osvedčených postupoch a opatreniach, ktoré sú k dispozícii na ich zníženie. Účelom školenia je informovať a vzdelávať pracovníkov, aby mohli efektívne využívať kontrolné opatrenia a znížiť vystavenie sa dýchateľnému kryštalickému kremeňu (RCS) na pracovisku.</a:t>
            </a:r>
          </a:p>
          <a:p>
            <a:pPr>
              <a:lnSpc>
                <a:spcPts val="2400"/>
              </a:lnSpc>
            </a:pPr>
            <a:r>
              <a:rPr lang="sk-SK" sz="1800"/>
              <a:t>Použite prázdnu šablónu a zástupné symboly, aby ste podľa potreby mohli pridať ďalšie informácie do tohto balíka školení.</a:t>
            </a:r>
          </a:p>
        </p:txBody>
      </p:sp>
    </p:spTree>
    <p:extLst>
      <p:ext uri="{BB962C8B-B14F-4D97-AF65-F5344CB8AC3E}">
        <p14:creationId xmlns:p14="http://schemas.microsoft.com/office/powerpoint/2010/main" val="265840960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p:txBody>
          <a:bodyPr/>
          <a:lstStyle/>
          <a:p>
            <a:pPr>
              <a:lnSpc>
                <a:spcPct val="100000"/>
              </a:lnSpc>
            </a:pPr>
            <a:r>
              <a:rPr lang="sk" sz="2800" b="1" i="0" strike="noStrike" cap="none" spc="0" baseline="0">
                <a:solidFill>
                  <a:srgbClr val="F6A317"/>
                </a:solidFill>
                <a:effectLst/>
                <a:latin typeface="Helvetica"/>
                <a:ea typeface="Helvetica"/>
                <a:cs typeface="Helvetica"/>
              </a:rPr>
              <a:t>ÚVOD</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p:txBody>
          <a:bodyPr/>
          <a:lstStyle/>
          <a:p>
            <a:pPr>
              <a:lnSpc>
                <a:spcPts val="2400"/>
              </a:lnSpc>
            </a:pPr>
            <a:r>
              <a:rPr lang="sk" sz="1800" b="1" i="0" strike="noStrike" cap="none" spc="0" baseline="0">
                <a:solidFill>
                  <a:srgbClr val="000000"/>
                </a:solidFill>
                <a:effectLst/>
                <a:latin typeface="Helvetica"/>
                <a:ea typeface="Helvetica"/>
                <a:cs typeface="Helvetica"/>
              </a:rPr>
              <a:t>Prioritou je naučiť sa chrániť pred rizikami súvisiacimi s prácou.</a:t>
            </a:r>
          </a:p>
          <a:p>
            <a:pPr>
              <a:lnSpc>
                <a:spcPts val="2400"/>
              </a:lnSpc>
            </a:pPr>
            <a:r>
              <a:rPr lang="sk" sz="1800" b="0" i="0" strike="noStrike" cap="none" spc="0" baseline="0">
                <a:solidFill>
                  <a:srgbClr val="000000"/>
                </a:solidFill>
                <a:effectLst/>
                <a:latin typeface="Helvetica"/>
                <a:ea typeface="Helvetica"/>
                <a:cs typeface="Helvetica"/>
              </a:rPr>
              <a:t>Na tomto školení vo forme prezentácie PowerPoint sa dozviete nasledovné:</a:t>
            </a:r>
          </a:p>
          <a:p>
            <a:pPr marL="285750" indent="-285750">
              <a:lnSpc>
                <a:spcPts val="2400"/>
              </a:lnSpc>
              <a:buFont typeface="Arial" panose="020B0604020202020204" pitchFamily="34" charset="0"/>
              <a:buChar char="•"/>
            </a:pPr>
            <a:r>
              <a:rPr lang="sk" sz="1800" b="0" i="0" strike="noStrike" cap="none" spc="0" baseline="0">
                <a:solidFill>
                  <a:srgbClr val="000000"/>
                </a:solidFill>
                <a:effectLst/>
                <a:latin typeface="Helvetica"/>
                <a:ea typeface="Helvetica"/>
                <a:cs typeface="Helvetica"/>
              </a:rPr>
              <a:t>Kde sa vyskytuje kryštalický kremeň</a:t>
            </a:r>
          </a:p>
          <a:p>
            <a:pPr marL="285750" indent="-285750">
              <a:lnSpc>
                <a:spcPts val="2400"/>
              </a:lnSpc>
              <a:buFont typeface="Arial" panose="020B0604020202020204" pitchFamily="34" charset="0"/>
              <a:buChar char="•"/>
            </a:pPr>
            <a:r>
              <a:rPr lang="sk" sz="1800" b="0" i="0" strike="noStrike" cap="none" spc="0" baseline="0">
                <a:solidFill>
                  <a:srgbClr val="000000"/>
                </a:solidFill>
                <a:effectLst/>
                <a:latin typeface="Helvetica"/>
                <a:ea typeface="Helvetica"/>
                <a:cs typeface="Helvetica"/>
              </a:rPr>
              <a:t>Činnosti, ktoré vytvárajú dýchateľný kryštalický kremeň (RCS)</a:t>
            </a:r>
          </a:p>
          <a:p>
            <a:pPr marL="285750" indent="-285750">
              <a:lnSpc>
                <a:spcPts val="2400"/>
              </a:lnSpc>
              <a:buFont typeface="Arial" panose="020B0604020202020204" pitchFamily="34" charset="0"/>
              <a:buChar char="•"/>
            </a:pPr>
            <a:r>
              <a:rPr lang="sk" sz="1800" b="0" i="0" strike="noStrike" cap="none" spc="0" baseline="0">
                <a:solidFill>
                  <a:srgbClr val="000000"/>
                </a:solidFill>
                <a:effectLst/>
                <a:latin typeface="Helvetica"/>
                <a:ea typeface="Helvetica"/>
                <a:cs typeface="Helvetica"/>
              </a:rPr>
              <a:t>Nebezpečenstvo RCS</a:t>
            </a:r>
          </a:p>
          <a:p>
            <a:pPr marL="285750" indent="-285750">
              <a:lnSpc>
                <a:spcPts val="2400"/>
              </a:lnSpc>
              <a:buFont typeface="Arial" panose="020B0604020202020204" pitchFamily="34" charset="0"/>
              <a:buChar char="•"/>
            </a:pPr>
            <a:r>
              <a:rPr lang="sk" sz="1800" b="0" i="0" strike="noStrike" cap="none" spc="0" baseline="0">
                <a:solidFill>
                  <a:srgbClr val="000000"/>
                </a:solidFill>
                <a:effectLst/>
                <a:latin typeface="Helvetica"/>
                <a:ea typeface="Helvetica"/>
                <a:cs typeface="Helvetica"/>
              </a:rPr>
              <a:t>Ako riadiť RCS v práci</a:t>
            </a:r>
          </a:p>
          <a:p>
            <a:pPr>
              <a:lnSpc>
                <a:spcPts val="2400"/>
              </a:lnSpc>
            </a:pPr>
            <a:endParaRPr lang="en-US" sz="1800"/>
          </a:p>
        </p:txBody>
      </p:sp>
      <p:pic>
        <p:nvPicPr>
          <p:cNvPr id="6" name="Picture 5">
            <a:extLst>
              <a:ext uri="{FF2B5EF4-FFF2-40B4-BE49-F238E27FC236}">
                <a16:creationId xmlns:a16="http://schemas.microsoft.com/office/drawing/2014/main" id="{A8E893A7-7AA2-4E31-BFB8-49C58DD3509E}"/>
              </a:ext>
            </a:extLst>
          </p:cNvPr>
          <p:cNvPicPr>
            <a:picLocks noChangeAspect="1"/>
          </p:cNvPicPr>
          <p:nvPr/>
        </p:nvPicPr>
        <p:blipFill>
          <a:blip r:embed="rId3"/>
          <a:srcRect t="6553" b="2046"/>
          <a:stretch>
            <a:fillRect/>
          </a:stretch>
        </p:blipFill>
        <p:spPr>
          <a:xfrm>
            <a:off x="6415155" y="1750929"/>
            <a:ext cx="5224384" cy="4436510"/>
          </a:xfrm>
          <a:prstGeom prst="rect">
            <a:avLst/>
          </a:prstGeom>
        </p:spPr>
      </p:pic>
    </p:spTree>
    <p:extLst>
      <p:ext uri="{BB962C8B-B14F-4D97-AF65-F5344CB8AC3E}">
        <p14:creationId xmlns:p14="http://schemas.microsoft.com/office/powerpoint/2010/main" val="85522168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282A28-07C1-AB41-9435-24B2B6527A88}"/>
              </a:ext>
            </a:extLst>
          </p:cNvPr>
          <p:cNvSpPr>
            <a:spLocks noGrp="1"/>
          </p:cNvSpPr>
          <p:nvPr>
            <p:ph type="body" sz="quarter" idx="10"/>
          </p:nvPr>
        </p:nvSpPr>
        <p:spPr/>
        <p:txBody>
          <a:bodyPr/>
          <a:lstStyle/>
          <a:p>
            <a:pPr>
              <a:lnSpc>
                <a:spcPct val="100000"/>
              </a:lnSpc>
            </a:pPr>
            <a:r>
              <a:rPr lang="sk" sz="2800" b="1" i="0" strike="noStrike" cap="none" spc="0" baseline="0">
                <a:solidFill>
                  <a:srgbClr val="F6A317"/>
                </a:solidFill>
                <a:effectLst/>
                <a:latin typeface="Helvetica"/>
                <a:ea typeface="Helvetica"/>
                <a:cs typeface="Helvetica"/>
              </a:rPr>
              <a:t>KDE SA VYSKYTUJE KRYŠTALICKÝ KREMEŇ</a:t>
            </a:r>
          </a:p>
        </p:txBody>
      </p:sp>
      <p:sp>
        <p:nvSpPr>
          <p:cNvPr id="3" name="Text Placeholder 2">
            <a:extLst>
              <a:ext uri="{FF2B5EF4-FFF2-40B4-BE49-F238E27FC236}">
                <a16:creationId xmlns:a16="http://schemas.microsoft.com/office/drawing/2014/main" id="{AE364FA0-62C4-124C-9609-6453034D9902}"/>
              </a:ext>
            </a:extLst>
          </p:cNvPr>
          <p:cNvSpPr>
            <a:spLocks noGrp="1"/>
          </p:cNvSpPr>
          <p:nvPr>
            <p:ph type="body" sz="quarter" idx="11"/>
          </p:nvPr>
        </p:nvSpPr>
        <p:spPr>
          <a:xfrm>
            <a:off x="777243" y="2709333"/>
            <a:ext cx="5453624" cy="3335712"/>
          </a:xfrm>
        </p:spPr>
        <p:txBody>
          <a:bodyPr/>
          <a:lstStyle/>
          <a:p>
            <a:pPr>
              <a:lnSpc>
                <a:spcPts val="2400"/>
              </a:lnSpc>
              <a:spcBef>
                <a:spcPts val="600"/>
              </a:spcBef>
              <a:spcAft>
                <a:spcPts val="1000"/>
              </a:spcAft>
              <a:defRPr/>
            </a:pPr>
            <a:r>
              <a:rPr lang="sk" sz="1800" b="0" i="0" strike="noStrike" cap="none" spc="0" baseline="0" dirty="0">
                <a:solidFill>
                  <a:srgbClr val="000000"/>
                </a:solidFill>
                <a:effectLst/>
                <a:latin typeface="Helvetica"/>
                <a:ea typeface="Helvetica"/>
                <a:cs typeface="Helvetica"/>
              </a:rPr>
              <a:t>Kryštalický kremeň vo forme minerálneho kremeňa sa nachádza v niekoľkých materiáloch, ako sú:</a:t>
            </a:r>
          </a:p>
          <a:p>
            <a:pPr marL="285750" indent="-285750">
              <a:lnSpc>
                <a:spcPts val="2400"/>
              </a:lnSpc>
              <a:spcBef>
                <a:spcPts val="600"/>
              </a:spcBef>
              <a:buFont typeface="Arial" panose="020B0604020202020204" pitchFamily="34" charset="0"/>
              <a:buChar char="•"/>
              <a:defRPr/>
            </a:pPr>
            <a:r>
              <a:rPr lang="sk" sz="1800" b="0" i="0" strike="noStrike" cap="none" spc="0" baseline="0" dirty="0">
                <a:solidFill>
                  <a:srgbClr val="000000"/>
                </a:solidFill>
                <a:effectLst/>
                <a:latin typeface="Helvetica"/>
                <a:ea typeface="Helvetica"/>
                <a:cs typeface="Helvetica"/>
              </a:rPr>
              <a:t>Kremeň: viac ako 95 %</a:t>
            </a:r>
          </a:p>
          <a:p>
            <a:pPr marL="285750" indent="-285750">
              <a:lnSpc>
                <a:spcPts val="2400"/>
              </a:lnSpc>
              <a:spcBef>
                <a:spcPts val="600"/>
              </a:spcBef>
              <a:buFont typeface="Arial" panose="020B0604020202020204" pitchFamily="34" charset="0"/>
              <a:buChar char="•"/>
              <a:defRPr/>
            </a:pPr>
            <a:r>
              <a:rPr lang="sk" sz="1800" b="0" i="0" strike="noStrike" cap="none" spc="0" baseline="0" dirty="0">
                <a:solidFill>
                  <a:srgbClr val="000000"/>
                </a:solidFill>
                <a:effectLst/>
                <a:latin typeface="Helvetica"/>
                <a:ea typeface="Helvetica"/>
                <a:cs typeface="Helvetica"/>
              </a:rPr>
              <a:t>Piesok: viac ako 90 %</a:t>
            </a:r>
          </a:p>
          <a:p>
            <a:pPr marL="285750" indent="-285750">
              <a:lnSpc>
                <a:spcPts val="2400"/>
              </a:lnSpc>
              <a:spcBef>
                <a:spcPts val="600"/>
              </a:spcBef>
              <a:buFont typeface="Arial" panose="020B0604020202020204" pitchFamily="34" charset="0"/>
              <a:buChar char="•"/>
              <a:defRPr/>
            </a:pPr>
            <a:r>
              <a:rPr lang="sk" sz="1800" b="0" i="0" strike="noStrike" cap="none" spc="0" baseline="0" dirty="0">
                <a:solidFill>
                  <a:srgbClr val="000000"/>
                </a:solidFill>
                <a:effectLst/>
                <a:latin typeface="Helvetica"/>
                <a:ea typeface="Helvetica"/>
                <a:cs typeface="Helvetica"/>
              </a:rPr>
              <a:t>Pieskovec: viac ako 90 %,</a:t>
            </a:r>
          </a:p>
          <a:p>
            <a:pPr marL="285750" indent="-285750">
              <a:lnSpc>
                <a:spcPts val="2400"/>
              </a:lnSpc>
              <a:spcBef>
                <a:spcPts val="600"/>
              </a:spcBef>
              <a:buFont typeface="Arial" panose="020B0604020202020204" pitchFamily="34" charset="0"/>
              <a:buChar char="•"/>
              <a:defRPr/>
            </a:pPr>
            <a:r>
              <a:rPr lang="sk" sz="1800" b="0" i="0" strike="noStrike" cap="none" spc="0" baseline="0" dirty="0">
                <a:solidFill>
                  <a:srgbClr val="000000"/>
                </a:solidFill>
                <a:effectLst/>
                <a:latin typeface="Helvetica"/>
                <a:ea typeface="Helvetica"/>
                <a:cs typeface="Helvetica"/>
              </a:rPr>
              <a:t>Silicit: viac ako 90 %</a:t>
            </a:r>
          </a:p>
          <a:p>
            <a:pPr marL="285750" indent="-285750">
              <a:lnSpc>
                <a:spcPts val="2400"/>
              </a:lnSpc>
              <a:spcBef>
                <a:spcPts val="600"/>
              </a:spcBef>
              <a:buFont typeface="Arial" panose="020B0604020202020204" pitchFamily="34" charset="0"/>
              <a:buChar char="•"/>
              <a:defRPr/>
            </a:pPr>
            <a:r>
              <a:rPr lang="sk" sz="1800" b="0" i="0" strike="noStrike" cap="none" spc="0" baseline="0" dirty="0">
                <a:solidFill>
                  <a:srgbClr val="000000"/>
                </a:solidFill>
                <a:effectLst/>
                <a:latin typeface="Helvetica"/>
                <a:ea typeface="Helvetica"/>
                <a:cs typeface="Helvetica"/>
              </a:rPr>
              <a:t>Štrkový kameň: viac ako 80 %</a:t>
            </a:r>
          </a:p>
          <a:p>
            <a:pPr marL="285750" indent="-285750">
              <a:lnSpc>
                <a:spcPts val="2400"/>
              </a:lnSpc>
              <a:spcBef>
                <a:spcPts val="600"/>
              </a:spcBef>
              <a:buFont typeface="Arial" panose="020B0604020202020204" pitchFamily="34" charset="0"/>
              <a:buChar char="•"/>
              <a:defRPr/>
            </a:pPr>
            <a:r>
              <a:rPr lang="sk" sz="1800" b="0" i="0" strike="noStrike" cap="none" spc="0" baseline="0" dirty="0">
                <a:solidFill>
                  <a:srgbClr val="000000"/>
                </a:solidFill>
                <a:effectLst/>
                <a:latin typeface="Helvetica"/>
                <a:ea typeface="Helvetica"/>
                <a:cs typeface="Helvetica"/>
              </a:rPr>
              <a:t>Bridlica: medzi 40 – 60 %</a:t>
            </a:r>
          </a:p>
          <a:p>
            <a:pPr marL="285750" indent="-285750">
              <a:lnSpc>
                <a:spcPts val="2400"/>
              </a:lnSpc>
              <a:spcBef>
                <a:spcPts val="600"/>
              </a:spcBef>
              <a:buFont typeface="Arial" panose="020B0604020202020204" pitchFamily="34" charset="0"/>
              <a:buChar char="•"/>
              <a:defRPr/>
            </a:pPr>
            <a:r>
              <a:rPr lang="sk" sz="1800" b="0" i="0" strike="noStrike" cap="none" spc="0" baseline="0" dirty="0">
                <a:solidFill>
                  <a:srgbClr val="000000"/>
                </a:solidFill>
                <a:effectLst/>
                <a:latin typeface="Helvetica"/>
                <a:ea typeface="Helvetica"/>
                <a:cs typeface="Helvetica"/>
              </a:rPr>
              <a:t>Ílovitá bridlica: až do  40 %</a:t>
            </a:r>
          </a:p>
          <a:p>
            <a:pPr>
              <a:lnSpc>
                <a:spcPts val="2400"/>
              </a:lnSpc>
              <a:spcBef>
                <a:spcPts val="600"/>
              </a:spcBef>
              <a:spcAft>
                <a:spcPts val="600"/>
              </a:spcAft>
              <a:defRPr/>
            </a:pPr>
            <a:endParaRPr lang="en-GB" sz="1800" dirty="0"/>
          </a:p>
          <a:p>
            <a:pPr>
              <a:lnSpc>
                <a:spcPts val="2400"/>
              </a:lnSpc>
            </a:pPr>
            <a:endParaRPr lang="en-US" sz="1800" dirty="0"/>
          </a:p>
        </p:txBody>
      </p:sp>
      <p:pic>
        <p:nvPicPr>
          <p:cNvPr id="5" name="Picture 4">
            <a:extLst>
              <a:ext uri="{FF2B5EF4-FFF2-40B4-BE49-F238E27FC236}">
                <a16:creationId xmlns:a16="http://schemas.microsoft.com/office/drawing/2014/main" id="{7A28D218-7023-7A4D-B3A2-E7B4675FA2A6}"/>
              </a:ext>
            </a:extLst>
          </p:cNvPr>
          <p:cNvPicPr>
            <a:picLocks noChangeAspect="1"/>
          </p:cNvPicPr>
          <p:nvPr/>
        </p:nvPicPr>
        <p:blipFill>
          <a:blip r:embed="rId2"/>
          <a:stretch>
            <a:fillRect/>
          </a:stretch>
        </p:blipFill>
        <p:spPr>
          <a:xfrm>
            <a:off x="7812599" y="4603945"/>
            <a:ext cx="3602156" cy="1444933"/>
          </a:xfrm>
          <a:prstGeom prst="rect">
            <a:avLst/>
          </a:prstGeom>
        </p:spPr>
      </p:pic>
      <p:pic>
        <p:nvPicPr>
          <p:cNvPr id="6" name="Picture 5">
            <a:extLst>
              <a:ext uri="{FF2B5EF4-FFF2-40B4-BE49-F238E27FC236}">
                <a16:creationId xmlns:a16="http://schemas.microsoft.com/office/drawing/2014/main" id="{80867A13-4D2E-354F-8528-307D21E4B31A}"/>
              </a:ext>
            </a:extLst>
          </p:cNvPr>
          <p:cNvPicPr>
            <a:picLocks noChangeAspect="1"/>
          </p:cNvPicPr>
          <p:nvPr/>
        </p:nvPicPr>
        <p:blipFill>
          <a:blip r:embed="rId3"/>
          <a:stretch>
            <a:fillRect/>
          </a:stretch>
        </p:blipFill>
        <p:spPr>
          <a:xfrm>
            <a:off x="8368172" y="1818624"/>
            <a:ext cx="2221345" cy="2221345"/>
          </a:xfrm>
          <a:prstGeom prst="rect">
            <a:avLst/>
          </a:prstGeom>
        </p:spPr>
      </p:pic>
    </p:spTree>
    <p:extLst>
      <p:ext uri="{BB962C8B-B14F-4D97-AF65-F5344CB8AC3E}">
        <p14:creationId xmlns:p14="http://schemas.microsoft.com/office/powerpoint/2010/main" val="242924797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F87922-5749-B049-8C31-C544E5C89E92}"/>
              </a:ext>
            </a:extLst>
          </p:cNvPr>
          <p:cNvSpPr>
            <a:spLocks noGrp="1"/>
          </p:cNvSpPr>
          <p:nvPr>
            <p:ph type="body" sz="quarter" idx="10"/>
          </p:nvPr>
        </p:nvSpPr>
        <p:spPr/>
        <p:txBody>
          <a:bodyPr/>
          <a:lstStyle/>
          <a:p>
            <a:pPr>
              <a:lnSpc>
                <a:spcPct val="100000"/>
              </a:lnSpc>
            </a:pPr>
            <a:r>
              <a:rPr lang="sk" sz="2800" b="1" i="0" strike="noStrike" cap="none" spc="0" baseline="0">
                <a:solidFill>
                  <a:srgbClr val="F6A317"/>
                </a:solidFill>
                <a:effectLst/>
                <a:latin typeface="Helvetica"/>
                <a:ea typeface="Helvetica"/>
                <a:cs typeface="Helvetica"/>
              </a:rPr>
              <a:t>PROCESY, PRI KTORÝCH VZNIKÁ PRACH</a:t>
            </a:r>
          </a:p>
        </p:txBody>
      </p:sp>
      <p:sp>
        <p:nvSpPr>
          <p:cNvPr id="3" name="Text Placeholder 2">
            <a:extLst>
              <a:ext uri="{FF2B5EF4-FFF2-40B4-BE49-F238E27FC236}">
                <a16:creationId xmlns:a16="http://schemas.microsoft.com/office/drawing/2014/main" id="{409BD6CB-CDE2-9F4B-966D-F9843531E632}"/>
              </a:ext>
            </a:extLst>
          </p:cNvPr>
          <p:cNvSpPr>
            <a:spLocks noGrp="1"/>
          </p:cNvSpPr>
          <p:nvPr>
            <p:ph type="body" sz="quarter" idx="11"/>
          </p:nvPr>
        </p:nvSpPr>
        <p:spPr>
          <a:xfrm>
            <a:off x="777242" y="2711669"/>
            <a:ext cx="5979157" cy="3333376"/>
          </a:xfrm>
        </p:spPr>
        <p:txBody>
          <a:bodyPr anchor="t"/>
          <a:lstStyle/>
          <a:p>
            <a:pPr>
              <a:lnSpc>
                <a:spcPts val="2300"/>
              </a:lnSpc>
              <a:spcBef>
                <a:spcPts val="600"/>
              </a:spcBef>
              <a:spcAft>
                <a:spcPts val="1200"/>
              </a:spcAft>
            </a:pPr>
            <a:r>
              <a:rPr lang="sk" sz="1600" b="0" i="0" strike="noStrike" cap="none" spc="0" baseline="0" dirty="0">
                <a:solidFill>
                  <a:srgbClr val="000000"/>
                </a:solidFill>
                <a:effectLst/>
                <a:latin typeface="Helvetica"/>
                <a:ea typeface="Helvetica"/>
                <a:cs typeface="Helvetica"/>
              </a:rPr>
              <a:t>Keď sú materiály obsahujúce kryštalický kremeň podrobené rôznym vysokoenergetickým priemyselným procesom, vytvára sa jemný, vzduchom prenášaný prach, ktorý sa nazýva dýchateľný kryštalický kremeň (RCS). Medzi procesy patrí:</a:t>
            </a:r>
          </a:p>
          <a:p>
            <a:pPr marL="285750" indent="-285750">
              <a:lnSpc>
                <a:spcPts val="2300"/>
              </a:lnSpc>
              <a:spcBef>
                <a:spcPct val="0"/>
              </a:spcBef>
              <a:spcAft>
                <a:spcPts val="300"/>
              </a:spcAft>
              <a:buFont typeface="Arial" panose="020B0604020202020204" pitchFamily="34" charset="0"/>
              <a:buChar char="•"/>
            </a:pPr>
            <a:r>
              <a:rPr lang="sk" sz="1600" b="0" i="0" strike="noStrike" cap="none" spc="0" baseline="0" dirty="0">
                <a:solidFill>
                  <a:srgbClr val="000000"/>
                </a:solidFill>
                <a:effectLst/>
                <a:latin typeface="Helvetica"/>
                <a:ea typeface="Helvetica"/>
                <a:cs typeface="Helvetica"/>
              </a:rPr>
              <a:t>Upratovanie</a:t>
            </a:r>
          </a:p>
          <a:p>
            <a:pPr marL="285750" indent="-285750">
              <a:lnSpc>
                <a:spcPts val="2300"/>
              </a:lnSpc>
              <a:spcBef>
                <a:spcPct val="0"/>
              </a:spcBef>
              <a:spcAft>
                <a:spcPts val="300"/>
              </a:spcAft>
              <a:buFont typeface="Arial" panose="020B0604020202020204" pitchFamily="34" charset="0"/>
              <a:buChar char="•"/>
            </a:pPr>
            <a:r>
              <a:rPr lang="sk" sz="1600" b="0" i="0" strike="noStrike" cap="none" spc="0" baseline="0" dirty="0">
                <a:solidFill>
                  <a:srgbClr val="000000"/>
                </a:solidFill>
                <a:effectLst/>
                <a:latin typeface="Helvetica"/>
                <a:ea typeface="Helvetica"/>
                <a:cs typeface="Helvetica"/>
              </a:rPr>
              <a:t>Preprava</a:t>
            </a:r>
          </a:p>
          <a:p>
            <a:pPr marL="285750" indent="-285750">
              <a:lnSpc>
                <a:spcPts val="2300"/>
              </a:lnSpc>
              <a:spcBef>
                <a:spcPct val="0"/>
              </a:spcBef>
              <a:spcAft>
                <a:spcPts val="300"/>
              </a:spcAft>
              <a:buFont typeface="Arial" panose="020B0604020202020204" pitchFamily="34" charset="0"/>
              <a:buChar char="•"/>
            </a:pPr>
            <a:r>
              <a:rPr lang="sk" sz="1600" b="0" i="0" strike="noStrike" cap="none" spc="0" baseline="0" dirty="0">
                <a:solidFill>
                  <a:srgbClr val="000000"/>
                </a:solidFill>
                <a:effectLst/>
                <a:latin typeface="Helvetica"/>
                <a:ea typeface="Helvetica"/>
                <a:cs typeface="Helvetica"/>
              </a:rPr>
              <a:t>Vrecovanie</a:t>
            </a:r>
          </a:p>
          <a:p>
            <a:pPr marL="285750" indent="-285750">
              <a:lnSpc>
                <a:spcPts val="2300"/>
              </a:lnSpc>
              <a:spcBef>
                <a:spcPct val="0"/>
              </a:spcBef>
              <a:spcAft>
                <a:spcPts val="300"/>
              </a:spcAft>
              <a:buFont typeface="Arial" panose="020B0604020202020204" pitchFamily="34" charset="0"/>
              <a:buChar char="•"/>
            </a:pPr>
            <a:r>
              <a:rPr lang="sk" sz="1600" b="0" i="0" strike="noStrike" cap="none" spc="0" baseline="0" dirty="0">
                <a:solidFill>
                  <a:srgbClr val="000000"/>
                </a:solidFill>
                <a:effectLst/>
                <a:latin typeface="Helvetica"/>
                <a:ea typeface="Helvetica"/>
                <a:cs typeface="Helvetica"/>
              </a:rPr>
              <a:t>Balenie</a:t>
            </a:r>
          </a:p>
          <a:p>
            <a:pPr marL="285750" indent="-285750">
              <a:lnSpc>
                <a:spcPts val="2300"/>
              </a:lnSpc>
              <a:spcBef>
                <a:spcPct val="0"/>
              </a:spcBef>
              <a:spcAft>
                <a:spcPts val="300"/>
              </a:spcAft>
              <a:buFont typeface="Arial" panose="020B0604020202020204" pitchFamily="34" charset="0"/>
              <a:buChar char="•"/>
            </a:pPr>
            <a:r>
              <a:rPr lang="sk" sz="1600" b="0" i="0" strike="noStrike" cap="none" spc="0" baseline="0" dirty="0">
                <a:solidFill>
                  <a:srgbClr val="000000"/>
                </a:solidFill>
                <a:effectLst/>
                <a:latin typeface="Helvetica"/>
                <a:ea typeface="Helvetica"/>
                <a:cs typeface="Helvetica"/>
              </a:rPr>
              <a:t>Drvenie</a:t>
            </a:r>
          </a:p>
          <a:p>
            <a:pPr marL="285750" indent="-285750">
              <a:lnSpc>
                <a:spcPts val="2300"/>
              </a:lnSpc>
              <a:spcBef>
                <a:spcPct val="0"/>
              </a:spcBef>
              <a:spcAft>
                <a:spcPts val="300"/>
              </a:spcAft>
              <a:buFont typeface="Arial" panose="020B0604020202020204" pitchFamily="34" charset="0"/>
              <a:buChar char="•"/>
            </a:pPr>
            <a:r>
              <a:rPr lang="sk" sz="1600" b="0" i="0" strike="noStrike" cap="none" spc="0" baseline="0" dirty="0">
                <a:solidFill>
                  <a:srgbClr val="000000"/>
                </a:solidFill>
                <a:effectLst/>
                <a:latin typeface="Helvetica"/>
                <a:ea typeface="Helvetica"/>
                <a:cs typeface="Helvetica"/>
              </a:rPr>
              <a:t>Brúsenie</a:t>
            </a:r>
          </a:p>
          <a:p>
            <a:endParaRPr lang="en-US" dirty="0"/>
          </a:p>
        </p:txBody>
      </p:sp>
      <p:sp>
        <p:nvSpPr>
          <p:cNvPr id="6" name="Rectangle 5">
            <a:extLst>
              <a:ext uri="{FF2B5EF4-FFF2-40B4-BE49-F238E27FC236}">
                <a16:creationId xmlns:a16="http://schemas.microsoft.com/office/drawing/2014/main" id="{1656AEB0-9217-A74E-89FD-222AD4A75629}"/>
              </a:ext>
            </a:extLst>
          </p:cNvPr>
          <p:cNvSpPr/>
          <p:nvPr/>
        </p:nvSpPr>
        <p:spPr>
          <a:xfrm>
            <a:off x="3048000" y="4007821"/>
            <a:ext cx="6102096" cy="2036575"/>
          </a:xfrm>
          <a:prstGeom prst="rect">
            <a:avLst/>
          </a:prstGeom>
        </p:spPr>
        <p:txBody>
          <a:bodyPr>
            <a:spAutoFit/>
          </a:bodyPr>
          <a:lstStyle/>
          <a:p>
            <a:pPr marL="285750" indent="-285750" algn="l">
              <a:lnSpc>
                <a:spcPts val="2300"/>
              </a:lnSpc>
              <a:spcBef>
                <a:spcPct val="0"/>
              </a:spcBef>
              <a:spcAft>
                <a:spcPts val="300"/>
              </a:spcAft>
              <a:buFont typeface="Arial" panose="020B0604020202020204" pitchFamily="34" charset="0"/>
              <a:buChar char="•"/>
            </a:pPr>
            <a:r>
              <a:rPr lang="sk" sz="1600" b="0" i="0" strike="noStrike" cap="none" spc="0" baseline="0">
                <a:solidFill>
                  <a:srgbClr val="000000"/>
                </a:solidFill>
                <a:effectLst/>
                <a:latin typeface="Helvetica"/>
                <a:ea typeface="Helvetica"/>
                <a:cs typeface="Helvetica"/>
              </a:rPr>
              <a:t>Sušenie</a:t>
            </a:r>
          </a:p>
          <a:p>
            <a:pPr marL="285750" indent="-285750" algn="l">
              <a:lnSpc>
                <a:spcPts val="2300"/>
              </a:lnSpc>
              <a:spcBef>
                <a:spcPct val="0"/>
              </a:spcBef>
              <a:spcAft>
                <a:spcPts val="300"/>
              </a:spcAft>
              <a:buFont typeface="Arial" panose="020B0604020202020204" pitchFamily="34" charset="0"/>
              <a:buChar char="•"/>
            </a:pPr>
            <a:r>
              <a:rPr lang="sk" sz="1600" b="0" i="0" strike="noStrike" cap="none" spc="0" baseline="0">
                <a:solidFill>
                  <a:srgbClr val="000000"/>
                </a:solidFill>
                <a:effectLst/>
                <a:latin typeface="Helvetica"/>
                <a:ea typeface="Helvetica"/>
                <a:cs typeface="Helvetica"/>
              </a:rPr>
              <a:t>Tvarovanie</a:t>
            </a:r>
          </a:p>
          <a:p>
            <a:pPr marL="285750" indent="-285750" algn="l">
              <a:lnSpc>
                <a:spcPts val="2300"/>
              </a:lnSpc>
              <a:spcBef>
                <a:spcPct val="0"/>
              </a:spcBef>
              <a:spcAft>
                <a:spcPts val="300"/>
              </a:spcAft>
              <a:buFont typeface="Arial" panose="020B0604020202020204" pitchFamily="34" charset="0"/>
              <a:buChar char="•"/>
            </a:pPr>
            <a:r>
              <a:rPr lang="sk" sz="1600" b="0" i="0" strike="noStrike" cap="none" spc="0" baseline="0">
                <a:solidFill>
                  <a:srgbClr val="000000"/>
                </a:solidFill>
                <a:effectLst/>
                <a:latin typeface="Helvetica"/>
                <a:ea typeface="Helvetica"/>
                <a:cs typeface="Helvetica"/>
              </a:rPr>
              <a:t>Miešanie</a:t>
            </a:r>
          </a:p>
          <a:p>
            <a:pPr marL="285750" indent="-285750" algn="l">
              <a:lnSpc>
                <a:spcPts val="2300"/>
              </a:lnSpc>
              <a:spcBef>
                <a:spcPct val="0"/>
              </a:spcBef>
              <a:spcAft>
                <a:spcPts val="300"/>
              </a:spcAft>
              <a:buFont typeface="Arial" panose="020B0604020202020204" pitchFamily="34" charset="0"/>
              <a:buChar char="•"/>
            </a:pPr>
            <a:r>
              <a:rPr lang="sk" sz="1600" b="0" i="0" strike="noStrike" cap="none" spc="0" baseline="0">
                <a:solidFill>
                  <a:srgbClr val="000000"/>
                </a:solidFill>
                <a:effectLst/>
                <a:latin typeface="Helvetica"/>
                <a:ea typeface="Helvetica"/>
                <a:cs typeface="Helvetica"/>
              </a:rPr>
              <a:t>Rezanie</a:t>
            </a:r>
          </a:p>
          <a:p>
            <a:pPr marL="285750" indent="-285750" algn="l">
              <a:lnSpc>
                <a:spcPts val="2300"/>
              </a:lnSpc>
              <a:spcBef>
                <a:spcPct val="0"/>
              </a:spcBef>
              <a:spcAft>
                <a:spcPts val="300"/>
              </a:spcAft>
              <a:buFont typeface="Arial" panose="020B0604020202020204" pitchFamily="34" charset="0"/>
              <a:buChar char="•"/>
            </a:pPr>
            <a:r>
              <a:rPr lang="sk" sz="1600" b="0" i="0" strike="noStrike" cap="none" spc="0" baseline="0">
                <a:solidFill>
                  <a:srgbClr val="000000"/>
                </a:solidFill>
                <a:effectLst/>
                <a:latin typeface="Helvetica"/>
                <a:ea typeface="Helvetica"/>
                <a:cs typeface="Helvetica"/>
              </a:rPr>
              <a:t>Pílenie</a:t>
            </a:r>
          </a:p>
          <a:p>
            <a:pPr marL="285750" indent="-285750" algn="l">
              <a:lnSpc>
                <a:spcPts val="2300"/>
              </a:lnSpc>
              <a:spcBef>
                <a:spcPct val="0"/>
              </a:spcBef>
              <a:spcAft>
                <a:spcPts val="300"/>
              </a:spcAft>
              <a:buFont typeface="Arial" panose="020B0604020202020204" pitchFamily="34" charset="0"/>
              <a:buChar char="•"/>
            </a:pPr>
            <a:r>
              <a:rPr lang="sk" sz="1600" b="0" i="0" strike="noStrike" cap="none" spc="0" baseline="0">
                <a:solidFill>
                  <a:srgbClr val="000000"/>
                </a:solidFill>
                <a:effectLst/>
                <a:latin typeface="Helvetica"/>
                <a:ea typeface="Helvetica"/>
                <a:cs typeface="Helvetica"/>
              </a:rPr>
              <a:t>Vŕtanie </a:t>
            </a:r>
            <a:r>
              <a:rPr lang="sk" sz="1600" b="0" i="0" strike="noStrike" cap="none" spc="0" baseline="0">
                <a:solidFill>
                  <a:srgbClr val="A6A6A6"/>
                </a:solidFill>
                <a:effectLst/>
                <a:latin typeface="Helvetica"/>
                <a:ea typeface="Helvetica"/>
                <a:cs typeface="Helvetica"/>
              </a:rPr>
              <a:t>(zoznam nie je úplný)</a:t>
            </a:r>
          </a:p>
        </p:txBody>
      </p:sp>
      <p:pic>
        <p:nvPicPr>
          <p:cNvPr id="8" name="Picture 7">
            <a:extLst>
              <a:ext uri="{FF2B5EF4-FFF2-40B4-BE49-F238E27FC236}">
                <a16:creationId xmlns:a16="http://schemas.microsoft.com/office/drawing/2014/main" id="{93F1D96C-7D16-417B-A073-B6BFB63BC40E}"/>
              </a:ext>
            </a:extLst>
          </p:cNvPr>
          <p:cNvPicPr>
            <a:picLocks noChangeAspect="1"/>
          </p:cNvPicPr>
          <p:nvPr/>
        </p:nvPicPr>
        <p:blipFill>
          <a:blip r:embed="rId2"/>
          <a:stretch>
            <a:fillRect/>
          </a:stretch>
        </p:blipFill>
        <p:spPr>
          <a:xfrm flipH="1">
            <a:off x="7341663" y="1667245"/>
            <a:ext cx="3604674" cy="4318847"/>
          </a:xfrm>
          <a:prstGeom prst="rect">
            <a:avLst/>
          </a:prstGeom>
        </p:spPr>
      </p:pic>
    </p:spTree>
    <p:extLst>
      <p:ext uri="{BB962C8B-B14F-4D97-AF65-F5344CB8AC3E}">
        <p14:creationId xmlns:p14="http://schemas.microsoft.com/office/powerpoint/2010/main" val="227864037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231808-E220-4096-BF3C-5214D029F957}"/>
              </a:ext>
            </a:extLst>
          </p:cNvPr>
          <p:cNvSpPr>
            <a:spLocks noGrp="1"/>
          </p:cNvSpPr>
          <p:nvPr>
            <p:ph type="body" sz="quarter" idx="10"/>
          </p:nvPr>
        </p:nvSpPr>
        <p:spPr>
          <a:xfrm>
            <a:off x="777244" y="1640901"/>
            <a:ext cx="4127265" cy="850900"/>
          </a:xfrm>
        </p:spPr>
        <p:txBody>
          <a:bodyPr/>
          <a:lstStyle/>
          <a:p>
            <a:pPr>
              <a:lnSpc>
                <a:spcPct val="100000"/>
              </a:lnSpc>
              <a:spcBef>
                <a:spcPct val="0"/>
              </a:spcBef>
            </a:pPr>
            <a:r>
              <a:rPr lang="en-IN" sz="2800" dirty="0">
                <a:latin typeface="Helvetica"/>
                <a:ea typeface="Helvetica"/>
                <a:cs typeface="Helvetica"/>
              </a:rPr>
              <a:t>KREMEŇ — </a:t>
            </a:r>
          </a:p>
          <a:p>
            <a:pPr>
              <a:lnSpc>
                <a:spcPct val="100000"/>
              </a:lnSpc>
              <a:spcBef>
                <a:spcPct val="0"/>
              </a:spcBef>
            </a:pPr>
            <a:r>
              <a:rPr lang="en-IN" sz="2800" dirty="0">
                <a:latin typeface="Helvetica"/>
                <a:ea typeface="Helvetica"/>
                <a:cs typeface="Helvetica"/>
              </a:rPr>
              <a:t>NEBEZPEČENSTVO PRE ZDRAVIE</a:t>
            </a:r>
            <a:endParaRPr lang="en-US" dirty="0"/>
          </a:p>
        </p:txBody>
      </p:sp>
      <p:sp>
        <p:nvSpPr>
          <p:cNvPr id="3" name="Text Placeholder 2">
            <a:extLst>
              <a:ext uri="{FF2B5EF4-FFF2-40B4-BE49-F238E27FC236}">
                <a16:creationId xmlns:a16="http://schemas.microsoft.com/office/drawing/2014/main" id="{4EA60F48-9DCE-4AB7-A29C-D1E19894E3FF}"/>
              </a:ext>
            </a:extLst>
          </p:cNvPr>
          <p:cNvSpPr>
            <a:spLocks noGrp="1"/>
          </p:cNvSpPr>
          <p:nvPr>
            <p:ph type="body" sz="quarter" idx="11"/>
          </p:nvPr>
        </p:nvSpPr>
        <p:spPr>
          <a:xfrm>
            <a:off x="777244" y="3127183"/>
            <a:ext cx="5453623" cy="3167242"/>
          </a:xfrm>
        </p:spPr>
        <p:txBody>
          <a:bodyPr numCol="1"/>
          <a:lstStyle/>
          <a:p>
            <a:pPr marL="0" indent="0">
              <a:lnSpc>
                <a:spcPts val="2400"/>
              </a:lnSpc>
              <a:buNone/>
            </a:pPr>
            <a:r>
              <a:rPr lang="sk" sz="1800" b="0" i="0" strike="noStrike" cap="none" spc="0" baseline="0" dirty="0">
                <a:solidFill>
                  <a:srgbClr val="000000"/>
                </a:solidFill>
                <a:effectLst/>
                <a:latin typeface="Helvetica"/>
                <a:ea typeface="Helvetica"/>
                <a:cs typeface="Helvetica"/>
              </a:rPr>
              <a:t>Pri použití materiálov obsahujúcich kryštalický kremeň pri vysokoenergetických procesoch (ako je pílenie alebo vŕtanie) sa častice uvoľňujú vo forme veľmi jemného dýchateľného prachu (RCS), ktorý je voľným okom neviditeľný aj pri vysokých koncentráciách.</a:t>
            </a:r>
          </a:p>
          <a:p>
            <a:pPr marL="0" indent="0">
              <a:lnSpc>
                <a:spcPts val="2400"/>
              </a:lnSpc>
              <a:buNone/>
            </a:pPr>
            <a:r>
              <a:rPr lang="sk" sz="1800" b="0" i="0" strike="noStrike" cap="none" spc="0" baseline="0" dirty="0">
                <a:solidFill>
                  <a:srgbClr val="000000"/>
                </a:solidFill>
                <a:effectLst/>
                <a:latin typeface="Helvetica"/>
                <a:ea typeface="Helvetica"/>
                <a:cs typeface="Helvetica"/>
              </a:rPr>
              <a:t>RCS predstavuje vážne nebezpečenstvo pre zdravie pracovníkov.</a:t>
            </a:r>
          </a:p>
        </p:txBody>
      </p:sp>
      <p:pic>
        <p:nvPicPr>
          <p:cNvPr id="5" name="Picture 4">
            <a:extLst>
              <a:ext uri="{FF2B5EF4-FFF2-40B4-BE49-F238E27FC236}">
                <a16:creationId xmlns:a16="http://schemas.microsoft.com/office/drawing/2014/main" id="{DC7E8A52-0606-42E5-B625-671FAE77388C}"/>
              </a:ext>
            </a:extLst>
          </p:cNvPr>
          <p:cNvPicPr>
            <a:picLocks noChangeAspect="1"/>
          </p:cNvPicPr>
          <p:nvPr/>
        </p:nvPicPr>
        <p:blipFill>
          <a:blip r:embed="rId3"/>
          <a:srcRect/>
          <a:stretch/>
        </p:blipFill>
        <p:spPr>
          <a:xfrm>
            <a:off x="6632612" y="1820219"/>
            <a:ext cx="4912191" cy="4331709"/>
          </a:xfrm>
          <a:prstGeom prst="rect">
            <a:avLst/>
          </a:prstGeom>
        </p:spPr>
      </p:pic>
    </p:spTree>
    <p:extLst>
      <p:ext uri="{BB962C8B-B14F-4D97-AF65-F5344CB8AC3E}">
        <p14:creationId xmlns:p14="http://schemas.microsoft.com/office/powerpoint/2010/main" val="106091957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AC2FA0-5895-0341-8BE8-5F192CE5C99F}"/>
              </a:ext>
            </a:extLst>
          </p:cNvPr>
          <p:cNvSpPr>
            <a:spLocks noGrp="1"/>
          </p:cNvSpPr>
          <p:nvPr>
            <p:ph type="body" sz="quarter" idx="10"/>
          </p:nvPr>
        </p:nvSpPr>
        <p:spPr>
          <a:xfrm>
            <a:off x="777244" y="1640901"/>
            <a:ext cx="5453623" cy="476657"/>
          </a:xfrm>
        </p:spPr>
        <p:txBody>
          <a:bodyPr/>
          <a:lstStyle/>
          <a:p>
            <a:pPr>
              <a:lnSpc>
                <a:spcPct val="100000"/>
              </a:lnSpc>
              <a:spcBef>
                <a:spcPct val="0"/>
              </a:spcBef>
            </a:pPr>
            <a:r>
              <a:rPr lang="sk" sz="2800" b="1" i="0" strike="noStrike" cap="none" spc="0" baseline="0">
                <a:solidFill>
                  <a:srgbClr val="F6A317"/>
                </a:solidFill>
                <a:effectLst/>
                <a:latin typeface="Helvetica"/>
                <a:ea typeface="Helvetica"/>
                <a:cs typeface="Helvetica"/>
              </a:rPr>
              <a:t>RCS A SILIKÓZA</a:t>
            </a:r>
          </a:p>
        </p:txBody>
      </p:sp>
      <p:sp>
        <p:nvSpPr>
          <p:cNvPr id="3" name="Text Placeholder 2">
            <a:extLst>
              <a:ext uri="{FF2B5EF4-FFF2-40B4-BE49-F238E27FC236}">
                <a16:creationId xmlns:a16="http://schemas.microsoft.com/office/drawing/2014/main" id="{DB7654A3-B4F1-8948-B499-C93412D923CD}"/>
              </a:ext>
            </a:extLst>
          </p:cNvPr>
          <p:cNvSpPr>
            <a:spLocks noGrp="1"/>
          </p:cNvSpPr>
          <p:nvPr>
            <p:ph type="body" sz="quarter" idx="11"/>
          </p:nvPr>
        </p:nvSpPr>
        <p:spPr>
          <a:xfrm>
            <a:off x="777243" y="2362676"/>
            <a:ext cx="6618168" cy="4495324"/>
          </a:xfrm>
        </p:spPr>
        <p:txBody>
          <a:bodyPr anchor="t"/>
          <a:lstStyle/>
          <a:p>
            <a:pPr>
              <a:lnSpc>
                <a:spcPts val="2400"/>
              </a:lnSpc>
              <a:spcBef>
                <a:spcPts val="600"/>
              </a:spcBef>
              <a:spcAft>
                <a:spcPts val="600"/>
              </a:spcAft>
            </a:pPr>
            <a:r>
              <a:rPr lang="sk" sz="1800" b="0" i="0" strike="noStrike" cap="none" spc="0" baseline="0" dirty="0">
                <a:solidFill>
                  <a:srgbClr val="000000"/>
                </a:solidFill>
                <a:effectLst/>
                <a:latin typeface="Helvetica"/>
                <a:ea typeface="Helvetica"/>
                <a:cs typeface="Helvetica"/>
              </a:rPr>
              <a:t>Ukázalo sa, že časté a nadmerné vystavenie s RCS (zvyčajne počas mnohých rokov) spôsobuje silikózu a rakovinu pľúc:</a:t>
            </a:r>
          </a:p>
          <a:p>
            <a:pPr marL="285750" indent="-285750">
              <a:lnSpc>
                <a:spcPts val="2400"/>
              </a:lnSpc>
              <a:spcBef>
                <a:spcPts val="600"/>
              </a:spcBef>
              <a:spcAft>
                <a:spcPts val="600"/>
              </a:spcAft>
              <a:buFont typeface="Arial" panose="020B0604020202020204" pitchFamily="34" charset="0"/>
              <a:buChar char="•"/>
            </a:pPr>
            <a:r>
              <a:rPr lang="en-US" sz="1800" dirty="0">
                <a:solidFill>
                  <a:srgbClr val="000000"/>
                </a:solidFill>
                <a:latin typeface="Helvetica"/>
                <a:ea typeface="Helvetica"/>
                <a:cs typeface="Helvetica"/>
              </a:rPr>
              <a:t>S</a:t>
            </a:r>
            <a:r>
              <a:rPr lang="sk" sz="1800" b="0" i="0" strike="noStrike" cap="none" spc="0" baseline="0" dirty="0">
                <a:solidFill>
                  <a:srgbClr val="000000"/>
                </a:solidFill>
                <a:effectLst/>
                <a:latin typeface="Helvetica"/>
                <a:ea typeface="Helvetica"/>
                <a:cs typeface="Helvetica"/>
              </a:rPr>
              <a:t>ilikóza vzniká vdychovaním jemných prachových častíc v pľúcach, čo vedie k chronickým ťažkostiam s dýchaním neskôr v živote a v niektorých prípadoch aj k smrti. </a:t>
            </a:r>
          </a:p>
          <a:p>
            <a:pPr marL="285750" indent="-285750">
              <a:lnSpc>
                <a:spcPts val="2400"/>
              </a:lnSpc>
              <a:spcBef>
                <a:spcPts val="600"/>
              </a:spcBef>
              <a:spcAft>
                <a:spcPts val="600"/>
              </a:spcAft>
              <a:buFont typeface="Arial" panose="020B0604020202020204" pitchFamily="34" charset="0"/>
              <a:buChar char="•"/>
            </a:pPr>
            <a:r>
              <a:rPr lang="sk" sz="1800" b="0" i="0" strike="noStrike" cap="none" spc="0" baseline="0" dirty="0">
                <a:solidFill>
                  <a:srgbClr val="000000"/>
                </a:solidFill>
                <a:effectLst/>
                <a:latin typeface="Helvetica"/>
                <a:ea typeface="Helvetica"/>
                <a:cs typeface="Helvetica"/>
              </a:rPr>
              <a:t>Existujú rôzne štádiá silikózy, od „jednoduchej silikózy“ po „progresívnu masívnu fibrózu“ (PMF).</a:t>
            </a:r>
          </a:p>
          <a:p>
            <a:pPr marL="285750" indent="-285750">
              <a:lnSpc>
                <a:spcPts val="2400"/>
              </a:lnSpc>
              <a:spcBef>
                <a:spcPts val="600"/>
              </a:spcBef>
              <a:spcAft>
                <a:spcPts val="600"/>
              </a:spcAft>
              <a:buFont typeface="Arial" panose="020B0604020202020204" pitchFamily="34" charset="0"/>
              <a:buChar char="•"/>
            </a:pPr>
            <a:r>
              <a:rPr lang="sk" sz="1800" b="0" i="0" strike="noStrike" cap="none" spc="0" baseline="0" dirty="0">
                <a:solidFill>
                  <a:srgbClr val="000000"/>
                </a:solidFill>
                <a:effectLst/>
                <a:latin typeface="Helvetica"/>
                <a:ea typeface="Helvetica"/>
                <a:cs typeface="Helvetica"/>
              </a:rPr>
              <a:t>Epidemiologické štúdie ukazujú, že výskyt rakoviny pľúc sa zvýšil najmä u pracovníkov so silikózou. </a:t>
            </a:r>
          </a:p>
          <a:p>
            <a:pPr>
              <a:lnSpc>
                <a:spcPts val="2400"/>
              </a:lnSpc>
            </a:pPr>
            <a:endParaRPr lang="en-US" sz="1800" dirty="0"/>
          </a:p>
        </p:txBody>
      </p:sp>
      <p:sp>
        <p:nvSpPr>
          <p:cNvPr id="5" name="Rectangle 2">
            <a:extLst>
              <a:ext uri="{FF2B5EF4-FFF2-40B4-BE49-F238E27FC236}">
                <a16:creationId xmlns:a16="http://schemas.microsoft.com/office/drawing/2014/main" id="{BC5AE6DE-E33C-2B42-84D4-F3B680239B3D}"/>
              </a:ext>
            </a:extLst>
          </p:cNvPr>
          <p:cNvSpPr>
            <a:spLocks noChangeArrowheads="1"/>
          </p:cNvSpPr>
          <p:nvPr/>
        </p:nvSpPr>
        <p:spPr bwMode="auto">
          <a:xfrm>
            <a:off x="7941551" y="3848114"/>
            <a:ext cx="2268161" cy="274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sk" sz="1200" b="0" i="0" strike="noStrike" cap="none" spc="0" baseline="0">
                <a:solidFill>
                  <a:srgbClr val="000000"/>
                </a:solidFill>
                <a:effectLst/>
                <a:latin typeface="Helvetica"/>
                <a:ea typeface="Helvetica"/>
                <a:cs typeface="Helvetica"/>
              </a:rPr>
              <a:t>Zdravé pľúca</a:t>
            </a:r>
          </a:p>
        </p:txBody>
      </p:sp>
      <p:pic>
        <p:nvPicPr>
          <p:cNvPr id="6" name="Picture 5">
            <a:extLst>
              <a:ext uri="{FF2B5EF4-FFF2-40B4-BE49-F238E27FC236}">
                <a16:creationId xmlns:a16="http://schemas.microsoft.com/office/drawing/2014/main" id="{AC6C1E7E-656D-7D4C-B1CF-9B802D60165D}"/>
              </a:ext>
            </a:extLst>
          </p:cNvPr>
          <p:cNvPicPr>
            <a:picLocks noChangeAspect="1"/>
          </p:cNvPicPr>
          <p:nvPr/>
        </p:nvPicPr>
        <p:blipFill>
          <a:blip r:embed="rId2"/>
          <a:srcRect l="57462" t="33425" r="2988" b="17231"/>
          <a:stretch>
            <a:fillRect/>
          </a:stretch>
        </p:blipFill>
        <p:spPr>
          <a:xfrm>
            <a:off x="7942687" y="4158269"/>
            <a:ext cx="2265895" cy="2118116"/>
          </a:xfrm>
          <a:prstGeom prst="rect">
            <a:avLst/>
          </a:prstGeom>
        </p:spPr>
      </p:pic>
      <p:sp>
        <p:nvSpPr>
          <p:cNvPr id="7" name="Rectangle 2">
            <a:extLst>
              <a:ext uri="{FF2B5EF4-FFF2-40B4-BE49-F238E27FC236}">
                <a16:creationId xmlns:a16="http://schemas.microsoft.com/office/drawing/2014/main" id="{22DE11F0-B908-214F-9D30-5F819333570E}"/>
              </a:ext>
            </a:extLst>
          </p:cNvPr>
          <p:cNvSpPr>
            <a:spLocks noChangeArrowheads="1"/>
          </p:cNvSpPr>
          <p:nvPr/>
        </p:nvSpPr>
        <p:spPr bwMode="auto">
          <a:xfrm>
            <a:off x="7941552" y="6345532"/>
            <a:ext cx="2268160" cy="274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sk" sz="1200" b="0" i="0" strike="noStrike" cap="none" spc="0" baseline="0">
                <a:solidFill>
                  <a:srgbClr val="000000"/>
                </a:solidFill>
                <a:effectLst/>
                <a:latin typeface="Helvetica"/>
                <a:ea typeface="Helvetica"/>
                <a:cs typeface="Helvetica"/>
              </a:rPr>
              <a:t> Pľúca ovplyvnené PMF</a:t>
            </a:r>
          </a:p>
        </p:txBody>
      </p:sp>
      <p:pic>
        <p:nvPicPr>
          <p:cNvPr id="8" name="Picture 7">
            <a:extLst>
              <a:ext uri="{FF2B5EF4-FFF2-40B4-BE49-F238E27FC236}">
                <a16:creationId xmlns:a16="http://schemas.microsoft.com/office/drawing/2014/main" id="{80162BC9-73CB-0247-8F5D-C6AF91F53831}"/>
              </a:ext>
            </a:extLst>
          </p:cNvPr>
          <p:cNvPicPr>
            <a:picLocks noChangeAspect="1"/>
          </p:cNvPicPr>
          <p:nvPr/>
        </p:nvPicPr>
        <p:blipFill>
          <a:blip r:embed="rId2"/>
          <a:srcRect l="12383" t="34621" r="50074" b="16034"/>
          <a:stretch>
            <a:fillRect/>
          </a:stretch>
        </p:blipFill>
        <p:spPr>
          <a:xfrm>
            <a:off x="7942687" y="1582029"/>
            <a:ext cx="2265895" cy="2231296"/>
          </a:xfrm>
          <a:prstGeom prst="rect">
            <a:avLst/>
          </a:prstGeom>
        </p:spPr>
      </p:pic>
    </p:spTree>
    <p:extLst>
      <p:ext uri="{BB962C8B-B14F-4D97-AF65-F5344CB8AC3E}">
        <p14:creationId xmlns:p14="http://schemas.microsoft.com/office/powerpoint/2010/main" val="48010481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CC8FBC-D3DC-F141-B0B3-81685E987119}"/>
              </a:ext>
            </a:extLst>
          </p:cNvPr>
          <p:cNvSpPr>
            <a:spLocks noGrp="1"/>
          </p:cNvSpPr>
          <p:nvPr>
            <p:ph type="body" sz="quarter" idx="10"/>
          </p:nvPr>
        </p:nvSpPr>
        <p:spPr>
          <a:xfrm>
            <a:off x="777244" y="1640901"/>
            <a:ext cx="6746996" cy="850900"/>
          </a:xfrm>
        </p:spPr>
        <p:txBody>
          <a:bodyPr/>
          <a:lstStyle/>
          <a:p>
            <a:pPr>
              <a:lnSpc>
                <a:spcPct val="100000"/>
              </a:lnSpc>
              <a:spcBef>
                <a:spcPct val="0"/>
              </a:spcBef>
            </a:pPr>
            <a:r>
              <a:rPr lang="sk" sz="2800" b="1" i="0" strike="noStrike" cap="none" spc="0" baseline="0">
                <a:solidFill>
                  <a:srgbClr val="F6A317"/>
                </a:solidFill>
                <a:effectLst/>
                <a:latin typeface="Helvetica"/>
                <a:ea typeface="Helvetica"/>
                <a:cs typeface="Helvetica"/>
              </a:rPr>
              <a:t>MINIMALIZÁCIA VYSTAVENIA SA RCS</a:t>
            </a:r>
          </a:p>
        </p:txBody>
      </p:sp>
      <p:pic>
        <p:nvPicPr>
          <p:cNvPr id="5" name="Picture 4" descr="A picture containing food&#10;&#10;Description automatically generated">
            <a:extLst>
              <a:ext uri="{FF2B5EF4-FFF2-40B4-BE49-F238E27FC236}">
                <a16:creationId xmlns:a16="http://schemas.microsoft.com/office/drawing/2014/main" id="{21386485-3CA1-D34C-AB2A-26872495AAD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178798">
            <a:off x="8841378" y="1605842"/>
            <a:ext cx="2974076" cy="4203694"/>
          </a:xfrm>
          <a:prstGeom prst="rect">
            <a:avLst/>
          </a:prstGeom>
          <a:ln>
            <a:solidFill>
              <a:schemeClr val="tx2">
                <a:alpha val="91000"/>
              </a:schemeClr>
            </a:solidFill>
          </a:ln>
          <a:effectLst>
            <a:outerShdw blurRad="50800" dist="38100" dir="2700000" algn="tl" rotWithShape="0">
              <a:prstClr val="black">
                <a:alpha val="40000"/>
              </a:prstClr>
            </a:outerShdw>
          </a:effectLst>
        </p:spPr>
      </p:pic>
      <p:sp>
        <p:nvSpPr>
          <p:cNvPr id="7" name="Text Placeholder 2">
            <a:extLst>
              <a:ext uri="{FF2B5EF4-FFF2-40B4-BE49-F238E27FC236}">
                <a16:creationId xmlns:a16="http://schemas.microsoft.com/office/drawing/2014/main" id="{DBD2A384-D14E-41D5-BBC0-8C609827F080}"/>
              </a:ext>
            </a:extLst>
          </p:cNvPr>
          <p:cNvSpPr txBox="1"/>
          <p:nvPr/>
        </p:nvSpPr>
        <p:spPr>
          <a:xfrm>
            <a:off x="777244" y="2190396"/>
            <a:ext cx="8325661" cy="43516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00"/>
              </a:lnSpc>
              <a:spcBef>
                <a:spcPts val="600"/>
              </a:spcBef>
              <a:spcAft>
                <a:spcPts val="600"/>
              </a:spcAft>
              <a:buNone/>
            </a:pPr>
            <a:r>
              <a:rPr lang="sk" sz="1800" b="0" i="0" strike="noStrike" cap="none" spc="0" baseline="0" dirty="0">
                <a:solidFill>
                  <a:srgbClr val="000000"/>
                </a:solidFill>
                <a:effectLst/>
                <a:latin typeface="Helvetica"/>
                <a:ea typeface="Helvetica"/>
                <a:cs typeface="Helvetica"/>
              </a:rPr>
              <a:t>Riziku vzniku pľúcneho ochorenia sa dá úplne predísť, ak sa uplatňujú </a:t>
            </a:r>
            <a:br>
              <a:rPr lang="en-US" sz="1800" b="0" i="0" strike="noStrike" cap="none" spc="0" baseline="0" dirty="0">
                <a:solidFill>
                  <a:srgbClr val="000000"/>
                </a:solidFill>
                <a:effectLst/>
                <a:latin typeface="Helvetica"/>
                <a:ea typeface="Helvetica"/>
                <a:cs typeface="Helvetica"/>
              </a:rPr>
            </a:br>
            <a:r>
              <a:rPr lang="sk" sz="1800" b="0" i="0" strike="noStrike" cap="none" spc="0" baseline="0" dirty="0">
                <a:solidFill>
                  <a:srgbClr val="000000"/>
                </a:solidFill>
                <a:effectLst/>
                <a:latin typeface="Helvetica"/>
                <a:ea typeface="Helvetica"/>
                <a:cs typeface="Helvetica"/>
              </a:rPr>
              <a:t>kontrolné opatrenia a osvedčené postupy. </a:t>
            </a:r>
          </a:p>
          <a:p>
            <a:pPr marL="0" indent="0">
              <a:lnSpc>
                <a:spcPts val="2400"/>
              </a:lnSpc>
              <a:spcBef>
                <a:spcPts val="600"/>
              </a:spcBef>
              <a:spcAft>
                <a:spcPts val="600"/>
              </a:spcAft>
              <a:buNone/>
            </a:pPr>
            <a:r>
              <a:rPr lang="sk" sz="1800" b="0" i="0" strike="noStrike" cap="none" spc="0" baseline="0" dirty="0">
                <a:solidFill>
                  <a:srgbClr val="000000"/>
                </a:solidFill>
                <a:effectLst/>
                <a:latin typeface="Helvetica"/>
                <a:ea typeface="Helvetica"/>
                <a:cs typeface="Helvetica"/>
              </a:rPr>
              <a:t>Riadime sa osvedčenými postupmi NEPSI, ktoré majú štyri hlavné kroky:</a:t>
            </a:r>
          </a:p>
          <a:p>
            <a:pPr marL="285750" indent="-285750">
              <a:lnSpc>
                <a:spcPts val="2400"/>
              </a:lnSpc>
              <a:spcBef>
                <a:spcPct val="0"/>
              </a:spcBef>
            </a:pPr>
            <a:r>
              <a:rPr lang="sk" sz="1800" b="1" i="0" strike="noStrike" cap="none" spc="0" baseline="0" dirty="0">
                <a:solidFill>
                  <a:srgbClr val="000000"/>
                </a:solidFill>
                <a:effectLst/>
                <a:latin typeface="Helvetica"/>
                <a:ea typeface="Helvetica"/>
                <a:cs typeface="Helvetica"/>
              </a:rPr>
              <a:t>Posúdenie rizík:</a:t>
            </a:r>
            <a:r>
              <a:rPr lang="sk" sz="1800" b="0" i="0" strike="noStrike" cap="none" spc="0" baseline="0" dirty="0">
                <a:solidFill>
                  <a:srgbClr val="000000"/>
                </a:solidFill>
                <a:effectLst/>
                <a:latin typeface="Helvetica"/>
                <a:ea typeface="Helvetica"/>
                <a:cs typeface="Helvetica"/>
              </a:rPr>
              <a:t> posúdenie rizika expozície</a:t>
            </a:r>
          </a:p>
          <a:p>
            <a:pPr marL="285750" indent="-285750">
              <a:lnSpc>
                <a:spcPts val="2400"/>
              </a:lnSpc>
              <a:spcBef>
                <a:spcPct val="0"/>
              </a:spcBef>
            </a:pPr>
            <a:r>
              <a:rPr lang="sk" sz="1800" b="1" i="0" strike="noStrike" cap="none" spc="0" baseline="0" dirty="0">
                <a:solidFill>
                  <a:srgbClr val="000000"/>
                </a:solidFill>
                <a:effectLst/>
                <a:latin typeface="Helvetica"/>
                <a:ea typeface="Helvetica"/>
                <a:cs typeface="Helvetica"/>
              </a:rPr>
              <a:t>Kontrola: </a:t>
            </a:r>
            <a:r>
              <a:rPr lang="sk" sz="1800" b="0" i="0" strike="noStrike" cap="none" spc="0" baseline="0" dirty="0">
                <a:solidFill>
                  <a:srgbClr val="000000"/>
                </a:solidFill>
                <a:effectLst/>
                <a:latin typeface="Helvetica"/>
                <a:ea typeface="Helvetica"/>
                <a:cs typeface="Helvetica"/>
              </a:rPr>
              <a:t>rozhodovanie o tom, ako kontrolovať a predchádzať expozícii</a:t>
            </a:r>
          </a:p>
          <a:p>
            <a:pPr marL="285750" indent="-285750">
              <a:lnSpc>
                <a:spcPts val="2400"/>
              </a:lnSpc>
              <a:spcBef>
                <a:spcPct val="0"/>
              </a:spcBef>
            </a:pPr>
            <a:r>
              <a:rPr lang="sk" sz="1800" b="1" i="0" strike="noStrike" cap="none" spc="0" baseline="0" dirty="0">
                <a:solidFill>
                  <a:srgbClr val="000000"/>
                </a:solidFill>
                <a:effectLst/>
                <a:latin typeface="Helvetica"/>
                <a:ea typeface="Helvetica"/>
                <a:cs typeface="Helvetica"/>
              </a:rPr>
              <a:t>Monitorovanie:</a:t>
            </a:r>
            <a:r>
              <a:rPr lang="sk" sz="1800" b="0" i="0" strike="noStrike" cap="none" spc="0" baseline="0" dirty="0">
                <a:solidFill>
                  <a:srgbClr val="000000"/>
                </a:solidFill>
                <a:effectLst/>
                <a:latin typeface="Helvetica"/>
                <a:ea typeface="Helvetica"/>
                <a:cs typeface="Helvetica"/>
              </a:rPr>
              <a:t> monitorovanie účinnosti kontrolných opatrení</a:t>
            </a:r>
          </a:p>
          <a:p>
            <a:pPr marL="285750" indent="-285750">
              <a:lnSpc>
                <a:spcPts val="2400"/>
              </a:lnSpc>
              <a:spcBef>
                <a:spcPct val="0"/>
              </a:spcBef>
            </a:pPr>
            <a:r>
              <a:rPr lang="sk" sz="1800" b="1" i="0" strike="noStrike" cap="none" spc="0" baseline="0" dirty="0">
                <a:solidFill>
                  <a:srgbClr val="000000"/>
                </a:solidFill>
                <a:effectLst/>
                <a:latin typeface="Helvetica"/>
                <a:ea typeface="Helvetica"/>
                <a:cs typeface="Helvetica"/>
              </a:rPr>
              <a:t>Vzdelávanie:</a:t>
            </a:r>
            <a:r>
              <a:rPr lang="sk" sz="1800" b="0" i="0" strike="noStrike" cap="none" spc="0" baseline="0" dirty="0">
                <a:solidFill>
                  <a:srgbClr val="000000"/>
                </a:solidFill>
                <a:effectLst/>
                <a:latin typeface="Helvetica"/>
                <a:ea typeface="Helvetica"/>
                <a:cs typeface="Helvetica"/>
              </a:rPr>
              <a:t> poskytovanie informácií, inštruktáží a školení</a:t>
            </a:r>
          </a:p>
          <a:p>
            <a:pPr marL="0" indent="0">
              <a:lnSpc>
                <a:spcPts val="2400"/>
              </a:lnSpc>
              <a:buNone/>
            </a:pPr>
            <a:r>
              <a:rPr lang="sk" sz="1800" b="1" i="0" strike="noStrike" cap="none" spc="0" baseline="0" dirty="0">
                <a:solidFill>
                  <a:srgbClr val="000000"/>
                </a:solidFill>
                <a:effectLst/>
                <a:latin typeface="Helvetica"/>
                <a:ea typeface="Helvetica"/>
                <a:cs typeface="Helvetica"/>
              </a:rPr>
              <a:t>NEPSI</a:t>
            </a:r>
            <a:r>
              <a:rPr lang="sk" sz="1800" b="0" i="0" strike="noStrike" cap="none" spc="0" baseline="0" dirty="0">
                <a:solidFill>
                  <a:srgbClr val="000000"/>
                </a:solidFill>
                <a:effectLst/>
                <a:latin typeface="Helvetica"/>
                <a:ea typeface="Helvetica"/>
                <a:cs typeface="Helvetica"/>
              </a:rPr>
              <a:t> je skratka pre „Európsku sieť pre kremeň“, ktorú vytvorili európske sektorové združenia zamestnancov a zamestnávateľov, ktoré podpísali sociálny dialóg „Dohoda o ochrane zdravia pracovníkov prostredníctvom správnej manipulácie a správneho používania kryštalického kremeňa a produktov, ktoré ho obsahujú“.</a:t>
            </a:r>
          </a:p>
          <a:p>
            <a:pPr>
              <a:lnSpc>
                <a:spcPts val="2400"/>
              </a:lnSpc>
            </a:pPr>
            <a:endParaRPr lang="en-US" sz="1800" dirty="0"/>
          </a:p>
        </p:txBody>
      </p:sp>
    </p:spTree>
    <p:extLst>
      <p:ext uri="{BB962C8B-B14F-4D97-AF65-F5344CB8AC3E}">
        <p14:creationId xmlns:p14="http://schemas.microsoft.com/office/powerpoint/2010/main" val="212767136"/>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17.10.31"/>
  <p:tag name="AS_TITLE" val="Aspose.Slides for Java"/>
  <p:tag name="AS_VERSION" val="17.1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PSI Training topic template v1 JF" id="{5EA84160-1248-B945-96E8-C19FFB39C2BD}" vid="{0058E9A8-62BA-8D4E-905C-CEA1055CCE5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8ecf516-e360-4672-81b9-68723bedb71f" xsi:nil="true"/>
    <lcf76f155ced4ddcb4097134ff3c332f xmlns="6d9d7403-2d8c-4818-ae25-2c5629bc733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E8D432CE7244B409A76C38E51B114B2" ma:contentTypeVersion="22" ma:contentTypeDescription="Create a new document." ma:contentTypeScope="" ma:versionID="3b65d00cb17ade1f87e587b146520326">
  <xsd:schema xmlns:xsd="http://www.w3.org/2001/XMLSchema" xmlns:xs="http://www.w3.org/2001/XMLSchema" xmlns:p="http://schemas.microsoft.com/office/2006/metadata/properties" xmlns:ns2="6d9d7403-2d8c-4818-ae25-2c5629bc7330" xmlns:ns3="d8ecf516-e360-4672-81b9-68723bedb71f" targetNamespace="http://schemas.microsoft.com/office/2006/metadata/properties" ma:root="true" ma:fieldsID="5c659a0f85073eddfcef942c3a4ea0a4" ns2:_="" ns3:_="">
    <xsd:import namespace="6d9d7403-2d8c-4818-ae25-2c5629bc7330"/>
    <xsd:import namespace="d8ecf516-e360-4672-81b9-68723bedb7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9d7403-2d8c-4818-ae25-2c5629bc73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7db71fa-6225-4e5d-8d04-885ce7d924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ecf516-e360-4672-81b9-68723bedb71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f5be016-a4e9-4ae4-99b5-de5d8d170bf1}" ma:internalName="TaxCatchAll" ma:showField="CatchAllData" ma:web="d8ecf516-e360-4672-81b9-68723bedb7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E9D9CC3-1A92-450F-A475-EF23AF4BCF49}">
  <ds:schemaRefs>
    <ds:schemaRef ds:uri="http://schemas.microsoft.com/sharepoint/v3/contenttype/forms"/>
  </ds:schemaRefs>
</ds:datastoreItem>
</file>

<file path=customXml/itemProps2.xml><?xml version="1.0" encoding="utf-8"?>
<ds:datastoreItem xmlns:ds="http://schemas.openxmlformats.org/officeDocument/2006/customXml" ds:itemID="{7D545FEE-AD81-4023-B6AC-5CAEA335ED97}">
  <ds:schemaRefs>
    <ds:schemaRef ds:uri="http://purl.org/dc/dcmitype/"/>
    <ds:schemaRef ds:uri="http://purl.org/dc/elements/1.1/"/>
    <ds:schemaRef ds:uri="http://schemas.microsoft.com/office/2006/documentManagement/types"/>
    <ds:schemaRef ds:uri="6d9d7403-2d8c-4818-ae25-2c5629bc7330"/>
    <ds:schemaRef ds:uri="http://schemas.openxmlformats.org/package/2006/metadata/core-properties"/>
    <ds:schemaRef ds:uri="http://www.w3.org/XML/1998/namespace"/>
    <ds:schemaRef ds:uri="d8ecf516-e360-4672-81b9-68723bedb71f"/>
    <ds:schemaRef ds:uri="http://purl.org/dc/terms/"/>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C1C5DE47-58CF-4F4F-B3B3-5C50D6244D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9d7403-2d8c-4818-ae25-2c5629bc7330"/>
    <ds:schemaRef ds:uri="d8ecf516-e360-4672-81b9-68723bedb7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123</TotalTime>
  <Words>1062</Words>
  <Application>Microsoft Macintosh PowerPoint</Application>
  <PresentationFormat>Widescreen</PresentationFormat>
  <Paragraphs>107</Paragraphs>
  <Slides>15</Slides>
  <Notes>11</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Futura Medium</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Samuel Davies</dc:creator>
  <cp:lastModifiedBy>Carlo Arboit</cp:lastModifiedBy>
  <cp:revision>17</cp:revision>
  <dcterms:created xsi:type="dcterms:W3CDTF">2020-07-21T15:14:21Z</dcterms:created>
  <dcterms:modified xsi:type="dcterms:W3CDTF">2024-11-13T12:21:08Z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0x010100BE8D432CE7244B409A76C38E51B114B2</vt:lpwstr>
  </property>
</Properties>
</file>