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56" r:id="rId5"/>
    <p:sldId id="280" r:id="rId6"/>
    <p:sldId id="278" r:id="rId7"/>
    <p:sldId id="268" r:id="rId8"/>
    <p:sldId id="276" r:id="rId9"/>
    <p:sldId id="279" r:id="rId10"/>
    <p:sldId id="269" r:id="rId11"/>
    <p:sldId id="259" r:id="rId12"/>
    <p:sldId id="260" r:id="rId13"/>
    <p:sldId id="277" r:id="rId14"/>
    <p:sldId id="272" r:id="rId15"/>
    <p:sldId id="274" r:id="rId16"/>
    <p:sldId id="266" r:id="rId17"/>
    <p:sldId id="264" r:id="rId18"/>
    <p:sldId id="267"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ded Kiva" initials="OK" lastIdx="0" clrIdx="0">
    <p:extLst>
      <p:ext uri="{19B8F6BF-5375-455C-9EA6-DF929625EA0E}">
        <p15:presenceInfo xmlns:p15="http://schemas.microsoft.com/office/powerpoint/2012/main" userId="S::Oded.Kiva@caesarstone.com::e86d9d0c-3126-4952-85d0-773a2bdc62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512564-FD60-5B49-81CA-180295909D65}" v="2" dt="2020-12-09T20:22:16.8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354" autoAdjust="0"/>
  </p:normalViewPr>
  <p:slideViewPr>
    <p:cSldViewPr snapToGrid="0" snapToObjects="1">
      <p:cViewPr varScale="1">
        <p:scale>
          <a:sx n="116" d="100"/>
          <a:sy n="116" d="100"/>
        </p:scale>
        <p:origin x="864" y="184"/>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 Target="../slides/slide14.xml"/><Relationship Id="rId4"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slide" Target="../slides/slide15.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3557299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1101815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4211351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sk" sz="1200" b="0" i="0" strike="noStrike" cap="none" spc="0" baseline="0" dirty="0">
                <a:solidFill>
                  <a:srgbClr val="000000"/>
                </a:solidFill>
                <a:effectLst/>
                <a:latin typeface="+mn-lt"/>
                <a:ea typeface="Calibri"/>
                <a:cs typeface="Calibri"/>
              </a:rPr>
              <a:t>Údržba, servis a opravy sú nevyhnutné, rutinné postupy pre všetky priemyselné odvetvia. Skontrolujte a implementujte opatrenia na podporu pracovníka. </a:t>
            </a: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2946578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dirty="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15</a:t>
            </a:fld>
            <a:endParaRPr lang="en-US"/>
          </a:p>
        </p:txBody>
      </p:sp>
    </p:spTree>
    <p:extLst>
      <p:ext uri="{BB962C8B-B14F-4D97-AF65-F5344CB8AC3E}">
        <p14:creationId xmlns:p14="http://schemas.microsoft.com/office/powerpoint/2010/main" val="4185876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 sz="1200" b="0" i="0" strike="noStrike" cap="none" spc="0" baseline="0" dirty="0">
                <a:solidFill>
                  <a:srgbClr val="000000"/>
                </a:solidFill>
                <a:effectLst/>
                <a:latin typeface="+mn-lt"/>
                <a:ea typeface="Calibri"/>
                <a:cs typeface="Calibri"/>
              </a:rPr>
              <a:t>Nadmerné vystavenie sa dýchateľnému kryštalickému kremeňu (RCS) môže z dlhodobého hľadiska viesť k vážnym zdravotným problémom pracovníkov. Z tohto dôvodu je dôležité, aby si všetci pracovníci boli vedomí osvedčených postupov, ktoré obmedzujú alebo eliminujú vystavenie sa prachu z kremeňa.</a:t>
            </a:r>
          </a:p>
          <a:p>
            <a:endParaRPr lang="en-US" sz="1200" dirty="0">
              <a:latin typeface="+mn-lt"/>
            </a:endParaRPr>
          </a:p>
          <a:p>
            <a:pPr marL="0" marR="0" lvl="0" indent="0" algn="l" defTabSz="914400" rtl="0" eaLnBrk="1" fontAlgn="auto" latinLnBrk="0" hangingPunct="1">
              <a:lnSpc>
                <a:spcPct val="100000"/>
              </a:lnSpc>
              <a:spcBef>
                <a:spcPct val="0"/>
              </a:spcBef>
              <a:spcAft>
                <a:spcPct val="0"/>
              </a:spcAft>
              <a:buClrTx/>
              <a:buSzTx/>
              <a:buFontTx/>
              <a:buNone/>
              <a:defRPr/>
            </a:pPr>
            <a:r>
              <a:rPr lang="sk" sz="1200" b="0" i="0" strike="noStrike" cap="none" spc="0" baseline="0" dirty="0">
                <a:solidFill>
                  <a:srgbClr val="000000"/>
                </a:solidFill>
                <a:effectLst/>
                <a:latin typeface="+mn-lt"/>
                <a:ea typeface="Calibri"/>
                <a:cs typeface="Calibri"/>
              </a:rPr>
              <a:t>Toto školenie poskytuje návod na údržbu, servis a opravy v prostrediach, kde sa používajú materiály obsahujúce kryštalický kremeň.</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2131665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2189989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 sz="1200" b="0" i="0" strike="noStrike" cap="none" spc="0" baseline="0" dirty="0">
                <a:solidFill>
                  <a:srgbClr val="000000"/>
                </a:solidFill>
                <a:effectLst/>
                <a:latin typeface="+mn-lt"/>
                <a:ea typeface="Calibri"/>
                <a:cs typeface="Calibri"/>
              </a:rPr>
              <a:t>Niektorí zamestnanci a dodávatelia, napr. montéri, elektrikári, hliadkujúci a robotníci, budú musieť vykonávať údržbu, servis a opravy. Zamestnanci môžu prijať viacero opatrení, aby zabezpečili, že tieto činnosti budú vykonávané nerušene.</a:t>
            </a:r>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2930737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 sz="1200" b="0" i="0" strike="noStrike" cap="none" spc="0" baseline="0" dirty="0">
                <a:solidFill>
                  <a:srgbClr val="000000"/>
                </a:solidFill>
                <a:effectLst/>
                <a:latin typeface="+mn-lt"/>
                <a:ea typeface="Calibri"/>
                <a:cs typeface="Calibri"/>
              </a:rPr>
              <a:t>Pracoviská sú frekventované miesta. Zvážte faktory prostredia na obrazovke, aby ste pomohli pri údržbe, servise a opravách. </a:t>
            </a:r>
          </a:p>
          <a:p>
            <a:endParaRPr lang="en-US" sz="1200" dirty="0">
              <a:latin typeface="+mn-lt"/>
            </a:endParaRPr>
          </a:p>
          <a:p>
            <a:r>
              <a:rPr lang="sk" sz="1200" b="0" i="0" strike="noStrike" cap="none" spc="0" baseline="0" dirty="0">
                <a:solidFill>
                  <a:srgbClr val="000000"/>
                </a:solidFill>
                <a:effectLst/>
                <a:latin typeface="+mn-lt"/>
                <a:ea typeface="Calibri"/>
                <a:cs typeface="Calibri"/>
              </a:rPr>
              <a:t>Uistite sa, že pracovisko je vyčistené od rozliatych látok a že funkčné odsávacie systémy sú zapnuté. Tým sa zníži riziko zranenia – čisté prostredie je bezpečné prostredie.</a:t>
            </a:r>
          </a:p>
          <a:p>
            <a:endParaRPr lang="en-US" sz="1200" dirty="0">
              <a:latin typeface="+mn-lt"/>
            </a:endParaRPr>
          </a:p>
          <a:p>
            <a:r>
              <a:rPr lang="sk" sz="1200" b="0" i="0" strike="noStrike" cap="none" spc="0" baseline="0" dirty="0">
                <a:solidFill>
                  <a:srgbClr val="000000"/>
                </a:solidFill>
                <a:effectLst/>
                <a:latin typeface="+mn-lt"/>
                <a:ea typeface="Calibri"/>
                <a:cs typeface="Calibri"/>
              </a:rPr>
              <a:t>Poskytnutie pásových stieračov na dopravníky minimalizuje rozliatia látok.</a:t>
            </a:r>
          </a:p>
          <a:p>
            <a:endParaRPr lang="en-US" sz="1200"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4166485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 sz="1200" b="0" i="0" strike="noStrike" cap="none" spc="0" baseline="0" dirty="0">
                <a:solidFill>
                  <a:srgbClr val="000000"/>
                </a:solidFill>
                <a:effectLst/>
                <a:latin typeface="+mn-lt"/>
                <a:ea typeface="Calibri"/>
                <a:cs typeface="Calibri"/>
              </a:rPr>
              <a:t>Hoci vystavenie prachu je hlavným problémom pre všetkých pracovníkov na pracovisku, ďalšie riziká môžu predstavovať riziko pre jednotlivcov, ktorí vykonávajú údržbu, servis a opravy. Pred začatím takýchto činností zvážte riziká na obrazovke, ktoré presahujú vystavenie sa RCS.</a:t>
            </a:r>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178022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598721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 sz="1200" b="0" i="0" strike="noStrike" cap="none" spc="0" baseline="0" dirty="0">
                <a:solidFill>
                  <a:srgbClr val="000000"/>
                </a:solidFill>
                <a:effectLst/>
                <a:latin typeface="+mn-lt"/>
                <a:ea typeface="Calibri"/>
                <a:cs typeface="Calibri"/>
              </a:rPr>
              <a:t>Toto video obsahuje osvedčené postupy pri údržbe, servise a opravách.</a:t>
            </a:r>
          </a:p>
          <a:p>
            <a:endParaRPr lang="en-US" sz="1200" dirty="0">
              <a:latin typeface="+mn-lt"/>
            </a:endParaRPr>
          </a:p>
          <a:p>
            <a:r>
              <a:rPr lang="sk" sz="1200" b="0" i="0" strike="noStrike" cap="none" spc="0" baseline="0" dirty="0">
                <a:solidFill>
                  <a:srgbClr val="000000"/>
                </a:solidFill>
                <a:effectLst/>
                <a:latin typeface="+mn-lt"/>
                <a:ea typeface="Calibri"/>
                <a:cs typeface="Calibri"/>
              </a:rPr>
              <a:t>Vedľa obrázka videa vidíte graf a červený pruh znázorňujúci koncentráciu prachu v mg/m3.</a:t>
            </a:r>
          </a:p>
          <a:p>
            <a:endParaRPr lang="en-GB" sz="1200" b="0" i="0" u="none" strike="noStrike" kern="1200" dirty="0">
              <a:solidFill>
                <a:schemeClr val="tx1"/>
              </a:solidFill>
              <a:effectLst/>
              <a:latin typeface="+mn-lt"/>
              <a:ea typeface="+mn-ea"/>
              <a:cs typeface="+mn-cs"/>
            </a:endParaRPr>
          </a:p>
          <a:p>
            <a:r>
              <a:rPr lang="sk" sz="1200" b="0" i="0" strike="noStrike" cap="none" spc="0" baseline="0" dirty="0">
                <a:solidFill>
                  <a:srgbClr val="000000"/>
                </a:solidFill>
                <a:effectLst/>
                <a:latin typeface="+mn-lt"/>
                <a:ea typeface="Calibri"/>
                <a:cs typeface="Calibri"/>
              </a:rPr>
              <a:t>Meranie koncentrácie prachu sa netýka dýchateľného kryštalického kremeňa, je založené na semikvantitatívnom meraní. Podstatná nie je hodnota koncentrácie prachu, ale relatívny rozdiel medzi úrovňami expozície počas odporúčaného a iného postupu.</a:t>
            </a:r>
          </a:p>
          <a:p>
            <a:endParaRPr lang="en-US" sz="1200"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4162615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sk" sz="1000" b="0" i="0" strike="noStrike" cap="none" spc="0" baseline="0">
                <a:solidFill>
                  <a:srgbClr val="000000"/>
                </a:solidFill>
                <a:effectLst/>
                <a:latin typeface="Helvetica"/>
                <a:ea typeface="Helvetica"/>
                <a:cs typeface="Helvetica"/>
              </a:rPr>
              <a:t>Tento školiaci balík bol vyvinutý ako súčasť Príručky osvedčených postupov NEPSI – navštívte stránku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13F6C85-61B6-714A-AA5E-9744FB5D6C79}"/>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8" name="Text Placeholder 4">
            <a:extLst>
              <a:ext uri="{FF2B5EF4-FFF2-40B4-BE49-F238E27FC236}">
                <a16:creationId xmlns:a16="http://schemas.microsoft.com/office/drawing/2014/main" id="{73262F70-A16D-944E-B24A-4BAF8E82FECB}"/>
              </a:ext>
            </a:extLst>
          </p:cNvPr>
          <p:cNvSpPr txBox="1"/>
          <p:nvPr userDrawn="1"/>
        </p:nvSpPr>
        <p:spPr>
          <a:xfrm>
            <a:off x="7276011" y="429114"/>
            <a:ext cx="4541340"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k" sz="1400" b="1" i="0" strike="noStrike" cap="none" spc="0" baseline="0">
                <a:solidFill>
                  <a:srgbClr val="F6A317"/>
                </a:solidFill>
                <a:effectLst/>
                <a:latin typeface="Helvetica"/>
                <a:ea typeface="Helvetica"/>
                <a:cs typeface="Helvetica"/>
              </a:rPr>
              <a:t>ŠKOLENIE ZAMERANÉ NA OSVEDČENÉ POSTUPY V OBLASTI ÚDRŽBY, SERVISU A OPRAVY</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2.tiff"/><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3.tiff"/><Relationship Id="rId5" Type="http://schemas.openxmlformats.org/officeDocument/2006/relationships/notesSlide" Target="../notesSlides/notesSlide12.xml"/><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hyperlink" Target="https://guide.nepsi.eu/" TargetMode="External"/><Relationship Id="rId3" Type="http://schemas.openxmlformats.org/officeDocument/2006/relationships/tags" Target="../tags/tag22.xml"/><Relationship Id="rId7" Type="http://schemas.openxmlformats.org/officeDocument/2006/relationships/hyperlink" Target="https://guide.nepsi.eu/sheets" TargetMode="Externa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notesSlide" Target="../notesSlides/notesSlide13.xml"/><Relationship Id="rId5" Type="http://schemas.openxmlformats.org/officeDocument/2006/relationships/slideLayout" Target="../slideLayouts/slideLayout3.xml"/><Relationship Id="rId10" Type="http://schemas.openxmlformats.org/officeDocument/2006/relationships/hyperlink" Target="https://training.nepsi.eu/" TargetMode="External"/><Relationship Id="rId4" Type="http://schemas.openxmlformats.org/officeDocument/2006/relationships/tags" Target="../tags/tag23.xml"/><Relationship Id="rId9" Type="http://schemas.openxmlformats.org/officeDocument/2006/relationships/hyperlink" Target="https://toolkit.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3" y="2622849"/>
            <a:ext cx="9053807" cy="1691348"/>
          </a:xfrm>
        </p:spPr>
        <p:txBody>
          <a:bodyPr anchor="t"/>
          <a:lstStyle/>
          <a:p>
            <a:pPr>
              <a:lnSpc>
                <a:spcPct val="100000"/>
              </a:lnSpc>
            </a:pPr>
            <a:r>
              <a:rPr lang="sk" sz="2800" b="1" i="0" strike="noStrike" cap="none" spc="0" baseline="0" dirty="0">
                <a:solidFill>
                  <a:srgbClr val="FFFFFF"/>
                </a:solidFill>
                <a:effectLst/>
                <a:latin typeface="Helvetica"/>
                <a:ea typeface="Helvetica"/>
                <a:cs typeface="Helvetica"/>
              </a:rPr>
              <a:t>ŠKOLENIE ZAMERANÉ NA OSVEDČENÉ POSTUPY V OBLASTI ÚDRŽBY, SERVISU A OPRAVY</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314197"/>
            <a:ext cx="7534275" cy="850900"/>
          </a:xfrm>
        </p:spPr>
        <p:txBody>
          <a:bodyPr/>
          <a:lstStyle/>
          <a:p>
            <a:endParaRPr lang="en-US"/>
          </a:p>
        </p:txBody>
      </p:sp>
      <p:sp>
        <p:nvSpPr>
          <p:cNvPr id="2" name="Rectangle 1">
            <a:extLst>
              <a:ext uri="{FF2B5EF4-FFF2-40B4-BE49-F238E27FC236}">
                <a16:creationId xmlns:a16="http://schemas.microsoft.com/office/drawing/2014/main" id="{38DA2A35-C7D5-2D42-BBF6-9ECD4BF6FA32}"/>
              </a:ext>
            </a:extLst>
          </p:cNvPr>
          <p:cNvSpPr/>
          <p:nvPr/>
        </p:nvSpPr>
        <p:spPr>
          <a:xfrm>
            <a:off x="6803136" y="257175"/>
            <a:ext cx="4998339" cy="74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OSVEDČENÉ HYGIENICKÉ POSTUPY</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3" y="2743200"/>
            <a:ext cx="5453624" cy="3301845"/>
          </a:xfrm>
        </p:spPr>
        <p:txBody>
          <a:bodyPr/>
          <a:lstStyle/>
          <a:p>
            <a:pPr marL="285750" indent="-285750">
              <a:lnSpc>
                <a:spcPts val="2400"/>
              </a:lnSpc>
              <a:spcAft>
                <a:spcPts val="1000"/>
              </a:spcAft>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Jedzte v oblasti mimo pracovných procesov zahŕňajúcich možné vystavenie sa RCS.</a:t>
            </a:r>
          </a:p>
          <a:p>
            <a:pPr marL="285750" indent="-285750">
              <a:lnSpc>
                <a:spcPts val="2400"/>
              </a:lnSpc>
              <a:spcAft>
                <a:spcPts val="1000"/>
              </a:spcAft>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Pred jedením, pitím alebo fajčením si pracovníci musia umyť ruky a tvár a prezliecť sa.</a:t>
            </a:r>
          </a:p>
          <a:p>
            <a:pPr marL="285750" indent="-285750">
              <a:lnSpc>
                <a:spcPts val="2400"/>
              </a:lnSpc>
              <a:spcAft>
                <a:spcPts val="1000"/>
              </a:spcAft>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Fajčenie je škodlivé pre vaše zdravie a môže zvýšiť poškodenie zdravia v spojení s prachom kryštalického kremeňa.</a:t>
            </a:r>
          </a:p>
        </p:txBody>
      </p:sp>
    </p:spTree>
    <p:extLst>
      <p:ext uri="{BB962C8B-B14F-4D97-AF65-F5344CB8AC3E}">
        <p14:creationId xmlns:p14="http://schemas.microsoft.com/office/powerpoint/2010/main" val="164902899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intenanceServicesRepair.mp4" descr="MaintenanceServicesRepair.mp4">
            <a:hlinkClick r:id="" action="ppaction://media"/>
            <a:extLst>
              <a:ext uri="{FF2B5EF4-FFF2-40B4-BE49-F238E27FC236}">
                <a16:creationId xmlns:a16="http://schemas.microsoft.com/office/drawing/2014/main" id="{A1B0DBED-A470-1B4F-813C-DD533A889EC4}"/>
              </a:ext>
            </a:extLst>
          </p:cNvPr>
          <p:cNvPicPr>
            <a:picLocks noGrp="1" noChangeAspect="1"/>
          </p:cNvPicPr>
          <p:nvPr>
            <p:ph type="media" sz="quarter" idx="10"/>
            <a:vide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3322638" y="1608138"/>
            <a:ext cx="5546725" cy="4437062"/>
          </a:xfrm>
          <a:prstGeom prst="rect">
            <a:avLst/>
          </a:prstGeom>
        </p:spPr>
      </p:pic>
    </p:spTree>
    <p:extLst>
      <p:ext uri="{BB962C8B-B14F-4D97-AF65-F5344CB8AC3E}">
        <p14:creationId xmlns:p14="http://schemas.microsoft.com/office/powerpoint/2010/main" val="33273127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444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custDataLst>
              <p:tags r:id="rId1"/>
            </p:custDataLst>
          </p:nvPr>
        </p:nvSpPr>
        <p:spPr>
          <a:xfrm>
            <a:off x="777244" y="1640901"/>
            <a:ext cx="7123172" cy="850900"/>
          </a:xfrm>
        </p:spPr>
        <p:txBody>
          <a:bodyPr/>
          <a:lstStyle/>
          <a:p>
            <a:pPr>
              <a:lnSpc>
                <a:spcPct val="100000"/>
              </a:lnSpc>
            </a:pPr>
            <a:r>
              <a:rPr lang="sk" sz="2800" b="1" i="0" strike="noStrike" cap="none" spc="0" baseline="0" dirty="0">
                <a:solidFill>
                  <a:srgbClr val="F6A317"/>
                </a:solidFill>
                <a:effectLst/>
                <a:latin typeface="Helvetica"/>
                <a:ea typeface="Helvetica"/>
                <a:cs typeface="Helvetica"/>
              </a:rPr>
              <a:t>ODPORÚČANÉ A ZAKÁZANÉ AKTIVITY V OBLASTI ÚDRŽBY, SERVISU A OPRÁV</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custDataLst>
              <p:tags r:id="rId2"/>
            </p:custDataLst>
          </p:nvPr>
        </p:nvSpPr>
        <p:spPr>
          <a:xfrm>
            <a:off x="777242" y="2814638"/>
            <a:ext cx="9079989" cy="3230407"/>
          </a:xfrm>
        </p:spPr>
        <p:txBody>
          <a:bodyPr/>
          <a:lstStyle/>
          <a:p>
            <a:pPr>
              <a:lnSpc>
                <a:spcPct val="100000"/>
              </a:lnSpc>
              <a:spcBef>
                <a:spcPts val="600"/>
              </a:spcBef>
            </a:pPr>
            <a:r>
              <a:rPr lang="sk" sz="1600" b="1" i="0" strike="noStrike" cap="none" spc="0" baseline="0" dirty="0">
                <a:solidFill>
                  <a:srgbClr val="000000"/>
                </a:solidFill>
                <a:effectLst/>
                <a:latin typeface="Helvetica"/>
                <a:ea typeface="Helvetica"/>
                <a:cs typeface="Helvetica"/>
              </a:rPr>
              <a:t>ODPORÚČANÉ AKTIVITY</a:t>
            </a:r>
          </a:p>
          <a:p>
            <a:pPr marL="285750" indent="-285750">
              <a:lnSpc>
                <a:spcPct val="100000"/>
              </a:lnSpc>
              <a:spcBef>
                <a:spcPts val="600"/>
              </a:spcBef>
              <a:buSzPct val="85000"/>
              <a:buFont typeface=".Apple Color Emoji UI"/>
              <a:buChar char="✅"/>
            </a:pPr>
            <a:r>
              <a:rPr lang="sk" sz="1600" b="0" i="0" strike="noStrike" cap="none" spc="0" baseline="0" dirty="0">
                <a:solidFill>
                  <a:srgbClr val="000000"/>
                </a:solidFill>
                <a:effectLst/>
                <a:latin typeface="Helvetica"/>
                <a:ea typeface="Helvetica"/>
                <a:cs typeface="Helvetica"/>
              </a:rPr>
              <a:t>Poruchy, pokazenia a rozliate látky plánujte dopredu.</a:t>
            </a:r>
          </a:p>
          <a:p>
            <a:pPr marL="285750" indent="-285750">
              <a:lnSpc>
                <a:spcPct val="100000"/>
              </a:lnSpc>
              <a:spcBef>
                <a:spcPts val="600"/>
              </a:spcBef>
              <a:buSzPct val="85000"/>
              <a:buFont typeface=".Apple Color Emoji UI"/>
              <a:buChar char="✅"/>
            </a:pPr>
            <a:r>
              <a:rPr lang="sk" sz="1600" b="0" i="0" strike="noStrike" cap="none" spc="0" baseline="0" dirty="0">
                <a:solidFill>
                  <a:srgbClr val="000000"/>
                </a:solidFill>
                <a:effectLst/>
                <a:latin typeface="Helvetica"/>
                <a:ea typeface="Helvetica"/>
                <a:cs typeface="Helvetica"/>
              </a:rPr>
              <a:t>Uistite sa, že pracovisko je čisté.</a:t>
            </a:r>
          </a:p>
          <a:p>
            <a:pPr marL="285750" indent="-285750">
              <a:lnSpc>
                <a:spcPct val="100000"/>
              </a:lnSpc>
              <a:spcBef>
                <a:spcPts val="600"/>
              </a:spcBef>
              <a:buSzPct val="85000"/>
              <a:buFont typeface=".Apple Color Emoji UI"/>
              <a:buChar char="✅"/>
            </a:pPr>
            <a:r>
              <a:rPr lang="sk" sz="1600" b="0" i="0" strike="noStrike" cap="none" spc="0" baseline="0" dirty="0">
                <a:solidFill>
                  <a:srgbClr val="000000"/>
                </a:solidFill>
                <a:effectLst/>
                <a:latin typeface="Helvetica"/>
                <a:ea typeface="Helvetica"/>
                <a:cs typeface="Helvetica"/>
              </a:rPr>
              <a:t>Rozliatu látku ihneď vyčistite.</a:t>
            </a:r>
          </a:p>
          <a:p>
            <a:pPr marL="285750" indent="-285750">
              <a:lnSpc>
                <a:spcPct val="100000"/>
              </a:lnSpc>
              <a:spcBef>
                <a:spcPts val="600"/>
              </a:spcBef>
              <a:spcAft>
                <a:spcPts val="1000"/>
              </a:spcAft>
              <a:buSzPct val="85000"/>
              <a:buFont typeface=".Apple Color Emoji UI"/>
              <a:buChar char="✅"/>
            </a:pPr>
            <a:r>
              <a:rPr lang="sk" sz="1600" b="0" i="0" strike="noStrike" cap="none" spc="0" baseline="0" dirty="0">
                <a:solidFill>
                  <a:srgbClr val="000000"/>
                </a:solidFill>
                <a:effectLst/>
                <a:latin typeface="Helvetica"/>
                <a:ea typeface="Helvetica"/>
                <a:cs typeface="Helvetica"/>
              </a:rPr>
              <a:t>Nahláste prípady poškodeného vybavenia a zariadení.</a:t>
            </a:r>
          </a:p>
          <a:p>
            <a:pPr>
              <a:lnSpc>
                <a:spcPct val="100000"/>
              </a:lnSpc>
              <a:spcBef>
                <a:spcPts val="600"/>
              </a:spcBef>
            </a:pPr>
            <a:r>
              <a:rPr lang="sk" sz="1600" b="1" i="0" strike="noStrike" cap="none" spc="0" baseline="0" dirty="0">
                <a:solidFill>
                  <a:srgbClr val="000000"/>
                </a:solidFill>
                <a:effectLst/>
                <a:latin typeface="Helvetica"/>
                <a:ea typeface="Helvetica"/>
                <a:cs typeface="Helvetica"/>
              </a:rPr>
              <a:t>ZAKÁZANÉ AKTIVITY</a:t>
            </a:r>
          </a:p>
          <a:p>
            <a:pPr marL="285750" indent="-285750">
              <a:lnSpc>
                <a:spcPct val="100000"/>
              </a:lnSpc>
              <a:spcBef>
                <a:spcPts val="600"/>
              </a:spcBef>
              <a:buSzPct val="85000"/>
              <a:buFont typeface=".Apple Color Emoji UI"/>
              <a:buChar char="❌"/>
            </a:pPr>
            <a:r>
              <a:rPr lang="sk" sz="1600" b="0" i="0" strike="noStrike" cap="none" spc="0" baseline="0" dirty="0">
                <a:solidFill>
                  <a:srgbClr val="000000"/>
                </a:solidFill>
                <a:effectLst/>
                <a:latin typeface="Helvetica"/>
                <a:ea typeface="Helvetica"/>
                <a:cs typeface="Helvetica"/>
              </a:rPr>
              <a:t>Nepoužívajte poškodené alebo nadmerne používané vybavenie.</a:t>
            </a:r>
          </a:p>
          <a:p>
            <a:pPr marL="285750" indent="-285750">
              <a:lnSpc>
                <a:spcPct val="100000"/>
              </a:lnSpc>
              <a:spcBef>
                <a:spcPts val="600"/>
              </a:spcBef>
              <a:buSzPct val="85000"/>
              <a:buFont typeface=".Apple Color Emoji UI"/>
              <a:buChar char="❌"/>
            </a:pPr>
            <a:r>
              <a:rPr lang="sk" sz="1600" b="0" i="0" strike="noStrike" cap="none" spc="0" baseline="0" dirty="0">
                <a:solidFill>
                  <a:srgbClr val="000000"/>
                </a:solidFill>
                <a:effectLst/>
                <a:latin typeface="Helvetica"/>
                <a:ea typeface="Helvetica"/>
                <a:cs typeface="Helvetica"/>
              </a:rPr>
              <a:t>Nečistite pomocou suchej metly alebo stlačeného vzduchu.</a:t>
            </a:r>
          </a:p>
          <a:p>
            <a:pPr marL="285750" indent="-285750">
              <a:lnSpc>
                <a:spcPct val="100000"/>
              </a:lnSpc>
              <a:spcBef>
                <a:spcPts val="600"/>
              </a:spcBef>
              <a:buSzPct val="85000"/>
              <a:buFont typeface=".Apple Color Emoji UI"/>
              <a:buChar char="❌"/>
            </a:pPr>
            <a:r>
              <a:rPr lang="sk" sz="1600" b="0" i="0" strike="noStrike" cap="none" spc="0" baseline="0" dirty="0">
                <a:solidFill>
                  <a:srgbClr val="FF0000"/>
                </a:solidFill>
                <a:effectLst/>
                <a:latin typeface="Helvetica"/>
                <a:ea typeface="Helvetica"/>
                <a:cs typeface="Helvetica"/>
              </a:rPr>
              <a:t>Text pre školiteľa — sú potrebné ďalšie informácie.</a:t>
            </a:r>
          </a:p>
          <a:p>
            <a:pPr>
              <a:lnSpc>
                <a:spcPct val="100000"/>
              </a:lnSpc>
              <a:spcBef>
                <a:spcPts val="600"/>
              </a:spcBef>
              <a:buSzPct val="85000"/>
            </a:pPr>
            <a:endParaRPr lang="en-US" dirty="0"/>
          </a:p>
          <a:p>
            <a:pPr marL="285750" indent="-285750">
              <a:lnSpc>
                <a:spcPct val="100000"/>
              </a:lnSpc>
              <a:spcBef>
                <a:spcPts val="600"/>
              </a:spcBef>
              <a:buSzPct val="85000"/>
              <a:buFont typeface=".Apple Color Emoji UI"/>
              <a:buChar char="✅"/>
            </a:pPr>
            <a:endParaRPr lang="en-US" dirty="0"/>
          </a:p>
        </p:txBody>
      </p:sp>
    </p:spTree>
    <p:extLst>
      <p:ext uri="{BB962C8B-B14F-4D97-AF65-F5344CB8AC3E}">
        <p14:creationId xmlns:p14="http://schemas.microsoft.com/office/powerpoint/2010/main" val="135879653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custDataLst>
              <p:tags r:id="rId1"/>
            </p:custDataLst>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PRÁZDNA SNÍMKA</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custDataLst>
              <p:tags r:id="rId2"/>
            </p:custDataLst>
          </p:nvPr>
        </p:nvSpPr>
        <p:spPr/>
        <p:txBody>
          <a:bodyPr/>
          <a:lstStyle/>
          <a:p>
            <a:pPr>
              <a:lnSpc>
                <a:spcPts val="2400"/>
              </a:lnSpc>
            </a:pPr>
            <a:r>
              <a:rPr lang="sk" sz="1800" b="0" i="0" strike="noStrike" cap="none" spc="0" baseline="0">
                <a:solidFill>
                  <a:srgbClr val="000000"/>
                </a:solidFill>
                <a:effectLst/>
                <a:latin typeface="Helvetica"/>
                <a:ea typeface="Helvetica"/>
                <a:cs typeface="Helvetica"/>
              </a:rPr>
              <a:t>Túto snímku použite na vytvorenie vlastného školiaceho materiálu špecifického pre pracovné prostredie/kontext.</a:t>
            </a:r>
          </a:p>
          <a:p>
            <a:pPr>
              <a:lnSpc>
                <a:spcPts val="2400"/>
              </a:lnSpc>
            </a:pPr>
            <a:r>
              <a:rPr lang="sk" sz="1800" b="0" i="0" strike="noStrike" cap="none" spc="0" baseline="0">
                <a:solidFill>
                  <a:srgbClr val="000000"/>
                </a:solidFill>
                <a:effectLst/>
                <a:latin typeface="Helvetica"/>
                <a:ea typeface="Helvetica"/>
                <a:cs typeface="Helvetica"/>
              </a:rPr>
              <a:t>Ak chcete zmeniť obrázok, kliknite pravým tlačidlom myši &gt; zmeniť obrázok &gt; zo súboru.</a:t>
            </a:r>
          </a:p>
          <a:p>
            <a:pPr>
              <a:lnSpc>
                <a:spcPts val="2400"/>
              </a:lnSpc>
            </a:pPr>
            <a:r>
              <a:rPr lang="sk" sz="1800" b="0" i="0" strike="noStrike" cap="none" spc="0" baseline="0">
                <a:solidFill>
                  <a:srgbClr val="000000"/>
                </a:solidFill>
                <a:effectLst/>
                <a:latin typeface="Helvetica"/>
                <a:ea typeface="Helvetica"/>
                <a:cs typeface="Helvetica"/>
              </a:rPr>
              <a:t>Ak chcete vytvoriť ďalšie snímky, kliknite na kartu „Nová snímka“ vyššie.</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custDataLst>
              <p:tags r:id="rId3"/>
            </p:custDataLst>
          </p:nvPr>
        </p:nvPicPr>
        <p:blipFill>
          <a:blip r:embed="rId6"/>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229500937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custDataLst>
              <p:tags r:id="rId1"/>
            </p:custDataLst>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ZÁVER</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custDataLst>
              <p:tags r:id="rId2"/>
            </p:custDataLst>
          </p:nvPr>
        </p:nvSpPr>
        <p:spPr/>
        <p:txBody>
          <a:bodyPr anchor="t"/>
          <a:lstStyle/>
          <a:p>
            <a:pPr>
              <a:lnSpc>
                <a:spcPts val="2400"/>
              </a:lnSpc>
              <a:spcBef>
                <a:spcPts val="600"/>
              </a:spcBef>
              <a:spcAft>
                <a:spcPts val="1000"/>
              </a:spcAft>
            </a:pPr>
            <a:r>
              <a:rPr lang="sk" sz="1800" b="0" i="0" strike="noStrike" cap="none" spc="0" baseline="0" dirty="0">
                <a:solidFill>
                  <a:srgbClr val="000000"/>
                </a:solidFill>
                <a:effectLst/>
                <a:latin typeface="Helvetica"/>
                <a:ea typeface="Helvetica"/>
                <a:cs typeface="Helvetica"/>
              </a:rPr>
              <a:t>Údržba, servis a opravy sú nevyhnutné, rutinné postupy pre všetky priemyselné odvetvia. </a:t>
            </a:r>
            <a:br>
              <a:rPr lang="en-US" sz="1800" b="0" i="0" strike="noStrike" cap="none" spc="0" baseline="0" dirty="0">
                <a:solidFill>
                  <a:srgbClr val="000000"/>
                </a:solidFill>
                <a:effectLst/>
                <a:latin typeface="Helvetica"/>
                <a:ea typeface="Helvetica"/>
                <a:cs typeface="Helvetica"/>
              </a:rPr>
            </a:br>
            <a:r>
              <a:rPr lang="sk" sz="1800" b="0" i="0" strike="noStrike" cap="none" spc="0" baseline="0" dirty="0">
                <a:solidFill>
                  <a:srgbClr val="000000"/>
                </a:solidFill>
                <a:effectLst/>
                <a:latin typeface="Helvetica"/>
                <a:ea typeface="Helvetica"/>
                <a:cs typeface="Helvetica"/>
              </a:rPr>
              <a:t>Pamätajte si:</a:t>
            </a:r>
          </a:p>
          <a:p>
            <a:pPr marL="285750" indent="-285750">
              <a:lnSpc>
                <a:spcPts val="2400"/>
              </a:lnSpc>
              <a:spcBef>
                <a:spcPts val="600"/>
              </a:spcBef>
              <a:spcAft>
                <a:spcPts val="600"/>
              </a:spcAft>
              <a:buClr>
                <a:srgbClr val="F1B600"/>
              </a:buClr>
              <a:buSzPct val="120000"/>
              <a:buFont typeface="Wingdings" pitchFamily="2" charset="2"/>
              <a:buChar char="q"/>
            </a:pPr>
            <a:r>
              <a:rPr lang="sk" sz="1800" b="0" i="0" strike="noStrike" cap="none" spc="0" baseline="0" dirty="0">
                <a:solidFill>
                  <a:srgbClr val="000000"/>
                </a:solidFill>
                <a:effectLst/>
                <a:latin typeface="Helvetica"/>
                <a:ea typeface="Helvetica"/>
                <a:cs typeface="Helvetica"/>
              </a:rPr>
              <a:t>Poruchy, pokazenia a rozliate látky plánujte dopredu.</a:t>
            </a:r>
          </a:p>
          <a:p>
            <a:pPr marL="285750" indent="-285750">
              <a:lnSpc>
                <a:spcPts val="2400"/>
              </a:lnSpc>
              <a:spcBef>
                <a:spcPts val="600"/>
              </a:spcBef>
              <a:spcAft>
                <a:spcPts val="600"/>
              </a:spcAft>
              <a:buClr>
                <a:srgbClr val="F1B600"/>
              </a:buClr>
              <a:buSzPct val="120000"/>
              <a:buFont typeface="Wingdings" pitchFamily="2" charset="2"/>
              <a:buChar char="q"/>
            </a:pPr>
            <a:r>
              <a:rPr lang="sk" sz="1800" b="0" i="0" strike="noStrike" cap="none" spc="0" baseline="0" dirty="0">
                <a:solidFill>
                  <a:srgbClr val="000000"/>
                </a:solidFill>
                <a:effectLst/>
                <a:latin typeface="Helvetica"/>
                <a:ea typeface="Helvetica"/>
                <a:cs typeface="Helvetica"/>
              </a:rPr>
              <a:t>Pracovisko udržiavajte čisté a dobre vetrané. </a:t>
            </a:r>
          </a:p>
          <a:p>
            <a:pPr marL="285750" indent="-285750">
              <a:lnSpc>
                <a:spcPts val="2400"/>
              </a:lnSpc>
              <a:spcBef>
                <a:spcPts val="600"/>
              </a:spcBef>
              <a:spcAft>
                <a:spcPts val="600"/>
              </a:spcAft>
              <a:buClr>
                <a:srgbClr val="F1B600"/>
              </a:buClr>
              <a:buSzPct val="120000"/>
              <a:buFont typeface="Wingdings" pitchFamily="2" charset="2"/>
              <a:buChar char="q"/>
            </a:pPr>
            <a:r>
              <a:rPr lang="sk" sz="1800" b="0" i="0" strike="noStrike" cap="none" spc="0" baseline="0" dirty="0">
                <a:solidFill>
                  <a:srgbClr val="000000"/>
                </a:solidFill>
                <a:effectLst/>
                <a:latin typeface="Helvetica"/>
                <a:ea typeface="Helvetica"/>
                <a:cs typeface="Helvetica"/>
              </a:rPr>
              <a:t>Pozor na ďalšie nebezpečenstvá na pracovisku.</a:t>
            </a:r>
          </a:p>
          <a:p>
            <a:pPr marL="285750" indent="-285750">
              <a:lnSpc>
                <a:spcPts val="2400"/>
              </a:lnSpc>
              <a:spcBef>
                <a:spcPts val="600"/>
              </a:spcBef>
              <a:spcAft>
                <a:spcPts val="600"/>
              </a:spcAft>
              <a:buClr>
                <a:srgbClr val="F1B600"/>
              </a:buClr>
              <a:buSzPct val="120000"/>
              <a:buFont typeface="Wingdings" pitchFamily="2" charset="2"/>
              <a:buChar char="q"/>
            </a:pPr>
            <a:r>
              <a:rPr lang="sk" sz="1800" b="0" i="0" strike="noStrike" cap="none" spc="0" baseline="0" dirty="0">
                <a:solidFill>
                  <a:srgbClr val="FF0000"/>
                </a:solidFill>
                <a:effectLst/>
                <a:latin typeface="Helvetica"/>
                <a:ea typeface="Helvetica"/>
                <a:cs typeface="Helvetica"/>
              </a:rPr>
              <a:t>Školiteľ pridá kontextové závery.</a:t>
            </a:r>
          </a:p>
          <a:p>
            <a:pPr marL="285750" indent="-285750">
              <a:lnSpc>
                <a:spcPts val="2400"/>
              </a:lnSpc>
              <a:spcBef>
                <a:spcPts val="600"/>
              </a:spcBef>
              <a:spcAft>
                <a:spcPts val="600"/>
              </a:spcAft>
              <a:buClr>
                <a:srgbClr val="F1B600"/>
              </a:buClr>
              <a:buSzPct val="120000"/>
              <a:buFont typeface="Wingdings" pitchFamily="2" charset="2"/>
              <a:buChar char="q"/>
            </a:pPr>
            <a:endParaRPr lang="en-GB" sz="1800" dirty="0"/>
          </a:p>
          <a:p>
            <a:pPr marL="285750" indent="-285750">
              <a:lnSpc>
                <a:spcPts val="2400"/>
              </a:lnSpc>
              <a:spcBef>
                <a:spcPts val="600"/>
              </a:spcBef>
              <a:spcAft>
                <a:spcPts val="600"/>
              </a:spcAft>
              <a:buClr>
                <a:srgbClr val="F1B600"/>
              </a:buClr>
              <a:buSzPct val="120000"/>
              <a:buFont typeface="Wingdings" pitchFamily="2" charset="2"/>
              <a:buChar char="q"/>
            </a:pPr>
            <a:endParaRPr lang="en-GB" sz="1800" dirty="0"/>
          </a:p>
          <a:p>
            <a:pPr marL="285750" indent="-285750">
              <a:lnSpc>
                <a:spcPts val="2400"/>
              </a:lnSpc>
              <a:spcBef>
                <a:spcPts val="600"/>
              </a:spcBef>
              <a:spcAft>
                <a:spcPts val="600"/>
              </a:spcAft>
              <a:buClr>
                <a:srgbClr val="F1B600"/>
              </a:buClr>
              <a:buSzPct val="120000"/>
              <a:buFont typeface="Wingdings" pitchFamily="2" charset="2"/>
              <a:buChar char="q"/>
            </a:pPr>
            <a:endParaRPr lang="en-GB" sz="1800" dirty="0"/>
          </a:p>
          <a:p>
            <a:pPr marL="285750" indent="-285750">
              <a:lnSpc>
                <a:spcPts val="2400"/>
              </a:lnSpc>
              <a:spcBef>
                <a:spcPts val="600"/>
              </a:spcBef>
              <a:spcAft>
                <a:spcPts val="600"/>
              </a:spcAft>
              <a:buClr>
                <a:srgbClr val="F1B600"/>
              </a:buClr>
              <a:buSzPct val="120000"/>
              <a:buFont typeface="Wingdings" pitchFamily="2" charset="2"/>
              <a:buChar char="q"/>
            </a:pPr>
            <a:endParaRPr lang="en-GB" sz="1800" dirty="0"/>
          </a:p>
          <a:p>
            <a:pPr marL="285750" indent="-285750">
              <a:lnSpc>
                <a:spcPts val="2400"/>
              </a:lnSpc>
              <a:spcBef>
                <a:spcPts val="600"/>
              </a:spcBef>
              <a:spcAft>
                <a:spcPts val="600"/>
              </a:spcAft>
              <a:buClr>
                <a:srgbClr val="F1B600"/>
              </a:buClr>
              <a:buSzPct val="120000"/>
              <a:buFont typeface="Wingdings" pitchFamily="2" charset="2"/>
              <a:buChar char="q"/>
            </a:pPr>
            <a:endParaRPr lang="en-GB" sz="1800" dirty="0"/>
          </a:p>
          <a:p>
            <a:pPr>
              <a:lnSpc>
                <a:spcPts val="2400"/>
              </a:lnSpc>
            </a:pPr>
            <a:endParaRPr lang="en-US" sz="1800" dirty="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custDataLst>
              <p:tags r:id="rId3"/>
            </p:custDataLst>
          </p:nvPr>
        </p:nvPicPr>
        <p:blipFill>
          <a:blip r:embed="rId6"/>
          <a:stretch>
            <a:fillRect/>
          </a:stretch>
        </p:blipFill>
        <p:spPr>
          <a:xfrm>
            <a:off x="7287256" y="1365250"/>
            <a:ext cx="4127500" cy="4127500"/>
          </a:xfrm>
          <a:prstGeom prst="rect">
            <a:avLst/>
          </a:prstGeom>
        </p:spPr>
      </p:pic>
    </p:spTree>
    <p:extLst>
      <p:ext uri="{BB962C8B-B14F-4D97-AF65-F5344CB8AC3E}">
        <p14:creationId xmlns:p14="http://schemas.microsoft.com/office/powerpoint/2010/main" val="89303260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custDataLst>
              <p:tags r:id="rId1"/>
            </p:custDataLst>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ĎALŠIE VZDELÁVANIE</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custDataLst>
              <p:tags r:id="rId2"/>
            </p:custDataLst>
          </p:nvPr>
        </p:nvSpPr>
        <p:spPr/>
        <p:txBody>
          <a:bodyPr/>
          <a:lstStyle/>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a:solidFill>
                  <a:srgbClr val="000000"/>
                </a:solidFill>
                <a:effectLst/>
                <a:latin typeface="Helvetica"/>
                <a:ea typeface="Helvetica"/>
                <a:cs typeface="Helvetica"/>
                <a:hlinkClick r:id="rId7" history="0"/>
              </a:rPr>
              <a:t>Školenie zamerané na osvedčené postupy v oblasti údržby, servisu a opráv (Hárok úloh 2.1.14)</a:t>
            </a:r>
          </a:p>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a:solidFill>
                  <a:srgbClr val="000000"/>
                </a:solidFill>
                <a:effectLst/>
                <a:latin typeface="Helvetica"/>
                <a:ea typeface="Helvetica"/>
                <a:cs typeface="Helvetica"/>
                <a:hlinkClick r:id="rId8" history="0"/>
              </a:rPr>
              <a:t>Príručka osvedčených postupov NEPSI</a:t>
            </a:r>
          </a:p>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a:solidFill>
                  <a:srgbClr val="000000"/>
                </a:solidFill>
                <a:effectLst/>
                <a:latin typeface="Helvetica"/>
                <a:ea typeface="Helvetica"/>
                <a:cs typeface="Helvetica"/>
                <a:hlinkClick r:id="rId9" history="0"/>
              </a:rPr>
              <a:t>Príručka NEPSI pre MSP</a:t>
            </a:r>
          </a:p>
        </p:txBody>
      </p:sp>
      <p:sp>
        <p:nvSpPr>
          <p:cNvPr id="4" name="Rounded Rectangle 3">
            <a:extLst>
              <a:ext uri="{FF2B5EF4-FFF2-40B4-BE49-F238E27FC236}">
                <a16:creationId xmlns:a16="http://schemas.microsoft.com/office/drawing/2014/main" id="{7F0A6CEB-33FF-294B-BA7A-26C4179A6FCB}"/>
              </a:ext>
            </a:extLst>
          </p:cNvPr>
          <p:cNvSpPr/>
          <p:nvPr>
            <p:custDataLst>
              <p:tags r:id="rId3"/>
            </p:custDataLst>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2A97588B-762C-B645-AB24-44A7631A33F5}"/>
              </a:ext>
            </a:extLst>
          </p:cNvPr>
          <p:cNvSpPr/>
          <p:nvPr>
            <p:custDataLst>
              <p:tags r:id="rId4"/>
            </p:custDataLst>
          </p:nvPr>
        </p:nvSpPr>
        <p:spPr>
          <a:xfrm>
            <a:off x="1031302" y="5244989"/>
            <a:ext cx="10022946" cy="472912"/>
          </a:xfrm>
          <a:prstGeom prst="rect">
            <a:avLst/>
          </a:prstGeom>
          <a:noFill/>
          <a:ln>
            <a:noFill/>
          </a:ln>
        </p:spPr>
        <p:txBody>
          <a:bodyPr wrap="square" anchor="ctr">
            <a:spAutoFit/>
          </a:bodyPr>
          <a:lstStyle/>
          <a:p>
            <a:pPr>
              <a:lnSpc>
                <a:spcPts val="3000"/>
              </a:lnSpc>
              <a:spcBef>
                <a:spcPts val="1200"/>
              </a:spcBef>
              <a:spcAft>
                <a:spcPts val="1200"/>
              </a:spcAft>
              <a:buSzPct val="130000"/>
            </a:pPr>
            <a:r>
              <a:rPr lang="sk" sz="1750" b="0" i="0" strike="noStrike" cap="none" spc="0" baseline="0">
                <a:solidFill>
                  <a:srgbClr val="000000"/>
                </a:solidFill>
                <a:effectLst/>
                <a:latin typeface="Calibri"/>
                <a:ea typeface="Calibri"/>
                <a:cs typeface="Calibri"/>
              </a:rPr>
              <a:t>Navštívte </a:t>
            </a:r>
            <a:r>
              <a:rPr lang="sk" sz="1750" b="1" i="0" strike="noStrike" cap="none" spc="0" baseline="0">
                <a:solidFill>
                  <a:srgbClr val="000000"/>
                </a:solidFill>
                <a:effectLst/>
                <a:latin typeface="Calibri"/>
                <a:ea typeface="Calibri"/>
                <a:cs typeface="Calibri"/>
              </a:rPr>
              <a:t>e-vzdelávaciu platformu NEPSI</a:t>
            </a:r>
            <a:r>
              <a:rPr lang="sk" sz="1750" b="0" i="0" strike="noStrike" cap="none" spc="0" baseline="0">
                <a:solidFill>
                  <a:srgbClr val="000000"/>
                </a:solidFill>
                <a:effectLst/>
                <a:latin typeface="Calibri"/>
                <a:ea typeface="Calibri"/>
                <a:cs typeface="Calibri"/>
              </a:rPr>
              <a:t> na </a:t>
            </a:r>
            <a:r>
              <a:rPr lang="sk" sz="1750" b="0" i="0" strike="noStrike" cap="none" spc="0" baseline="0">
                <a:solidFill>
                  <a:srgbClr val="000000"/>
                </a:solidFill>
                <a:effectLst/>
                <a:latin typeface="Calibri"/>
                <a:ea typeface="Calibri"/>
                <a:cs typeface="Calibri"/>
                <a:hlinkClick r:id="rId10" history="0"/>
              </a:rPr>
              <a:t>training.nepsi.eu</a:t>
            </a:r>
            <a:r>
              <a:rPr lang="sk" sz="1750" b="0" i="0" strike="noStrike" cap="none" spc="0" baseline="0">
                <a:solidFill>
                  <a:srgbClr val="000000"/>
                </a:solidFill>
                <a:effectLst/>
                <a:latin typeface="Calibri"/>
                <a:ea typeface="Calibri"/>
                <a:cs typeface="Calibri"/>
              </a:rPr>
              <a:t>, kde nájdete ďalšie vzdelávacie zdroje o RCS.</a:t>
            </a:r>
          </a:p>
        </p:txBody>
      </p:sp>
    </p:spTree>
    <p:extLst>
      <p:ext uri="{BB962C8B-B14F-4D97-AF65-F5344CB8AC3E}">
        <p14:creationId xmlns:p14="http://schemas.microsoft.com/office/powerpoint/2010/main" val="220426247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sk-SK" sz="2800"/>
              <a:t>PREAMBULA (PRE ŠKOLITEĽA)</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400"/>
              </a:lnSpc>
            </a:pPr>
            <a:r>
              <a:rPr lang="sk-SK" sz="1800">
                <a:latin typeface="Helvetica"/>
                <a:cs typeface="Helvetica"/>
              </a:rPr>
              <a:t>Ako súčasť vzdelávacieho kroku pri implementácii osvedčených postupov NEPSI vyvinula NEPSI súbor vzdelávacích zdrojov.</a:t>
            </a:r>
          </a:p>
          <a:p>
            <a:pPr>
              <a:lnSpc>
                <a:spcPts val="2400"/>
              </a:lnSpc>
            </a:pPr>
            <a:r>
              <a:rPr lang="sk-SK" sz="1800">
                <a:latin typeface="Helvetica"/>
                <a:cs typeface="Helvetica"/>
              </a:rPr>
              <a:t>Každý balík školení vo forme prezentácie PowerPoint pokrýva tému relevantnú pre pracovníkov vo všetkých odvetviach, ktoré používajú materiály obsahujúce kryštalický kremeň. Balíky poskytujú informácie o rizikách vystavenia sa prachu súvisiacich s témou a o osvedčených postupoch a opatreniach, ktoré sú k dispozícii na ich zníženie. Účelom školenia je informovať a vzdelávať pracovníkov, aby mohli efektívne využívať kontrolné opatrenia a znížiť vystavenie sa dýchateľnému kryštalickému kremeňu (RCS) na pracovisku.</a:t>
            </a:r>
          </a:p>
          <a:p>
            <a:pPr>
              <a:lnSpc>
                <a:spcPts val="2400"/>
              </a:lnSpc>
            </a:pPr>
            <a:r>
              <a:rPr lang="sk-SK" sz="1800">
                <a:latin typeface="Helvetica"/>
                <a:cs typeface="Helvetica"/>
              </a:rPr>
              <a:t>Použite prázdnu šablónu a zástupné symboly, aby ste podľa potreby mohli pridať ďalšie informácie do tohto balíka školení.</a:t>
            </a:r>
          </a:p>
        </p:txBody>
      </p:sp>
    </p:spTree>
    <p:extLst>
      <p:ext uri="{BB962C8B-B14F-4D97-AF65-F5344CB8AC3E}">
        <p14:creationId xmlns:p14="http://schemas.microsoft.com/office/powerpoint/2010/main" val="293433553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BERTE, PROSÍM, NA VEDOMIE</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sk" sz="1800" b="0" i="0" strike="noStrike" cap="none" spc="0" baseline="0">
                <a:solidFill>
                  <a:srgbClr val="000000"/>
                </a:solidFill>
                <a:effectLst/>
                <a:latin typeface="Helvetica"/>
                <a:ea typeface="Helvetica"/>
                <a:cs typeface="Helvetica"/>
              </a:rPr>
              <a:t>Informácie v tomto školení vo forme prezentácie PowerPoint majú poradný charakter a informatívny obsah. Nie sú normou ani nariadením a nevytvárajú nové právne povinnosti, ani nemenia existujúce povinnosti vyplývajúce z legislatívy a zásad v oblasti zdravia.</a:t>
            </a:r>
          </a:p>
        </p:txBody>
      </p:sp>
    </p:spTree>
    <p:extLst>
      <p:ext uri="{BB962C8B-B14F-4D97-AF65-F5344CB8AC3E}">
        <p14:creationId xmlns:p14="http://schemas.microsoft.com/office/powerpoint/2010/main" val="335807317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ÚVOD</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p:txBody>
          <a:bodyPr/>
          <a:lstStyle/>
          <a:p>
            <a:pPr>
              <a:lnSpc>
                <a:spcPts val="2400"/>
              </a:lnSpc>
              <a:spcBef>
                <a:spcPts val="600"/>
              </a:spcBef>
              <a:spcAft>
                <a:spcPts val="1000"/>
              </a:spcAft>
            </a:pPr>
            <a:r>
              <a:rPr lang="sk" sz="1800" b="1" i="0" strike="noStrike" cap="none" spc="0" baseline="0" dirty="0">
                <a:solidFill>
                  <a:srgbClr val="000000"/>
                </a:solidFill>
                <a:effectLst/>
                <a:latin typeface="Helvetica"/>
                <a:ea typeface="Helvetica"/>
                <a:cs typeface="Helvetica"/>
              </a:rPr>
              <a:t>Prioritou je naučiť sa chrániť pred rizikami súvisiacimi s prácou.</a:t>
            </a:r>
          </a:p>
          <a:p>
            <a:pPr>
              <a:lnSpc>
                <a:spcPts val="2400"/>
              </a:lnSpc>
              <a:spcBef>
                <a:spcPts val="600"/>
              </a:spcBef>
            </a:pPr>
            <a:r>
              <a:rPr lang="sk" sz="1800" b="0" i="0" strike="noStrike" cap="none" spc="0" baseline="0" dirty="0">
                <a:solidFill>
                  <a:srgbClr val="000000"/>
                </a:solidFill>
                <a:effectLst/>
                <a:latin typeface="Helvetica"/>
                <a:ea typeface="Helvetica"/>
                <a:cs typeface="Helvetica"/>
              </a:rPr>
              <a:t>Na tomto školení vo forme prezentácie PowerPoint sa dozviete nasledovné:</a:t>
            </a:r>
          </a:p>
          <a:p>
            <a:pPr marL="285750" indent="-285750">
              <a:lnSpc>
                <a:spcPts val="2400"/>
              </a:lnSpc>
              <a:spcBef>
                <a:spcPts val="600"/>
              </a:spcBef>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Ako minimalizovať vystavenie škodlivému prachu dýchateľného kryštalického kremeňa (RCS) pri vykonávaní údržby, servisu a opravy.</a:t>
            </a:r>
          </a:p>
          <a:p>
            <a:pPr marL="285750" indent="-285750">
              <a:lnSpc>
                <a:spcPts val="2400"/>
              </a:lnSpc>
              <a:spcBef>
                <a:spcPts val="600"/>
              </a:spcBef>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Ďalšie nebezpečenstvá na pracovisku</a:t>
            </a:r>
            <a:r>
              <a:rPr lang="en-US" sz="1800" b="0" i="0" strike="noStrike" cap="none" spc="0" baseline="0" dirty="0">
                <a:solidFill>
                  <a:srgbClr val="000000"/>
                </a:solidFill>
                <a:effectLst/>
                <a:latin typeface="Helvetica"/>
                <a:ea typeface="Helvetica"/>
                <a:cs typeface="Helvetica"/>
              </a:rPr>
              <a:t>.</a:t>
            </a:r>
            <a:endParaRPr lang="sk" sz="1800" b="0" i="0" strike="noStrike" cap="none" spc="0" baseline="0" dirty="0">
              <a:solidFill>
                <a:srgbClr val="000000"/>
              </a:solidFill>
              <a:effectLst/>
              <a:latin typeface="Helvetica"/>
              <a:ea typeface="Helvetica"/>
              <a:cs typeface="Helvetica"/>
            </a:endParaRPr>
          </a:p>
          <a:p>
            <a:pPr marL="285750" indent="-285750">
              <a:lnSpc>
                <a:spcPts val="2400"/>
              </a:lnSpc>
              <a:spcBef>
                <a:spcPts val="600"/>
              </a:spcBef>
              <a:buFont typeface="Arial" panose="020B0604020202020204" pitchFamily="34" charset="0"/>
              <a:buChar char="•"/>
            </a:pPr>
            <a:r>
              <a:rPr lang="sk" sz="1800" b="0" i="0" strike="noStrike" cap="none" spc="0" baseline="0" dirty="0">
                <a:solidFill>
                  <a:srgbClr val="FF0000"/>
                </a:solidFill>
                <a:effectLst/>
                <a:latin typeface="Helvetica"/>
                <a:ea typeface="Helvetica"/>
                <a:cs typeface="Helvetica"/>
              </a:rPr>
              <a:t>Text pre školiteľa na vyplnenie – ak ste pridali vlastnú snímku, vložte stručný prehľad kontextového materiálu.</a:t>
            </a:r>
          </a:p>
          <a:p>
            <a:pPr marL="285750" indent="-285750">
              <a:lnSpc>
                <a:spcPts val="2400"/>
              </a:lnSpc>
              <a:spcBef>
                <a:spcPts val="600"/>
              </a:spcBef>
              <a:buFont typeface="Arial" panose="020B0604020202020204" pitchFamily="34" charset="0"/>
              <a:buChar char="•"/>
            </a:pPr>
            <a:endParaRPr lang="en-US" sz="1800" dirty="0"/>
          </a:p>
        </p:txBody>
      </p:sp>
      <p:pic>
        <p:nvPicPr>
          <p:cNvPr id="1027" name="Picture 3" descr="page1image1800773776">
            <a:extLst>
              <a:ext uri="{FF2B5EF4-FFF2-40B4-BE49-F238E27FC236}">
                <a16:creationId xmlns:a16="http://schemas.microsoft.com/office/drawing/2014/main" id="{F193EC80-B5EB-7840-8854-22197ACED089}"/>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0" y="0"/>
            <a:ext cx="6858000" cy="25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Placeholder 7">
            <a:extLst>
              <a:ext uri="{FF2B5EF4-FFF2-40B4-BE49-F238E27FC236}">
                <a16:creationId xmlns:a16="http://schemas.microsoft.com/office/drawing/2014/main" id="{E598D708-AE9F-F74E-B43E-1F73CD50AB5C}"/>
              </a:ext>
            </a:extLst>
          </p:cNvPr>
          <p:cNvPicPr>
            <a:picLocks noGrp="1" noChangeAspect="1"/>
          </p:cNvPicPr>
          <p:nvPr>
            <p:ph type="pic" sz="quarter" idx="12"/>
          </p:nvPr>
        </p:nvPicPr>
        <p:blipFill>
          <a:blip r:embed="rId4"/>
          <a:srcRect l="10796" r="10796"/>
          <a:stretch>
            <a:fillRect/>
          </a:stretch>
        </p:blipFill>
        <p:spPr>
          <a:prstGeom prst="rect">
            <a:avLst/>
          </a:prstGeom>
        </p:spPr>
      </p:pic>
    </p:spTree>
    <p:extLst>
      <p:ext uri="{BB962C8B-B14F-4D97-AF65-F5344CB8AC3E}">
        <p14:creationId xmlns:p14="http://schemas.microsoft.com/office/powerpoint/2010/main" val="160604662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4" y="1640901"/>
            <a:ext cx="4484341" cy="1043870"/>
          </a:xfrm>
        </p:spPr>
        <p:txBody>
          <a:bodyPr/>
          <a:lstStyle/>
          <a:p>
            <a:pPr>
              <a:lnSpc>
                <a:spcPct val="100000"/>
              </a:lnSpc>
            </a:pPr>
            <a:r>
              <a:rPr lang="sk" sz="2800" b="1" i="0" strike="noStrike" cap="none" spc="0" baseline="0">
                <a:solidFill>
                  <a:srgbClr val="F6A317"/>
                </a:solidFill>
                <a:effectLst/>
                <a:latin typeface="Helvetica"/>
                <a:ea typeface="Helvetica"/>
                <a:cs typeface="Helvetica"/>
              </a:rPr>
              <a:t>TECHNIKY KONTROLY PRACHU</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4"/>
            <a:ext cx="4594857" cy="3682369"/>
          </a:xfrm>
        </p:spPr>
        <p:txBody>
          <a:bodyPr/>
          <a:lstStyle/>
          <a:p>
            <a:pPr>
              <a:lnSpc>
                <a:spcPts val="2400"/>
              </a:lnSpc>
            </a:pPr>
            <a:r>
              <a:rPr lang="sk" sz="1800" b="0" i="0" strike="noStrike" cap="none" spc="0" baseline="0">
                <a:solidFill>
                  <a:srgbClr val="000000"/>
                </a:solidFill>
                <a:effectLst/>
                <a:latin typeface="Helvetica"/>
                <a:ea typeface="Helvetica"/>
                <a:cs typeface="Helvetica"/>
              </a:rPr>
              <a:t>Údržba, servis a opravy sú podporované správnou hygienou a upratovaním pracoviska, čo je jedna z piatich hlavných techník na kontrolu prachu.</a:t>
            </a:r>
          </a:p>
        </p:txBody>
      </p:sp>
      <p:pic>
        <p:nvPicPr>
          <p:cNvPr id="22" name="Picture 21" descr="A screenshot of a cell phone&#10;&#10;Description automatically generated">
            <a:extLst>
              <a:ext uri="{FF2B5EF4-FFF2-40B4-BE49-F238E27FC236}">
                <a16:creationId xmlns:a16="http://schemas.microsoft.com/office/drawing/2014/main" id="{392BF60B-4F8B-D041-983A-8F7FA03DEA08}"/>
              </a:ext>
            </a:extLst>
          </p:cNvPr>
          <p:cNvPicPr>
            <a:picLocks noChangeAspect="1"/>
          </p:cNvPicPr>
          <p:nvPr/>
        </p:nvPicPr>
        <p:blipFill>
          <a:blip r:embed="rId3"/>
          <a:srcRect l="6858" t="62670" r="77165" b="13177"/>
          <a:stretch>
            <a:fillRect/>
          </a:stretch>
        </p:blipFill>
        <p:spPr>
          <a:xfrm>
            <a:off x="8647437" y="3420000"/>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36F96ADB-D417-1A4D-A2FA-4797E585D355}"/>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2CFEF042-1FE5-674D-8A12-9FB735588EC6}"/>
              </a:ext>
            </a:extLst>
          </p:cNvPr>
          <p:cNvPicPr>
            <a:picLocks noChangeAspect="1"/>
          </p:cNvPicPr>
          <p:nvPr/>
        </p:nvPicPr>
        <p:blipFill>
          <a:blip r:embed="rId3"/>
          <a:srcRect l="7057" t="9146" r="76967" b="66230"/>
          <a:stretch>
            <a:fillRect/>
          </a:stretch>
        </p:blipFill>
        <p:spPr>
          <a:xfrm>
            <a:off x="5365058" y="3420000"/>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1F07057F-8ABA-4147-A0E5-F9030C0DD712}"/>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68EF1F2E-C6A3-7045-AC38-2F66C12102E6}"/>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7" name="TextBox 26">
            <a:extLst>
              <a:ext uri="{FF2B5EF4-FFF2-40B4-BE49-F238E27FC236}">
                <a16:creationId xmlns:a16="http://schemas.microsoft.com/office/drawing/2014/main" id="{CC5133B2-26CC-B948-914C-17AADA88EE2C}"/>
              </a:ext>
            </a:extLst>
          </p:cNvPr>
          <p:cNvSpPr txBox="1"/>
          <p:nvPr/>
        </p:nvSpPr>
        <p:spPr>
          <a:xfrm>
            <a:off x="6579514" y="1702138"/>
            <a:ext cx="2326742" cy="1815882"/>
          </a:xfrm>
          <a:prstGeom prst="rect">
            <a:avLst/>
          </a:prstGeom>
          <a:noFill/>
        </p:spPr>
        <p:txBody>
          <a:bodyPr wrap="square" rtlCol="0">
            <a:spAutoFit/>
          </a:bodyPr>
          <a:lstStyle/>
          <a:p>
            <a:pPr>
              <a:spcAft>
                <a:spcPts val="300"/>
              </a:spcAft>
            </a:pPr>
            <a:r>
              <a:rPr lang="sk" sz="1050" b="1" i="0" strike="noStrike" cap="none" spc="50" baseline="0" dirty="0">
                <a:solidFill>
                  <a:srgbClr val="EF9A2E"/>
                </a:solidFill>
                <a:effectLst/>
                <a:latin typeface="Futura Medium"/>
                <a:ea typeface="Futura Medium"/>
                <a:cs typeface="Futura Medium"/>
              </a:rPr>
              <a:t>SPRÁVNA HYGIENA/</a:t>
            </a:r>
            <a:r>
              <a:rPr lang="en-US" sz="1050" b="1" i="0" strike="noStrike" cap="none" spc="50" baseline="0" dirty="0">
                <a:solidFill>
                  <a:srgbClr val="EF9A2E"/>
                </a:solidFill>
                <a:effectLst/>
                <a:latin typeface="Futura Medium"/>
                <a:ea typeface="Futura Medium"/>
                <a:cs typeface="Futura Medium"/>
              </a:rPr>
              <a:t> </a:t>
            </a:r>
            <a:r>
              <a:rPr lang="sk" sz="1050" b="1" i="0" strike="noStrike" cap="none" spc="50" baseline="0" dirty="0">
                <a:solidFill>
                  <a:srgbClr val="EF9A2E"/>
                </a:solidFill>
                <a:effectLst/>
                <a:latin typeface="Futura Medium"/>
                <a:ea typeface="Futura Medium"/>
                <a:cs typeface="Futura Medium"/>
              </a:rPr>
              <a:t>UPRATOVANIE NA PRACOVISKU</a:t>
            </a:r>
          </a:p>
          <a:p>
            <a:r>
              <a:rPr lang="sk" sz="1200" b="0" i="0" strike="noStrike" cap="none" spc="0" baseline="0" dirty="0">
                <a:solidFill>
                  <a:srgbClr val="000000"/>
                </a:solidFill>
                <a:effectLst/>
                <a:latin typeface="Calibri"/>
                <a:ea typeface="Calibri"/>
                <a:cs typeface="Calibri"/>
              </a:rPr>
              <a:t>Pranie pracovného odevu a vysávanie prachu, ktorý vzniká pri procesoch, zastaví hromadenie prachu v priebehu času – čistý pracovný priestor je bezpečný.</a:t>
            </a:r>
          </a:p>
          <a:p>
            <a:endParaRPr lang="en-US" dirty="0"/>
          </a:p>
        </p:txBody>
      </p:sp>
      <p:sp>
        <p:nvSpPr>
          <p:cNvPr id="28" name="TextBox 27">
            <a:extLst>
              <a:ext uri="{FF2B5EF4-FFF2-40B4-BE49-F238E27FC236}">
                <a16:creationId xmlns:a16="http://schemas.microsoft.com/office/drawing/2014/main" id="{D4C963E3-A9CF-9543-B08F-381C8F95D59A}"/>
              </a:ext>
            </a:extLst>
          </p:cNvPr>
          <p:cNvSpPr txBox="1"/>
          <p:nvPr/>
        </p:nvSpPr>
        <p:spPr>
          <a:xfrm>
            <a:off x="6579514" y="3420000"/>
            <a:ext cx="2134063" cy="1334834"/>
          </a:xfrm>
          <a:prstGeom prst="rect">
            <a:avLst/>
          </a:prstGeom>
          <a:noFill/>
        </p:spPr>
        <p:txBody>
          <a:bodyPr wrap="square" rtlCol="0">
            <a:spAutoFit/>
          </a:bodyPr>
          <a:lstStyle/>
          <a:p>
            <a:pPr>
              <a:spcAft>
                <a:spcPts val="300"/>
              </a:spcAft>
            </a:pPr>
            <a:r>
              <a:rPr lang="sk" sz="1050" b="1" i="0" strike="noStrike" cap="none" spc="50" baseline="0" dirty="0">
                <a:solidFill>
                  <a:srgbClr val="EF9A2E"/>
                </a:solidFill>
                <a:effectLst/>
                <a:latin typeface="Futura Medium"/>
                <a:ea typeface="Futura Medium"/>
                <a:cs typeface="Futura Medium"/>
              </a:rPr>
              <a:t>UZAVRETÝ PRIESTOR</a:t>
            </a:r>
          </a:p>
          <a:p>
            <a:pPr>
              <a:spcAft>
                <a:spcPts val="300"/>
              </a:spcAft>
            </a:pPr>
            <a:r>
              <a:rPr lang="sk" sz="1200" b="0" i="0" strike="noStrike" cap="none" spc="0" baseline="0" dirty="0">
                <a:solidFill>
                  <a:srgbClr val="000000"/>
                </a:solidFill>
                <a:effectLst/>
                <a:latin typeface="Calibri"/>
                <a:ea typeface="Calibri"/>
                <a:cs typeface="Calibri"/>
              </a:rPr>
              <a:t>Vykonávanie procesov výroby RCS v uzavretom prostredí zabraňuje vystaveniu sa prachu pri zdroji.</a:t>
            </a:r>
          </a:p>
          <a:p>
            <a:pPr>
              <a:spcAft>
                <a:spcPts val="300"/>
              </a:spcAft>
            </a:pPr>
            <a:endParaRPr lang="en-US" dirty="0"/>
          </a:p>
        </p:txBody>
      </p:sp>
      <p:sp>
        <p:nvSpPr>
          <p:cNvPr id="29" name="TextBox 28">
            <a:extLst>
              <a:ext uri="{FF2B5EF4-FFF2-40B4-BE49-F238E27FC236}">
                <a16:creationId xmlns:a16="http://schemas.microsoft.com/office/drawing/2014/main" id="{9B6CC14D-78F9-7A4D-ABC3-60AA33C7D016}"/>
              </a:ext>
            </a:extLst>
          </p:cNvPr>
          <p:cNvSpPr txBox="1"/>
          <p:nvPr/>
        </p:nvSpPr>
        <p:spPr>
          <a:xfrm>
            <a:off x="6579515" y="4852474"/>
            <a:ext cx="2134063" cy="1517897"/>
          </a:xfrm>
          <a:prstGeom prst="rect">
            <a:avLst/>
          </a:prstGeom>
          <a:noFill/>
        </p:spPr>
        <p:txBody>
          <a:bodyPr wrap="square" rtlCol="0">
            <a:spAutoFit/>
          </a:bodyPr>
          <a:lstStyle/>
          <a:p>
            <a:pPr>
              <a:spcAft>
                <a:spcPts val="300"/>
              </a:spcAft>
            </a:pPr>
            <a:r>
              <a:rPr lang="sk" sz="1050" b="1" i="0" strike="noStrike" cap="none" spc="50" baseline="0">
                <a:solidFill>
                  <a:srgbClr val="EF9A2E"/>
                </a:solidFill>
                <a:effectLst/>
                <a:latin typeface="Futura Medium"/>
                <a:ea typeface="Futura Medium"/>
                <a:cs typeface="Futura Medium"/>
              </a:rPr>
              <a:t>ODSÁVANIE/VETRANIE</a:t>
            </a:r>
          </a:p>
          <a:p>
            <a:pPr>
              <a:spcAft>
                <a:spcPts val="300"/>
              </a:spcAft>
            </a:pPr>
            <a:r>
              <a:rPr lang="sk" sz="1200" b="0" i="0" strike="noStrike" cap="none" spc="0" baseline="0">
                <a:solidFill>
                  <a:srgbClr val="000000"/>
                </a:solidFill>
                <a:effectLst/>
                <a:latin typeface="Calibri"/>
                <a:ea typeface="Calibri"/>
                <a:cs typeface="Calibri"/>
              </a:rPr>
              <a:t>Zachytenie RCS pri zdroji predtým, ako sme mu vystavení, a nahradenie kontaminovaného vzduchu čistým vzduchom.</a:t>
            </a:r>
          </a:p>
          <a:p>
            <a:endParaRPr lang="en-US"/>
          </a:p>
        </p:txBody>
      </p:sp>
      <p:sp>
        <p:nvSpPr>
          <p:cNvPr id="30" name="TextBox 29">
            <a:extLst>
              <a:ext uri="{FF2B5EF4-FFF2-40B4-BE49-F238E27FC236}">
                <a16:creationId xmlns:a16="http://schemas.microsoft.com/office/drawing/2014/main" id="{AF9784E2-9AB4-1249-B272-3DE93AC59001}"/>
              </a:ext>
            </a:extLst>
          </p:cNvPr>
          <p:cNvSpPr txBox="1"/>
          <p:nvPr/>
        </p:nvSpPr>
        <p:spPr>
          <a:xfrm>
            <a:off x="9787266" y="3420000"/>
            <a:ext cx="2134062" cy="1479758"/>
          </a:xfrm>
          <a:prstGeom prst="rect">
            <a:avLst/>
          </a:prstGeom>
          <a:noFill/>
        </p:spPr>
        <p:txBody>
          <a:bodyPr wrap="square" rtlCol="0">
            <a:spAutoFit/>
          </a:bodyPr>
          <a:lstStyle/>
          <a:p>
            <a:pPr>
              <a:spcAft>
                <a:spcPts val="300"/>
              </a:spcAft>
            </a:pPr>
            <a:r>
              <a:rPr lang="sk" sz="1050" b="1" i="0" strike="noStrike" cap="none" spc="50" baseline="0" dirty="0">
                <a:solidFill>
                  <a:srgbClr val="EF9A2E"/>
                </a:solidFill>
                <a:effectLst/>
                <a:latin typeface="Futura Medium"/>
                <a:ea typeface="Futura Medium"/>
                <a:cs typeface="Futura Medium"/>
              </a:rPr>
              <a:t>OCHRANNÉ VYBAVENIE</a:t>
            </a:r>
          </a:p>
          <a:p>
            <a:r>
              <a:rPr lang="sk" sz="1200" b="0" i="0" strike="noStrike" cap="none" spc="0" baseline="0" dirty="0">
                <a:solidFill>
                  <a:srgbClr val="000000"/>
                </a:solidFill>
                <a:effectLst/>
                <a:latin typeface="Calibri"/>
                <a:ea typeface="Calibri"/>
                <a:cs typeface="Calibri"/>
              </a:rPr>
              <a:t>OOP (napr. tvárové masky) chránia pracovníkov pred prachom, keď všetky ostatné kontrolné opatrenia nestačia na kontrolu rizík expozície.</a:t>
            </a:r>
          </a:p>
          <a:p>
            <a:endParaRPr lang="en-US" dirty="0"/>
          </a:p>
        </p:txBody>
      </p:sp>
      <p:sp>
        <p:nvSpPr>
          <p:cNvPr id="31" name="TextBox 30">
            <a:extLst>
              <a:ext uri="{FF2B5EF4-FFF2-40B4-BE49-F238E27FC236}">
                <a16:creationId xmlns:a16="http://schemas.microsoft.com/office/drawing/2014/main" id="{EF2AB30E-081B-2948-B263-EE0008671187}"/>
              </a:ext>
            </a:extLst>
          </p:cNvPr>
          <p:cNvSpPr txBox="1"/>
          <p:nvPr/>
        </p:nvSpPr>
        <p:spPr>
          <a:xfrm>
            <a:off x="9787266" y="1679231"/>
            <a:ext cx="2134062" cy="1334833"/>
          </a:xfrm>
          <a:prstGeom prst="rect">
            <a:avLst/>
          </a:prstGeom>
          <a:noFill/>
        </p:spPr>
        <p:txBody>
          <a:bodyPr wrap="square" rtlCol="0">
            <a:spAutoFit/>
          </a:bodyPr>
          <a:lstStyle/>
          <a:p>
            <a:pPr>
              <a:spcAft>
                <a:spcPts val="300"/>
              </a:spcAft>
            </a:pPr>
            <a:r>
              <a:rPr lang="sk" sz="1050" b="1" i="0" strike="noStrike" cap="none" spc="50" baseline="0">
                <a:solidFill>
                  <a:srgbClr val="EF9A2E"/>
                </a:solidFill>
                <a:effectLst/>
                <a:latin typeface="Futura Medium"/>
                <a:ea typeface="Futura Medium"/>
                <a:cs typeface="Futura Medium"/>
              </a:rPr>
              <a:t>VODA</a:t>
            </a:r>
          </a:p>
          <a:p>
            <a:pPr>
              <a:spcAft>
                <a:spcPts val="300"/>
              </a:spcAft>
            </a:pPr>
            <a:r>
              <a:rPr lang="sk" sz="1200" b="0" i="0" strike="noStrike" cap="none" spc="0" baseline="0">
                <a:solidFill>
                  <a:srgbClr val="000000"/>
                </a:solidFill>
                <a:effectLst/>
                <a:latin typeface="Calibri"/>
                <a:ea typeface="Calibri"/>
                <a:cs typeface="Calibri"/>
              </a:rPr>
              <a:t>Udržiavanie procesov v mokrom stave zabraňuje prenikaniu prachu do vzduchu zachytávaním častíc vodou.</a:t>
            </a:r>
          </a:p>
          <a:p>
            <a:pPr>
              <a:spcAft>
                <a:spcPts val="300"/>
              </a:spcAft>
            </a:pPr>
            <a:endParaRPr lang="en-US"/>
          </a:p>
        </p:txBody>
      </p:sp>
    </p:spTree>
    <p:extLst>
      <p:ext uri="{BB962C8B-B14F-4D97-AF65-F5344CB8AC3E}">
        <p14:creationId xmlns:p14="http://schemas.microsoft.com/office/powerpoint/2010/main" val="23221288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pPr>
            <a:r>
              <a:rPr lang="sk" sz="2800" b="1" i="0" strike="noStrike" cap="none" spc="0" baseline="0">
                <a:solidFill>
                  <a:srgbClr val="F6A317"/>
                </a:solidFill>
                <a:effectLst/>
                <a:latin typeface="Helvetica"/>
                <a:ea typeface="Helvetica"/>
                <a:cs typeface="Helvetica"/>
              </a:rPr>
              <a:t>RIZIKÁ TEJTO ČINNOSTI</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286000"/>
            <a:ext cx="5453624" cy="3330420"/>
          </a:xfrm>
        </p:spPr>
        <p:txBody>
          <a:bodyPr anchor="t"/>
          <a:lstStyle/>
          <a:p>
            <a:pPr marL="342900" indent="-342900">
              <a:lnSpc>
                <a:spcPts val="2400"/>
              </a:lnSpc>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Táto činnosť môže byť veľmi prašná.</a:t>
            </a:r>
          </a:p>
          <a:p>
            <a:pPr marL="342900" indent="-342900">
              <a:lnSpc>
                <a:spcPts val="2400"/>
              </a:lnSpc>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Dlhodobé vystavenie vysokým hladinám RCS môže spôsobiť invalidizujúce ochorenie pľúc.</a:t>
            </a:r>
          </a:p>
          <a:p>
            <a:pPr>
              <a:lnSpc>
                <a:spcPts val="2400"/>
              </a:lnSpc>
            </a:pPr>
            <a:r>
              <a:rPr lang="sk" sz="1800" b="0" i="0" strike="noStrike" cap="none" spc="0" baseline="0" dirty="0">
                <a:solidFill>
                  <a:srgbClr val="000000"/>
                </a:solidFill>
                <a:effectLst/>
                <a:latin typeface="Helvetica"/>
                <a:ea typeface="Helvetica"/>
                <a:cs typeface="Helvetica"/>
              </a:rPr>
              <a:t>Je dôležité, aby sme sa každý deň chránili pred vystavením sa tomuto polietavému prachu. </a:t>
            </a:r>
          </a:p>
          <a:p>
            <a:pPr>
              <a:lnSpc>
                <a:spcPts val="2400"/>
              </a:lnSpc>
            </a:pPr>
            <a:r>
              <a:rPr lang="sk" sz="1800" b="0" i="0" strike="noStrike" cap="none" spc="0" baseline="0" dirty="0">
                <a:solidFill>
                  <a:srgbClr val="000000"/>
                </a:solidFill>
                <a:effectLst/>
                <a:latin typeface="Helvetica"/>
                <a:ea typeface="Helvetica"/>
                <a:cs typeface="Helvetica"/>
              </a:rPr>
              <a:t>Dodržiavaním osvedčených postupov dnes chránime svoje zdravie do budúcnosti.</a:t>
            </a:r>
          </a:p>
          <a:p>
            <a:pPr>
              <a:lnSpc>
                <a:spcPts val="2400"/>
              </a:lnSpc>
            </a:pPr>
            <a:r>
              <a:rPr lang="sk" sz="1800" b="0" i="0" strike="noStrike" cap="none" spc="0" baseline="0" dirty="0">
                <a:solidFill>
                  <a:srgbClr val="000000"/>
                </a:solidFill>
                <a:effectLst/>
                <a:latin typeface="Helvetica"/>
                <a:ea typeface="Helvetica"/>
                <a:cs typeface="Helvetica"/>
              </a:rPr>
              <a:t>Ako budete tráviť svoj dôchodok?</a:t>
            </a:r>
          </a:p>
        </p:txBody>
      </p:sp>
      <p:pic>
        <p:nvPicPr>
          <p:cNvPr id="7" name="Picture Placeholder 6" descr="A picture containing a sick person in bed.">
            <a:extLst>
              <a:ext uri="{FF2B5EF4-FFF2-40B4-BE49-F238E27FC236}">
                <a16:creationId xmlns:a16="http://schemas.microsoft.com/office/drawing/2014/main" id="{A754756E-DF66-1845-AC99-E6DF716A9054}"/>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n old man riding a wave on a surfboard in the ocean.">
            <a:extLst>
              <a:ext uri="{FF2B5EF4-FFF2-40B4-BE49-F238E27FC236}">
                <a16:creationId xmlns:a16="http://schemas.microsoft.com/office/drawing/2014/main" id="{229E5784-BF93-2C48-9EF5-254842ADC57E}"/>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40901"/>
            <a:ext cx="4654292" cy="850900"/>
          </a:xfrm>
        </p:spPr>
        <p:txBody>
          <a:bodyPr/>
          <a:lstStyle/>
          <a:p>
            <a:pPr>
              <a:lnSpc>
                <a:spcPct val="100000"/>
              </a:lnSpc>
            </a:pPr>
            <a:r>
              <a:rPr lang="sk" sz="2800" b="1" i="0" strike="noStrike" cap="none" spc="0" baseline="0" dirty="0">
                <a:solidFill>
                  <a:srgbClr val="F6A317"/>
                </a:solidFill>
                <a:effectLst/>
                <a:latin typeface="Helvetica"/>
                <a:ea typeface="Helvetica"/>
                <a:cs typeface="Helvetica"/>
              </a:rPr>
              <a:t>TYPY ÚDRŽBY, SERVISU A OPRÁV</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3" y="2808288"/>
            <a:ext cx="5453624" cy="3236757"/>
          </a:xfrm>
        </p:spPr>
        <p:txBody>
          <a:bodyPr/>
          <a:lstStyle/>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Denne plánovaná preventívna údržba/servis/oprava</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Rutinná plánovaná preventívna údržba/servis/oprava</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Poruchy a núdzové situácie</a:t>
            </a:r>
          </a:p>
          <a:p>
            <a:pPr>
              <a:lnSpc>
                <a:spcPts val="2400"/>
              </a:lnSpc>
            </a:pPr>
            <a:endParaRPr lang="en-US" sz="1800">
              <a:solidFill>
                <a:schemeClr val="bg1">
                  <a:lumMod val="65000"/>
                </a:schemeClr>
              </a:solidFill>
            </a:endParaRPr>
          </a:p>
          <a:p>
            <a:pPr>
              <a:lnSpc>
                <a:spcPts val="2400"/>
              </a:lnSpc>
            </a:pPr>
            <a:r>
              <a:rPr lang="sk" sz="1800" b="0" i="0" strike="noStrike" cap="none" spc="0" baseline="0">
                <a:solidFill>
                  <a:srgbClr val="A6A6A6"/>
                </a:solidFill>
                <a:effectLst/>
                <a:latin typeface="Helvetica"/>
                <a:ea typeface="Helvetica"/>
                <a:cs typeface="Helvetica"/>
              </a:rPr>
              <a:t>    (Neúplný zoznam)</a:t>
            </a:r>
          </a:p>
          <a:p>
            <a:pPr>
              <a:lnSpc>
                <a:spcPts val="2400"/>
              </a:lnSpc>
            </a:pPr>
            <a:endParaRPr lang="en-US" sz="1800"/>
          </a:p>
        </p:txBody>
      </p:sp>
      <p:pic>
        <p:nvPicPr>
          <p:cNvPr id="1027" name="Picture 3" descr="page1image1800773776">
            <a:extLst>
              <a:ext uri="{FF2B5EF4-FFF2-40B4-BE49-F238E27FC236}">
                <a16:creationId xmlns:a16="http://schemas.microsoft.com/office/drawing/2014/main" id="{F193EC80-B5EB-7840-8854-22197ACED089}"/>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0" y="0"/>
            <a:ext cx="6858000" cy="25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Placeholder 5">
            <a:extLst>
              <a:ext uri="{FF2B5EF4-FFF2-40B4-BE49-F238E27FC236}">
                <a16:creationId xmlns:a16="http://schemas.microsoft.com/office/drawing/2014/main" id="{3E211259-1BED-6143-BCD2-AD222D26CAE0}"/>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l="22467" t="-738" r="-12" b="738"/>
          <a:stretch>
            <a:fillRect/>
          </a:stretch>
        </p:blipFill>
        <p:spPr>
          <a:xfrm>
            <a:off x="6592888" y="1608138"/>
            <a:ext cx="5224462" cy="4437062"/>
          </a:xfrm>
          <a:prstGeom prst="rect">
            <a:avLst/>
          </a:prstGeom>
        </p:spPr>
      </p:pic>
    </p:spTree>
    <p:extLst>
      <p:ext uri="{BB962C8B-B14F-4D97-AF65-F5344CB8AC3E}">
        <p14:creationId xmlns:p14="http://schemas.microsoft.com/office/powerpoint/2010/main" val="165346959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4" y="1640901"/>
            <a:ext cx="5936072" cy="850900"/>
          </a:xfrm>
        </p:spPr>
        <p:txBody>
          <a:bodyPr/>
          <a:lstStyle/>
          <a:p>
            <a:pPr>
              <a:lnSpc>
                <a:spcPct val="100000"/>
              </a:lnSpc>
            </a:pPr>
            <a:r>
              <a:rPr lang="sk" sz="2800" b="1" i="0" strike="noStrike" cap="none" spc="0" baseline="0">
                <a:solidFill>
                  <a:srgbClr val="F6A317"/>
                </a:solidFill>
                <a:effectLst/>
                <a:latin typeface="Helvetica"/>
                <a:ea typeface="Helvetica"/>
                <a:cs typeface="Helvetica"/>
              </a:rPr>
              <a:t>ENVIROMENTÁLNE FAKTORY</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295032"/>
            <a:ext cx="5641844" cy="3301845"/>
          </a:xfrm>
        </p:spPr>
        <p:txBody>
          <a:bodyPr/>
          <a:lstStyle/>
          <a:p>
            <a:pPr>
              <a:lnSpc>
                <a:spcPct val="100000"/>
              </a:lnSpc>
              <a:spcBef>
                <a:spcPts val="600"/>
              </a:spcBef>
              <a:spcAft>
                <a:spcPts val="1000"/>
              </a:spcAft>
            </a:pPr>
            <a:r>
              <a:rPr lang="sk" sz="1600" b="0" i="0" strike="noStrike" cap="none" spc="0" baseline="0" dirty="0">
                <a:solidFill>
                  <a:srgbClr val="000000"/>
                </a:solidFill>
                <a:effectLst/>
                <a:latin typeface="Helvetica"/>
                <a:ea typeface="Helvetica"/>
                <a:cs typeface="Helvetica"/>
              </a:rPr>
              <a:t>Získajte pomoc:</a:t>
            </a:r>
          </a:p>
          <a:p>
            <a:pPr marL="285750" indent="-285750">
              <a:lnSpc>
                <a:spcPct val="100000"/>
              </a:lnSpc>
              <a:spcBef>
                <a:spcPts val="600"/>
              </a:spcBef>
              <a:buFont typeface="Arial" panose="020B0604020202020204" pitchFamily="34" charset="0"/>
              <a:buChar char="•"/>
            </a:pPr>
            <a:r>
              <a:rPr lang="sk" sz="1600" b="0" i="0" strike="noStrike" cap="none" spc="0" baseline="0" dirty="0">
                <a:solidFill>
                  <a:srgbClr val="000000"/>
                </a:solidFill>
                <a:effectLst/>
                <a:latin typeface="Helvetica"/>
                <a:ea typeface="Helvetica"/>
                <a:cs typeface="Helvetica"/>
              </a:rPr>
              <a:t>Plánovaním dopredu, zavedením postupov a vybavenia (vrátane osobných ochranných prostriedkov) na bezpečné riešenie porúch, pokazení a rozliatych látok.</a:t>
            </a:r>
          </a:p>
          <a:p>
            <a:pPr marL="285750" indent="-285750">
              <a:lnSpc>
                <a:spcPct val="100000"/>
              </a:lnSpc>
              <a:spcBef>
                <a:spcPts val="600"/>
              </a:spcBef>
              <a:buFont typeface="Arial" panose="020B0604020202020204" pitchFamily="34" charset="0"/>
              <a:buChar char="•"/>
            </a:pPr>
            <a:r>
              <a:rPr lang="sk" sz="1600" b="0" i="0" strike="noStrike" cap="none" spc="0" baseline="0" dirty="0">
                <a:solidFill>
                  <a:srgbClr val="000000"/>
                </a:solidFill>
                <a:effectLst/>
                <a:latin typeface="Helvetica"/>
                <a:ea typeface="Helvetica"/>
                <a:cs typeface="Helvetica"/>
              </a:rPr>
              <a:t>Uistite sa, že pracovisko je čisté pomocou vhodných čistiacich metód.</a:t>
            </a:r>
          </a:p>
          <a:p>
            <a:pPr marL="285750" indent="-285750">
              <a:lnSpc>
                <a:spcPct val="100000"/>
              </a:lnSpc>
              <a:spcBef>
                <a:spcPts val="600"/>
              </a:spcBef>
              <a:buFont typeface="Arial" panose="020B0604020202020204" pitchFamily="34" charset="0"/>
              <a:buChar char="•"/>
            </a:pPr>
            <a:r>
              <a:rPr lang="sk" sz="1600" b="0" i="0" strike="noStrike" cap="none" spc="0" baseline="0" dirty="0">
                <a:solidFill>
                  <a:srgbClr val="000000"/>
                </a:solidFill>
                <a:effectLst/>
                <a:latin typeface="Helvetica"/>
                <a:ea typeface="Helvetica"/>
                <a:cs typeface="Helvetica"/>
              </a:rPr>
              <a:t>Podlahy a vybavenie čistite nízkotlakovým mokrým oplachovaním alebo mokrým zametaním – prach nikdy nezametajte suchou metlou. </a:t>
            </a:r>
          </a:p>
          <a:p>
            <a:pPr marL="285750" indent="-285750">
              <a:lnSpc>
                <a:spcPct val="100000"/>
              </a:lnSpc>
              <a:spcBef>
                <a:spcPts val="600"/>
              </a:spcBef>
              <a:buFont typeface="Arial" panose="020B0604020202020204" pitchFamily="34" charset="0"/>
              <a:buChar char="•"/>
            </a:pPr>
            <a:r>
              <a:rPr lang="sk" sz="1600" b="0" i="0" strike="noStrike" cap="none" spc="0" baseline="0" dirty="0">
                <a:solidFill>
                  <a:srgbClr val="000000"/>
                </a:solidFill>
                <a:effectLst/>
                <a:latin typeface="Helvetica"/>
                <a:ea typeface="Helvetica"/>
                <a:cs typeface="Helvetica"/>
              </a:rPr>
              <a:t>Zaschnuté rozliate látky čistite pomocou čistiacich systémov HEPA – nikdy nečistite stlačeným vzduchom.</a:t>
            </a:r>
          </a:p>
          <a:p>
            <a:pPr marL="285750" indent="-285750">
              <a:lnSpc>
                <a:spcPct val="100000"/>
              </a:lnSpc>
              <a:spcBef>
                <a:spcPts val="600"/>
              </a:spcBef>
              <a:buFont typeface="Arial" panose="020B0604020202020204" pitchFamily="34" charset="0"/>
              <a:buChar char="•"/>
            </a:pPr>
            <a:r>
              <a:rPr lang="sk" sz="1600" b="0" i="0" strike="noStrike" cap="none" spc="0" baseline="0" dirty="0">
                <a:solidFill>
                  <a:srgbClr val="000000"/>
                </a:solidFill>
                <a:effectLst/>
                <a:latin typeface="Helvetica"/>
                <a:ea typeface="Helvetica"/>
                <a:cs typeface="Helvetica"/>
              </a:rPr>
              <a:t>Skontrolujte, či sú zapnuté systémy odsávania prachu.</a:t>
            </a:r>
          </a:p>
          <a:p>
            <a:pPr marL="285750" indent="-285750">
              <a:lnSpc>
                <a:spcPct val="100000"/>
              </a:lnSpc>
              <a:spcBef>
                <a:spcPts val="600"/>
              </a:spcBef>
              <a:buFont typeface="Arial" panose="020B0604020202020204" pitchFamily="34" charset="0"/>
              <a:buChar char="•"/>
            </a:pPr>
            <a:r>
              <a:rPr lang="sk" sz="1600" b="0" i="0" strike="noStrike" cap="none" spc="0" baseline="0" dirty="0">
                <a:solidFill>
                  <a:srgbClr val="000000"/>
                </a:solidFill>
                <a:effectLst/>
                <a:latin typeface="Helvetica"/>
                <a:ea typeface="Helvetica"/>
                <a:cs typeface="Helvetica"/>
              </a:rPr>
              <a:t>Zabezpečte pásové stierače na dopravníky.</a:t>
            </a:r>
          </a:p>
        </p:txBody>
      </p:sp>
      <p:pic>
        <p:nvPicPr>
          <p:cNvPr id="5" name="Picture Placeholder 4">
            <a:extLst>
              <a:ext uri="{FF2B5EF4-FFF2-40B4-BE49-F238E27FC236}">
                <a16:creationId xmlns:a16="http://schemas.microsoft.com/office/drawing/2014/main" id="{CA762BA1-5BA8-4548-B232-2BEB41A1E1F8}"/>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10876" r="10876"/>
          <a:stretch>
            <a:fillRect/>
          </a:stretch>
        </p:blipFill>
        <p:spPr>
          <a:prstGeom prst="rect">
            <a:avLst/>
          </a:prstGeom>
        </p:spPr>
      </p:pic>
    </p:spTree>
    <p:extLst>
      <p:ext uri="{BB962C8B-B14F-4D97-AF65-F5344CB8AC3E}">
        <p14:creationId xmlns:p14="http://schemas.microsoft.com/office/powerpoint/2010/main" val="175128308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231808-E220-4096-BF3C-5214D029F957}"/>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ĎALŠIE NEBEZPEČENSTVÁ</a:t>
            </a:r>
          </a:p>
        </p:txBody>
      </p:sp>
      <p:sp>
        <p:nvSpPr>
          <p:cNvPr id="3" name="Text Placeholder 2">
            <a:extLst>
              <a:ext uri="{FF2B5EF4-FFF2-40B4-BE49-F238E27FC236}">
                <a16:creationId xmlns:a16="http://schemas.microsoft.com/office/drawing/2014/main" id="{4EA60F48-9DCE-4AB7-A29C-D1E19894E3FF}"/>
              </a:ext>
            </a:extLst>
          </p:cNvPr>
          <p:cNvSpPr>
            <a:spLocks noGrp="1"/>
          </p:cNvSpPr>
          <p:nvPr>
            <p:ph type="body" sz="quarter" idx="11"/>
          </p:nvPr>
        </p:nvSpPr>
        <p:spPr/>
        <p:txBody>
          <a:bodyPr/>
          <a:lstStyle/>
          <a:p>
            <a:pPr marL="0" indent="0">
              <a:lnSpc>
                <a:spcPts val="2400"/>
              </a:lnSpc>
              <a:buNone/>
            </a:pPr>
            <a:r>
              <a:rPr lang="sk" sz="1800" b="0" i="0" strike="noStrike" cap="none" spc="0" baseline="0" dirty="0">
                <a:solidFill>
                  <a:srgbClr val="000000"/>
                </a:solidFill>
                <a:effectLst/>
                <a:latin typeface="Helvetica"/>
                <a:ea typeface="Helvetica"/>
                <a:cs typeface="Helvetica"/>
              </a:rPr>
              <a:t>Pred začatím údržby, servisu a opráv zvážte nasledujúce nebezpečenstvá:</a:t>
            </a:r>
          </a:p>
          <a:p>
            <a:pPr>
              <a:lnSpc>
                <a:spcPts val="2400"/>
              </a:lnSpc>
            </a:pPr>
            <a:r>
              <a:rPr lang="sk" sz="1800" b="0" i="0" strike="noStrike" cap="none" spc="0" baseline="0" dirty="0">
                <a:solidFill>
                  <a:srgbClr val="000000"/>
                </a:solidFill>
                <a:effectLst/>
                <a:latin typeface="Helvetica"/>
                <a:ea typeface="Helvetica"/>
                <a:cs typeface="Helvetica"/>
              </a:rPr>
              <a:t>Nadmerný hluk</a:t>
            </a:r>
          </a:p>
          <a:p>
            <a:pPr>
              <a:lnSpc>
                <a:spcPts val="2400"/>
              </a:lnSpc>
            </a:pPr>
            <a:r>
              <a:rPr lang="sk" sz="1800" b="0" i="0" strike="noStrike" cap="none" spc="0" baseline="0" dirty="0">
                <a:solidFill>
                  <a:srgbClr val="000000"/>
                </a:solidFill>
                <a:effectLst/>
                <a:latin typeface="Helvetica"/>
                <a:ea typeface="Helvetica"/>
                <a:cs typeface="Helvetica"/>
              </a:rPr>
              <a:t>Práca vo výškach</a:t>
            </a:r>
          </a:p>
          <a:p>
            <a:pPr>
              <a:lnSpc>
                <a:spcPts val="2400"/>
              </a:lnSpc>
            </a:pPr>
            <a:r>
              <a:rPr lang="sk" sz="1800" b="0" i="0" strike="noStrike" cap="none" spc="0" baseline="0" dirty="0">
                <a:solidFill>
                  <a:srgbClr val="000000"/>
                </a:solidFill>
                <a:effectLst/>
                <a:latin typeface="Helvetica"/>
                <a:ea typeface="Helvetica"/>
                <a:cs typeface="Helvetica"/>
              </a:rPr>
              <a:t>Pohyblivé stroje</a:t>
            </a:r>
          </a:p>
          <a:p>
            <a:pPr>
              <a:lnSpc>
                <a:spcPts val="2400"/>
              </a:lnSpc>
            </a:pPr>
            <a:r>
              <a:rPr lang="sk" sz="1800" b="0" i="0" strike="noStrike" cap="none" spc="0" baseline="0" dirty="0">
                <a:solidFill>
                  <a:srgbClr val="000000"/>
                </a:solidFill>
                <a:effectLst/>
                <a:latin typeface="Helvetica"/>
                <a:ea typeface="Helvetica"/>
                <a:cs typeface="Helvetica"/>
              </a:rPr>
              <a:t>Stiesnené priestory</a:t>
            </a:r>
          </a:p>
          <a:p>
            <a:pPr>
              <a:lnSpc>
                <a:spcPts val="2400"/>
              </a:lnSpc>
            </a:pPr>
            <a:r>
              <a:rPr lang="sk" sz="1800" b="0" i="0" strike="noStrike" cap="none" spc="0" baseline="0" dirty="0">
                <a:solidFill>
                  <a:srgbClr val="000000"/>
                </a:solidFill>
                <a:effectLst/>
                <a:latin typeface="Helvetica"/>
                <a:ea typeface="Helvetica"/>
                <a:cs typeface="Helvetica"/>
              </a:rPr>
              <a:t>Zváranie, pálenie, rezacie a brúsne procesy</a:t>
            </a:r>
          </a:p>
        </p:txBody>
      </p:sp>
      <p:pic>
        <p:nvPicPr>
          <p:cNvPr id="6" name="Picture 5">
            <a:extLst>
              <a:ext uri="{FF2B5EF4-FFF2-40B4-BE49-F238E27FC236}">
                <a16:creationId xmlns:a16="http://schemas.microsoft.com/office/drawing/2014/main" id="{8B107721-2844-BC4A-924A-E8FD8178FA3C}"/>
              </a:ext>
            </a:extLst>
          </p:cNvPr>
          <p:cNvPicPr>
            <a:picLocks noChangeAspect="1"/>
          </p:cNvPicPr>
          <p:nvPr/>
        </p:nvPicPr>
        <p:blipFill>
          <a:blip r:embed="rId3" cstate="print">
            <a:extLst>
              <a:ext uri="{28A0092B-C50C-407E-A947-70E740481C1C}">
                <a14:useLocalDpi xmlns:a14="http://schemas.microsoft.com/office/drawing/2010/main"/>
              </a:ext>
            </a:extLst>
          </a:blip>
          <a:srcRect l="11698"/>
          <a:stretch>
            <a:fillRect/>
          </a:stretch>
        </p:blipFill>
        <p:spPr>
          <a:xfrm>
            <a:off x="6592888" y="1608138"/>
            <a:ext cx="5224462" cy="4437459"/>
          </a:xfrm>
          <a:prstGeom prst="rect">
            <a:avLst/>
          </a:prstGeom>
        </p:spPr>
      </p:pic>
      <p:sp>
        <p:nvSpPr>
          <p:cNvPr id="4" name="Rectangle 3">
            <a:extLst>
              <a:ext uri="{FF2B5EF4-FFF2-40B4-BE49-F238E27FC236}">
                <a16:creationId xmlns:a16="http://schemas.microsoft.com/office/drawing/2014/main" id="{E8A7D836-0FBB-4BBD-94BA-0D9CD9537E3F}"/>
              </a:ext>
            </a:extLst>
          </p:cNvPr>
          <p:cNvSpPr/>
          <p:nvPr/>
        </p:nvSpPr>
        <p:spPr>
          <a:xfrm>
            <a:off x="777242" y="5608297"/>
            <a:ext cx="5229687" cy="396636"/>
          </a:xfrm>
          <a:prstGeom prst="rect">
            <a:avLst/>
          </a:prstGeom>
        </p:spPr>
        <p:txBody>
          <a:bodyPr wrap="square">
            <a:spAutoFit/>
          </a:bodyPr>
          <a:lstStyle/>
          <a:p>
            <a:pPr lvl="0">
              <a:lnSpc>
                <a:spcPts val="2400"/>
              </a:lnSpc>
              <a:spcBef>
                <a:spcPts val="1000"/>
              </a:spcBef>
              <a:spcAft>
                <a:spcPts val="1000"/>
              </a:spcAft>
            </a:pPr>
            <a:r>
              <a:rPr lang="sk" sz="1800" b="0" i="0" strike="noStrike" cap="none" spc="0" baseline="0">
                <a:solidFill>
                  <a:srgbClr val="000000"/>
                </a:solidFill>
                <a:effectLst/>
                <a:latin typeface="Helvetica"/>
                <a:ea typeface="Helvetica"/>
                <a:cs typeface="Helvetica"/>
              </a:rPr>
              <a:t>Prístup obmedzte len na oprávnený personál</a:t>
            </a:r>
          </a:p>
        </p:txBody>
      </p:sp>
    </p:spTree>
    <p:extLst>
      <p:ext uri="{BB962C8B-B14F-4D97-AF65-F5344CB8AC3E}">
        <p14:creationId xmlns:p14="http://schemas.microsoft.com/office/powerpoint/2010/main" val="106091957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ags/tag10.xml><?xml version="1.0" encoding="utf-8"?>
<p:tagLst xmlns:a="http://schemas.openxmlformats.org/drawingml/2006/main" xmlns:r="http://schemas.openxmlformats.org/officeDocument/2006/relationships" xmlns:p="http://schemas.openxmlformats.org/presentationml/2006/main">
  <p:tag name="AS_UNIQUEID" val="16"/>
</p:tagLst>
</file>

<file path=ppt/tags/tag11.xml><?xml version="1.0" encoding="utf-8"?>
<p:tagLst xmlns:a="http://schemas.openxmlformats.org/drawingml/2006/main" xmlns:r="http://schemas.openxmlformats.org/officeDocument/2006/relationships" xmlns:p="http://schemas.openxmlformats.org/presentationml/2006/main">
  <p:tag name="AS_UNIQUEID" val="10"/>
</p:tagLst>
</file>

<file path=ppt/tags/tag12.xml><?xml version="1.0" encoding="utf-8"?>
<p:tagLst xmlns:a="http://schemas.openxmlformats.org/drawingml/2006/main" xmlns:r="http://schemas.openxmlformats.org/officeDocument/2006/relationships" xmlns:p="http://schemas.openxmlformats.org/presentationml/2006/main">
  <p:tag name="AS_UNIQUEID" val="11"/>
</p:tagLst>
</file>

<file path=ppt/tags/tag13.xml><?xml version="1.0" encoding="utf-8"?>
<p:tagLst xmlns:a="http://schemas.openxmlformats.org/drawingml/2006/main" xmlns:r="http://schemas.openxmlformats.org/officeDocument/2006/relationships" xmlns:p="http://schemas.openxmlformats.org/presentationml/2006/main">
  <p:tag name="AS_UNIQUEID" val="12"/>
</p:tagLst>
</file>

<file path=ppt/tags/tag14.xml><?xml version="1.0" encoding="utf-8"?>
<p:tagLst xmlns:a="http://schemas.openxmlformats.org/drawingml/2006/main" xmlns:r="http://schemas.openxmlformats.org/officeDocument/2006/relationships" xmlns:p="http://schemas.openxmlformats.org/presentationml/2006/main">
  <p:tag name="AS_UNIQUEID" val="22"/>
</p:tagLst>
</file>

<file path=ppt/tags/tag15.xml><?xml version="1.0" encoding="utf-8"?>
<p:tagLst xmlns:a="http://schemas.openxmlformats.org/drawingml/2006/main" xmlns:r="http://schemas.openxmlformats.org/officeDocument/2006/relationships" xmlns:p="http://schemas.openxmlformats.org/presentationml/2006/main">
  <p:tag name="AS_UNIQUEID" val="23"/>
</p:tagLst>
</file>

<file path=ppt/tags/tag16.xml><?xml version="1.0" encoding="utf-8"?>
<p:tagLst xmlns:a="http://schemas.openxmlformats.org/drawingml/2006/main" xmlns:r="http://schemas.openxmlformats.org/officeDocument/2006/relationships" xmlns:p="http://schemas.openxmlformats.org/presentationml/2006/main">
  <p:tag name="AS_UNIQUEID" val="24"/>
</p:tagLst>
</file>

<file path=ppt/tags/tag17.xml><?xml version="1.0" encoding="utf-8"?>
<p:tagLst xmlns:a="http://schemas.openxmlformats.org/drawingml/2006/main" xmlns:r="http://schemas.openxmlformats.org/officeDocument/2006/relationships" xmlns:p="http://schemas.openxmlformats.org/presentationml/2006/main">
  <p:tag name="AS_UNIQUEID" val="18"/>
</p:tagLst>
</file>

<file path=ppt/tags/tag18.xml><?xml version="1.0" encoding="utf-8"?>
<p:tagLst xmlns:a="http://schemas.openxmlformats.org/drawingml/2006/main" xmlns:r="http://schemas.openxmlformats.org/officeDocument/2006/relationships" xmlns:p="http://schemas.openxmlformats.org/presentationml/2006/main">
  <p:tag name="AS_UNIQUEID" val="19"/>
</p:tagLst>
</file>

<file path=ppt/tags/tag19.xml><?xml version="1.0" encoding="utf-8"?>
<p:tagLst xmlns:a="http://schemas.openxmlformats.org/drawingml/2006/main" xmlns:r="http://schemas.openxmlformats.org/officeDocument/2006/relationships" xmlns:p="http://schemas.openxmlformats.org/presentationml/2006/main">
  <p:tag name="AS_UNIQUEID" val="20"/>
</p:tagLst>
</file>

<file path=ppt/tags/tag2.xml><?xml version="1.0" encoding="utf-8"?>
<p:tagLst xmlns:a="http://schemas.openxmlformats.org/drawingml/2006/main" xmlns:r="http://schemas.openxmlformats.org/officeDocument/2006/relationships" xmlns:p="http://schemas.openxmlformats.org/presentationml/2006/main">
  <p:tag name="AS_UNIQUEID" val="0"/>
</p:tagLst>
</file>

<file path=ppt/tags/tag20.xml><?xml version="1.0" encoding="utf-8"?>
<p:tagLst xmlns:a="http://schemas.openxmlformats.org/drawingml/2006/main" xmlns:r="http://schemas.openxmlformats.org/officeDocument/2006/relationships" xmlns:p="http://schemas.openxmlformats.org/presentationml/2006/main">
  <p:tag name="AS_UNIQUEID" val="30"/>
</p:tagLst>
</file>

<file path=ppt/tags/tag21.xml><?xml version="1.0" encoding="utf-8"?>
<p:tagLst xmlns:a="http://schemas.openxmlformats.org/drawingml/2006/main" xmlns:r="http://schemas.openxmlformats.org/officeDocument/2006/relationships" xmlns:p="http://schemas.openxmlformats.org/presentationml/2006/main">
  <p:tag name="AS_UNIQUEID" val="31"/>
</p:tagLst>
</file>

<file path=ppt/tags/tag22.xml><?xml version="1.0" encoding="utf-8"?>
<p:tagLst xmlns:a="http://schemas.openxmlformats.org/drawingml/2006/main" xmlns:r="http://schemas.openxmlformats.org/officeDocument/2006/relationships" xmlns:p="http://schemas.openxmlformats.org/presentationml/2006/main">
  <p:tag name="AS_UNIQUEID" val="32"/>
</p:tagLst>
</file>

<file path=ppt/tags/tag23.xml><?xml version="1.0" encoding="utf-8"?>
<p:tagLst xmlns:a="http://schemas.openxmlformats.org/drawingml/2006/main" xmlns:r="http://schemas.openxmlformats.org/officeDocument/2006/relationships" xmlns:p="http://schemas.openxmlformats.org/presentationml/2006/main">
  <p:tag name="AS_UNIQUEID" val="33"/>
</p:tagLst>
</file>

<file path=ppt/tags/tag24.xml><?xml version="1.0" encoding="utf-8"?>
<p:tagLst xmlns:a="http://schemas.openxmlformats.org/drawingml/2006/main" xmlns:r="http://schemas.openxmlformats.org/officeDocument/2006/relationships" xmlns:p="http://schemas.openxmlformats.org/presentationml/2006/main">
  <p:tag name="AS_UNIQUEID" val="26"/>
</p:tagLst>
</file>

<file path=ppt/tags/tag25.xml><?xml version="1.0" encoding="utf-8"?>
<p:tagLst xmlns:a="http://schemas.openxmlformats.org/drawingml/2006/main" xmlns:r="http://schemas.openxmlformats.org/officeDocument/2006/relationships" xmlns:p="http://schemas.openxmlformats.org/presentationml/2006/main">
  <p:tag name="AS_UNIQUEID" val="27"/>
</p:tagLst>
</file>

<file path=ppt/tags/tag26.xml><?xml version="1.0" encoding="utf-8"?>
<p:tagLst xmlns:a="http://schemas.openxmlformats.org/drawingml/2006/main" xmlns:r="http://schemas.openxmlformats.org/officeDocument/2006/relationships" xmlns:p="http://schemas.openxmlformats.org/presentationml/2006/main">
  <p:tag name="AS_UNIQUEID" val="28"/>
</p:tagLst>
</file>

<file path=ppt/tags/tag3.xml><?xml version="1.0" encoding="utf-8"?>
<p:tagLst xmlns:a="http://schemas.openxmlformats.org/drawingml/2006/main" xmlns:r="http://schemas.openxmlformats.org/officeDocument/2006/relationships" xmlns:p="http://schemas.openxmlformats.org/presentationml/2006/main">
  <p:tag name="AS_UNIQUEID" val="7"/>
</p:tagLst>
</file>

<file path=ppt/tags/tag4.xml><?xml version="1.0" encoding="utf-8"?>
<p:tagLst xmlns:a="http://schemas.openxmlformats.org/drawingml/2006/main" xmlns:r="http://schemas.openxmlformats.org/officeDocument/2006/relationships" xmlns:p="http://schemas.openxmlformats.org/presentationml/2006/main">
  <p:tag name="AS_UNIQUEID" val="8"/>
</p:tagLst>
</file>

<file path=ppt/tags/tag5.xml><?xml version="1.0" encoding="utf-8"?>
<p:tagLst xmlns:a="http://schemas.openxmlformats.org/drawingml/2006/main" xmlns:r="http://schemas.openxmlformats.org/officeDocument/2006/relationships" xmlns:p="http://schemas.openxmlformats.org/presentationml/2006/main">
  <p:tag name="AS_UNIQUEID" val="3"/>
</p:tagLst>
</file>

<file path=ppt/tags/tag6.xml><?xml version="1.0" encoding="utf-8"?>
<p:tagLst xmlns:a="http://schemas.openxmlformats.org/drawingml/2006/main" xmlns:r="http://schemas.openxmlformats.org/officeDocument/2006/relationships" xmlns:p="http://schemas.openxmlformats.org/presentationml/2006/main">
  <p:tag name="AS_UNIQUEID" val="4"/>
</p:tagLst>
</file>

<file path=ppt/tags/tag7.xml><?xml version="1.0" encoding="utf-8"?>
<p:tagLst xmlns:a="http://schemas.openxmlformats.org/drawingml/2006/main" xmlns:r="http://schemas.openxmlformats.org/officeDocument/2006/relationships" xmlns:p="http://schemas.openxmlformats.org/presentationml/2006/main">
  <p:tag name="AS_UNIQUEID" val="5"/>
</p:tagLst>
</file>

<file path=ppt/tags/tag8.xml><?xml version="1.0" encoding="utf-8"?>
<p:tagLst xmlns:a="http://schemas.openxmlformats.org/drawingml/2006/main" xmlns:r="http://schemas.openxmlformats.org/officeDocument/2006/relationships" xmlns:p="http://schemas.openxmlformats.org/presentationml/2006/main">
  <p:tag name="AS_UNIQUEID" val="14"/>
</p:tagLst>
</file>

<file path=ppt/tags/tag9.xml><?xml version="1.0" encoding="utf-8"?>
<p:tagLst xmlns:a="http://schemas.openxmlformats.org/drawingml/2006/main" xmlns:r="http://schemas.openxmlformats.org/officeDocument/2006/relationships" xmlns:p="http://schemas.openxmlformats.org/presentationml/2006/main">
  <p:tag name="AS_UNIQUEID"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 Training topic template v1 JF" id="{5EA84160-1248-B945-96E8-C19FFB39C2BD}" vid="{0058E9A8-62BA-8D4E-905C-CEA1055CCE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8ecf516-e360-4672-81b9-68723bedb71f" xsi:nil="true"/>
    <lcf76f155ced4ddcb4097134ff3c332f xmlns="6d9d7403-2d8c-4818-ae25-2c5629bc733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C73D30-A811-427D-A38A-1E2016BF14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D545FEE-AD81-4023-B6AC-5CAEA335ED97}">
  <ds:schemaRefs>
    <ds:schemaRef ds:uri="http://schemas.microsoft.com/office/2006/documentManagement/types"/>
    <ds:schemaRef ds:uri="http://purl.org/dc/elements/1.1/"/>
    <ds:schemaRef ds:uri="http://schemas.openxmlformats.org/package/2006/metadata/core-properties"/>
    <ds:schemaRef ds:uri="http://www.w3.org/XML/1998/namespace"/>
    <ds:schemaRef ds:uri="http://purl.org/dc/dcmitype/"/>
    <ds:schemaRef ds:uri="http://schemas.microsoft.com/office/2006/metadata/properties"/>
    <ds:schemaRef ds:uri="http://purl.org/dc/terms/"/>
    <ds:schemaRef ds:uri="6d9d7403-2d8c-4818-ae25-2c5629bc7330"/>
    <ds:schemaRef ds:uri="http://schemas.microsoft.com/office/infopath/2007/PartnerControls"/>
    <ds:schemaRef ds:uri="d8ecf516-e360-4672-81b9-68723bedb71f"/>
  </ds:schemaRefs>
</ds:datastoreItem>
</file>

<file path=customXml/itemProps3.xml><?xml version="1.0" encoding="utf-8"?>
<ds:datastoreItem xmlns:ds="http://schemas.openxmlformats.org/officeDocument/2006/customXml" ds:itemID="{3E9D9CC3-1A92-450F-A475-EF23AF4BCF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72</TotalTime>
  <Words>1146</Words>
  <Application>Microsoft Macintosh PowerPoint</Application>
  <PresentationFormat>Widescreen</PresentationFormat>
  <Paragraphs>115</Paragraphs>
  <Slides>15</Slides>
  <Notes>13</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27</cp:revision>
  <dcterms:created xsi:type="dcterms:W3CDTF">2020-06-26T08:41:49Z</dcterms:created>
  <dcterms:modified xsi:type="dcterms:W3CDTF">2024-11-13T12:21:15Z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