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90884" autoAdjust="0"/>
  </p:normalViewPr>
  <p:slideViewPr>
    <p:cSldViewPr snapToGrid="0" snapToObjects="1">
      <p:cViewPr varScale="1">
        <p:scale>
          <a:sx n="111" d="100"/>
          <a:sy n="111" d="100"/>
        </p:scale>
        <p:origin x="1376" y="20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Keď sa potvrdí, že OOP sú potrebné pre danú úlohu, pracovníci by sa mali uistiť, že ich ochranný prostriedok nie je poškodený ani nadmerne opotrebovaný.</a:t>
            </a:r>
          </a:p>
          <a:p>
            <a:pPr marL="0" indent="0" algn="l">
              <a:lnSpc>
                <a:spcPts val="2300"/>
              </a:lnSpc>
              <a:spcBef>
                <a:spcPts val="600"/>
              </a:spcBef>
              <a:spcAft>
                <a:spcPts val="600"/>
              </a:spcAft>
              <a:buFont typeface="Arial" panose="020B0604020202020204" pitchFamily="34" charset="0"/>
              <a:buNone/>
            </a:pPr>
            <a:r>
              <a:rPr lang="sk" sz="1200" b="0" i="0" strike="noStrike" cap="none" spc="0" baseline="0" dirty="0">
                <a:solidFill>
                  <a:srgbClr val="000000"/>
                </a:solidFill>
                <a:effectLst/>
                <a:latin typeface="+mn-lt"/>
                <a:ea typeface="Helvetica"/>
                <a:cs typeface="Helvetica"/>
              </a:rPr>
              <a:t>Poškodené OOP vystavujú pracovníkov zbytočnému riziku. Ak sa ochranný prostriedok používa pravidelne alebo je zdieľaný medzi zamestnancami, po viacnásobnom a rozšírenom použití pravdepodobne dôjde k poškodeniu.</a:t>
            </a:r>
          </a:p>
          <a:p>
            <a:pPr marL="0" indent="0" algn="l">
              <a:lnSpc>
                <a:spcPts val="2300"/>
              </a:lnSpc>
              <a:spcBef>
                <a:spcPts val="600"/>
              </a:spcBef>
              <a:spcAft>
                <a:spcPts val="600"/>
              </a:spcAft>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lnSpc>
                <a:spcPts val="2300"/>
              </a:lnSpc>
              <a:spcBef>
                <a:spcPts val="600"/>
              </a:spcBef>
              <a:spcAft>
                <a:spcPts val="600"/>
              </a:spcAft>
              <a:buFont typeface="Arial" panose="020B0604020202020204" pitchFamily="34" charset="0"/>
              <a:buNone/>
            </a:pPr>
            <a:r>
              <a:rPr lang="sk" sz="1200" b="0" i="0" strike="noStrike" cap="none" spc="0" baseline="0" dirty="0">
                <a:solidFill>
                  <a:srgbClr val="000000"/>
                </a:solidFill>
                <a:effectLst/>
                <a:latin typeface="+mn-lt"/>
                <a:ea typeface="Helvetica"/>
                <a:cs typeface="Helvetica"/>
              </a:rPr>
              <a:t>Hneď ako dôjde k poškodeniu OOP, je potrebné ho okamžite vymeniť.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Nosenie OOP nemusí byť pohodlné, ale je dôležité zabezpečiť, aby boli nosené správne.</a:t>
            </a:r>
          </a:p>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Položky, ako sú masky, okuliare a prilby, je potrebné prispôsobiť veľkosti nositeľa.</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Pri nosení viacerých častí OOP (ako je ochranná maska proti prachu a zváračský štít) sa uistite, že sú kompatibilné.</a:t>
            </a:r>
          </a:p>
          <a:p>
            <a:pPr marL="0" marR="0" indent="0" algn="l" defTabSz="914400" rtl="0" eaLnBrk="1" fontAlgn="auto" latinLnBrk="0" hangingPunct="1">
              <a:lnSpc>
                <a:spcPts val="2300"/>
              </a:lnSpc>
              <a:spcBef>
                <a:spcPts val="600"/>
              </a:spcBef>
              <a:spcAft>
                <a:spcPts val="600"/>
              </a:spcAft>
              <a:buClrTx/>
              <a:buSzTx/>
              <a:buFontTx/>
              <a:buNone/>
              <a:defRPr/>
            </a:pPr>
            <a:r>
              <a:rPr lang="sk" sz="1200" b="0" i="0" strike="noStrike" cap="none" spc="0" baseline="0" dirty="0">
                <a:solidFill>
                  <a:srgbClr val="000000"/>
                </a:solidFill>
                <a:effectLst/>
                <a:latin typeface="+mn-lt"/>
                <a:ea typeface="Helvetica"/>
                <a:cs typeface="Helvetica"/>
              </a:rPr>
              <a:t>Buďte si vedomí aj iných faktorov, ktoré môžu znížiť účinnosť OOP, ako je ochlpenie na tvári. Pracovníci s ochlpením na tvári by mali používať respirátor s prívodom vzduchu, aby sa do masky nedostal prach.</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sk" sz="1200" b="0" i="0" strike="noStrike" cap="none" spc="0" baseline="0" dirty="0">
                <a:solidFill>
                  <a:srgbClr val="000000"/>
                </a:solidFill>
                <a:effectLst/>
                <a:latin typeface="+mn-lt"/>
                <a:ea typeface="Helvetica"/>
                <a:cs typeface="Helvetica"/>
              </a:rPr>
              <a:t>Po použití OOP očistite (ak je to potrebné) a uskladnite vo vhodnom zariadení. OOP, ako napríklad odevy, by mal čistiť zamestnávateľ.</a:t>
            </a:r>
          </a:p>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Nikdy a za žiadnych okolností si OPP neberte domov.</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Nasledujúce ukazuje osvedčené postupy týkajúce sa čistenia OOP. Vedľa obrázka videa vidíte graf a červený pruh znázorňujúci koncentráciu prachu v mg/m3.</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Meranie koncentrácie prachu sa netýka dýchateľného kryštalického kremeňa, je založené na semikvantitatívnom meraní. Podstatná nie je hodnota koncentrácie prachu, ale relatívny rozdiel medzi úrovňami expozície počas odporúčaného postupu a iných postupov.</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sk" sz="1200" b="0" i="0" strike="noStrike" cap="none" spc="0" baseline="0" dirty="0">
                <a:solidFill>
                  <a:srgbClr val="000000"/>
                </a:solidFill>
                <a:effectLst/>
                <a:latin typeface="+mn-lt"/>
                <a:ea typeface="Calibri"/>
                <a:cs typeface="Calibri"/>
              </a:rPr>
              <a:t>OOP by sa mali používať len ako </a:t>
            </a:r>
            <a:r>
              <a:rPr lang="sk" sz="1200" b="1" i="0" strike="noStrike" cap="none" spc="0" baseline="0" dirty="0">
                <a:solidFill>
                  <a:srgbClr val="000000"/>
                </a:solidFill>
                <a:effectLst/>
                <a:latin typeface="+mn-lt"/>
                <a:ea typeface="Calibri"/>
                <a:cs typeface="Calibri"/>
              </a:rPr>
              <a:t>posledná možnosť</a:t>
            </a:r>
            <a:r>
              <a:rPr lang="sk" sz="1200" b="0" i="0" strike="noStrike" cap="none" spc="0" baseline="0" dirty="0">
                <a:solidFill>
                  <a:srgbClr val="000000"/>
                </a:solidFill>
                <a:effectLst/>
                <a:latin typeface="+mn-lt"/>
                <a:ea typeface="Calibri"/>
                <a:cs typeface="Calibri"/>
              </a:rPr>
              <a:t>, keď celkové kontrolné opatrenia nepostačujú na kontrolu vystavenia sa prachu. Ak sú potrebné OOP, ich používanie by sa malo kontrolovať a monitorovať.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najlepších postupov, ktoré obmedzujú alebo eliminujú vystavenie sa prachu z kremeňa.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Helvetica"/>
                <a:cs typeface="Helvetica"/>
              </a:rPr>
              <a:t>Toto školenie vo forme PowerPointovej prezentácie sa týka správneho používania osobných ochranných prostriedkov (OOP) pracovníkmi, ktorí sú vystavení prachu dýchateľného kryštalického kremeňa (RCS). </a:t>
            </a:r>
          </a:p>
          <a:p>
            <a:endParaRPr lang="en-US" sz="1200" b="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OOP sú akékoľvek kusy ochranného odevu alebo vybavenia, ktoré sú určené na ochranu tela nositeľa pred zranením alebo infekciou.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Zatiaľ čo by OOP mali byť dostupné na všetkých pracoviskách, ich použitie by malo byť poslednou možnosťou, keď sa vyskúšali všetky kontrolné opatrenia, ale nezabezpečili dostatočnú kontrolu vystavenia sa prachu.</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Nasledujúci diagram sumarizuje proces riadenia rizík z pohľadu zamestnávateľa aj zamestnanca, keď sa aplikuje na kontrolu dýchateľného kryštalického kremeňa. Systémy BOZP zavedené v spoločnostiach musia byť rešpektované zamestnávateľom aj zamestnancami. </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sk" sz="1200" b="0" i="0" strike="noStrike" cap="none" spc="0" baseline="0" dirty="0">
                <a:solidFill>
                  <a:srgbClr val="000000"/>
                </a:solidFill>
                <a:effectLst/>
                <a:latin typeface="+mn-lt"/>
                <a:ea typeface="Helvetica"/>
                <a:cs typeface="Helvetica"/>
              </a:rPr>
              <a:t>OOP by sa mali nosiť len vtedy, keď sú odporúčané špecifickými pokynmi a mali by sa vyberať na základe výkonu (napr. faktor ochrany), pohodlia a trvanlivosti.</a:t>
            </a:r>
          </a:p>
          <a:p>
            <a:pPr algn="l">
              <a:lnSpc>
                <a:spcPts val="2300"/>
              </a:lnSpc>
              <a:spcBef>
                <a:spcPts val="600"/>
              </a:spcBef>
              <a:spcAft>
                <a:spcPts val="600"/>
              </a:spcAft>
            </a:pPr>
            <a:r>
              <a:rPr lang="sk" sz="1200" b="0" i="0" strike="noStrike" cap="none" spc="0" baseline="0" dirty="0">
                <a:solidFill>
                  <a:srgbClr val="000000"/>
                </a:solidFill>
                <a:effectLst/>
                <a:latin typeface="+mn-lt"/>
                <a:ea typeface="Helvetica"/>
                <a:cs typeface="Helvetica"/>
              </a:rPr>
              <a:t>Úlohy, ktoré si vyžadujú používanie OOP, budú označené príslušným značením a piktogramami.</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sk" sz="1200" b="0" i="0" strike="noStrike" cap="none" spc="0" baseline="0" dirty="0">
                <a:solidFill>
                  <a:srgbClr val="000000"/>
                </a:solidFill>
                <a:effectLst/>
                <a:latin typeface="+mn-lt"/>
                <a:ea typeface="Helvetica"/>
                <a:cs typeface="Helvetica"/>
              </a:rPr>
              <a:t>Pri všetkých prašných prácach je potrebné používať ochranný odev (kombinézy). Na označenie kontaminácie prachom sa môžu použiť kombinézy tmavej farby.</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7302137" y="429114"/>
            <a:ext cx="4515213"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k" sz="1400" b="1" i="0" strike="noStrike" cap="none" spc="0" baseline="0" dirty="0">
                <a:solidFill>
                  <a:srgbClr val="F6A317"/>
                </a:solidFill>
                <a:effectLst/>
                <a:latin typeface="Helvetica"/>
                <a:ea typeface="Helvetica"/>
                <a:cs typeface="Helvetica"/>
              </a:rPr>
              <a:t>ŠKOLENIE ZAMERANÉ NA OSVEDČENÉ POSTUPY V OBLASTI OSOBNÝCH OCHRANNÝCH PROSTRIEDKOV (OOP)</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6"/>
            <a:ext cx="8909613" cy="1440413"/>
          </a:xfrm>
        </p:spPr>
        <p:txBody>
          <a:bodyPr/>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OSOBNÝCH OCHRANNÝCH PROSTRIEDKOV (OOP)</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7209692" y="235527"/>
            <a:ext cx="4552817" cy="101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AKÉ OOP POUŽÍVAME?</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p:txBody>
          <a:bodyPr/>
          <a:lstStyle/>
          <a:p>
            <a:pPr>
              <a:lnSpc>
                <a:spcPts val="2400"/>
              </a:lnSpc>
              <a:spcBef>
                <a:spcPts val="600"/>
              </a:spcBef>
              <a:spcAft>
                <a:spcPts val="600"/>
              </a:spcAft>
              <a:defRPr/>
            </a:pPr>
            <a:r>
              <a:rPr lang="sk" sz="1800" b="0" i="0" strike="noStrike" cap="none" spc="0" baseline="0">
                <a:solidFill>
                  <a:srgbClr val="FF0000"/>
                </a:solidFill>
                <a:effectLst/>
                <a:latin typeface="Helvetica"/>
                <a:ea typeface="Helvetica"/>
                <a:cs typeface="Helvetica"/>
              </a:rPr>
              <a:t>Text pre školiteľa — vložte informácie o OOP súvisiace s vaším konkrétnym pracovným kontextom.</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srcRect/>
          <a:stretch/>
        </p:blipFill>
        <p:spPr>
          <a:xfrm>
            <a:off x="7156124" y="2364776"/>
            <a:ext cx="4420029" cy="3335871"/>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KONTROLA POŠKODENIA</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p:txBody>
          <a:bodyPr/>
          <a:lstStyle/>
          <a:p>
            <a:pPr>
              <a:lnSpc>
                <a:spcPts val="2400"/>
              </a:lnSpc>
              <a:spcAft>
                <a:spcPts val="1000"/>
              </a:spcAft>
            </a:pPr>
            <a:r>
              <a:rPr lang="sk" sz="1800" b="0" i="0" strike="noStrike" cap="none" spc="0" baseline="0">
                <a:solidFill>
                  <a:srgbClr val="000000"/>
                </a:solidFill>
                <a:effectLst/>
                <a:latin typeface="Helvetica"/>
                <a:ea typeface="Helvetica"/>
                <a:cs typeface="Helvetica"/>
              </a:rPr>
              <a:t>Pred vybavením OOP skontrolujte, či nedošlo k poškodeniu, ako napr.</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Natrhnutia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Diery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Rozliatia</a:t>
            </a:r>
          </a:p>
          <a:p>
            <a:pPr marL="285750" indent="-285750">
              <a:lnSpc>
                <a:spcPts val="2400"/>
              </a:lnSpc>
              <a:spcAft>
                <a:spcPts val="1000"/>
              </a:spcAft>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Praskliny, nárazy (prilby, masky, pracovné okuliare, špičky v topánkach)</a:t>
            </a:r>
          </a:p>
          <a:p>
            <a:pPr>
              <a:lnSpc>
                <a:spcPts val="2400"/>
              </a:lnSpc>
            </a:pPr>
            <a:r>
              <a:rPr lang="sk" sz="1800" b="1" i="0" strike="noStrike" cap="none" spc="0" baseline="0">
                <a:solidFill>
                  <a:srgbClr val="000000"/>
                </a:solidFill>
                <a:effectLst/>
                <a:latin typeface="Helvetica"/>
                <a:ea typeface="Helvetica"/>
                <a:cs typeface="Helvetica"/>
              </a:rPr>
              <a:t>Poškodené OOP ihneď vymeňte. </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a:blip r:embed="rId3"/>
          <a:srcRect l="34318" r="32971"/>
          <a:stretch>
            <a:fillRect/>
          </a:stretch>
        </p:blipFill>
        <p:spPr>
          <a:xfrm>
            <a:off x="6592709" y="1608532"/>
            <a:ext cx="5224383"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309247" y="3429000"/>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2712203" y="3643724"/>
            <a:ext cx="3120292" cy="366126"/>
          </a:xfrm>
          <a:prstGeom prst="rect">
            <a:avLst/>
          </a:prstGeom>
          <a:noFill/>
        </p:spPr>
        <p:txBody>
          <a:bodyPr wrap="none" rtlCol="0">
            <a:spAutoFit/>
          </a:bodyPr>
          <a:lstStyle/>
          <a:p>
            <a:r>
              <a:rPr lang="sk" sz="1800" b="0" i="0" strike="noStrike" cap="none" spc="0" baseline="0" dirty="0">
                <a:solidFill>
                  <a:srgbClr val="000000"/>
                </a:solidFill>
                <a:effectLst/>
                <a:latin typeface="Helvetica"/>
                <a:ea typeface="Helvetica"/>
                <a:cs typeface="Helvetica"/>
              </a:rPr>
              <a:t>(kombinézy, rukavice, čižmy)</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SPRÁVNE POUŽÍVANIE</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400"/>
              </a:lnSpc>
              <a:spcAft>
                <a:spcPts val="1000"/>
              </a:spcAft>
            </a:pPr>
            <a:r>
              <a:rPr lang="sk" sz="1800" b="0" i="0" strike="noStrike" cap="none" spc="0" baseline="0">
                <a:solidFill>
                  <a:srgbClr val="000000"/>
                </a:solidFill>
                <a:effectLst/>
                <a:latin typeface="Helvetica"/>
                <a:ea typeface="Helvetica"/>
                <a:cs typeface="Helvetica"/>
              </a:rPr>
              <a:t>Pri vybavovaní OOP sa uistite, že:</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Nositeľovi správne sedia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Neohrozujú schopnosť nositeľa vykonávať danú úlohu bezpečne (napr. príliš obmedzený zrak)</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Sú kompatibilné s ďalšími položkami OOP</a:t>
            </a:r>
          </a:p>
          <a:p>
            <a:pPr marL="285750" indent="-285750">
              <a:lnSpc>
                <a:spcPts val="2400"/>
              </a:lnSpc>
              <a:buFont typeface="Arial" panose="020B0604020202020204" pitchFamily="34" charset="0"/>
              <a:buChar char="•"/>
            </a:pPr>
            <a:endParaRPr lang="en-US" sz="1800"/>
          </a:p>
          <a:p>
            <a:pPr marL="285750" indent="-285750">
              <a:lnSpc>
                <a:spcPts val="2400"/>
              </a:lnSpc>
              <a:buFont typeface="Arial" panose="020B0604020202020204" pitchFamily="34" charset="0"/>
              <a:buChar char="•"/>
            </a:pPr>
            <a:endParaRPr lang="en-US" sz="180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PO POUŽITÍ</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Ak je to možné, na bezpečné odstránenie prachu z OOP používajte zariadenia, ako sú vzduchové sprchy.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Špinavé oblečenie a vybavenie skladujte vo vyhradených priestoroch.</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Špinavé OPP nenoste domov.</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OOP vymeňte podľa pokynov výrobcu.</a:t>
            </a:r>
          </a:p>
          <a:p>
            <a:pPr marL="285750" indent="-285750">
              <a:lnSpc>
                <a:spcPts val="2400"/>
              </a:lnSpc>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FILTRE</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Ochranné masky proti prachu a filtre sú zvyčajne klasifikované ako FFP1, FFP2 a FFP3.  </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Keďže dýchateľný prach z kryštalického kremeňa (RCS) sa považuje za vysokorizikový a škodlivý prach, určite používajte ochranné masky proti prachu triedy FFP2 alebo FFP3 s filtrami alebo filtre N95 alebo vyššie, podľa vášho posúdenia rizika. </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Klasifikácia masky bude uvedená na jej štítku.</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ČISTENIE ODEVOV</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362676"/>
            <a:ext cx="5113603"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Aby ste predišli zbytočnému vystaveniu prachu, vždy používajte vhodné čistiace prostriedky, ak sú k dispozícii.</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11076502"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OOP</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302234"/>
            <a:ext cx="11076503" cy="3230407"/>
          </a:xfrm>
        </p:spPr>
        <p:txBody>
          <a:bodyPr/>
          <a:lstStyle/>
          <a:p>
            <a:pPr>
              <a:lnSpc>
                <a:spcPct val="100000"/>
              </a:lnSpc>
            </a:pPr>
            <a:r>
              <a:rPr lang="sk" sz="1600" b="1" i="0" strike="noStrike" cap="none" spc="0" baseline="0">
                <a:solidFill>
                  <a:srgbClr val="000000"/>
                </a:solidFill>
                <a:effectLst/>
                <a:latin typeface="Helvetica"/>
                <a:ea typeface="Helvetica"/>
                <a:cs typeface="Helvetica"/>
              </a:rPr>
              <a:t>ODPORÚČANÉ AKTIVITY</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Postupujte podľa pokynov výrobcu.</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Uistite sa, že časti OOP správne sedia. Účinnosť ochranných prostriedkov dýchacích ciest nesmie byť ohrozená ochlpením na tvári.</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Skontrolujte, či sú položky OOP kompatibilné, ak sa používajú v kombinácii.</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OOP po použití očistite a v prípade potreby ich uložte na určené čisté miesto.</a:t>
            </a:r>
          </a:p>
          <a:p>
            <a:pPr marL="285750" indent="-285750">
              <a:lnSpc>
                <a:spcPct val="100000"/>
              </a:lnSpc>
              <a:spcAft>
                <a:spcPts val="1000"/>
              </a:spcAft>
              <a:buSzPct val="85000"/>
              <a:buFont typeface=".Apple Color Emoji UI"/>
              <a:buChar char="✅"/>
            </a:pPr>
            <a:r>
              <a:rPr lang="sk" sz="1600" b="0" i="0" strike="noStrike" cap="none" spc="0" baseline="0">
                <a:solidFill>
                  <a:srgbClr val="000000"/>
                </a:solidFill>
                <a:effectLst/>
                <a:latin typeface="Helvetica"/>
                <a:ea typeface="Helvetica"/>
                <a:cs typeface="Helvetica"/>
              </a:rPr>
              <a:t>Špinavé kombinézy oddeľte od čistého oblečenia a pravidelne ich perte.</a:t>
            </a:r>
          </a:p>
          <a:p>
            <a:pPr>
              <a:lnSpc>
                <a:spcPct val="100000"/>
              </a:lnSpc>
            </a:pPr>
            <a:r>
              <a:rPr lang="sk" sz="1600" b="1" i="0" strike="noStrike" cap="none" spc="0" baseline="0">
                <a:solidFill>
                  <a:srgbClr val="000000"/>
                </a:solidFill>
                <a:effectLst/>
                <a:latin typeface="Helvetica"/>
                <a:ea typeface="Helvetica"/>
                <a:cs typeface="Helvetica"/>
              </a:rPr>
              <a:t>ZAKÁZANÉ AKTIVITY</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Nepoužívajte žiadne OOP, ktoré sú pokazené alebo nadmerne opotrebované.</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OOP nepoužívajte zbytočne. Niektoré OOP môžu obmedziť schopnosť nositeľa bezpečne dokončiť úlohu.</a:t>
            </a:r>
          </a:p>
          <a:p>
            <a:pPr marL="285750" indent="-285750">
              <a:lnSpc>
                <a:spcPct val="100000"/>
              </a:lnSpc>
              <a:buSzPct val="85000"/>
              <a:buFont typeface=".Apple Color Emoji UI"/>
              <a:buChar char="❌"/>
            </a:pPr>
            <a:r>
              <a:rPr lang="sk" sz="1600" b="0" i="0" strike="noStrike" cap="none" spc="0" baseline="0">
                <a:solidFill>
                  <a:srgbClr val="000000"/>
                </a:solidFill>
                <a:effectLst/>
                <a:latin typeface="Helvetica"/>
                <a:ea typeface="Helvetica"/>
                <a:cs typeface="Helvetica"/>
              </a:rPr>
              <a:t>OOP si neberte domov.</a:t>
            </a:r>
          </a:p>
          <a:p>
            <a:pPr marL="285750" indent="-285750">
              <a:lnSpc>
                <a:spcPct val="100000"/>
              </a:lnSpc>
              <a:buSzPct val="85000"/>
              <a:buFont typeface=".Apple Color Emoji UI"/>
              <a:buChar char="✅"/>
            </a:pPr>
            <a:endParaRPr lang="en-US"/>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lstStyle/>
          <a:p>
            <a:pPr>
              <a:lnSpc>
                <a:spcPts val="2400"/>
              </a:lnSpc>
              <a:spcBef>
                <a:spcPts val="600"/>
              </a:spcBef>
              <a:spcAft>
                <a:spcPts val="1000"/>
              </a:spcAft>
            </a:pPr>
            <a:r>
              <a:rPr lang="sk" sz="1800" b="0" i="0" strike="noStrike" cap="none" spc="0" baseline="0" dirty="0">
                <a:solidFill>
                  <a:srgbClr val="000000"/>
                </a:solidFill>
                <a:effectLst/>
                <a:latin typeface="Helvetica"/>
                <a:ea typeface="Helvetica"/>
                <a:cs typeface="Helvetica"/>
              </a:rPr>
              <a:t>Pri používaní OOP si treba zapamätať 3 jednoduché kroky:</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Skontrolujte, či OOP nevykazujú známky poškodenia.</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Uistite sa, že sú OOP správne nasadené (a že ochranné prostriedky dýchacích ciest nie sú ohrozené ochlpením na tvári).</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000000"/>
                </a:solidFill>
                <a:effectLst/>
                <a:latin typeface="Helvetica"/>
                <a:ea typeface="Helvetica"/>
                <a:cs typeface="Helvetica"/>
              </a:rPr>
              <a:t>Po použití uložte OOP na vhodné čisté miesto.</a:t>
            </a:r>
          </a:p>
          <a:p>
            <a:pPr marL="285750" indent="-285750">
              <a:lnSpc>
                <a:spcPts val="2400"/>
              </a:lnSpc>
              <a:spcBef>
                <a:spcPts val="600"/>
              </a:spcBef>
              <a:spcAft>
                <a:spcPts val="600"/>
              </a:spcAft>
              <a:buClr>
                <a:srgbClr val="F1B600"/>
              </a:buClr>
              <a:buSzPct val="120000"/>
              <a:buFont typeface="Wingdings" pitchFamily="2" charset="2"/>
              <a:buChar char="q"/>
            </a:pPr>
            <a:r>
              <a:rPr lang="sk" sz="1800" b="0" i="0" strike="noStrike" cap="none" spc="0" baseline="0" dirty="0">
                <a:solidFill>
                  <a:srgbClr val="FF0000"/>
                </a:solidFill>
                <a:effectLst/>
                <a:latin typeface="Helvetica"/>
                <a:ea typeface="Helvetica"/>
                <a:cs typeface="Helvetica"/>
              </a:rPr>
              <a:t>Školiteľ pridá kontextové závery.</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ĎALŠIE VZDELÁVANIE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Osvedčené postupy pre osobné ochranné prostriedky (Hárok úloh 2.1.15)</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8"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9" history="0"/>
              </a:rPr>
              <a:t>Príručka NEPSI pre MSP</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244989"/>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10"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sú vo forme prezentácie PowerPoint a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lstStyle/>
          <a:p>
            <a:pPr>
              <a:lnSpc>
                <a:spcPct val="100000"/>
              </a:lnSpc>
            </a:pPr>
            <a:r>
              <a:rPr lang="sk" sz="18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ct val="100000"/>
              </a:lnSpc>
            </a:pPr>
            <a:r>
              <a:rPr lang="sk" sz="1800" b="0" i="0" strike="noStrike" cap="none" spc="0" baseline="0" dirty="0">
                <a:solidFill>
                  <a:srgbClr val="000000"/>
                </a:solidFill>
                <a:effectLst/>
                <a:latin typeface="Helvetica"/>
                <a:ea typeface="Helvetica"/>
                <a:cs typeface="Helvetica"/>
              </a:rPr>
              <a:t>Počas tohto školenia sa naučíte: </a:t>
            </a:r>
          </a:p>
          <a:p>
            <a:pPr marL="342900" indent="-342900">
              <a:lnSpc>
                <a:spcPct val="1000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Čo sú </a:t>
            </a:r>
            <a:r>
              <a:rPr lang="sk" sz="1800" b="1" i="0" strike="noStrike" cap="none" spc="0" baseline="0" dirty="0">
                <a:solidFill>
                  <a:srgbClr val="000000"/>
                </a:solidFill>
                <a:effectLst/>
                <a:latin typeface="Helvetica"/>
                <a:ea typeface="Helvetica"/>
                <a:cs typeface="Helvetica"/>
              </a:rPr>
              <a:t>osobné ochranné prostriedky (OOP)</a:t>
            </a:r>
            <a:r>
              <a:rPr lang="sk" sz="1800" b="0" i="0" strike="noStrike" cap="none" spc="0" baseline="0" dirty="0">
                <a:solidFill>
                  <a:srgbClr val="000000"/>
                </a:solidFill>
                <a:effectLst/>
                <a:latin typeface="Helvetica"/>
                <a:ea typeface="Helvetica"/>
                <a:cs typeface="Helvetica"/>
              </a:rPr>
              <a:t> </a:t>
            </a:r>
            <a:br>
              <a:rPr lang="en-US" sz="1800" dirty="0">
                <a:solidFill>
                  <a:srgbClr val="000000"/>
                </a:solidFill>
                <a:latin typeface="Helvetica"/>
                <a:ea typeface="Helvetica"/>
                <a:cs typeface="Helvetica"/>
              </a:rPr>
            </a:br>
            <a:r>
              <a:rPr lang="sk" sz="1800" b="0" i="0" strike="noStrike" cap="none" spc="0" baseline="0" dirty="0">
                <a:solidFill>
                  <a:srgbClr val="000000"/>
                </a:solidFill>
                <a:effectLst/>
                <a:latin typeface="Helvetica"/>
                <a:ea typeface="Helvetica"/>
                <a:cs typeface="Helvetica"/>
              </a:rPr>
              <a:t>a ako môžu pomôcť minimalizovať naše vystavenie sa škodlivému RCS</a:t>
            </a:r>
          </a:p>
          <a:p>
            <a:pPr marL="342900" indent="-342900">
              <a:lnSpc>
                <a:spcPct val="1000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Kedy a ako nosiť OOP</a:t>
            </a:r>
          </a:p>
          <a:p>
            <a:pPr marL="342900" indent="-342900">
              <a:lnSpc>
                <a:spcPct val="1000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Osvedčené postupy pri používaní OOP</a:t>
            </a:r>
          </a:p>
          <a:p>
            <a:pPr marL="285750" indent="-285750">
              <a:lnSpc>
                <a:spcPct val="100000"/>
              </a:lnSpc>
              <a:buFont typeface="Arial" panose="020B0604020202020204" pitchFamily="34" charset="0"/>
              <a:buChar char="•"/>
            </a:pPr>
            <a:r>
              <a:rPr lang="sk" sz="18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342900" indent="-342900">
              <a:lnSpc>
                <a:spcPct val="100000"/>
              </a:lnSpc>
              <a:buFont typeface="Arial" panose="020B0604020202020204" pitchFamily="34" charset="0"/>
              <a:buChar char="•"/>
            </a:pPr>
            <a:endParaRPr lang="en-US" sz="1800" dirty="0"/>
          </a:p>
          <a:p>
            <a:pPr>
              <a:lnSpc>
                <a:spcPct val="100000"/>
              </a:lnSpc>
            </a:pPr>
            <a:endParaRPr lang="en-US" sz="18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a:blip r:embed="rId3"/>
          <a:srcRect l="21536"/>
          <a:stretch>
            <a:fillRect/>
          </a:stretch>
        </p:blipFill>
        <p:spPr>
          <a:xfrm>
            <a:off x="6592709" y="1611050"/>
            <a:ext cx="5224383"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ct val="100000"/>
              </a:lnSpc>
            </a:pPr>
            <a:r>
              <a:rPr lang="sk" sz="1800" b="0" i="0" strike="noStrike" cap="none" spc="0" baseline="0">
                <a:solidFill>
                  <a:srgbClr val="000000"/>
                </a:solidFill>
                <a:effectLst/>
                <a:latin typeface="Helvetica"/>
                <a:ea typeface="Helvetica"/>
                <a:cs typeface="Helvetica"/>
              </a:rPr>
              <a:t>OOP sú jednou z piatich hlavných techník na kontrolu prachu.</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583429"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283132"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OCHRANNÉ VYBAVENIE</a:t>
            </a:r>
          </a:p>
          <a:p>
            <a:r>
              <a:rPr lang="sk" sz="1200" b="0" i="0" strike="noStrike" cap="none" spc="0" baseline="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TYPY OPP</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Chrániče sluchu</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Prilba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Ochranné okuliare</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Maska/vybavenie na ochranu dýchacích ciest</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Kombinézy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Bunda</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Čižmy</a:t>
            </a:r>
          </a:p>
          <a:p>
            <a:pPr marL="285750" indent="-28575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Rukavice</a:t>
            </a:r>
          </a:p>
          <a:p>
            <a:pPr>
              <a:lnSpc>
                <a:spcPts val="2400"/>
              </a:lnSpc>
            </a:pPr>
            <a:endParaRPr lang="en-US" sz="180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PREČO POUŽÍVAŤ OOP?</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nchor="t"/>
          <a:lstStyle/>
          <a:p>
            <a:pPr marL="342900" indent="-34290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OOP sa používajú na ochranu používateľa pred fyzickým zranením a rizikami na pracovisku vrátane prachu dýchateľného kryštalického kremeňa.</a:t>
            </a:r>
          </a:p>
          <a:p>
            <a:pPr marL="342900" indent="-34290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Používanie OOP (v prípade potreby) je dôležité, pretože ide o preventívne opatrenie pri kontrole rizík.</a:t>
            </a:r>
          </a:p>
          <a:p>
            <a:pPr marL="342900" indent="-342900">
              <a:lnSpc>
                <a:spcPts val="2400"/>
              </a:lnSpc>
              <a:buFont typeface="Arial" panose="020B0604020202020204" pitchFamily="34" charset="0"/>
              <a:buChar char="•"/>
            </a:pPr>
            <a:r>
              <a:rPr lang="sk" sz="1800" b="0" i="0" strike="noStrike" cap="none" spc="0" baseline="0">
                <a:solidFill>
                  <a:srgbClr val="FF0000"/>
                </a:solidFill>
                <a:effectLst/>
                <a:latin typeface="Helvetica"/>
                <a:ea typeface="Helvetica"/>
                <a:cs typeface="Helvetica"/>
              </a:rPr>
              <a:t>Prostriedky na ochranu dýchacích ciest pomáhajú minimalizovať naše vystavenie sa škodlivému prachu dýchateľného kryštalického kremeňa (RCS).</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a:blip r:embed="rId3" cstate="print">
            <a:extLst>
              <a:ext uri="{28A0092B-C50C-407E-A947-70E740481C1C}">
                <a14:useLocalDpi xmlns:a14="http://schemas.microsoft.com/office/drawing/2010/main"/>
              </a:ext>
            </a:extLst>
          </a:blip>
          <a:srcRect l="8682"/>
          <a:stretch>
            <a:fillRect/>
          </a:stretch>
        </p:blipFill>
        <p:spPr>
          <a:xfrm>
            <a:off x="6592708" y="1611051"/>
            <a:ext cx="522438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TEJTO ČINNOSTI</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Správne fungovanie tohto vybavenia je nevyhnutné na ochranu pred RCS.</a:t>
            </a:r>
          </a:p>
          <a:p>
            <a:pPr marL="342900" indent="-342900">
              <a:lnSpc>
                <a:spcPts val="2400"/>
              </a:lnSpc>
              <a:buFont typeface="Arial" panose="020B0604020202020204" pitchFamily="34" charset="0"/>
              <a:buChar char="•"/>
            </a:pPr>
            <a:r>
              <a:rPr lang="sk" sz="1800" b="0" i="0" strike="noStrike" cap="none" spc="0" baseline="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a:solidFill>
                  <a:srgbClr val="000000"/>
                </a:solidFill>
                <a:effectLst/>
                <a:latin typeface="Helvetica"/>
                <a:ea typeface="Helvetica"/>
                <a:cs typeface="Helvetica"/>
              </a:rPr>
              <a:t>Ako budete tráviť svoj dôchodok?</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3" y="2812473"/>
            <a:ext cx="3586939" cy="3232572"/>
          </a:xfrm>
        </p:spPr>
        <p:txBody>
          <a:bodyPr/>
          <a:lstStyle/>
          <a:p>
            <a:pPr>
              <a:lnSpc>
                <a:spcPts val="2400"/>
              </a:lnSpc>
            </a:pPr>
            <a:r>
              <a:rPr lang="sk" sz="1800" b="0" i="0" strike="noStrike" cap="none" spc="0" baseline="0">
                <a:solidFill>
                  <a:srgbClr val="000000"/>
                </a:solidFill>
                <a:effectLst/>
                <a:latin typeface="Helvetica"/>
                <a:ea typeface="Helvetica"/>
                <a:cs typeface="Helvetica"/>
              </a:rPr>
              <a:t>Pretože OOP chránia iba nositeľa a môžu byť nesprávne použité alebo poškodené, nie sú úplne spoľahlivé. </a:t>
            </a:r>
          </a:p>
          <a:p>
            <a:pPr>
              <a:lnSpc>
                <a:spcPts val="2400"/>
              </a:lnSpc>
            </a:pPr>
            <a:r>
              <a:rPr lang="sk" sz="1800" b="0" i="0" strike="noStrike" cap="none" spc="0" baseline="0">
                <a:solidFill>
                  <a:srgbClr val="000000"/>
                </a:solidFill>
                <a:effectLst/>
                <a:latin typeface="Helvetica"/>
                <a:ea typeface="Helvetica"/>
                <a:cs typeface="Helvetica"/>
              </a:rPr>
              <a:t>Pracovníci by mali nosiť OOP len vtedy, keď sú vyzvaní a mala by to byť </a:t>
            </a:r>
            <a:r>
              <a:rPr lang="sk" sz="1800" b="1" i="0" strike="noStrike" cap="none" spc="0" baseline="0">
                <a:solidFill>
                  <a:srgbClr val="000000"/>
                </a:solidFill>
                <a:effectLst/>
                <a:latin typeface="Helvetica"/>
                <a:ea typeface="Helvetica"/>
                <a:cs typeface="Helvetica"/>
              </a:rPr>
              <a:t>posledná možnosť, keď  ostatné kontroly nestačia</a:t>
            </a:r>
            <a:r>
              <a:rPr lang="sk" sz="1800" b="0" i="0" strike="noStrike" cap="none" spc="0" baseline="0">
                <a:solidFill>
                  <a:srgbClr val="000000"/>
                </a:solidFill>
                <a:effectLst/>
                <a:latin typeface="Helvetica"/>
                <a:ea typeface="Helvetica"/>
                <a:cs typeface="Helvetica"/>
              </a:rPr>
              <a:t>.</a:t>
            </a:r>
          </a:p>
          <a:p>
            <a:pPr>
              <a:lnSpc>
                <a:spcPts val="2400"/>
              </a:lnSpc>
            </a:pPr>
            <a:endParaRPr lang="en-US" sz="1800"/>
          </a:p>
        </p:txBody>
      </p:sp>
      <p:pic>
        <p:nvPicPr>
          <p:cNvPr id="6" name="Picture 5">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614477" y="1565594"/>
            <a:ext cx="7517264" cy="4495324"/>
          </a:xfrm>
          <a:prstGeom prst="rect">
            <a:avLst/>
          </a:prstGeom>
        </p:spPr>
      </p:pic>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HIERARCHIA KONTROLY RIZIKA</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F2639D2F-0E4C-426F-94A2-3A33F81AE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TotalTime>
  <Words>1561</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48</cp:revision>
  <dcterms:created xsi:type="dcterms:W3CDTF">2020-01-29T17:43:15Z</dcterms:created>
  <dcterms:modified xsi:type="dcterms:W3CDTF">2024-11-13T12:21:57Z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