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6" r:id="rId5"/>
    <p:sldId id="280" r:id="rId6"/>
    <p:sldId id="278" r:id="rId7"/>
    <p:sldId id="272" r:id="rId8"/>
    <p:sldId id="276" r:id="rId9"/>
    <p:sldId id="279" r:id="rId10"/>
    <p:sldId id="259" r:id="rId11"/>
    <p:sldId id="258" r:id="rId12"/>
    <p:sldId id="268" r:id="rId13"/>
    <p:sldId id="264" r:id="rId14"/>
    <p:sldId id="266" r:id="rId15"/>
    <p:sldId id="267" r:id="rId16"/>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aldi Da Costa" initials="BC" lastIdx="0" clrIdx="0">
    <p:extLst>
      <p:ext uri="{19B8F6BF-5375-455C-9EA6-DF929625EA0E}">
        <p15:presenceInfo xmlns:p15="http://schemas.microsoft.com/office/powerpoint/2012/main" userId="S::bonaldi.da.costa@leidar.com::ff0be919-81a7-4c78-87bf-fdc5c4b471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54B40F-5844-804B-87D5-03CCEE90A14E}" v="2" dt="2020-12-09T20:36:21.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354" autoAdjust="0"/>
  </p:normalViewPr>
  <p:slideViewPr>
    <p:cSldViewPr snapToGrid="0" snapToObjects="1">
      <p:cViewPr varScale="1">
        <p:scale>
          <a:sx n="116" d="100"/>
          <a:sy n="116" d="100"/>
        </p:scale>
        <p:origin x="864" y="184"/>
      </p:cViewPr>
      <p:guideLst/>
    </p:cSldViewPr>
  </p:slideViewPr>
  <p:notesTextViewPr>
    <p:cViewPr>
      <p:scale>
        <a:sx n="1" d="1"/>
        <a:sy n="1" d="1"/>
      </p:scale>
      <p:origin x="0" y="0"/>
    </p:cViewPr>
  </p:notesTextViewPr>
  <p:notesViewPr>
    <p:cSldViewPr snapToGrid="0" snapToObjects="1">
      <p:cViewPr varScale="1">
        <p:scale>
          <a:sx n="94" d="100"/>
          <a:sy n="94" d="100"/>
        </p:scale>
        <p:origin x="375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653F8B-5239-234F-9090-D5C5587CB9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8A8CC3-448A-C444-81EF-1CDB7D3C85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5C30E7-F848-6E41-A6B8-226CB7FDFA57}" type="datetimeFigureOut">
              <a:rPr lang="en-US" smtClean="0"/>
              <a:t>11/13/24</a:t>
            </a:fld>
            <a:endParaRPr lang="en-US"/>
          </a:p>
        </p:txBody>
      </p:sp>
      <p:sp>
        <p:nvSpPr>
          <p:cNvPr id="4" name="Footer Placeholder 3">
            <a:extLst>
              <a:ext uri="{FF2B5EF4-FFF2-40B4-BE49-F238E27FC236}">
                <a16:creationId xmlns:a16="http://schemas.microsoft.com/office/drawing/2014/main" id="{27B225A3-E81F-5A41-A498-8D900E4586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4D490D-EEC4-824B-BEE2-88F321E130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BEC090-9609-0B43-B1E6-C27C9F8AE621}" type="slidenum">
              <a:rPr lang="en-US" smtClean="0"/>
              <a:t>‹#›</a:t>
            </a:fld>
            <a:endParaRPr lang="en-US"/>
          </a:p>
        </p:txBody>
      </p:sp>
    </p:spTree>
    <p:extLst>
      <p:ext uri="{BB962C8B-B14F-4D97-AF65-F5344CB8AC3E}">
        <p14:creationId xmlns:p14="http://schemas.microsoft.com/office/powerpoint/2010/main" val="296169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398625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 sz="1200" b="0" i="0" strike="noStrike" cap="none" spc="0" baseline="0" dirty="0">
                <a:solidFill>
                  <a:srgbClr val="000000"/>
                </a:solidFill>
                <a:effectLst/>
                <a:latin typeface="+mn-lt"/>
                <a:ea typeface="Calibri"/>
                <a:cs typeface="Calibri"/>
              </a:rPr>
              <a:t>Nadmerné vystavenie sa dýchateľnému kryštalickému kremeňu (RCS) môže z dlhodobého hľadiska viesť k vážnym zdravotným problémom pracovníkov. Z tohto dôvodu je dôležité, aby si všetci pracovníci boli vedomí osvedčených postupov, ktoré obmedzujú alebo eliminujú vystavenie sa prachu z kremeňa.</a:t>
            </a:r>
          </a:p>
          <a:p>
            <a:endParaRPr lang="en-US" sz="1200" b="0" i="0" u="none" strike="noStrike" kern="1200" dirty="0">
              <a:solidFill>
                <a:schemeClr val="tx1"/>
              </a:solidFill>
              <a:effectLst/>
              <a:latin typeface="+mn-lt"/>
              <a:ea typeface="+mn-ea"/>
              <a:cs typeface="+mn-cs"/>
            </a:endParaRPr>
          </a:p>
          <a:p>
            <a:r>
              <a:rPr lang="sk" sz="1200" b="0" i="0" strike="noStrike" cap="none" spc="0" baseline="0" dirty="0">
                <a:solidFill>
                  <a:srgbClr val="000000"/>
                </a:solidFill>
                <a:effectLst/>
                <a:latin typeface="+mn-lt"/>
                <a:ea typeface="Calibri"/>
                <a:cs typeface="Calibri"/>
              </a:rPr>
              <a:t>Toto školenie poskytuje informácie o kontrole prachu v systémoch balenia. Majte na pamäti, že pri navrhovaní systému balenia je potrebné posúdenie rizika, hoci sa to týka predovšetkým manažmentu.</a:t>
            </a: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157304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3785711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3286865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229024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2435222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992974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2965871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sk" sz="1000" b="0" i="0" strike="noStrike" cap="none" spc="0" baseline="0">
                <a:solidFill>
                  <a:srgbClr val="000000"/>
                </a:solidFill>
                <a:effectLst/>
                <a:latin typeface="Helvetica"/>
                <a:ea typeface="Helvetica"/>
                <a:cs typeface="Helvetica"/>
              </a:rPr>
              <a:t>Tento školiaci balík bol vyvinutý ako súčasť Príručky osvedčených postupov NEPSI – navštívte stránku guide.nepsi.eu</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9E986A1-7033-134E-9D98-20614C351E07}"/>
              </a:ext>
            </a:extLst>
          </p:cNvPr>
          <p:cNvPicPr>
            <a:picLocks noChangeAspect="1"/>
          </p:cNvPicPr>
          <p:nvPr userDrawn="1"/>
        </p:nvPicPr>
        <p:blipFill>
          <a:blip r:embed="rId10"/>
          <a:stretch>
            <a:fillRect/>
          </a:stretch>
        </p:blipFill>
        <p:spPr>
          <a:xfrm>
            <a:off x="406346" y="366936"/>
            <a:ext cx="1000588" cy="630000"/>
          </a:xfrm>
          <a:prstGeom prst="rect">
            <a:avLst/>
          </a:prstGeom>
        </p:spPr>
      </p:pic>
      <p:sp>
        <p:nvSpPr>
          <p:cNvPr id="8" name="Text Placeholder 4">
            <a:extLst>
              <a:ext uri="{FF2B5EF4-FFF2-40B4-BE49-F238E27FC236}">
                <a16:creationId xmlns:a16="http://schemas.microsoft.com/office/drawing/2014/main" id="{40A8D2DD-CA00-0F4B-9F4E-4E2920A0EF83}"/>
              </a:ext>
            </a:extLst>
          </p:cNvPr>
          <p:cNvSpPr txBox="1"/>
          <p:nvPr userDrawn="1"/>
        </p:nvSpPr>
        <p:spPr>
          <a:xfrm>
            <a:off x="7262949" y="429114"/>
            <a:ext cx="4554401"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k" sz="1400" b="1" i="0" strike="noStrike" cap="none" spc="0" baseline="0" dirty="0">
                <a:solidFill>
                  <a:srgbClr val="F6A317"/>
                </a:solidFill>
                <a:effectLst/>
                <a:latin typeface="Helvetica"/>
                <a:ea typeface="Helvetica"/>
                <a:cs typeface="Helvetica"/>
              </a:rPr>
              <a:t>ŠKOLENIE ZAMERANÉ NA OSVEDČENÉ POSTUPY V OBLASTI SYSTÉMOV BALENIA</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nepsi.eu/sheet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training.nepsi.eu/" TargetMode="External"/><Relationship Id="rId5" Type="http://schemas.openxmlformats.org/officeDocument/2006/relationships/hyperlink" Target="https://toolkit.nepsi.eu/" TargetMode="External"/><Relationship Id="rId4" Type="http://schemas.openxmlformats.org/officeDocument/2006/relationships/hyperlink" Target="https://guide.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a:xfrm>
            <a:off x="1096032" y="2902987"/>
            <a:ext cx="8946039" cy="850900"/>
          </a:xfrm>
        </p:spPr>
        <p:txBody>
          <a:bodyPr anchor="t"/>
          <a:lstStyle/>
          <a:p>
            <a:r>
              <a:rPr lang="sk" sz="2800" b="1" i="0" strike="noStrike" cap="none" spc="0" baseline="0" dirty="0">
                <a:solidFill>
                  <a:srgbClr val="FFFFFF"/>
                </a:solidFill>
                <a:effectLst/>
                <a:latin typeface="Helvetica"/>
                <a:ea typeface="Helvetica"/>
                <a:cs typeface="Helvetica"/>
              </a:rPr>
              <a:t>ŠKOLENIE ZAMERANÉ NA OSVEDČENÉ POSTUPY V OBLASTI SYSTÉMOV BALENIA</a:t>
            </a:r>
          </a:p>
        </p:txBody>
      </p:sp>
      <p:sp>
        <p:nvSpPr>
          <p:cNvPr id="4" name="Text Placeholder 3">
            <a:extLst>
              <a:ext uri="{FF2B5EF4-FFF2-40B4-BE49-F238E27FC236}">
                <a16:creationId xmlns:a16="http://schemas.microsoft.com/office/drawing/2014/main" id="{99B3863F-47E7-0946-AB9D-9520355AE3B7}"/>
              </a:ext>
            </a:extLst>
          </p:cNvPr>
          <p:cNvSpPr>
            <a:spLocks noGrp="1"/>
          </p:cNvSpPr>
          <p:nvPr>
            <p:ph type="body" sz="quarter" idx="11"/>
          </p:nvPr>
        </p:nvSpPr>
        <p:spPr>
          <a:xfrm>
            <a:off x="1096032" y="4061949"/>
            <a:ext cx="7534275" cy="850900"/>
          </a:xfrm>
        </p:spPr>
        <p:txBody>
          <a:bodyPr/>
          <a:lstStyle/>
          <a:p>
            <a:endParaRPr lang="en-US"/>
          </a:p>
        </p:txBody>
      </p:sp>
      <p:sp>
        <p:nvSpPr>
          <p:cNvPr id="2" name="Rectangle 1">
            <a:extLst>
              <a:ext uri="{FF2B5EF4-FFF2-40B4-BE49-F238E27FC236}">
                <a16:creationId xmlns:a16="http://schemas.microsoft.com/office/drawing/2014/main" id="{CF063FC7-ED73-1242-BAEC-62A14628DD1C}"/>
              </a:ext>
            </a:extLst>
          </p:cNvPr>
          <p:cNvSpPr/>
          <p:nvPr/>
        </p:nvSpPr>
        <p:spPr>
          <a:xfrm>
            <a:off x="7021286" y="304800"/>
            <a:ext cx="4815115"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pPr>
              <a:lnSpc>
                <a:spcPct val="100000"/>
              </a:lnSpc>
            </a:pPr>
            <a:r>
              <a:rPr lang="sk" sz="2800" b="1" i="0" strike="noStrike" cap="none" spc="0" baseline="0">
                <a:solidFill>
                  <a:srgbClr val="F6A317"/>
                </a:solidFill>
                <a:effectLst/>
                <a:latin typeface="Helvetica"/>
                <a:ea typeface="Helvetica"/>
                <a:cs typeface="Helvetica"/>
              </a:rPr>
              <a:t>ZÁVER</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p:txBody>
          <a:bodyPr/>
          <a:lstStyle/>
          <a:p>
            <a:pPr>
              <a:lnSpc>
                <a:spcPts val="2400"/>
              </a:lnSpc>
              <a:spcBef>
                <a:spcPts val="600"/>
              </a:spcBef>
              <a:spcAft>
                <a:spcPts val="1000"/>
              </a:spcAft>
            </a:pPr>
            <a:r>
              <a:rPr lang="sk" sz="1800" b="0" i="0" strike="noStrike" cap="none" spc="0" baseline="0">
                <a:solidFill>
                  <a:srgbClr val="000000"/>
                </a:solidFill>
                <a:effectLst/>
                <a:latin typeface="Helvetica"/>
                <a:ea typeface="Helvetica"/>
                <a:cs typeface="Helvetica"/>
              </a:rPr>
              <a:t>Správne používanie systémov balenia môže pomôcť zachovať bezpečné pracovné prostredie bez prítomnosti prachu. Pamätajte si:</a:t>
            </a:r>
          </a:p>
          <a:p>
            <a:pPr marL="285750" indent="-285750">
              <a:lnSpc>
                <a:spcPts val="2400"/>
              </a:lnSpc>
              <a:spcBef>
                <a:spcPts val="600"/>
              </a:spcBef>
              <a:spcAft>
                <a:spcPts val="600"/>
              </a:spcAft>
              <a:buClr>
                <a:srgbClr val="F1B600"/>
              </a:buClr>
              <a:buSzPct val="120000"/>
              <a:buFont typeface="Wingdings" pitchFamily="2" charset="2"/>
              <a:buChar char="q"/>
            </a:pPr>
            <a:r>
              <a:rPr lang="sk" sz="1800" b="0" i="0" strike="noStrike" cap="none" spc="0" baseline="0">
                <a:solidFill>
                  <a:srgbClr val="000000"/>
                </a:solidFill>
                <a:effectLst/>
                <a:latin typeface="Helvetica"/>
                <a:ea typeface="Helvetica"/>
                <a:cs typeface="Helvetica"/>
              </a:rPr>
              <a:t>Vždy používajte poskytnuté opatrenia na kontrolu prachu.</a:t>
            </a:r>
          </a:p>
          <a:p>
            <a:pPr marL="285750" indent="-285750">
              <a:lnSpc>
                <a:spcPts val="2400"/>
              </a:lnSpc>
              <a:spcBef>
                <a:spcPts val="600"/>
              </a:spcBef>
              <a:spcAft>
                <a:spcPts val="600"/>
              </a:spcAft>
              <a:buClr>
                <a:srgbClr val="F1B600"/>
              </a:buClr>
              <a:buSzPct val="120000"/>
              <a:buFont typeface="Wingdings" pitchFamily="2" charset="2"/>
              <a:buChar char="q"/>
            </a:pPr>
            <a:r>
              <a:rPr lang="sk" sz="1800" b="0" i="0" strike="noStrike" cap="none" spc="0" baseline="0">
                <a:solidFill>
                  <a:srgbClr val="000000"/>
                </a:solidFill>
                <a:effectLst/>
                <a:latin typeface="Helvetica"/>
                <a:ea typeface="Helvetica"/>
                <a:cs typeface="Helvetica"/>
              </a:rPr>
              <a:t>Ak máte podozrenie, že opatrenia na kontrolu prachu sú chybné, oznámte to manažérovi pracoviska.</a:t>
            </a:r>
          </a:p>
          <a:p>
            <a:pPr marL="285750" indent="-285750">
              <a:lnSpc>
                <a:spcPts val="2400"/>
              </a:lnSpc>
              <a:spcBef>
                <a:spcPts val="600"/>
              </a:spcBef>
              <a:spcAft>
                <a:spcPts val="600"/>
              </a:spcAft>
              <a:buClr>
                <a:srgbClr val="F1B600"/>
              </a:buClr>
              <a:buSzPct val="120000"/>
              <a:buFont typeface="Wingdings" pitchFamily="2" charset="2"/>
              <a:buChar char="q"/>
            </a:pPr>
            <a:r>
              <a:rPr lang="sk" sz="1800" b="0" i="0" strike="noStrike" cap="none" spc="0" baseline="0">
                <a:solidFill>
                  <a:srgbClr val="000000"/>
                </a:solidFill>
                <a:effectLst/>
                <a:latin typeface="Helvetica"/>
                <a:ea typeface="Helvetica"/>
                <a:cs typeface="Helvetica"/>
              </a:rPr>
              <a:t>Rozliate látky ihneď zlikvidujte.</a:t>
            </a:r>
          </a:p>
          <a:p>
            <a:pPr marL="285750" indent="-285750">
              <a:lnSpc>
                <a:spcPts val="2400"/>
              </a:lnSpc>
              <a:spcBef>
                <a:spcPts val="600"/>
              </a:spcBef>
              <a:spcAft>
                <a:spcPts val="600"/>
              </a:spcAft>
              <a:buClr>
                <a:srgbClr val="F1B600"/>
              </a:buClr>
              <a:buSzPct val="120000"/>
              <a:buFont typeface="Wingdings" pitchFamily="2" charset="2"/>
              <a:buChar char="q"/>
            </a:pPr>
            <a:r>
              <a:rPr lang="sk" sz="1800" b="0" i="0" strike="noStrike" cap="none" spc="0" baseline="0">
                <a:solidFill>
                  <a:srgbClr val="FF0000"/>
                </a:solidFill>
                <a:effectLst/>
                <a:latin typeface="Helvetica"/>
                <a:ea typeface="Helvetica"/>
                <a:cs typeface="Helvetica"/>
              </a:rPr>
              <a:t>Školiteľ pridá kontextové závery.</a:t>
            </a:r>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365250"/>
            <a:ext cx="4127500" cy="4127500"/>
          </a:xfrm>
          <a:prstGeom prst="rect">
            <a:avLst/>
          </a:prstGeom>
        </p:spPr>
      </p:pic>
    </p:spTree>
    <p:extLst>
      <p:ext uri="{BB962C8B-B14F-4D97-AF65-F5344CB8AC3E}">
        <p14:creationId xmlns:p14="http://schemas.microsoft.com/office/powerpoint/2010/main" val="38913629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pPr>
              <a:lnSpc>
                <a:spcPct val="100000"/>
              </a:lnSpc>
            </a:pPr>
            <a:r>
              <a:rPr lang="sk" sz="2800" b="1" i="0" strike="noStrike" cap="none" spc="0" baseline="0">
                <a:solidFill>
                  <a:srgbClr val="F6A317"/>
                </a:solidFill>
                <a:effectLst/>
                <a:latin typeface="Helvetica"/>
                <a:ea typeface="Helvetica"/>
                <a:cs typeface="Helvetica"/>
              </a:rPr>
              <a:t>PRÁZDNA SNÍMKA</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p:txBody>
          <a:bodyPr/>
          <a:lstStyle/>
          <a:p>
            <a:pPr>
              <a:lnSpc>
                <a:spcPts val="2400"/>
              </a:lnSpc>
            </a:pPr>
            <a:r>
              <a:rPr lang="sk" sz="1800" b="0" i="0" strike="noStrike" cap="none" spc="0" baseline="0">
                <a:solidFill>
                  <a:srgbClr val="000000"/>
                </a:solidFill>
                <a:effectLst/>
                <a:latin typeface="Helvetica"/>
                <a:ea typeface="Helvetica"/>
                <a:cs typeface="Helvetica"/>
              </a:rPr>
              <a:t>Túto snímku použite na vytvorenie vlastného školiaceho materiálu špecifického pre pracovné prostredie/kontext.</a:t>
            </a:r>
          </a:p>
          <a:p>
            <a:pPr>
              <a:lnSpc>
                <a:spcPts val="2400"/>
              </a:lnSpc>
            </a:pPr>
            <a:r>
              <a:rPr lang="sk" sz="1800" b="0" i="0" strike="noStrike" cap="none" spc="0" baseline="0">
                <a:solidFill>
                  <a:srgbClr val="000000"/>
                </a:solidFill>
                <a:effectLst/>
                <a:latin typeface="Helvetica"/>
                <a:ea typeface="Helvetica"/>
                <a:cs typeface="Helvetica"/>
              </a:rPr>
              <a:t>Ak chcete zmeniť obrázok, kliknite pravým tlačidlom myši &gt; zmeniť obrázok &gt; zo súboru.</a:t>
            </a:r>
          </a:p>
          <a:p>
            <a:pPr>
              <a:lnSpc>
                <a:spcPts val="2400"/>
              </a:lnSpc>
            </a:pPr>
            <a:r>
              <a:rPr lang="sk" sz="1800" b="0" i="0" strike="noStrike" cap="none" spc="0" baseline="0">
                <a:solidFill>
                  <a:srgbClr val="000000"/>
                </a:solidFill>
                <a:effectLst/>
                <a:latin typeface="Helvetica"/>
                <a:ea typeface="Helvetica"/>
                <a:cs typeface="Helvetica"/>
              </a:rPr>
              <a:t>Ak chcete vytvoriť ďalšie snímky, kliknite na kartu „Nová snímka“ vyššie.</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347493839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a:xfrm>
            <a:off x="777244" y="1640901"/>
            <a:ext cx="7538853" cy="850900"/>
          </a:xfrm>
        </p:spPr>
        <p:txBody>
          <a:bodyPr/>
          <a:lstStyle/>
          <a:p>
            <a:pPr>
              <a:lnSpc>
                <a:spcPct val="100000"/>
              </a:lnSpc>
            </a:pPr>
            <a:r>
              <a:rPr lang="sk" sz="2800" b="1" i="0" strike="noStrike" cap="none" spc="0" baseline="0">
                <a:solidFill>
                  <a:srgbClr val="F6A317"/>
                </a:solidFill>
                <a:effectLst/>
                <a:latin typeface="Helvetica"/>
                <a:ea typeface="Helvetica"/>
                <a:cs typeface="Helvetica"/>
              </a:rPr>
              <a:t>DODATOČNÉ VZDELÁVACIE MATERIÁLY</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a:xfrm>
            <a:off x="777242" y="2362676"/>
            <a:ext cx="6195057" cy="3682369"/>
          </a:xfrm>
        </p:spPr>
        <p:txBody>
          <a:bodyPr/>
          <a:lstStyle/>
          <a:p>
            <a:pPr marL="285750" indent="-285750">
              <a:lnSpc>
                <a:spcPts val="2300"/>
              </a:lnSpc>
              <a:spcBef>
                <a:spcPts val="600"/>
              </a:spcBef>
              <a:spcAft>
                <a:spcPts val="600"/>
              </a:spcAft>
              <a:buSzPct val="130000"/>
              <a:buFont typeface="Arial" panose="020B0604020202020204" pitchFamily="34" charset="0"/>
              <a:buChar char="•"/>
            </a:pPr>
            <a:r>
              <a:rPr lang="sk" sz="1600" b="0" i="0" strike="noStrike" cap="none" spc="0" baseline="0" dirty="0">
                <a:solidFill>
                  <a:srgbClr val="000000"/>
                </a:solidFill>
                <a:effectLst/>
                <a:latin typeface="Helvetica"/>
                <a:ea typeface="Helvetica"/>
                <a:cs typeface="Helvetica"/>
                <a:hlinkClick r:id="rId3" history="0"/>
              </a:rPr>
              <a:t>Osvedčené postupy pre systémy balenia (Hárok úloh 2.1.18)</a:t>
            </a:r>
          </a:p>
          <a:p>
            <a:pPr marL="285750" indent="-285750">
              <a:lnSpc>
                <a:spcPts val="2300"/>
              </a:lnSpc>
              <a:spcBef>
                <a:spcPts val="600"/>
              </a:spcBef>
              <a:spcAft>
                <a:spcPts val="600"/>
              </a:spcAft>
              <a:buSzPct val="130000"/>
              <a:buFont typeface="Arial" panose="020B0604020202020204" pitchFamily="34" charset="0"/>
              <a:buChar char="•"/>
            </a:pPr>
            <a:r>
              <a:rPr lang="sk" sz="1600" b="0" i="0" strike="noStrike" cap="none" spc="0" baseline="0" dirty="0">
                <a:solidFill>
                  <a:srgbClr val="000000"/>
                </a:solidFill>
                <a:effectLst/>
                <a:latin typeface="Helvetica"/>
                <a:ea typeface="Helvetica"/>
                <a:cs typeface="Helvetica"/>
                <a:hlinkClick r:id="rId4" history="0"/>
              </a:rPr>
              <a:t>Príručka osvedčených postupov NEPSI</a:t>
            </a:r>
          </a:p>
          <a:p>
            <a:pPr marL="285750" indent="-285750">
              <a:lnSpc>
                <a:spcPts val="2300"/>
              </a:lnSpc>
              <a:spcBef>
                <a:spcPts val="600"/>
              </a:spcBef>
              <a:spcAft>
                <a:spcPts val="600"/>
              </a:spcAft>
              <a:buSzPct val="130000"/>
              <a:buFont typeface="Arial" panose="020B0604020202020204" pitchFamily="34" charset="0"/>
              <a:buChar char="•"/>
            </a:pPr>
            <a:r>
              <a:rPr lang="sk" sz="1600" b="0" i="0" strike="noStrike" cap="none" spc="0" baseline="0" dirty="0">
                <a:solidFill>
                  <a:srgbClr val="000000"/>
                </a:solidFill>
                <a:effectLst/>
                <a:latin typeface="Helvetica"/>
                <a:ea typeface="Helvetica"/>
                <a:cs typeface="Helvetica"/>
                <a:hlinkClick r:id="rId5" history="0"/>
              </a:rPr>
              <a:t>Príručka NEPSI pre MSP</a:t>
            </a:r>
          </a:p>
        </p:txBody>
      </p:sp>
      <p:sp>
        <p:nvSpPr>
          <p:cNvPr id="4" name="Rounded Rectangle 3">
            <a:extLst>
              <a:ext uri="{FF2B5EF4-FFF2-40B4-BE49-F238E27FC236}">
                <a16:creationId xmlns:a16="http://schemas.microsoft.com/office/drawing/2014/main" id="{B7D37025-CF26-3E41-B62B-FA7A5189F7BB}"/>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a16="http://schemas.microsoft.com/office/drawing/2014/main" id="{C5B5180F-48D4-B54F-A222-3F330B0A6C22}"/>
              </a:ext>
            </a:extLst>
          </p:cNvPr>
          <p:cNvSpPr/>
          <p:nvPr/>
        </p:nvSpPr>
        <p:spPr>
          <a:xfrm>
            <a:off x="1088454" y="5244989"/>
            <a:ext cx="10022946" cy="472912"/>
          </a:xfrm>
          <a:prstGeom prst="rect">
            <a:avLst/>
          </a:prstGeom>
          <a:noFill/>
          <a:ln>
            <a:noFill/>
          </a:ln>
        </p:spPr>
        <p:txBody>
          <a:bodyPr wrap="square" anchor="ctr">
            <a:spAutoFit/>
          </a:bodyPr>
          <a:lstStyle/>
          <a:p>
            <a:pPr>
              <a:lnSpc>
                <a:spcPts val="3000"/>
              </a:lnSpc>
              <a:spcBef>
                <a:spcPts val="1200"/>
              </a:spcBef>
              <a:spcAft>
                <a:spcPts val="1200"/>
              </a:spcAft>
              <a:buSzPct val="130000"/>
            </a:pPr>
            <a:r>
              <a:rPr lang="sk" sz="1750" b="0" i="0" strike="noStrike" cap="none" spc="0" baseline="0">
                <a:solidFill>
                  <a:srgbClr val="000000"/>
                </a:solidFill>
                <a:effectLst/>
                <a:latin typeface="Calibri"/>
                <a:ea typeface="Calibri"/>
                <a:cs typeface="Calibri"/>
              </a:rPr>
              <a:t>Navštívte </a:t>
            </a:r>
            <a:r>
              <a:rPr lang="sk" sz="1750" b="1" i="0" strike="noStrike" cap="none" spc="0" baseline="0">
                <a:solidFill>
                  <a:srgbClr val="000000"/>
                </a:solidFill>
                <a:effectLst/>
                <a:latin typeface="Calibri"/>
                <a:ea typeface="Calibri"/>
                <a:cs typeface="Calibri"/>
              </a:rPr>
              <a:t>e-vzdelávaciu platformu NEPSI</a:t>
            </a:r>
            <a:r>
              <a:rPr lang="sk" sz="1750" b="0" i="0" strike="noStrike" cap="none" spc="0" baseline="0">
                <a:solidFill>
                  <a:srgbClr val="000000"/>
                </a:solidFill>
                <a:effectLst/>
                <a:latin typeface="Calibri"/>
                <a:ea typeface="Calibri"/>
                <a:cs typeface="Calibri"/>
              </a:rPr>
              <a:t> na </a:t>
            </a:r>
            <a:r>
              <a:rPr lang="sk" sz="1750" b="0" i="0" strike="noStrike" cap="none" spc="0" baseline="0">
                <a:solidFill>
                  <a:srgbClr val="000000"/>
                </a:solidFill>
                <a:effectLst/>
                <a:latin typeface="Calibri"/>
                <a:ea typeface="Calibri"/>
                <a:cs typeface="Calibri"/>
                <a:hlinkClick r:id="rId6" history="0"/>
              </a:rPr>
              <a:t>training.nepsi.eu</a:t>
            </a:r>
            <a:r>
              <a:rPr lang="sk" sz="1750" b="0" i="0" strike="noStrike" cap="none" spc="0" baseline="0">
                <a:solidFill>
                  <a:srgbClr val="000000"/>
                </a:solidFill>
                <a:effectLst/>
                <a:latin typeface="Calibri"/>
                <a:ea typeface="Calibri"/>
                <a:cs typeface="Calibri"/>
              </a:rPr>
              <a:t>, kde nájdete ďalšie vzdelávacie zdroje o RCS.</a:t>
            </a:r>
          </a:p>
        </p:txBody>
      </p:sp>
    </p:spTree>
    <p:extLst>
      <p:ext uri="{BB962C8B-B14F-4D97-AF65-F5344CB8AC3E}">
        <p14:creationId xmlns:p14="http://schemas.microsoft.com/office/powerpoint/2010/main" val="5457933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sk-SK" sz="2800"/>
              <a:t>PREAMBULA (PRE ŠKOLITEĽA)</a:t>
            </a: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p:txBody>
          <a:bodyPr anchor="t"/>
          <a:lstStyle/>
          <a:p>
            <a:pPr>
              <a:lnSpc>
                <a:spcPts val="2400"/>
              </a:lnSpc>
            </a:pPr>
            <a:r>
              <a:rPr lang="sk-SK" sz="1800">
                <a:latin typeface="Helvetica"/>
                <a:cs typeface="Helvetica"/>
              </a:rPr>
              <a:t>Ako súčasť vzdelávacieho kroku pri implementácii osvedčených postupov NEPSI vyvinula NEPSI súbor vzdelávacích zdrojov.</a:t>
            </a:r>
          </a:p>
          <a:p>
            <a:pPr>
              <a:lnSpc>
                <a:spcPts val="2400"/>
              </a:lnSpc>
            </a:pPr>
            <a:r>
              <a:rPr lang="sk-SK" sz="1800">
                <a:latin typeface="Helvetica"/>
                <a:cs typeface="Helvetica"/>
              </a:rPr>
              <a:t>Každý balík školení vo forme prezentácie PowerPoint pokrýva tému relevantnú pre pracovníkov vo všetkých odvetviach, ktoré používajú materiály obsahujúce kryštalický kremeň. Balíky poskytujú informácie o rizikách vystavenia sa prachu súvisiacich s témou a o osvedčených postupoch a opatreniach, ktoré sú k dispozícii na ich zníženie. Účelom školenia je informovať a vzdelávať pracovníkov, aby mohli efektívne využívať kontrolné opatrenia a znížiť vystavenie sa dýchateľnému kryštalickému kremeňu (RCS) na pracovisku.</a:t>
            </a:r>
          </a:p>
          <a:p>
            <a:pPr>
              <a:lnSpc>
                <a:spcPts val="2400"/>
              </a:lnSpc>
            </a:pPr>
            <a:r>
              <a:rPr lang="sk-SK" sz="1800">
                <a:latin typeface="Helvetica"/>
                <a:cs typeface="Helvetica"/>
              </a:rPr>
              <a:t>Použite prázdnu šablónu a zástupné symboly, aby ste podľa potreby mohli pridať ďalšie informácie do tohto balíka školení.</a:t>
            </a:r>
          </a:p>
        </p:txBody>
      </p:sp>
    </p:spTree>
    <p:extLst>
      <p:ext uri="{BB962C8B-B14F-4D97-AF65-F5344CB8AC3E}">
        <p14:creationId xmlns:p14="http://schemas.microsoft.com/office/powerpoint/2010/main" val="144147264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sk" sz="2800" b="1" i="0" strike="noStrike" cap="none" spc="0" baseline="0">
                <a:solidFill>
                  <a:srgbClr val="F6A317"/>
                </a:solidFill>
                <a:effectLst/>
                <a:latin typeface="Helvetica"/>
                <a:ea typeface="Helvetica"/>
                <a:cs typeface="Helvetica"/>
              </a:rPr>
              <a:t>BERTE, PROSÍM, NA VEDOMIE</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sk" sz="1800" b="0" i="0" strike="noStrike" cap="none" spc="0" baseline="0">
                <a:solidFill>
                  <a:srgbClr val="000000"/>
                </a:solidFill>
                <a:effectLst/>
                <a:latin typeface="Helvetica"/>
                <a:ea typeface="Helvetica"/>
                <a:cs typeface="Helvetica"/>
              </a:rPr>
              <a:t>Informácie v tomto školení sú vo forme prezentácie PowerPoint a majú poradný charakter a informatívny obsah. Nie sú normou ani nariadením a nevytvárajú nové právne povinnosti, ani nemenia existujúce povinnosti vyplývajúce z legislatívy a zásad v oblasti zdravia.</a:t>
            </a:r>
          </a:p>
        </p:txBody>
      </p:sp>
    </p:spTree>
    <p:extLst>
      <p:ext uri="{BB962C8B-B14F-4D97-AF65-F5344CB8AC3E}">
        <p14:creationId xmlns:p14="http://schemas.microsoft.com/office/powerpoint/2010/main" val="426499189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pPr>
              <a:lnSpc>
                <a:spcPct val="100000"/>
              </a:lnSpc>
            </a:pPr>
            <a:r>
              <a:rPr lang="sk" sz="2800" b="1" i="0" strike="noStrike" cap="none" spc="0" baseline="0">
                <a:solidFill>
                  <a:srgbClr val="F6A317"/>
                </a:solidFill>
                <a:effectLst/>
                <a:latin typeface="Helvetica"/>
                <a:ea typeface="Helvetica"/>
                <a:cs typeface="Helvetica"/>
              </a:rPr>
              <a:t>ÚVOD</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2" y="2208566"/>
            <a:ext cx="7211692" cy="3682369"/>
          </a:xfrm>
        </p:spPr>
        <p:txBody>
          <a:bodyPr/>
          <a:lstStyle/>
          <a:p>
            <a:pPr>
              <a:lnSpc>
                <a:spcPts val="2400"/>
              </a:lnSpc>
            </a:pPr>
            <a:r>
              <a:rPr lang="sk" sz="1800" b="1" i="0" strike="noStrike" cap="none" spc="0" baseline="0">
                <a:solidFill>
                  <a:srgbClr val="000000"/>
                </a:solidFill>
                <a:effectLst/>
                <a:latin typeface="Helvetica"/>
                <a:ea typeface="Helvetica"/>
                <a:cs typeface="Helvetica"/>
              </a:rPr>
              <a:t>Prioritou je naučiť sa chrániť pred rizikami súvisiacimi s prácou.</a:t>
            </a:r>
          </a:p>
          <a:p>
            <a:pPr>
              <a:lnSpc>
                <a:spcPts val="2400"/>
              </a:lnSpc>
            </a:pPr>
            <a:r>
              <a:rPr lang="sk" sz="1800" b="0" i="0" strike="noStrike" cap="none" spc="0" baseline="0">
                <a:solidFill>
                  <a:srgbClr val="000000"/>
                </a:solidFill>
                <a:effectLst/>
                <a:latin typeface="Helvetica"/>
                <a:ea typeface="Helvetica"/>
                <a:cs typeface="Helvetica"/>
              </a:rPr>
              <a:t>Na tomto školení vo forme prezentácie PowerPoint sa dozviete nasledovné:</a:t>
            </a:r>
          </a:p>
          <a:p>
            <a:pPr marL="285750" indent="-285750">
              <a:lnSpc>
                <a:spcPts val="2400"/>
              </a:lnSpc>
              <a:buFont typeface="Arial" panose="020B0604020202020204" pitchFamily="34" charset="0"/>
              <a:buChar char="•"/>
            </a:pPr>
            <a:r>
              <a:rPr lang="sk" sz="1800" b="0" i="0" strike="noStrike" cap="none" spc="0" baseline="0">
                <a:solidFill>
                  <a:srgbClr val="000000"/>
                </a:solidFill>
                <a:effectLst/>
                <a:latin typeface="Helvetica"/>
                <a:ea typeface="Helvetica"/>
                <a:cs typeface="Helvetica"/>
              </a:rPr>
              <a:t>Ako môže vznikať polietavý prach pri baliacich procesoch</a:t>
            </a:r>
          </a:p>
          <a:p>
            <a:pPr marL="285750" indent="-285750">
              <a:lnSpc>
                <a:spcPts val="2400"/>
              </a:lnSpc>
              <a:buFont typeface="Arial" panose="020B0604020202020204" pitchFamily="34" charset="0"/>
              <a:buChar char="•"/>
            </a:pPr>
            <a:r>
              <a:rPr lang="sk" sz="1800" b="0" i="0" strike="noStrike" cap="none" spc="0" baseline="0">
                <a:solidFill>
                  <a:srgbClr val="000000"/>
                </a:solidFill>
                <a:effectLst/>
                <a:latin typeface="Helvetica"/>
                <a:ea typeface="Helvetica"/>
                <a:cs typeface="Helvetica"/>
              </a:rPr>
              <a:t>Ako sú obalové systémy navrhnuté tak, aby minimalizovali uvoľňovanie polietavého prachu, vrátane prachu dýchateľného kryštalického kremeňa (RCS)</a:t>
            </a:r>
          </a:p>
          <a:p>
            <a:pPr marL="285750" indent="-285750">
              <a:lnSpc>
                <a:spcPts val="2400"/>
              </a:lnSpc>
              <a:buFont typeface="Arial" panose="020B0604020202020204" pitchFamily="34" charset="0"/>
              <a:buChar char="•"/>
            </a:pPr>
            <a:r>
              <a:rPr lang="sk" sz="1800" b="0" i="0" strike="noStrike" cap="none" spc="0" baseline="0">
                <a:solidFill>
                  <a:srgbClr val="000000"/>
                </a:solidFill>
                <a:effectLst/>
                <a:latin typeface="Helvetica"/>
                <a:ea typeface="Helvetica"/>
                <a:cs typeface="Helvetica"/>
              </a:rPr>
              <a:t>Aké osvedčené postupy by ste mali dodržiavať, aby ste sa chránili pred vystavením sa polietavým prachom</a:t>
            </a:r>
          </a:p>
          <a:p>
            <a:pPr marL="285750" indent="-285750">
              <a:lnSpc>
                <a:spcPts val="2400"/>
              </a:lnSpc>
              <a:buFont typeface="Arial" panose="020B0604020202020204" pitchFamily="34" charset="0"/>
              <a:buChar char="•"/>
            </a:pPr>
            <a:r>
              <a:rPr lang="sk" sz="1800" b="0" i="0" strike="noStrike" cap="none" spc="0" baseline="0">
                <a:solidFill>
                  <a:srgbClr val="FF0000"/>
                </a:solidFill>
                <a:effectLst/>
                <a:latin typeface="Helvetica"/>
                <a:ea typeface="Helvetica"/>
                <a:cs typeface="Helvetica"/>
              </a:rPr>
              <a:t>Text pre školiteľa na vyplnenie – ak ste pridali vlastnú snímku, vložte stručný prehľad kontextového materiálu.</a:t>
            </a:r>
          </a:p>
          <a:p>
            <a:pPr marL="285750" indent="-285750">
              <a:lnSpc>
                <a:spcPts val="2400"/>
              </a:lnSpc>
              <a:buFont typeface="Arial" panose="020B0604020202020204" pitchFamily="34" charset="0"/>
              <a:buChar char="•"/>
            </a:pPr>
            <a:endParaRPr lang="en-US" sz="1800"/>
          </a:p>
        </p:txBody>
      </p:sp>
      <p:pic>
        <p:nvPicPr>
          <p:cNvPr id="8" name="Picture 7">
            <a:extLst>
              <a:ext uri="{FF2B5EF4-FFF2-40B4-BE49-F238E27FC236}">
                <a16:creationId xmlns:a16="http://schemas.microsoft.com/office/drawing/2014/main" id="{0CC3E6B2-EE12-4F15-A315-3A2E4677E5F5}"/>
              </a:ext>
            </a:extLst>
          </p:cNvPr>
          <p:cNvPicPr>
            <a:picLocks noChangeAspect="1"/>
          </p:cNvPicPr>
          <p:nvPr/>
        </p:nvPicPr>
        <p:blipFill>
          <a:blip r:embed="rId3"/>
          <a:stretch>
            <a:fillRect/>
          </a:stretch>
        </p:blipFill>
        <p:spPr>
          <a:xfrm flipH="1">
            <a:off x="8173869" y="1967104"/>
            <a:ext cx="3604674" cy="4318847"/>
          </a:xfrm>
          <a:prstGeom prst="rect">
            <a:avLst/>
          </a:prstGeom>
        </p:spPr>
      </p:pic>
    </p:spTree>
    <p:extLst>
      <p:ext uri="{BB962C8B-B14F-4D97-AF65-F5344CB8AC3E}">
        <p14:creationId xmlns:p14="http://schemas.microsoft.com/office/powerpoint/2010/main" val="428213970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5" y="1640901"/>
            <a:ext cx="4726452" cy="850900"/>
          </a:xfrm>
        </p:spPr>
        <p:txBody>
          <a:bodyPr/>
          <a:lstStyle/>
          <a:p>
            <a:pPr>
              <a:lnSpc>
                <a:spcPct val="100000"/>
              </a:lnSpc>
            </a:pPr>
            <a:r>
              <a:rPr lang="sk" sz="2800" b="1" i="0" strike="noStrike" cap="none" spc="0" baseline="0">
                <a:solidFill>
                  <a:srgbClr val="F6A317"/>
                </a:solidFill>
                <a:effectLst/>
                <a:latin typeface="Helvetica"/>
                <a:ea typeface="Helvetica"/>
                <a:cs typeface="Helvetica"/>
              </a:rPr>
              <a:t>TECHNIKY KONTROLY PRACHU</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594857" cy="3682369"/>
          </a:xfrm>
        </p:spPr>
        <p:txBody>
          <a:bodyPr/>
          <a:lstStyle/>
          <a:p>
            <a:pPr>
              <a:lnSpc>
                <a:spcPts val="2400"/>
              </a:lnSpc>
            </a:pPr>
            <a:r>
              <a:rPr lang="sk" sz="1800" b="0" i="0" strike="noStrike" cap="none" spc="0" baseline="0">
                <a:solidFill>
                  <a:srgbClr val="000000"/>
                </a:solidFill>
                <a:effectLst/>
                <a:latin typeface="Helvetica"/>
                <a:ea typeface="Helvetica"/>
                <a:cs typeface="Helvetica"/>
              </a:rPr>
              <a:t>Prach vytvorený systémami balenia sa dá zvládnuť pomocou uzavretia priestoru, odsávania/vetrania, OOP a správnej hygieny/upratovania, čo sú štyri z piatich hlavných techník kontroly prachu. </a:t>
            </a:r>
          </a:p>
        </p:txBody>
      </p:sp>
      <p:pic>
        <p:nvPicPr>
          <p:cNvPr id="22" name="Picture 21" descr="A screenshot of a cell phone&#10;&#10;Description automatically generated">
            <a:extLst>
              <a:ext uri="{FF2B5EF4-FFF2-40B4-BE49-F238E27FC236}">
                <a16:creationId xmlns:a16="http://schemas.microsoft.com/office/drawing/2014/main" id="{2B0026DD-F1F1-FA49-8E79-D018334040D6}"/>
              </a:ext>
            </a:extLst>
          </p:cNvPr>
          <p:cNvPicPr>
            <a:picLocks noChangeAspect="1"/>
          </p:cNvPicPr>
          <p:nvPr/>
        </p:nvPicPr>
        <p:blipFill>
          <a:blip r:embed="rId3"/>
          <a:srcRect l="6858" t="62670" r="77165" b="13177"/>
          <a:stretch>
            <a:fillRect/>
          </a:stretch>
        </p:blipFill>
        <p:spPr>
          <a:xfrm>
            <a:off x="8647437" y="3420000"/>
            <a:ext cx="1073251" cy="1043870"/>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381534C1-77A2-CF4A-9361-EC3672247CD3}"/>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8BE07B0B-ED48-C643-ACA4-111B514A4733}"/>
              </a:ext>
            </a:extLst>
          </p:cNvPr>
          <p:cNvPicPr>
            <a:picLocks noChangeAspect="1"/>
          </p:cNvPicPr>
          <p:nvPr/>
        </p:nvPicPr>
        <p:blipFill>
          <a:blip r:embed="rId3"/>
          <a:srcRect l="7057" t="9146" r="76967" b="66230"/>
          <a:stretch>
            <a:fillRect/>
          </a:stretch>
        </p:blipFill>
        <p:spPr>
          <a:xfrm>
            <a:off x="5365058" y="3420000"/>
            <a:ext cx="1073250" cy="1064204"/>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FA9C561C-0EC1-624D-8CAB-A0D04D76EEF2}"/>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24FF097B-D0BF-414D-AF40-29BCC1DD133E}"/>
              </a:ext>
            </a:extLst>
          </p:cNvPr>
          <p:cNvPicPr>
            <a:picLocks noChangeAspect="1"/>
          </p:cNvPicPr>
          <p:nvPr/>
        </p:nvPicPr>
        <p:blipFill>
          <a:blip r:embed="rId3"/>
          <a:srcRect l="58184" t="9878" r="26749" b="66739"/>
          <a:stretch>
            <a:fillRect/>
          </a:stretch>
        </p:blipFill>
        <p:spPr>
          <a:xfrm>
            <a:off x="5395588" y="4852473"/>
            <a:ext cx="1012189" cy="1010607"/>
          </a:xfrm>
          <a:prstGeom prst="rect">
            <a:avLst/>
          </a:prstGeom>
        </p:spPr>
      </p:pic>
      <p:sp>
        <p:nvSpPr>
          <p:cNvPr id="27" name="TextBox 26">
            <a:extLst>
              <a:ext uri="{FF2B5EF4-FFF2-40B4-BE49-F238E27FC236}">
                <a16:creationId xmlns:a16="http://schemas.microsoft.com/office/drawing/2014/main" id="{3CEC0409-8611-1643-A87A-AF88B0E67012}"/>
              </a:ext>
            </a:extLst>
          </p:cNvPr>
          <p:cNvSpPr txBox="1"/>
          <p:nvPr/>
        </p:nvSpPr>
        <p:spPr>
          <a:xfrm>
            <a:off x="6579514" y="1702138"/>
            <a:ext cx="2254274" cy="1815882"/>
          </a:xfrm>
          <a:prstGeom prst="rect">
            <a:avLst/>
          </a:prstGeom>
          <a:noFill/>
        </p:spPr>
        <p:txBody>
          <a:bodyPr wrap="square" rtlCol="0">
            <a:spAutoFit/>
          </a:bodyPr>
          <a:lstStyle/>
          <a:p>
            <a:pPr>
              <a:spcAft>
                <a:spcPts val="300"/>
              </a:spcAft>
            </a:pPr>
            <a:r>
              <a:rPr lang="sk" sz="1050" b="1" i="0" strike="noStrike" cap="none" spc="50" baseline="0" dirty="0">
                <a:solidFill>
                  <a:srgbClr val="EF9A2E"/>
                </a:solidFill>
                <a:effectLst/>
                <a:latin typeface="Futura Medium"/>
                <a:ea typeface="Futura Medium"/>
                <a:cs typeface="Futura Medium"/>
              </a:rPr>
              <a:t>SPRÁVNA HYGIENA/</a:t>
            </a:r>
            <a:r>
              <a:rPr lang="en-US" sz="1050" b="1" i="0" strike="noStrike" cap="none" spc="50" baseline="0" dirty="0">
                <a:solidFill>
                  <a:srgbClr val="EF9A2E"/>
                </a:solidFill>
                <a:effectLst/>
                <a:latin typeface="Futura Medium"/>
                <a:ea typeface="Futura Medium"/>
                <a:cs typeface="Futura Medium"/>
              </a:rPr>
              <a:t> </a:t>
            </a:r>
            <a:r>
              <a:rPr lang="sk" sz="1050" b="1" i="0" strike="noStrike" cap="none" spc="50" baseline="0" dirty="0">
                <a:solidFill>
                  <a:srgbClr val="EF9A2E"/>
                </a:solidFill>
                <a:effectLst/>
                <a:latin typeface="Futura Medium"/>
                <a:ea typeface="Futura Medium"/>
                <a:cs typeface="Futura Medium"/>
              </a:rPr>
              <a:t>UPRATOVANIE NA PRACOVISKU</a:t>
            </a:r>
          </a:p>
          <a:p>
            <a:r>
              <a:rPr lang="sk" sz="1200" b="0" i="0" strike="noStrike" cap="none" spc="0" baseline="0" dirty="0">
                <a:solidFill>
                  <a:srgbClr val="000000"/>
                </a:solidFill>
                <a:effectLst/>
                <a:latin typeface="Calibri"/>
                <a:ea typeface="Calibri"/>
                <a:cs typeface="Calibri"/>
              </a:rPr>
              <a:t>Pranie pracovného odevu a vysávanie prachu, ktorý vzniká pri procesoch, zastaví hromadenie prachu v priebehu času – čistý pracovný priestor je bezpečný.</a:t>
            </a:r>
          </a:p>
          <a:p>
            <a:endParaRPr lang="en-US" dirty="0"/>
          </a:p>
        </p:txBody>
      </p:sp>
      <p:sp>
        <p:nvSpPr>
          <p:cNvPr id="28" name="TextBox 27">
            <a:extLst>
              <a:ext uri="{FF2B5EF4-FFF2-40B4-BE49-F238E27FC236}">
                <a16:creationId xmlns:a16="http://schemas.microsoft.com/office/drawing/2014/main" id="{D228286A-8CEA-F84E-9ABC-11862383BC30}"/>
              </a:ext>
            </a:extLst>
          </p:cNvPr>
          <p:cNvSpPr txBox="1"/>
          <p:nvPr/>
        </p:nvSpPr>
        <p:spPr>
          <a:xfrm>
            <a:off x="6579514" y="3420000"/>
            <a:ext cx="2134063" cy="1334834"/>
          </a:xfrm>
          <a:prstGeom prst="rect">
            <a:avLst/>
          </a:prstGeom>
          <a:noFill/>
        </p:spPr>
        <p:txBody>
          <a:bodyPr wrap="square" rtlCol="0">
            <a:spAutoFit/>
          </a:bodyPr>
          <a:lstStyle/>
          <a:p>
            <a:pPr>
              <a:spcAft>
                <a:spcPts val="300"/>
              </a:spcAft>
            </a:pPr>
            <a:r>
              <a:rPr lang="sk" sz="1050" b="1" i="0" strike="noStrike" cap="none" spc="50" baseline="0" dirty="0">
                <a:solidFill>
                  <a:srgbClr val="EF9A2E"/>
                </a:solidFill>
                <a:effectLst/>
                <a:latin typeface="Futura Medium"/>
                <a:ea typeface="Futura Medium"/>
                <a:cs typeface="Futura Medium"/>
              </a:rPr>
              <a:t>UZAVRETÝ PRIESTOR</a:t>
            </a:r>
          </a:p>
          <a:p>
            <a:pPr>
              <a:spcAft>
                <a:spcPts val="300"/>
              </a:spcAft>
            </a:pPr>
            <a:r>
              <a:rPr lang="sk" sz="1200" b="0" i="0" strike="noStrike" cap="none" spc="0" baseline="0" dirty="0">
                <a:solidFill>
                  <a:srgbClr val="000000"/>
                </a:solidFill>
                <a:effectLst/>
                <a:latin typeface="Calibri"/>
                <a:ea typeface="Calibri"/>
                <a:cs typeface="Calibri"/>
              </a:rPr>
              <a:t>Vykonávanie procesov výroby RCS v uzavretom prostredí zabraňuje vystaveniu sa prachu pri zdroji.</a:t>
            </a:r>
          </a:p>
          <a:p>
            <a:pPr>
              <a:spcAft>
                <a:spcPts val="300"/>
              </a:spcAft>
            </a:pPr>
            <a:endParaRPr lang="en-US" dirty="0"/>
          </a:p>
        </p:txBody>
      </p:sp>
      <p:sp>
        <p:nvSpPr>
          <p:cNvPr id="29" name="TextBox 28">
            <a:extLst>
              <a:ext uri="{FF2B5EF4-FFF2-40B4-BE49-F238E27FC236}">
                <a16:creationId xmlns:a16="http://schemas.microsoft.com/office/drawing/2014/main" id="{87819C9B-BB41-FF46-B99B-11FB6A610ED7}"/>
              </a:ext>
            </a:extLst>
          </p:cNvPr>
          <p:cNvSpPr txBox="1"/>
          <p:nvPr/>
        </p:nvSpPr>
        <p:spPr>
          <a:xfrm>
            <a:off x="6579515" y="4852474"/>
            <a:ext cx="2134063" cy="1517897"/>
          </a:xfrm>
          <a:prstGeom prst="rect">
            <a:avLst/>
          </a:prstGeom>
          <a:noFill/>
        </p:spPr>
        <p:txBody>
          <a:bodyPr wrap="square" rtlCol="0">
            <a:spAutoFit/>
          </a:bodyPr>
          <a:lstStyle/>
          <a:p>
            <a:pPr>
              <a:spcAft>
                <a:spcPts val="300"/>
              </a:spcAft>
            </a:pPr>
            <a:r>
              <a:rPr lang="sk" sz="1050" b="1" i="0" strike="noStrike" cap="none" spc="50" baseline="0">
                <a:solidFill>
                  <a:srgbClr val="EF9A2E"/>
                </a:solidFill>
                <a:effectLst/>
                <a:latin typeface="Futura Medium"/>
                <a:ea typeface="Futura Medium"/>
                <a:cs typeface="Futura Medium"/>
              </a:rPr>
              <a:t>ODSÁVANIE/VETRANIE</a:t>
            </a:r>
          </a:p>
          <a:p>
            <a:pPr>
              <a:spcAft>
                <a:spcPts val="300"/>
              </a:spcAft>
            </a:pPr>
            <a:r>
              <a:rPr lang="sk" sz="1200" b="0" i="0" strike="noStrike" cap="none" spc="0" baseline="0">
                <a:solidFill>
                  <a:srgbClr val="000000"/>
                </a:solidFill>
                <a:effectLst/>
                <a:latin typeface="Calibri"/>
                <a:ea typeface="Calibri"/>
                <a:cs typeface="Calibri"/>
              </a:rPr>
              <a:t>Zachytenie RCS pri zdroji predtým, ako sme mu vystavení, a nahradenie kontaminovaného vzduchu čistým vzduchom.</a:t>
            </a:r>
          </a:p>
          <a:p>
            <a:endParaRPr lang="en-US"/>
          </a:p>
        </p:txBody>
      </p:sp>
      <p:sp>
        <p:nvSpPr>
          <p:cNvPr id="30" name="TextBox 29">
            <a:extLst>
              <a:ext uri="{FF2B5EF4-FFF2-40B4-BE49-F238E27FC236}">
                <a16:creationId xmlns:a16="http://schemas.microsoft.com/office/drawing/2014/main" id="{7C8B457A-3FBD-CB4E-9A73-46D2335E83A2}"/>
              </a:ext>
            </a:extLst>
          </p:cNvPr>
          <p:cNvSpPr txBox="1"/>
          <p:nvPr/>
        </p:nvSpPr>
        <p:spPr>
          <a:xfrm>
            <a:off x="9787266" y="3420000"/>
            <a:ext cx="2134062" cy="1479758"/>
          </a:xfrm>
          <a:prstGeom prst="rect">
            <a:avLst/>
          </a:prstGeom>
          <a:noFill/>
        </p:spPr>
        <p:txBody>
          <a:bodyPr wrap="square" rtlCol="0">
            <a:spAutoFit/>
          </a:bodyPr>
          <a:lstStyle/>
          <a:p>
            <a:pPr>
              <a:spcAft>
                <a:spcPts val="300"/>
              </a:spcAft>
            </a:pPr>
            <a:r>
              <a:rPr lang="sk" sz="1050" b="1" i="0" strike="noStrike" cap="none" spc="50" baseline="0" dirty="0">
                <a:solidFill>
                  <a:srgbClr val="EF9A2E"/>
                </a:solidFill>
                <a:effectLst/>
                <a:latin typeface="Futura Medium"/>
                <a:ea typeface="Futura Medium"/>
                <a:cs typeface="Futura Medium"/>
              </a:rPr>
              <a:t>OCHRANNÉ VYBAVENIE</a:t>
            </a:r>
          </a:p>
          <a:p>
            <a:r>
              <a:rPr lang="sk" sz="1200" b="0" i="0" strike="noStrike" cap="none" spc="0" baseline="0" dirty="0">
                <a:solidFill>
                  <a:srgbClr val="000000"/>
                </a:solidFill>
                <a:effectLst/>
                <a:latin typeface="Calibri"/>
                <a:ea typeface="Calibri"/>
                <a:cs typeface="Calibri"/>
              </a:rPr>
              <a:t>OOP (napr. tvárové masky) chránia pracovníkov pred prachom, keď všetky ostatné kontrolné opatrenia nestačia na kontrolu rizík expozície.</a:t>
            </a:r>
          </a:p>
          <a:p>
            <a:endParaRPr lang="en-US" dirty="0"/>
          </a:p>
        </p:txBody>
      </p:sp>
      <p:sp>
        <p:nvSpPr>
          <p:cNvPr id="31" name="TextBox 30">
            <a:extLst>
              <a:ext uri="{FF2B5EF4-FFF2-40B4-BE49-F238E27FC236}">
                <a16:creationId xmlns:a16="http://schemas.microsoft.com/office/drawing/2014/main" id="{C754B37F-BB38-2843-9B03-B0065CE18A39}"/>
              </a:ext>
            </a:extLst>
          </p:cNvPr>
          <p:cNvSpPr txBox="1"/>
          <p:nvPr/>
        </p:nvSpPr>
        <p:spPr>
          <a:xfrm>
            <a:off x="9787266" y="1679231"/>
            <a:ext cx="2134062" cy="1334833"/>
          </a:xfrm>
          <a:prstGeom prst="rect">
            <a:avLst/>
          </a:prstGeom>
          <a:noFill/>
        </p:spPr>
        <p:txBody>
          <a:bodyPr wrap="square" rtlCol="0">
            <a:spAutoFit/>
          </a:bodyPr>
          <a:lstStyle/>
          <a:p>
            <a:pPr>
              <a:spcAft>
                <a:spcPts val="300"/>
              </a:spcAft>
            </a:pPr>
            <a:r>
              <a:rPr lang="sk" sz="1050" b="1" i="0" strike="noStrike" cap="none" spc="50" baseline="0">
                <a:solidFill>
                  <a:srgbClr val="EF9A2E"/>
                </a:solidFill>
                <a:effectLst/>
                <a:latin typeface="Futura Medium"/>
                <a:ea typeface="Futura Medium"/>
                <a:cs typeface="Futura Medium"/>
              </a:rPr>
              <a:t>VODA</a:t>
            </a:r>
          </a:p>
          <a:p>
            <a:pPr>
              <a:spcAft>
                <a:spcPts val="300"/>
              </a:spcAft>
            </a:pPr>
            <a:r>
              <a:rPr lang="sk" sz="1200" b="0" i="0" strike="noStrike" cap="none" spc="0" baseline="0">
                <a:solidFill>
                  <a:srgbClr val="000000"/>
                </a:solidFill>
                <a:effectLst/>
                <a:latin typeface="Calibri"/>
                <a:ea typeface="Calibri"/>
                <a:cs typeface="Calibri"/>
              </a:rPr>
              <a:t>Udržiavanie procesov v mokrom stave zabraňuje prenikaniu prachu do vzduchu zachytávaním častíc vodou.</a:t>
            </a:r>
          </a:p>
          <a:p>
            <a:pPr>
              <a:spcAft>
                <a:spcPts val="300"/>
              </a:spcAft>
            </a:pPr>
            <a:endParaRPr lang="en-US"/>
          </a:p>
        </p:txBody>
      </p:sp>
    </p:spTree>
    <p:extLst>
      <p:ext uri="{BB962C8B-B14F-4D97-AF65-F5344CB8AC3E}">
        <p14:creationId xmlns:p14="http://schemas.microsoft.com/office/powerpoint/2010/main" val="310464945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5453623" cy="850900"/>
          </a:xfrm>
        </p:spPr>
        <p:txBody>
          <a:bodyPr/>
          <a:lstStyle/>
          <a:p>
            <a:pPr>
              <a:lnSpc>
                <a:spcPct val="100000"/>
              </a:lnSpc>
            </a:pPr>
            <a:r>
              <a:rPr lang="sk" sz="2800" b="1" i="0" strike="noStrike" cap="none" spc="0" baseline="0">
                <a:solidFill>
                  <a:srgbClr val="F6A317"/>
                </a:solidFill>
                <a:effectLst/>
                <a:latin typeface="Helvetica"/>
                <a:ea typeface="Helvetica"/>
                <a:cs typeface="Helvetica"/>
              </a:rPr>
              <a:t>RIZIKÁ TEJTO ČINNOSTI</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286000"/>
            <a:ext cx="5453624" cy="3330420"/>
          </a:xfrm>
        </p:spPr>
        <p:txBody>
          <a:bodyPr anchor="t"/>
          <a:lstStyle/>
          <a:p>
            <a:pPr marL="342900" indent="-342900">
              <a:lnSpc>
                <a:spcPts val="2400"/>
              </a:lnSpc>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Táto činnosť môže byť veľmi prašná.</a:t>
            </a:r>
          </a:p>
          <a:p>
            <a:pPr marL="342900" indent="-342900">
              <a:lnSpc>
                <a:spcPts val="2400"/>
              </a:lnSpc>
              <a:buFont typeface="Arial" panose="020B0604020202020204" pitchFamily="34" charset="0"/>
              <a:buChar char="•"/>
            </a:pPr>
            <a:r>
              <a:rPr lang="sk" sz="1800" b="0" i="0" strike="noStrike" cap="none" spc="0" baseline="0" dirty="0">
                <a:solidFill>
                  <a:srgbClr val="000000"/>
                </a:solidFill>
                <a:effectLst/>
                <a:latin typeface="Helvetica"/>
                <a:ea typeface="Helvetica"/>
                <a:cs typeface="Helvetica"/>
              </a:rPr>
              <a:t>Dlhodobé vystavenie vysokým hladinám RCS môže spôsobiť invalidizujúce ochorenie pľúc.</a:t>
            </a:r>
          </a:p>
          <a:p>
            <a:pPr>
              <a:lnSpc>
                <a:spcPts val="2400"/>
              </a:lnSpc>
            </a:pPr>
            <a:r>
              <a:rPr lang="sk" sz="1800" b="0" i="0" strike="noStrike" cap="none" spc="0" baseline="0" dirty="0">
                <a:solidFill>
                  <a:srgbClr val="000000"/>
                </a:solidFill>
                <a:effectLst/>
                <a:latin typeface="Helvetica"/>
                <a:ea typeface="Helvetica"/>
                <a:cs typeface="Helvetica"/>
              </a:rPr>
              <a:t>Je dôležité, aby sme sa každý deň chránili pred vystavením sa tomuto polietavému prachu. </a:t>
            </a:r>
          </a:p>
          <a:p>
            <a:pPr>
              <a:lnSpc>
                <a:spcPts val="2400"/>
              </a:lnSpc>
            </a:pPr>
            <a:r>
              <a:rPr lang="sk" sz="1800" b="0" i="0" strike="noStrike" cap="none" spc="0" baseline="0" dirty="0">
                <a:solidFill>
                  <a:srgbClr val="000000"/>
                </a:solidFill>
                <a:effectLst/>
                <a:latin typeface="Helvetica"/>
                <a:ea typeface="Helvetica"/>
                <a:cs typeface="Helvetica"/>
              </a:rPr>
              <a:t>Dodržiavaním osvedčených postupov dnes chránime svoje zdravie do budúcnosti.</a:t>
            </a:r>
          </a:p>
          <a:p>
            <a:pPr>
              <a:lnSpc>
                <a:spcPts val="2400"/>
              </a:lnSpc>
            </a:pPr>
            <a:r>
              <a:rPr lang="sk" sz="1800" b="0" i="0" strike="noStrike" cap="none" spc="0" baseline="0" dirty="0">
                <a:solidFill>
                  <a:srgbClr val="000000"/>
                </a:solidFill>
                <a:effectLst/>
                <a:latin typeface="Helvetica"/>
                <a:ea typeface="Helvetica"/>
                <a:cs typeface="Helvetica"/>
              </a:rPr>
              <a:t>Ako budete tráviť svoj dôchodok?</a:t>
            </a:r>
          </a:p>
        </p:txBody>
      </p:sp>
      <p:pic>
        <p:nvPicPr>
          <p:cNvPr id="7" name="Picture Placeholder 6" descr="A picture containing person, indoor, bed, room&#10;&#10;Description automatically generated">
            <a:extLst>
              <a:ext uri="{FF2B5EF4-FFF2-40B4-BE49-F238E27FC236}">
                <a16:creationId xmlns:a16="http://schemas.microsoft.com/office/drawing/2014/main" id="{D34E9FCA-DC38-C849-A46F-0E3EAC1FF5EF}"/>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A young child riding a wave on a surfboard in the ocean&#10;&#10;Description automatically generated">
            <a:extLst>
              <a:ext uri="{FF2B5EF4-FFF2-40B4-BE49-F238E27FC236}">
                <a16:creationId xmlns:a16="http://schemas.microsoft.com/office/drawing/2014/main" id="{DBEE0B74-491E-364F-AD5D-E9531794F1B7}"/>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4" y="1640901"/>
            <a:ext cx="6096167" cy="850900"/>
          </a:xfrm>
        </p:spPr>
        <p:txBody>
          <a:bodyPr/>
          <a:lstStyle/>
          <a:p>
            <a:pPr>
              <a:lnSpc>
                <a:spcPct val="100000"/>
              </a:lnSpc>
            </a:pPr>
            <a:r>
              <a:rPr lang="sk" sz="2800" b="1" i="0" strike="noStrike" cap="none" spc="0" baseline="0">
                <a:solidFill>
                  <a:srgbClr val="F6A317"/>
                </a:solidFill>
                <a:effectLst/>
                <a:latin typeface="Helvetica"/>
                <a:ea typeface="Helvetica"/>
                <a:cs typeface="Helvetica"/>
              </a:rPr>
              <a:t>AKO MÔŽU SYSTÉMY BALENIA GENEROVAŤ RCS</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2" y="2588144"/>
            <a:ext cx="7719486" cy="3786897"/>
          </a:xfrm>
        </p:spPr>
        <p:txBody>
          <a:bodyPr anchor="t"/>
          <a:lstStyle/>
          <a:p>
            <a:pPr>
              <a:lnSpc>
                <a:spcPts val="2400"/>
              </a:lnSpc>
            </a:pPr>
            <a:r>
              <a:rPr lang="sk" sz="1800" b="0" i="0" strike="noStrike" cap="none" spc="0" baseline="0">
                <a:solidFill>
                  <a:srgbClr val="000000"/>
                </a:solidFill>
                <a:effectLst/>
                <a:latin typeface="Helvetica"/>
                <a:ea typeface="Helvetica"/>
                <a:cs typeface="Helvetica"/>
              </a:rPr>
              <a:t>Systémy balenia zahŕňajú manipuláciu s veľkým množstvom materiálu, ktorý často obsahuje kryštalický kremeň. </a:t>
            </a:r>
          </a:p>
          <a:p>
            <a:pPr>
              <a:lnSpc>
                <a:spcPts val="2400"/>
              </a:lnSpc>
              <a:spcAft>
                <a:spcPts val="1000"/>
              </a:spcAft>
            </a:pPr>
            <a:r>
              <a:rPr lang="sk" sz="1800" b="0" i="0" strike="noStrike" cap="none" spc="0" baseline="0">
                <a:solidFill>
                  <a:srgbClr val="000000"/>
                </a:solidFill>
                <a:effectLst/>
                <a:latin typeface="Helvetica"/>
                <a:ea typeface="Helvetica"/>
                <a:cs typeface="Helvetica"/>
              </a:rPr>
              <a:t>Spôsob balenia ovplyvní množstvo vzduchom prenášaného dýchateľného prachu, ktorý sa môže vytvoriť. </a:t>
            </a:r>
          </a:p>
          <a:p>
            <a:pPr marL="342900" indent="-342900">
              <a:lnSpc>
                <a:spcPts val="2400"/>
              </a:lnSpc>
              <a:spcBef>
                <a:spcPct val="0"/>
              </a:spcBef>
              <a:buFont typeface="Arial" panose="020B0604020202020204" pitchFamily="34" charset="0"/>
              <a:buChar char="•"/>
            </a:pPr>
            <a:r>
              <a:rPr lang="sk" sz="1800" b="0" i="0" strike="noStrike" cap="none" spc="0" baseline="0">
                <a:solidFill>
                  <a:srgbClr val="000000"/>
                </a:solidFill>
                <a:effectLst/>
                <a:latin typeface="Helvetica"/>
                <a:ea typeface="Helvetica"/>
                <a:cs typeface="Helvetica"/>
              </a:rPr>
              <a:t>Suché materiály majú tendenciu vytvárať viac prachu ako vlhké materiály.</a:t>
            </a:r>
          </a:p>
          <a:p>
            <a:pPr marL="342900" indent="-342900">
              <a:lnSpc>
                <a:spcPts val="2400"/>
              </a:lnSpc>
              <a:spcBef>
                <a:spcPct val="0"/>
              </a:spcBef>
              <a:buFont typeface="Arial" panose="020B0604020202020204" pitchFamily="34" charset="0"/>
              <a:buChar char="•"/>
            </a:pPr>
            <a:r>
              <a:rPr lang="sk" sz="1800" b="0" i="0" strike="noStrike" cap="none" spc="0" baseline="0">
                <a:solidFill>
                  <a:srgbClr val="000000"/>
                </a:solidFill>
                <a:effectLst/>
                <a:latin typeface="Helvetica"/>
                <a:ea typeface="Helvetica"/>
                <a:cs typeface="Helvetica"/>
              </a:rPr>
              <a:t>Rýchlejšie balenie s vyššou energiou má tendenciu vytvárať viac prachu.</a:t>
            </a:r>
          </a:p>
          <a:p>
            <a:pPr marL="342900" indent="-342900">
              <a:lnSpc>
                <a:spcPts val="2400"/>
              </a:lnSpc>
              <a:spcBef>
                <a:spcPct val="0"/>
              </a:spcBef>
              <a:buFont typeface="Arial" panose="020B0604020202020204" pitchFamily="34" charset="0"/>
              <a:buChar char="•"/>
            </a:pPr>
            <a:r>
              <a:rPr lang="sk" sz="1800" b="0" i="0" strike="noStrike" cap="none" spc="0" baseline="0">
                <a:solidFill>
                  <a:srgbClr val="000000"/>
                </a:solidFill>
                <a:effectLst/>
                <a:latin typeface="Helvetica"/>
                <a:ea typeface="Helvetica"/>
                <a:cs typeface="Helvetica"/>
              </a:rPr>
              <a:t>Ak sa na fluidizáciu práškového materiálu použije stlačený vzduch, môže sa uvoľniť viac polietavého prachu.</a:t>
            </a:r>
          </a:p>
          <a:p>
            <a:pPr marL="342900" indent="-342900">
              <a:lnSpc>
                <a:spcPts val="2400"/>
              </a:lnSpc>
              <a:spcBef>
                <a:spcPct val="0"/>
              </a:spcBef>
              <a:buFont typeface="Arial" panose="020B0604020202020204" pitchFamily="34" charset="0"/>
              <a:buChar char="•"/>
            </a:pPr>
            <a:r>
              <a:rPr lang="sk" sz="1800" b="0" i="0" strike="noStrike" cap="none" spc="0" baseline="0">
                <a:solidFill>
                  <a:srgbClr val="000000"/>
                </a:solidFill>
                <a:effectLst/>
                <a:latin typeface="Helvetica"/>
                <a:ea typeface="Helvetica"/>
                <a:cs typeface="Helvetica"/>
              </a:rPr>
              <a:t>Pri páde materiálov z väčšej výšky vzniká viac prachu.</a:t>
            </a:r>
          </a:p>
        </p:txBody>
      </p:sp>
      <p:pic>
        <p:nvPicPr>
          <p:cNvPr id="5" name="Picture Placeholder 4">
            <a:extLst>
              <a:ext uri="{FF2B5EF4-FFF2-40B4-BE49-F238E27FC236}">
                <a16:creationId xmlns:a16="http://schemas.microsoft.com/office/drawing/2014/main" id="{8AB09799-0A5F-7E4E-BA72-C61BBCD61EE7}"/>
              </a:ext>
            </a:extLst>
          </p:cNvPr>
          <p:cNvPicPr>
            <a:picLocks noGrp="1" noChangeAspect="1"/>
          </p:cNvPicPr>
          <p:nvPr>
            <p:ph type="pic" sz="quarter" idx="12"/>
          </p:nvPr>
        </p:nvPicPr>
        <p:blipFill>
          <a:blip r:embed="rId2"/>
          <a:srcRect l="5125" t="-744" r="9725" b="-4"/>
          <a:stretch>
            <a:fillRect/>
          </a:stretch>
        </p:blipFill>
        <p:spPr>
          <a:xfrm>
            <a:off x="8167955" y="1640901"/>
            <a:ext cx="3750067" cy="4437062"/>
          </a:xfrm>
          <a:prstGeom prst="rect">
            <a:avLst/>
          </a:prstGeom>
        </p:spPr>
      </p:pic>
    </p:spTree>
    <p:extLst>
      <p:ext uri="{BB962C8B-B14F-4D97-AF65-F5344CB8AC3E}">
        <p14:creationId xmlns:p14="http://schemas.microsoft.com/office/powerpoint/2010/main" val="17512830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7DF78AE9-31BF-0D41-A908-3D6C66E884F5}"/>
              </a:ext>
            </a:extLst>
          </p:cNvPr>
          <p:cNvSpPr>
            <a:spLocks noGrp="1"/>
          </p:cNvSpPr>
          <p:nvPr>
            <p:ph type="body" sz="quarter" idx="10"/>
          </p:nvPr>
        </p:nvSpPr>
        <p:spPr>
          <a:xfrm>
            <a:off x="767310" y="1627663"/>
            <a:ext cx="11136220" cy="850900"/>
          </a:xfrm>
        </p:spPr>
        <p:txBody>
          <a:bodyPr/>
          <a:lstStyle/>
          <a:p>
            <a:pPr>
              <a:lnSpc>
                <a:spcPct val="100000"/>
              </a:lnSpc>
            </a:pPr>
            <a:r>
              <a:rPr lang="sk" sz="2800" b="1" i="0" strike="noStrike" cap="none" spc="0" baseline="0" dirty="0">
                <a:solidFill>
                  <a:srgbClr val="F6A317"/>
                </a:solidFill>
                <a:effectLst/>
                <a:latin typeface="Helvetica"/>
                <a:ea typeface="Helvetica"/>
                <a:cs typeface="Helvetica"/>
              </a:rPr>
              <a:t>ZNÍŽENIE VYSTAVENIA SA PRACHU SO SYSTÉMAMI BALENIA</a:t>
            </a:r>
          </a:p>
        </p:txBody>
      </p:sp>
      <p:sp>
        <p:nvSpPr>
          <p:cNvPr id="10" name="Text Placeholder 2">
            <a:extLst>
              <a:ext uri="{FF2B5EF4-FFF2-40B4-BE49-F238E27FC236}">
                <a16:creationId xmlns:a16="http://schemas.microsoft.com/office/drawing/2014/main" id="{9C1EF9F7-2221-1543-A2F5-B76D3B0073D4}"/>
              </a:ext>
            </a:extLst>
          </p:cNvPr>
          <p:cNvSpPr>
            <a:spLocks noGrp="1"/>
          </p:cNvSpPr>
          <p:nvPr>
            <p:ph type="body" sz="quarter" idx="11"/>
          </p:nvPr>
        </p:nvSpPr>
        <p:spPr>
          <a:xfrm>
            <a:off x="787857" y="2351315"/>
            <a:ext cx="9785699" cy="3638438"/>
          </a:xfrm>
        </p:spPr>
        <p:txBody>
          <a:bodyPr anchor="t"/>
          <a:lstStyle/>
          <a:p>
            <a:pPr>
              <a:lnSpc>
                <a:spcPct val="100000"/>
              </a:lnSpc>
              <a:spcAft>
                <a:spcPts val="600"/>
              </a:spcAft>
            </a:pPr>
            <a:r>
              <a:rPr lang="sk" sz="1600" b="0" i="0" strike="noStrike" cap="none" spc="0" baseline="0" dirty="0">
                <a:solidFill>
                  <a:srgbClr val="000000"/>
                </a:solidFill>
                <a:effectLst/>
                <a:latin typeface="Helvetica"/>
                <a:ea typeface="Helvetica"/>
                <a:cs typeface="Helvetica"/>
              </a:rPr>
              <a:t>Hlavné opatrenia na kontrolu prachu zahŕňajú automatizáciu, uzavretie procesov a ventiláciu.</a:t>
            </a:r>
          </a:p>
          <a:p>
            <a:pPr marL="342900" indent="-342900">
              <a:lnSpc>
                <a:spcPct val="100000"/>
              </a:lnSpc>
              <a:spcAft>
                <a:spcPts val="600"/>
              </a:spcAft>
              <a:buFont typeface="Arial" panose="020B0604020202020204" pitchFamily="34" charset="0"/>
              <a:buChar char="•"/>
            </a:pPr>
            <a:r>
              <a:rPr lang="sk" sz="1600" b="1" i="0" strike="noStrike" cap="none" spc="0" baseline="0" dirty="0">
                <a:solidFill>
                  <a:srgbClr val="000000"/>
                </a:solidFill>
                <a:effectLst/>
                <a:latin typeface="Helvetica"/>
                <a:ea typeface="Helvetica"/>
                <a:cs typeface="Helvetica"/>
              </a:rPr>
              <a:t>Automatizácia</a:t>
            </a:r>
            <a:r>
              <a:rPr lang="sk" sz="1600" b="0" i="0" strike="noStrike" cap="none" spc="0" baseline="0" dirty="0">
                <a:solidFill>
                  <a:srgbClr val="000000"/>
                </a:solidFill>
                <a:effectLst/>
                <a:latin typeface="Helvetica"/>
                <a:ea typeface="Helvetica"/>
                <a:cs typeface="Helvetica"/>
              </a:rPr>
              <a:t> pomáha minimalizovať kontakt pracovníkov s prašnými procesmi a často umožňuje monitorovanie pracovných procesov na diaľku z čistej riadiacej miestnosti.</a:t>
            </a:r>
          </a:p>
          <a:p>
            <a:pPr marL="342900" indent="-342900">
              <a:lnSpc>
                <a:spcPct val="100000"/>
              </a:lnSpc>
              <a:spcAft>
                <a:spcPts val="600"/>
              </a:spcAft>
              <a:buFont typeface="Arial" panose="020B0604020202020204" pitchFamily="34" charset="0"/>
              <a:buChar char="•"/>
            </a:pPr>
            <a:r>
              <a:rPr lang="sk" sz="1600" b="1" i="0" strike="noStrike" cap="none" spc="0" baseline="0" dirty="0">
                <a:solidFill>
                  <a:srgbClr val="000000"/>
                </a:solidFill>
                <a:effectLst/>
                <a:latin typeface="Helvetica"/>
                <a:ea typeface="Helvetica"/>
                <a:cs typeface="Helvetica"/>
              </a:rPr>
              <a:t>Uzavretý priestor</a:t>
            </a:r>
            <a:r>
              <a:rPr lang="sk" sz="1600" b="0" i="0" strike="noStrike" cap="none" spc="0" baseline="0" dirty="0">
                <a:solidFill>
                  <a:srgbClr val="000000"/>
                </a:solidFill>
                <a:effectLst/>
                <a:latin typeface="Helvetica"/>
                <a:ea typeface="Helvetica"/>
                <a:cs typeface="Helvetica"/>
              </a:rPr>
              <a:t> pomáha minimalizovať šírenie prachu od jeho zdroja. </a:t>
            </a:r>
          </a:p>
          <a:p>
            <a:pPr marL="1028700" lvl="1" indent="-342900">
              <a:lnSpc>
                <a:spcPct val="100000"/>
              </a:lnSpc>
              <a:spcAft>
                <a:spcPts val="600"/>
              </a:spcAft>
            </a:pPr>
            <a:r>
              <a:rPr lang="sk" sz="1600" b="0" i="0" strike="noStrike" cap="none" spc="0" baseline="0" dirty="0">
                <a:solidFill>
                  <a:srgbClr val="000000"/>
                </a:solidFill>
                <a:effectLst/>
                <a:latin typeface="Helvetica"/>
                <a:ea typeface="Helvetica"/>
                <a:cs typeface="Helvetica"/>
              </a:rPr>
              <a:t>Fyzická bariéra medzi procesom a pracovníkom môže dosiahnuť vysokú úroveň ochrany. Pri vstupe do uzavretého priestoru je však potrebné prijať opatrenia proti expozícii!</a:t>
            </a:r>
          </a:p>
          <a:p>
            <a:pPr marL="1028700" lvl="1" indent="-342900">
              <a:lnSpc>
                <a:spcPct val="100000"/>
              </a:lnSpc>
              <a:spcAft>
                <a:spcPts val="600"/>
              </a:spcAft>
            </a:pPr>
            <a:r>
              <a:rPr lang="sk" sz="1600" b="0" i="0" strike="noStrike" cap="none" spc="0" baseline="0" dirty="0">
                <a:solidFill>
                  <a:srgbClr val="000000"/>
                </a:solidFill>
                <a:effectLst/>
                <a:latin typeface="Helvetica"/>
                <a:ea typeface="Helvetica"/>
                <a:cs typeface="Helvetica"/>
              </a:rPr>
              <a:t>Zabezpečenie tesného utesnenia medzi plniacou tryskou a vreckom pomáha predchádzať úniku prachu.</a:t>
            </a:r>
          </a:p>
          <a:p>
            <a:pPr marL="342900" indent="-342900">
              <a:lnSpc>
                <a:spcPct val="100000"/>
              </a:lnSpc>
              <a:spcAft>
                <a:spcPts val="600"/>
              </a:spcAft>
              <a:buFont typeface="Arial" panose="020B0604020202020204" pitchFamily="34" charset="0"/>
              <a:buChar char="•"/>
            </a:pPr>
            <a:r>
              <a:rPr lang="sk" sz="1600" b="1" i="0" strike="noStrike" cap="none" spc="0" baseline="0" dirty="0">
                <a:solidFill>
                  <a:srgbClr val="000000"/>
                </a:solidFill>
                <a:effectLst/>
                <a:latin typeface="Helvetica"/>
                <a:ea typeface="Helvetica"/>
                <a:cs typeface="Helvetica"/>
              </a:rPr>
              <a:t>Výfukové vetranie</a:t>
            </a:r>
            <a:r>
              <a:rPr lang="sk" sz="1600" b="0" i="0" strike="noStrike" cap="none" spc="0" baseline="0" dirty="0">
                <a:solidFill>
                  <a:srgbClr val="000000"/>
                </a:solidFill>
                <a:effectLst/>
                <a:latin typeface="Helvetica"/>
                <a:ea typeface="Helvetica"/>
                <a:cs typeface="Helvetica"/>
              </a:rPr>
              <a:t> zachytáva polietavý prach pri zdroji skôr, ako sme mu vystavení.</a:t>
            </a:r>
          </a:p>
          <a:p>
            <a:pPr marL="342900" indent="-342900">
              <a:lnSpc>
                <a:spcPct val="100000"/>
              </a:lnSpc>
              <a:spcAft>
                <a:spcPts val="600"/>
              </a:spcAft>
              <a:buFont typeface="Arial" panose="020B0604020202020204" pitchFamily="34" charset="0"/>
              <a:buChar char="•"/>
            </a:pPr>
            <a:r>
              <a:rPr lang="sk" sz="1600" b="1" i="0" strike="noStrike" cap="none" spc="0" baseline="0" dirty="0">
                <a:solidFill>
                  <a:srgbClr val="000000"/>
                </a:solidFill>
                <a:effectLst/>
                <a:latin typeface="Helvetica"/>
                <a:ea typeface="Helvetica"/>
                <a:cs typeface="Helvetica"/>
              </a:rPr>
              <a:t>Prostriedky na ochranu dýchacích ciest</a:t>
            </a:r>
            <a:r>
              <a:rPr lang="sk" sz="1600" b="0" i="0" strike="noStrike" cap="none" spc="0" baseline="0" dirty="0">
                <a:solidFill>
                  <a:srgbClr val="000000"/>
                </a:solidFill>
                <a:effectLst/>
                <a:latin typeface="Helvetica"/>
                <a:ea typeface="Helvetica"/>
                <a:cs typeface="Helvetica"/>
              </a:rPr>
              <a:t> môžu byť potrebné aj vtedy, ak vyššie uvedené kontroly nie sú dostatočné.</a:t>
            </a:r>
          </a:p>
        </p:txBody>
      </p:sp>
    </p:spTree>
    <p:extLst>
      <p:ext uri="{BB962C8B-B14F-4D97-AF65-F5344CB8AC3E}">
        <p14:creationId xmlns:p14="http://schemas.microsoft.com/office/powerpoint/2010/main" val="392216089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B79F-A549-D34A-B351-A94C89AF8B0F}"/>
              </a:ext>
            </a:extLst>
          </p:cNvPr>
          <p:cNvSpPr>
            <a:spLocks noGrp="1"/>
          </p:cNvSpPr>
          <p:nvPr>
            <p:ph type="body" sz="quarter" idx="10"/>
          </p:nvPr>
        </p:nvSpPr>
        <p:spPr>
          <a:xfrm>
            <a:off x="777244" y="1640901"/>
            <a:ext cx="7093127" cy="850900"/>
          </a:xfrm>
        </p:spPr>
        <p:txBody>
          <a:bodyPr/>
          <a:lstStyle/>
          <a:p>
            <a:pPr>
              <a:lnSpc>
                <a:spcPct val="100000"/>
              </a:lnSpc>
            </a:pPr>
            <a:r>
              <a:rPr lang="sk" sz="2800" b="1" i="0" strike="noStrike" cap="none" spc="0" baseline="0" dirty="0">
                <a:solidFill>
                  <a:srgbClr val="F6A317"/>
                </a:solidFill>
                <a:effectLst/>
                <a:latin typeface="Helvetica"/>
                <a:ea typeface="Helvetica"/>
                <a:cs typeface="Helvetica"/>
              </a:rPr>
              <a:t>ODPORÚČANÉ A ZAKÁZANÉ AKTIVITY V OBLASTI SYSTÉMOV BALENIA</a:t>
            </a:r>
          </a:p>
        </p:txBody>
      </p:sp>
      <p:sp>
        <p:nvSpPr>
          <p:cNvPr id="3" name="Text Placeholder 2">
            <a:extLst>
              <a:ext uri="{FF2B5EF4-FFF2-40B4-BE49-F238E27FC236}">
                <a16:creationId xmlns:a16="http://schemas.microsoft.com/office/drawing/2014/main" id="{D02FD246-F495-D545-93DD-1087536EA9F3}"/>
              </a:ext>
            </a:extLst>
          </p:cNvPr>
          <p:cNvSpPr>
            <a:spLocks noGrp="1"/>
          </p:cNvSpPr>
          <p:nvPr>
            <p:ph type="body" sz="quarter" idx="11"/>
          </p:nvPr>
        </p:nvSpPr>
        <p:spPr>
          <a:xfrm>
            <a:off x="777242" y="2694214"/>
            <a:ext cx="11207929" cy="3350831"/>
          </a:xfrm>
        </p:spPr>
        <p:txBody>
          <a:bodyPr/>
          <a:lstStyle/>
          <a:p>
            <a:pPr>
              <a:lnSpc>
                <a:spcPct val="100000"/>
              </a:lnSpc>
              <a:spcBef>
                <a:spcPts val="800"/>
              </a:spcBef>
            </a:pPr>
            <a:r>
              <a:rPr lang="sk" sz="1400" b="1" i="0" strike="noStrike" cap="none" spc="0" baseline="0" dirty="0">
                <a:solidFill>
                  <a:srgbClr val="000000"/>
                </a:solidFill>
                <a:effectLst/>
                <a:latin typeface="Helvetica"/>
                <a:ea typeface="Helvetica"/>
                <a:cs typeface="Helvetica"/>
              </a:rPr>
              <a:t>ODPORÚČANÉ AKTIVITY</a:t>
            </a:r>
          </a:p>
          <a:p>
            <a:pPr marL="285750" indent="-285750">
              <a:lnSpc>
                <a:spcPct val="100000"/>
              </a:lnSpc>
              <a:spcBef>
                <a:spcPts val="800"/>
              </a:spcBef>
              <a:buSzPct val="85000"/>
              <a:buFont typeface=".Apple Color Emoji UI"/>
              <a:buChar char="✅"/>
            </a:pPr>
            <a:r>
              <a:rPr lang="sk" sz="1400" b="0" i="0" strike="noStrike" cap="none" spc="0" baseline="0" dirty="0">
                <a:solidFill>
                  <a:srgbClr val="000000"/>
                </a:solidFill>
                <a:effectLst/>
                <a:latin typeface="Helvetica"/>
                <a:ea typeface="Helvetica"/>
                <a:cs typeface="Helvetica"/>
              </a:rPr>
              <a:t>Použite poskytnuté opatrenia na kontrolu prachu. Okrem toho môže byť potrebné vybavenie na ochranu dýchacích ciest.</a:t>
            </a:r>
          </a:p>
          <a:p>
            <a:pPr marL="285750" indent="-285750">
              <a:lnSpc>
                <a:spcPct val="100000"/>
              </a:lnSpc>
              <a:spcBef>
                <a:spcPts val="800"/>
              </a:spcBef>
              <a:buSzPct val="85000"/>
              <a:buFont typeface=".Apple Color Emoji UI"/>
              <a:buChar char="✅"/>
            </a:pPr>
            <a:r>
              <a:rPr lang="sk" sz="1400" b="0" i="0" strike="noStrike" cap="none" spc="0" baseline="0" dirty="0">
                <a:solidFill>
                  <a:srgbClr val="000000"/>
                </a:solidFill>
                <a:effectLst/>
                <a:latin typeface="Helvetica"/>
                <a:ea typeface="Helvetica"/>
                <a:cs typeface="Helvetica"/>
              </a:rPr>
              <a:t>Pripravte si plán, ako sa bezpečne vysporiadať s rozliatymi látkami, a okamžite ich vyčistite pomocou vysávania alebo mokrého čistenia.</a:t>
            </a:r>
          </a:p>
          <a:p>
            <a:pPr marL="285750" indent="-285750">
              <a:lnSpc>
                <a:spcPct val="100000"/>
              </a:lnSpc>
              <a:spcBef>
                <a:spcPts val="800"/>
              </a:spcBef>
              <a:buSzPct val="85000"/>
              <a:buFont typeface=".Apple Color Emoji UI"/>
              <a:buChar char="✅"/>
            </a:pPr>
            <a:r>
              <a:rPr lang="sk" sz="1400" b="0" i="0" strike="noStrike" cap="none" spc="0" baseline="0" dirty="0">
                <a:solidFill>
                  <a:srgbClr val="000000"/>
                </a:solidFill>
                <a:effectLst/>
                <a:latin typeface="Helvetica"/>
                <a:ea typeface="Helvetica"/>
                <a:cs typeface="Helvetica"/>
              </a:rPr>
              <a:t>Uistite sa, že ventilačné systémy fungujú efektívne.</a:t>
            </a:r>
          </a:p>
          <a:p>
            <a:pPr marL="285750" indent="-285750">
              <a:lnSpc>
                <a:spcPct val="100000"/>
              </a:lnSpc>
              <a:spcBef>
                <a:spcPts val="800"/>
              </a:spcBef>
              <a:spcAft>
                <a:spcPts val="1000"/>
              </a:spcAft>
              <a:buSzPct val="85000"/>
              <a:buFont typeface=".Apple Color Emoji UI"/>
              <a:buChar char="✅"/>
            </a:pPr>
            <a:r>
              <a:rPr lang="sk" sz="1400" b="0" i="0" strike="noStrike" cap="none" spc="0" baseline="0" dirty="0">
                <a:solidFill>
                  <a:srgbClr val="000000"/>
                </a:solidFill>
                <a:effectLst/>
                <a:latin typeface="Helvetica"/>
                <a:ea typeface="Helvetica"/>
                <a:cs typeface="Helvetica"/>
              </a:rPr>
              <a:t>Nedostatky oznámte svojmu nadriadenému.</a:t>
            </a:r>
          </a:p>
          <a:p>
            <a:pPr>
              <a:lnSpc>
                <a:spcPct val="100000"/>
              </a:lnSpc>
              <a:spcBef>
                <a:spcPts val="800"/>
              </a:spcBef>
            </a:pPr>
            <a:r>
              <a:rPr lang="sk" sz="1400" b="1" i="0" strike="noStrike" cap="none" spc="0" baseline="0" dirty="0">
                <a:solidFill>
                  <a:srgbClr val="000000"/>
                </a:solidFill>
                <a:effectLst/>
                <a:latin typeface="Helvetica"/>
                <a:ea typeface="Helvetica"/>
                <a:cs typeface="Helvetica"/>
              </a:rPr>
              <a:t>ZAKÁZANÉ AKTIVITY</a:t>
            </a:r>
          </a:p>
          <a:p>
            <a:pPr marL="285750" indent="-285750">
              <a:lnSpc>
                <a:spcPct val="100000"/>
              </a:lnSpc>
              <a:spcBef>
                <a:spcPts val="800"/>
              </a:spcBef>
              <a:buSzPct val="85000"/>
              <a:buFont typeface=".Apple Color Emoji UI"/>
              <a:buChar char="❌"/>
            </a:pPr>
            <a:r>
              <a:rPr lang="sk" sz="1400" b="0" i="0" strike="noStrike" cap="none" spc="0" baseline="0" dirty="0">
                <a:solidFill>
                  <a:srgbClr val="000000"/>
                </a:solidFill>
                <a:effectLst/>
                <a:latin typeface="Helvetica"/>
                <a:ea typeface="Helvetica"/>
                <a:cs typeface="Helvetica"/>
              </a:rPr>
              <a:t>Do uzavretého priestoru nevstupujte bez toho, aby ste podnikli preventívne opatrenia proti expozícii, ako sú ochranné pomôcky dýchacích ciest.</a:t>
            </a:r>
          </a:p>
          <a:p>
            <a:pPr marL="285750" indent="-285750">
              <a:lnSpc>
                <a:spcPct val="100000"/>
              </a:lnSpc>
              <a:spcBef>
                <a:spcPts val="800"/>
              </a:spcBef>
              <a:buSzPct val="85000"/>
              <a:buFont typeface=".Apple Color Emoji UI"/>
              <a:buChar char="❌"/>
            </a:pPr>
            <a:r>
              <a:rPr lang="sk" sz="1400" b="0" i="0" strike="noStrike" cap="none" spc="0" baseline="0" dirty="0">
                <a:solidFill>
                  <a:srgbClr val="000000"/>
                </a:solidFill>
                <a:effectLst/>
                <a:latin typeface="Helvetica"/>
                <a:ea typeface="Helvetica"/>
                <a:cs typeface="Helvetica"/>
              </a:rPr>
              <a:t>Nezasahujte do kontrolných opatrení. Sú poskytnuté pre vašu bezpečnosť a zdravie.</a:t>
            </a:r>
          </a:p>
          <a:p>
            <a:pPr marL="285750" indent="-285750">
              <a:lnSpc>
                <a:spcPct val="100000"/>
              </a:lnSpc>
              <a:spcBef>
                <a:spcPts val="800"/>
              </a:spcBef>
              <a:buSzPct val="85000"/>
              <a:buFont typeface=".Apple Color Emoji UI"/>
              <a:buChar char="❌"/>
            </a:pPr>
            <a:r>
              <a:rPr lang="sk" sz="1400" b="0" i="0" strike="noStrike" cap="none" spc="0" baseline="0" dirty="0">
                <a:solidFill>
                  <a:srgbClr val="000000"/>
                </a:solidFill>
                <a:effectLst/>
                <a:latin typeface="Helvetica"/>
                <a:ea typeface="Helvetica"/>
                <a:cs typeface="Helvetica"/>
              </a:rPr>
              <a:t>Nečistite suchou kefou. Namiesto toho použite vysávač alebo mokré čistenie.</a:t>
            </a:r>
          </a:p>
          <a:p>
            <a:pPr marL="285750" indent="-285750">
              <a:lnSpc>
                <a:spcPct val="100000"/>
              </a:lnSpc>
              <a:spcBef>
                <a:spcPts val="800"/>
              </a:spcBef>
              <a:buSzPct val="85000"/>
              <a:buFont typeface=".Apple Color Emoji UI"/>
              <a:buChar char="❌"/>
            </a:pPr>
            <a:r>
              <a:rPr lang="sk" sz="1400" b="0" i="0" strike="noStrike" cap="none" spc="0" baseline="0" dirty="0">
                <a:solidFill>
                  <a:srgbClr val="FF0000"/>
                </a:solidFill>
                <a:effectLst/>
                <a:latin typeface="Helvetica"/>
                <a:ea typeface="Helvetica"/>
                <a:cs typeface="Helvetica"/>
              </a:rPr>
              <a:t>Text pre školiteľa – pridajte ďalšie informácie relevantné pre váš pracovný kontext.</a:t>
            </a:r>
          </a:p>
          <a:p>
            <a:pPr marL="285750" indent="-285750">
              <a:lnSpc>
                <a:spcPct val="100000"/>
              </a:lnSpc>
              <a:spcBef>
                <a:spcPts val="800"/>
              </a:spcBef>
              <a:buSzPct val="85000"/>
              <a:buFont typeface=".Apple Color Emoji UI"/>
              <a:buChar char="✅"/>
            </a:pPr>
            <a:endParaRPr lang="en-US" sz="1400" dirty="0"/>
          </a:p>
        </p:txBody>
      </p:sp>
    </p:spTree>
    <p:extLst>
      <p:ext uri="{BB962C8B-B14F-4D97-AF65-F5344CB8AC3E}">
        <p14:creationId xmlns:p14="http://schemas.microsoft.com/office/powerpoint/2010/main" val="423055596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topic template v1 JF" id="{5EA84160-1248-B945-96E8-C19FFB39C2BD}" vid="{0058E9A8-62BA-8D4E-905C-CEA1055CCE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8ecf516-e360-4672-81b9-68723bedb71f" xsi:nil="true"/>
    <lcf76f155ced4ddcb4097134ff3c332f xmlns="6d9d7403-2d8c-4818-ae25-2c5629bc733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E9D9CC3-1A92-450F-A475-EF23AF4BCF49}">
  <ds:schemaRefs>
    <ds:schemaRef ds:uri="http://schemas.microsoft.com/sharepoint/v3/contenttype/forms"/>
  </ds:schemaRefs>
</ds:datastoreItem>
</file>

<file path=customXml/itemProps2.xml><?xml version="1.0" encoding="utf-8"?>
<ds:datastoreItem xmlns:ds="http://schemas.openxmlformats.org/officeDocument/2006/customXml" ds:itemID="{AEB769DE-F741-4174-9508-7F1A7FFAD1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545FEE-AD81-4023-B6AC-5CAEA335ED97}">
  <ds:schemaRefs>
    <ds:schemaRef ds:uri="6d9d7403-2d8c-4818-ae25-2c5629bc7330"/>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http://purl.org/dc/terms/"/>
    <ds:schemaRef ds:uri="d8ecf516-e360-4672-81b9-68723bedb71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72</TotalTime>
  <Words>1014</Words>
  <Application>Microsoft Macintosh PowerPoint</Application>
  <PresentationFormat>Widescreen</PresentationFormat>
  <Paragraphs>85</Paragraphs>
  <Slides>12</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Davies</dc:creator>
  <cp:lastModifiedBy>Carlo Arboit</cp:lastModifiedBy>
  <cp:revision>45</cp:revision>
  <dcterms:created xsi:type="dcterms:W3CDTF">2020-07-22T07:31:06Z</dcterms:created>
  <dcterms:modified xsi:type="dcterms:W3CDTF">2024-11-13T12:21:21Z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