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6" r:id="rId5"/>
    <p:sldId id="280" r:id="rId6"/>
    <p:sldId id="278" r:id="rId7"/>
    <p:sldId id="268" r:id="rId8"/>
    <p:sldId id="276" r:id="rId9"/>
    <p:sldId id="279" r:id="rId10"/>
    <p:sldId id="269" r:id="rId11"/>
    <p:sldId id="271" r:id="rId12"/>
    <p:sldId id="270" r:id="rId13"/>
    <p:sldId id="274" r:id="rId14"/>
    <p:sldId id="266" r:id="rId15"/>
    <p:sldId id="264" r:id="rId16"/>
    <p:sldId id="267"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C06583-31FD-BD48-89EF-682565EB6103}" v="2" dt="2020-12-09T20:16:50.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94"/>
    <p:restoredTop sz="94150" autoAdjust="0"/>
  </p:normalViewPr>
  <p:slideViewPr>
    <p:cSldViewPr snapToGrid="0" snapToObjects="1">
      <p:cViewPr varScale="1">
        <p:scale>
          <a:sx n="116" d="100"/>
          <a:sy n="116" d="100"/>
        </p:scale>
        <p:origin x="576" y="18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2897047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1862482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263550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1195023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09097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Nadmerné vystavenie sa dýchateľnému kryštalickému kremeňu (RCS) môže z dlhodobého hľadiska viesť k vážnym zdravotným problémom pracovníkov. Z tohto dôvodu je dôležité, aby si všetci pracovníci boli vedomí osvedčených postupov, ktoré obmedzujú alebo eliminujú vystavenie sa prachu z kremeňa.</a:t>
            </a:r>
          </a:p>
          <a:p>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sk" sz="1200" b="0" i="0" strike="noStrike" cap="none" spc="0" baseline="0" dirty="0">
                <a:solidFill>
                  <a:srgbClr val="000000"/>
                </a:solidFill>
                <a:effectLst/>
                <a:latin typeface="+mn-lt"/>
                <a:ea typeface="Calibri"/>
                <a:cs typeface="Calibri"/>
              </a:rPr>
              <a:t>Toto školenie poskytuje návod na spracovanie (napr. vŕtanie, rezanie, pieskovanie) materiálov obsahujúcich kryštalický kremeň pomocou ručného elektrického náradia s vodným systémom.</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309049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1028078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Aby ste predišli vystaveniu nebezpečným úrovniam prachu generovaného vysokoenergetickými procesmi, udržujte procesy mokré. Použitie vody zachytáva prach, čím sa expozícia udržiava na minime.</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1155065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 sz="1200" b="0" i="0" strike="noStrike" cap="none" spc="0" baseline="0" dirty="0">
                <a:solidFill>
                  <a:srgbClr val="000000"/>
                </a:solidFill>
                <a:effectLst/>
                <a:latin typeface="+mn-lt"/>
                <a:ea typeface="Calibri"/>
                <a:cs typeface="Calibri"/>
              </a:rPr>
              <a:t>Nasledujúce video ukazuje vplyv vody ako prostriedku na potlačenie prašnosti v mokrých procesoch. Vedľa obrázka videa vidíte graf a červený pruh znázorňujúci koncentráciu prachu v mg/m3.</a:t>
            </a:r>
          </a:p>
          <a:p>
            <a:endParaRPr lang="en-GB" sz="1200" b="0" i="0" u="none" strike="noStrike" kern="1200" dirty="0">
              <a:solidFill>
                <a:schemeClr val="tx1"/>
              </a:solidFill>
              <a:effectLst/>
              <a:latin typeface="+mn-lt"/>
              <a:ea typeface="+mn-ea"/>
              <a:cs typeface="+mn-cs"/>
            </a:endParaRPr>
          </a:p>
          <a:p>
            <a:r>
              <a:rPr lang="sk" sz="1200" b="0" i="0" strike="noStrike" cap="none" spc="0" baseline="0" dirty="0">
                <a:solidFill>
                  <a:srgbClr val="000000"/>
                </a:solidFill>
                <a:effectLst/>
                <a:latin typeface="+mn-lt"/>
                <a:ea typeface="Calibri"/>
                <a:cs typeface="Calibri"/>
              </a:rPr>
              <a:t>Meranie koncentrácie prachu sa netýka dýchateľného kryštalického kremeňa, je založené na semikvantitatívnom meraní. Podstatná nie je hodnota koncentrácie prachu, ale relatívny rozdiel medzi úrovňami expozície počas odporúčaného a iného postupu.</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65589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sk" sz="1200" b="0" i="0" strike="noStrike" cap="none" spc="0" baseline="0" dirty="0">
                <a:solidFill>
                  <a:srgbClr val="000000"/>
                </a:solidFill>
                <a:effectLst/>
                <a:latin typeface="+mn-lt"/>
                <a:ea typeface="Calibri"/>
                <a:cs typeface="Calibri"/>
              </a:rPr>
              <a:t>Ak je to možné, vždy by sa mali používať mokré procesy, aby sa obmedzila tvorba polietavého prachu. Nie všetky elektrické nástroje sú prispôsobené mokrému procesu. Uistite sa, že používané zariadenie je vhodné pre danú úlohu.</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sk" sz="1200" b="0" i="0" strike="noStrike" cap="none" spc="0" baseline="0" dirty="0">
                <a:solidFill>
                  <a:srgbClr val="000000"/>
                </a:solidFill>
                <a:effectLst/>
                <a:latin typeface="+mn-lt"/>
                <a:ea typeface="Calibri"/>
                <a:cs typeface="Calibri"/>
              </a:rPr>
              <a:t>Pred použitím mokrých procesov sa uistite, že zariadenie a vodný systém fungujú správne. Ak máte podozrenie, že zariadenie nefunguje správne, kontaktujte správcu pracoviska.</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795809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3190465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sk" sz="1000" b="0" i="0" strike="noStrike" cap="none" spc="0" baseline="0">
                <a:solidFill>
                  <a:srgbClr val="000000"/>
                </a:solidFill>
                <a:effectLst/>
                <a:latin typeface="Helvetica"/>
                <a:ea typeface="Helvetica"/>
                <a:cs typeface="Helvetica"/>
              </a:rPr>
              <a:t>Tento školiaci balík bol vyvinutý ako súčasť Príručky osvedčených postupov NEPSI – navštívte stránku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F4A81AC-5D7E-834D-8C49-FC2BAD8893AD}"/>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F7BD5776-D12F-8E4A-BADD-A65A4BAF6E25}"/>
              </a:ext>
            </a:extLst>
          </p:cNvPr>
          <p:cNvSpPr txBox="1"/>
          <p:nvPr userDrawn="1"/>
        </p:nvSpPr>
        <p:spPr>
          <a:xfrm>
            <a:off x="7276011" y="429114"/>
            <a:ext cx="4541339"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k" sz="1400" b="1" i="0" strike="noStrike" cap="none" spc="0" baseline="0" dirty="0">
                <a:solidFill>
                  <a:srgbClr val="F6A317"/>
                </a:solidFill>
                <a:effectLst/>
                <a:latin typeface="Helvetica"/>
                <a:ea typeface="Helvetica"/>
                <a:cs typeface="Helvetica"/>
              </a:rPr>
              <a:t>ŠKOLENIE ZAMERANÉ NA OSVEDČENÉ POSTUPY V OBLASTI MOKRÝCH PROCESOV</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0.tiff"/><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1.tiff"/><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30.xml"/><Relationship Id="rId7" Type="http://schemas.openxmlformats.org/officeDocument/2006/relationships/hyperlink" Target="https://guide.nepsi.eu/sheets" TargetMode="Externa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12.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31.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mp4"/><Relationship Id="rId7" Type="http://schemas.openxmlformats.org/officeDocument/2006/relationships/notesSlide" Target="../notesSlides/notesSlide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4.xml"/><Relationship Id="rId4" Type="http://schemas.openxmlformats.org/officeDocument/2006/relationships/video" Target="../media/media1.mp4"/></Relationships>
</file>

<file path=ppt/slides/_rels/slide9.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tiff"/><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902987"/>
            <a:ext cx="9056961" cy="850900"/>
          </a:xfrm>
        </p:spPr>
        <p:txBody>
          <a:bodyPr anchor="t"/>
          <a:lstStyle/>
          <a:p>
            <a:pPr>
              <a:lnSpc>
                <a:spcPct val="100000"/>
              </a:lnSpc>
            </a:pPr>
            <a:r>
              <a:rPr lang="sk" sz="2800" b="1" i="0" strike="noStrike" cap="none" spc="0" baseline="0" dirty="0">
                <a:solidFill>
                  <a:srgbClr val="FFFFFF"/>
                </a:solidFill>
                <a:effectLst/>
                <a:latin typeface="Helvetica"/>
                <a:ea typeface="Helvetica"/>
                <a:cs typeface="Helvetica"/>
              </a:rPr>
              <a:t>ŠKOLENIE ZAMERANÉ NA OSVEDČENÉ POSTUPY V OBLASTI MOKRÝCH PROCESOV</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a:extLst>
              <a:ext uri="{FF2B5EF4-FFF2-40B4-BE49-F238E27FC236}">
                <a16:creationId xmlns:a16="http://schemas.microsoft.com/office/drawing/2014/main" id="{85EB8E72-0BB0-3040-B453-ECEA6A8A193E}"/>
              </a:ext>
            </a:extLst>
          </p:cNvPr>
          <p:cNvSpPr/>
          <p:nvPr/>
        </p:nvSpPr>
        <p:spPr>
          <a:xfrm>
            <a:off x="6621517" y="308919"/>
            <a:ext cx="5179186" cy="667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5" y="1640901"/>
            <a:ext cx="7026686" cy="850900"/>
          </a:xfrm>
        </p:spPr>
        <p:txBody>
          <a:bodyPr/>
          <a:lstStyle/>
          <a:p>
            <a:pPr>
              <a:lnSpc>
                <a:spcPct val="100000"/>
              </a:lnSpc>
            </a:pPr>
            <a:r>
              <a:rPr lang="sk" sz="2800" b="1" i="0" strike="noStrike" cap="none" spc="0" baseline="0" dirty="0">
                <a:solidFill>
                  <a:srgbClr val="F6A317"/>
                </a:solidFill>
                <a:effectLst/>
                <a:latin typeface="Helvetica"/>
                <a:ea typeface="Helvetica"/>
                <a:cs typeface="Helvetica"/>
              </a:rPr>
              <a:t>ODPORÚČANÉ A ZAKÁZANÉ AKTIVITY V OBLASTI MOKRÝCH PROCESOV</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2" y="2750996"/>
            <a:ext cx="11046895" cy="3230407"/>
          </a:xfrm>
        </p:spPr>
        <p:txBody>
          <a:bodyPr/>
          <a:lstStyle/>
          <a:p>
            <a:pPr>
              <a:lnSpc>
                <a:spcPct val="100000"/>
              </a:lnSpc>
            </a:pPr>
            <a:r>
              <a:rPr lang="sk" sz="1600" b="1" i="0" strike="noStrike" cap="none" spc="0" baseline="0" dirty="0">
                <a:solidFill>
                  <a:srgbClr val="000000"/>
                </a:solidFill>
                <a:effectLst/>
                <a:latin typeface="Helvetica"/>
                <a:ea typeface="Helvetica"/>
                <a:cs typeface="Helvetica"/>
              </a:rPr>
              <a:t>ODPORÚČANÉ AKTIVITY</a:t>
            </a:r>
          </a:p>
          <a:p>
            <a:pPr marL="285750" indent="-285750">
              <a:lnSpc>
                <a:spcPct val="100000"/>
              </a:lnSpc>
              <a:buSzPct val="85000"/>
              <a:buFont typeface=".Apple Color Emoji UI"/>
              <a:buChar char="✅"/>
            </a:pPr>
            <a:r>
              <a:rPr lang="sk" sz="1600" b="0" i="0" strike="noStrike" cap="none" spc="0" baseline="0" dirty="0">
                <a:solidFill>
                  <a:srgbClr val="000000"/>
                </a:solidFill>
                <a:effectLst/>
                <a:latin typeface="Helvetica"/>
                <a:ea typeface="Helvetica"/>
                <a:cs typeface="Helvetica"/>
              </a:rPr>
              <a:t>Ak je to možné a bezpečné, potláčajte prach pomocou vody.</a:t>
            </a:r>
          </a:p>
          <a:p>
            <a:pPr marL="285750" indent="-285750">
              <a:lnSpc>
                <a:spcPct val="100000"/>
              </a:lnSpc>
              <a:buSzPct val="85000"/>
              <a:buFont typeface=".Apple Color Emoji UI"/>
              <a:buChar char="✅"/>
            </a:pPr>
            <a:r>
              <a:rPr lang="sk" sz="1600" b="0" i="0" strike="noStrike" cap="none" spc="0" baseline="0" dirty="0">
                <a:solidFill>
                  <a:srgbClr val="000000"/>
                </a:solidFill>
                <a:effectLst/>
                <a:latin typeface="Helvetica"/>
                <a:ea typeface="Helvetica"/>
                <a:cs typeface="Helvetica"/>
              </a:rPr>
              <a:t>Uistite sa, že voda je odvádzaná do vhodného drenážneho systému.</a:t>
            </a:r>
          </a:p>
          <a:p>
            <a:pPr marL="285750" indent="-285750">
              <a:lnSpc>
                <a:spcPct val="100000"/>
              </a:lnSpc>
              <a:spcAft>
                <a:spcPts val="1000"/>
              </a:spcAft>
              <a:buSzPct val="85000"/>
              <a:buFont typeface=".Apple Color Emoji UI"/>
              <a:buChar char="✅"/>
            </a:pPr>
            <a:r>
              <a:rPr lang="sk" sz="1600" b="0" i="0" strike="noStrike" cap="none" spc="0" baseline="0" dirty="0">
                <a:solidFill>
                  <a:srgbClr val="000000"/>
                </a:solidFill>
                <a:effectLst/>
                <a:latin typeface="Helvetica"/>
                <a:ea typeface="Helvetica"/>
                <a:cs typeface="Helvetica"/>
              </a:rPr>
              <a:t>Rozliate látky a kaluže ihneď vyčistite.</a:t>
            </a:r>
          </a:p>
          <a:p>
            <a:pPr>
              <a:lnSpc>
                <a:spcPct val="100000"/>
              </a:lnSpc>
            </a:pPr>
            <a:r>
              <a:rPr lang="sk" sz="1600" b="1" i="0" strike="noStrike" cap="none" spc="0" baseline="0" dirty="0">
                <a:solidFill>
                  <a:srgbClr val="000000"/>
                </a:solidFill>
                <a:effectLst/>
                <a:latin typeface="Helvetica"/>
                <a:ea typeface="Helvetica"/>
                <a:cs typeface="Helvetica"/>
              </a:rPr>
              <a:t>ZAKÁZANÉ AKTIVITY</a:t>
            </a:r>
          </a:p>
          <a:p>
            <a:pPr marL="285750" indent="-285750">
              <a:lnSpc>
                <a:spcPct val="100000"/>
              </a:lnSpc>
              <a:buSzPct val="85000"/>
              <a:buFont typeface=".Apple Color Emoji UI"/>
              <a:buChar char="❌"/>
            </a:pPr>
            <a:r>
              <a:rPr lang="sk" sz="1600" b="0" i="0" strike="noStrike" cap="none" spc="0" baseline="0" dirty="0">
                <a:solidFill>
                  <a:srgbClr val="000000"/>
                </a:solidFill>
                <a:effectLst/>
                <a:latin typeface="Helvetica"/>
                <a:ea typeface="Helvetica"/>
                <a:cs typeface="Helvetica"/>
              </a:rPr>
              <a:t>Používajte nadmerný tlak vody, ktorý môže narušiť usadený prach. Jemná hmla alebo sprej sú účinnejšie ako prúd vody.</a:t>
            </a:r>
          </a:p>
          <a:p>
            <a:pPr marL="285750" indent="-285750">
              <a:lnSpc>
                <a:spcPct val="100000"/>
              </a:lnSpc>
              <a:buSzPct val="85000"/>
              <a:buFont typeface=".Apple Color Emoji UI"/>
              <a:buChar char="❌"/>
            </a:pPr>
            <a:r>
              <a:rPr lang="sk" sz="1600" b="0" i="0" strike="noStrike" cap="none" spc="0" baseline="0" dirty="0">
                <a:solidFill>
                  <a:srgbClr val="000000"/>
                </a:solidFill>
                <a:effectLst/>
                <a:latin typeface="Helvetica"/>
                <a:ea typeface="Helvetica"/>
                <a:cs typeface="Helvetica"/>
              </a:rPr>
              <a:t>Na zariadeniach, ktoré nepodporujú infiltráciu vody, potlačte prach pomocou vody.</a:t>
            </a:r>
          </a:p>
          <a:p>
            <a:pPr marL="285750" indent="-285750">
              <a:lnSpc>
                <a:spcPct val="100000"/>
              </a:lnSpc>
              <a:buSzPct val="85000"/>
              <a:buFont typeface=".Apple Color Emoji UI"/>
              <a:buChar char="❌"/>
            </a:pPr>
            <a:r>
              <a:rPr lang="sk" sz="1600" b="0" i="0" strike="noStrike" cap="none" spc="0" baseline="0" dirty="0">
                <a:solidFill>
                  <a:srgbClr val="FF0000"/>
                </a:solidFill>
                <a:effectLst/>
                <a:latin typeface="Helvetica"/>
                <a:ea typeface="Helvetica"/>
                <a:cs typeface="Helvetica"/>
              </a:rPr>
              <a:t>Text pre školiteľa — pridajte ďalší text o opatreniach súvisiacich s mokrými procesmi relevantnými pre váš vlastný kontext.</a:t>
            </a:r>
          </a:p>
          <a:p>
            <a:pPr marL="285750" indent="-285750">
              <a:lnSpc>
                <a:spcPct val="100000"/>
              </a:lnSpc>
              <a:buSzPct val="85000"/>
              <a:buFont typeface=".Apple Color Emoji UI"/>
              <a:buChar char="✅"/>
            </a:pPr>
            <a:endParaRPr lang="en-US" dirty="0"/>
          </a:p>
          <a:p>
            <a:pPr marL="285750" indent="-285750">
              <a:lnSpc>
                <a:spcPct val="100000"/>
              </a:lnSpc>
              <a:buSzPct val="85000"/>
              <a:buFont typeface=".Apple Color Emoji UI"/>
              <a:buChar char="✅"/>
            </a:pPr>
            <a:endParaRPr lang="en-US" dirty="0"/>
          </a:p>
        </p:txBody>
      </p:sp>
    </p:spTree>
    <p:extLst>
      <p:ext uri="{BB962C8B-B14F-4D97-AF65-F5344CB8AC3E}">
        <p14:creationId xmlns:p14="http://schemas.microsoft.com/office/powerpoint/2010/main" val="28306537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PRÁZDNA SNÍMKA</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p:txBody>
          <a:bodyPr/>
          <a:lstStyle/>
          <a:p>
            <a:pPr>
              <a:lnSpc>
                <a:spcPts val="2400"/>
              </a:lnSpc>
            </a:pPr>
            <a:r>
              <a:rPr lang="sk" sz="1800" b="0" i="0" strike="noStrike" cap="none" spc="0" baseline="0">
                <a:solidFill>
                  <a:srgbClr val="000000"/>
                </a:solidFill>
                <a:effectLst/>
                <a:latin typeface="Helvetica"/>
                <a:ea typeface="Helvetica"/>
                <a:cs typeface="Helvetica"/>
              </a:rPr>
              <a:t>Túto snímku použite na vytvorenie vlastného školiaceho materiálu špecifického pre pracovné prostredie/kontext.</a:t>
            </a:r>
          </a:p>
          <a:p>
            <a:pPr>
              <a:lnSpc>
                <a:spcPts val="2400"/>
              </a:lnSpc>
            </a:pPr>
            <a:r>
              <a:rPr lang="sk" sz="1800" b="0" i="0" strike="noStrike" cap="none" spc="0" baseline="0">
                <a:solidFill>
                  <a:srgbClr val="000000"/>
                </a:solidFill>
                <a:effectLst/>
                <a:latin typeface="Helvetica"/>
                <a:ea typeface="Helvetica"/>
                <a:cs typeface="Helvetica"/>
              </a:rPr>
              <a:t>Ak chcete zmeniť obrázok, kliknite pravým tlačidlom myši &gt; zmeniť obrázok &gt; zo súboru.</a:t>
            </a:r>
          </a:p>
          <a:p>
            <a:pPr>
              <a:lnSpc>
                <a:spcPts val="2400"/>
              </a:lnSpc>
            </a:pPr>
            <a:r>
              <a:rPr lang="sk" sz="1800" b="0" i="0" strike="noStrike" cap="none" spc="0" baseline="0">
                <a:solidFill>
                  <a:srgbClr val="000000"/>
                </a:solidFill>
                <a:effectLst/>
                <a:latin typeface="Helvetica"/>
                <a:ea typeface="Helvetica"/>
                <a:cs typeface="Helvetica"/>
              </a:rPr>
              <a:t>Ak chcete vytvoriť ďalšie snímky, kliknite na kartu „Nová snímka“ vyššie.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203485114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ZÁVER</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p:txBody>
          <a:bodyPr anchor="t"/>
          <a:lstStyle/>
          <a:p>
            <a:pPr>
              <a:lnSpc>
                <a:spcPts val="2400"/>
              </a:lnSpc>
              <a:spcBef>
                <a:spcPts val="600"/>
              </a:spcBef>
              <a:spcAft>
                <a:spcPts val="1000"/>
              </a:spcAft>
            </a:pPr>
            <a:r>
              <a:rPr lang="sk" sz="2000" b="0" i="0" strike="noStrike" cap="none" spc="0" baseline="0" dirty="0">
                <a:solidFill>
                  <a:srgbClr val="000000"/>
                </a:solidFill>
                <a:effectLst/>
                <a:latin typeface="Helvetica"/>
                <a:ea typeface="Helvetica"/>
                <a:cs typeface="Helvetica"/>
              </a:rPr>
              <a:t>Mokré procesy udržiavajú prach na minime a znižujú riziko vystavenia sa RCS.</a:t>
            </a:r>
          </a:p>
          <a:p>
            <a:pPr>
              <a:lnSpc>
                <a:spcPts val="2400"/>
              </a:lnSpc>
              <a:spcBef>
                <a:spcPts val="600"/>
              </a:spcBef>
              <a:spcAft>
                <a:spcPts val="1000"/>
              </a:spcAft>
            </a:pPr>
            <a:r>
              <a:rPr lang="sk" sz="2000" b="0" i="0" strike="noStrike" cap="none" spc="0" baseline="0" dirty="0">
                <a:solidFill>
                  <a:srgbClr val="000000"/>
                </a:solidFill>
                <a:effectLst/>
                <a:latin typeface="Helvetica"/>
                <a:ea typeface="Helvetica"/>
                <a:cs typeface="Helvetica"/>
              </a:rPr>
              <a:t>Pamätajte si:</a:t>
            </a:r>
          </a:p>
          <a:p>
            <a:pPr marL="285750" indent="-285750">
              <a:lnSpc>
                <a:spcPts val="2400"/>
              </a:lnSpc>
              <a:spcBef>
                <a:spcPts val="200"/>
              </a:spcBef>
              <a:spcAft>
                <a:spcPts val="600"/>
              </a:spcAft>
              <a:buClr>
                <a:srgbClr val="F1B600"/>
              </a:buClr>
              <a:buSzPct val="120000"/>
              <a:buFont typeface="Wingdings" pitchFamily="2" charset="2"/>
              <a:buChar char="q"/>
            </a:pPr>
            <a:r>
              <a:rPr lang="sk" sz="2000" b="0" i="0" strike="noStrike" cap="none" spc="0" baseline="0" dirty="0">
                <a:solidFill>
                  <a:srgbClr val="000000"/>
                </a:solidFill>
                <a:effectLst/>
                <a:latin typeface="Helvetica"/>
                <a:ea typeface="Helvetica"/>
                <a:cs typeface="Helvetica"/>
              </a:rPr>
              <a:t>Vždy používajte vodné systémy, ak sú k dispozícii.</a:t>
            </a:r>
          </a:p>
          <a:p>
            <a:pPr marL="285750" indent="-285750">
              <a:lnSpc>
                <a:spcPts val="2400"/>
              </a:lnSpc>
              <a:spcBef>
                <a:spcPts val="200"/>
              </a:spcBef>
              <a:spcAft>
                <a:spcPts val="600"/>
              </a:spcAft>
              <a:buClr>
                <a:srgbClr val="F1B600"/>
              </a:buClr>
              <a:buSzPct val="120000"/>
              <a:buFont typeface="Wingdings" pitchFamily="2" charset="2"/>
              <a:buChar char="q"/>
            </a:pPr>
            <a:r>
              <a:rPr lang="sk" sz="2000" b="0" i="0" strike="noStrike" cap="none" spc="0" baseline="0" dirty="0">
                <a:solidFill>
                  <a:srgbClr val="000000"/>
                </a:solidFill>
                <a:effectLst/>
                <a:latin typeface="Helvetica"/>
                <a:ea typeface="Helvetica"/>
                <a:cs typeface="Helvetica"/>
              </a:rPr>
              <a:t>Uistite sa, že vodné systémy sú vhodné a primerané pre danú úlohu.</a:t>
            </a:r>
          </a:p>
          <a:p>
            <a:pPr marL="285750" indent="-285750">
              <a:lnSpc>
                <a:spcPts val="2400"/>
              </a:lnSpc>
              <a:spcBef>
                <a:spcPts val="200"/>
              </a:spcBef>
              <a:spcAft>
                <a:spcPts val="600"/>
              </a:spcAft>
              <a:buClr>
                <a:srgbClr val="F1B600"/>
              </a:buClr>
              <a:buSzPct val="120000"/>
              <a:buFont typeface="Wingdings" pitchFamily="2" charset="2"/>
              <a:buChar char="q"/>
            </a:pPr>
            <a:r>
              <a:rPr lang="sk" sz="2000" b="0" i="0" strike="noStrike" cap="none" spc="0" baseline="0" dirty="0">
                <a:solidFill>
                  <a:srgbClr val="000000"/>
                </a:solidFill>
                <a:effectLst/>
                <a:latin typeface="Helvetica"/>
                <a:ea typeface="Helvetica"/>
                <a:cs typeface="Helvetica"/>
              </a:rPr>
              <a:t>Ak máte podozrenie, že vodovodný systém nefunguje správne, kontaktujte správcu pracoviska.</a:t>
            </a:r>
          </a:p>
          <a:p>
            <a:pPr marL="285750" indent="-285750">
              <a:lnSpc>
                <a:spcPts val="2400"/>
              </a:lnSpc>
              <a:spcBef>
                <a:spcPts val="600"/>
              </a:spcBef>
              <a:spcAft>
                <a:spcPts val="600"/>
              </a:spcAft>
              <a:buClr>
                <a:srgbClr val="F1B600"/>
              </a:buClr>
              <a:buSzPct val="120000"/>
              <a:buFont typeface="Wingdings" pitchFamily="2" charset="2"/>
              <a:buChar char="q"/>
            </a:pPr>
            <a:endParaRPr lang="en-GB" sz="2000" dirty="0"/>
          </a:p>
          <a:p>
            <a:pPr>
              <a:lnSpc>
                <a:spcPts val="2400"/>
              </a:lnSpc>
            </a:pPr>
            <a:endParaRPr lang="en-US"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917545"/>
            <a:ext cx="4127500" cy="4127500"/>
          </a:xfrm>
          <a:prstGeom prst="rect">
            <a:avLst/>
          </a:prstGeom>
        </p:spPr>
      </p:pic>
    </p:spTree>
    <p:extLst>
      <p:ext uri="{BB962C8B-B14F-4D97-AF65-F5344CB8AC3E}">
        <p14:creationId xmlns:p14="http://schemas.microsoft.com/office/powerpoint/2010/main" val="70799655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ĎALŠIE VZDELÁVANIE</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a:xfrm>
            <a:off x="777242" y="2362676"/>
            <a:ext cx="11051901" cy="2785201"/>
          </a:xfrm>
        </p:spPr>
        <p:txBody>
          <a:bodyPr numCol="2"/>
          <a:lstStyle/>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7" history="0"/>
              </a:rPr>
              <a:t>Osvedčené postupy mokrého spracovania minerálnych obrobkov obsahujúcich kryštalický kremeň pomocou ručných elektrických nástrojov (Hárok úloh 2.1.14d)</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7" history="0"/>
              </a:rPr>
              <a:t>Osvedčené postupy používania vody/aditív na cestách alebo otvorených povrchoch na zníženie úrovní prachu (Hárok úloh 2.2.27)</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7" history="0"/>
              </a:rPr>
              <a:t>Osvedčené postupy odstraňovania prachu pomocou vody (Hárok úloh 2.2.35)</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7" history="0"/>
              </a:rPr>
              <a:t>Osvedčené postupy pre procesy mokrého rezania murovacích prvkov, aglomerovaných a prírodných kameňov (Hárok úloh 2.2.42)</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8" history="0"/>
              </a:rPr>
              <a:t>Príručka osvedčených postupov NEPSI</a:t>
            </a:r>
          </a:p>
          <a:p>
            <a:pPr marL="285750" indent="-285750">
              <a:lnSpc>
                <a:spcPts val="2300"/>
              </a:lnSpc>
              <a:spcBef>
                <a:spcPts val="600"/>
              </a:spcBef>
              <a:spcAft>
                <a:spcPts val="600"/>
              </a:spcAft>
              <a:buSzPct val="130000"/>
              <a:buFont typeface="Arial" panose="020B0604020202020204" pitchFamily="34" charset="0"/>
              <a:buChar char="•"/>
            </a:pPr>
            <a:r>
              <a:rPr lang="sk" sz="1600" b="0" i="0" strike="noStrike" cap="none" spc="0" baseline="0">
                <a:solidFill>
                  <a:srgbClr val="000000"/>
                </a:solidFill>
                <a:effectLst/>
                <a:latin typeface="Helvetica"/>
                <a:ea typeface="Helvetica"/>
                <a:cs typeface="Helvetica"/>
                <a:hlinkClick r:id="rId9" history="0"/>
              </a:rPr>
              <a:t>Príručka NEPSI pre MSP</a:t>
            </a:r>
          </a:p>
        </p:txBody>
      </p:sp>
      <p:sp>
        <p:nvSpPr>
          <p:cNvPr id="4" name="Rounded Rectangle 3">
            <a:extLst>
              <a:ext uri="{FF2B5EF4-FFF2-40B4-BE49-F238E27FC236}">
                <a16:creationId xmlns:a16="http://schemas.microsoft.com/office/drawing/2014/main" id="{77DEDC51-779A-7E44-95A7-38B3ED4D9FAA}"/>
              </a:ext>
            </a:extLst>
          </p:cNvPr>
          <p:cNvSpPr/>
          <p:nvPr>
            <p:custDataLst>
              <p:tags r:id="rId3"/>
            </p:custDataLst>
          </p:nvPr>
        </p:nvSpPr>
        <p:spPr>
          <a:xfrm>
            <a:off x="957262" y="5362432"/>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E8BF290C-45A8-6E4D-90E6-D90E346D838B}"/>
              </a:ext>
            </a:extLst>
          </p:cNvPr>
          <p:cNvSpPr/>
          <p:nvPr>
            <p:custDataLst>
              <p:tags r:id="rId4"/>
            </p:custDataLst>
          </p:nvPr>
        </p:nvSpPr>
        <p:spPr>
          <a:xfrm>
            <a:off x="1030398" y="5433671"/>
            <a:ext cx="10022946" cy="472912"/>
          </a:xfrm>
          <a:prstGeom prst="rect">
            <a:avLst/>
          </a:prstGeom>
          <a:noFill/>
          <a:ln>
            <a:noFill/>
          </a:ln>
        </p:spPr>
        <p:txBody>
          <a:bodyPr wrap="square" anchor="ctr">
            <a:spAutoFit/>
          </a:bodyPr>
          <a:lstStyle/>
          <a:p>
            <a:pPr>
              <a:lnSpc>
                <a:spcPts val="3000"/>
              </a:lnSpc>
              <a:spcBef>
                <a:spcPts val="1200"/>
              </a:spcBef>
              <a:spcAft>
                <a:spcPts val="1200"/>
              </a:spcAft>
              <a:buSzPct val="130000"/>
            </a:pPr>
            <a:r>
              <a:rPr lang="sk" sz="1750" b="0" i="0" strike="noStrike" cap="none" spc="0" baseline="0">
                <a:solidFill>
                  <a:srgbClr val="000000"/>
                </a:solidFill>
                <a:effectLst/>
                <a:latin typeface="Calibri"/>
                <a:ea typeface="Calibri"/>
                <a:cs typeface="Calibri"/>
              </a:rPr>
              <a:t>Navštívte </a:t>
            </a:r>
            <a:r>
              <a:rPr lang="sk" sz="1750" b="1" i="0" strike="noStrike" cap="none" spc="0" baseline="0">
                <a:solidFill>
                  <a:srgbClr val="000000"/>
                </a:solidFill>
                <a:effectLst/>
                <a:latin typeface="Calibri"/>
                <a:ea typeface="Calibri"/>
                <a:cs typeface="Calibri"/>
              </a:rPr>
              <a:t>e-vzdelávaciu platformu NEPSI</a:t>
            </a:r>
            <a:r>
              <a:rPr lang="sk" sz="1750" b="0" i="0" strike="noStrike" cap="none" spc="0" baseline="0">
                <a:solidFill>
                  <a:srgbClr val="000000"/>
                </a:solidFill>
                <a:effectLst/>
                <a:latin typeface="Calibri"/>
                <a:ea typeface="Calibri"/>
                <a:cs typeface="Calibri"/>
              </a:rPr>
              <a:t> na </a:t>
            </a:r>
            <a:r>
              <a:rPr lang="sk" sz="1750" b="0" i="0" strike="noStrike" cap="none" spc="0" baseline="0">
                <a:solidFill>
                  <a:srgbClr val="000000"/>
                </a:solidFill>
                <a:effectLst/>
                <a:latin typeface="Calibri"/>
                <a:ea typeface="Calibri"/>
                <a:cs typeface="Calibri"/>
                <a:hlinkClick r:id="rId10" history="0"/>
              </a:rPr>
              <a:t>training.nepsi.eu</a:t>
            </a:r>
            <a:r>
              <a:rPr lang="sk" sz="1750" b="0" i="0" strike="noStrike" cap="none" spc="0" baseline="0">
                <a:solidFill>
                  <a:srgbClr val="000000"/>
                </a:solidFill>
                <a:effectLst/>
                <a:latin typeface="Calibri"/>
                <a:ea typeface="Calibri"/>
                <a:cs typeface="Calibri"/>
              </a:rPr>
              <a:t>, kde nájdete ďalšie vzdelávacie zdroje o RCS.</a:t>
            </a:r>
          </a:p>
        </p:txBody>
      </p:sp>
    </p:spTree>
    <p:extLst>
      <p:ext uri="{BB962C8B-B14F-4D97-AF65-F5344CB8AC3E}">
        <p14:creationId xmlns:p14="http://schemas.microsoft.com/office/powerpoint/2010/main" val="16599971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sk-SK" sz="2800"/>
              <a:t>PREAMBULA (PRE ŠKOLITEĽA)</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sk-SK" sz="1800">
                <a:latin typeface="Helvetica"/>
                <a:cs typeface="Helvetica"/>
              </a:rPr>
              <a:t>Ako súčasť vzdelávacieho kroku pri implementácii osvedčených postupov NEPSI vyvinula NEPSI súbor vzdelávacích zdrojov.</a:t>
            </a:r>
          </a:p>
          <a:p>
            <a:pPr>
              <a:lnSpc>
                <a:spcPts val="2400"/>
              </a:lnSpc>
            </a:pPr>
            <a:r>
              <a:rPr lang="sk-SK" sz="1800">
                <a:latin typeface="Helvetica"/>
                <a:cs typeface="Helvetica"/>
              </a:rPr>
              <a:t>Každý balík školení vo forme prezentácie PowerPoint pokrýva tému relevantnú pre pracovníkov vo všetkých odvetviach, ktoré používajú materiály obsahujúce kryštalický kremeň. Balíky poskytujú informácie o rizikách vystavenia sa prachu súvisiacich s témou a o osvedčených postupoch a opatreniach, ktoré sú k dispozícii na ich zníženie. Účelom školenia je informovať a vzdelávať pracovníkov, aby mohli efektívne využívať kontrolné opatrenia a znížiť vystavenie sa dýchateľnému kryštalickému kremeňu (RCS) na pracovisku.</a:t>
            </a:r>
          </a:p>
          <a:p>
            <a:pPr>
              <a:lnSpc>
                <a:spcPts val="2400"/>
              </a:lnSpc>
            </a:pPr>
            <a:r>
              <a:rPr lang="sk-SK" sz="1800">
                <a:latin typeface="Helvetica"/>
                <a:cs typeface="Helvetica"/>
              </a:rPr>
              <a:t>Použite prázdnu šablónu a zástupné symboly, aby ste podľa potreby mohli pridať ďalšie informácie do tohto balíka školení.</a:t>
            </a:r>
          </a:p>
        </p:txBody>
      </p:sp>
    </p:spTree>
    <p:extLst>
      <p:ext uri="{BB962C8B-B14F-4D97-AF65-F5344CB8AC3E}">
        <p14:creationId xmlns:p14="http://schemas.microsoft.com/office/powerpoint/2010/main" val="14631872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BERTE, PROSÍM, NA VEDOMIE</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sk" sz="1800" b="0" i="0" strike="noStrike" cap="none" spc="0" baseline="0">
                <a:solidFill>
                  <a:srgbClr val="000000"/>
                </a:solidFill>
                <a:effectLst/>
                <a:latin typeface="Helvetica"/>
                <a:ea typeface="Helvetica"/>
                <a:cs typeface="Helvetica"/>
              </a:rPr>
              <a:t>Informácie v tomto školení sú vo forme prezentácie PowerPoint a majú poradný charakter a informatívny obsah. Nie sú normou ani nariadením a nevytvárajú nové právne povinnosti, ani nemenia existujúce povinnosti vyplývajúce z legislatívy a zásad v oblasti zdravia.</a:t>
            </a:r>
          </a:p>
        </p:txBody>
      </p:sp>
    </p:spTree>
    <p:extLst>
      <p:ext uri="{BB962C8B-B14F-4D97-AF65-F5344CB8AC3E}">
        <p14:creationId xmlns:p14="http://schemas.microsoft.com/office/powerpoint/2010/main" val="109366277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ÚVOD</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2" y="2362676"/>
            <a:ext cx="6396067" cy="3682369"/>
          </a:xfrm>
        </p:spPr>
        <p:txBody>
          <a:bodyPr/>
          <a:lstStyle/>
          <a:p>
            <a:pPr>
              <a:lnSpc>
                <a:spcPts val="2200"/>
              </a:lnSpc>
              <a:spcBef>
                <a:spcPts val="600"/>
              </a:spcBef>
              <a:spcAft>
                <a:spcPts val="600"/>
              </a:spcAft>
            </a:pPr>
            <a:r>
              <a:rPr lang="sk" sz="1700" b="1" i="0" strike="noStrike" cap="none" spc="0" baseline="0" dirty="0">
                <a:solidFill>
                  <a:srgbClr val="000000"/>
                </a:solidFill>
                <a:effectLst/>
                <a:latin typeface="Helvetica"/>
                <a:ea typeface="Helvetica"/>
                <a:cs typeface="Helvetica"/>
              </a:rPr>
              <a:t>Prioritou je naučiť sa chrániť pred rizikami súvisiacimi s prácou.</a:t>
            </a:r>
          </a:p>
          <a:p>
            <a:pPr>
              <a:lnSpc>
                <a:spcPts val="2200"/>
              </a:lnSpc>
              <a:spcBef>
                <a:spcPts val="600"/>
              </a:spcBef>
            </a:pPr>
            <a:r>
              <a:rPr lang="sk" sz="1700" b="0" i="0" strike="noStrike" cap="none" spc="0" baseline="0" dirty="0">
                <a:solidFill>
                  <a:srgbClr val="000000"/>
                </a:solidFill>
                <a:effectLst/>
                <a:latin typeface="Helvetica"/>
                <a:ea typeface="Helvetica"/>
                <a:cs typeface="Helvetica"/>
              </a:rPr>
              <a:t>Na tomto školení vo forme prezentácie PowerPoint sa dozviete nasledovné:</a:t>
            </a:r>
          </a:p>
          <a:p>
            <a:pPr marL="285750" indent="-285750">
              <a:lnSpc>
                <a:spcPts val="2200"/>
              </a:lnSpc>
              <a:spcBef>
                <a:spcPts val="600"/>
              </a:spcBef>
              <a:buFont typeface="Arial" panose="020B0604020202020204" pitchFamily="34" charset="0"/>
              <a:buChar char="•"/>
            </a:pPr>
            <a:r>
              <a:rPr lang="en-US" sz="1700" b="0" i="0" strike="noStrike" cap="none" spc="0" baseline="0" dirty="0">
                <a:solidFill>
                  <a:srgbClr val="000000"/>
                </a:solidFill>
                <a:effectLst/>
                <a:latin typeface="Helvetica"/>
                <a:ea typeface="Helvetica"/>
                <a:cs typeface="Helvetica"/>
              </a:rPr>
              <a:t>A</a:t>
            </a:r>
            <a:r>
              <a:rPr lang="sk" sz="1700" b="0" i="0" strike="noStrike" cap="none" spc="0" baseline="0" dirty="0">
                <a:solidFill>
                  <a:srgbClr val="000000"/>
                </a:solidFill>
                <a:effectLst/>
                <a:latin typeface="Helvetica"/>
                <a:ea typeface="Helvetica"/>
                <a:cs typeface="Helvetica"/>
              </a:rPr>
              <a:t>ko sa využíva voda vo vysokoenergetických priemyselných procesoch na zníženie vystavenia prachu dýchateľného kryštalického kremeňa (respirable crystalline silica, RCS)</a:t>
            </a:r>
          </a:p>
          <a:p>
            <a:pPr marL="285750" indent="-285750">
              <a:lnSpc>
                <a:spcPts val="2200"/>
              </a:lnSpc>
              <a:spcBef>
                <a:spcPts val="600"/>
              </a:spcBef>
              <a:buFont typeface="Arial" panose="020B0604020202020204" pitchFamily="34" charset="0"/>
              <a:buChar char="•"/>
            </a:pPr>
            <a:r>
              <a:rPr lang="sk" sz="1700" b="0" i="0" strike="noStrike" cap="none" spc="0" baseline="0" dirty="0">
                <a:solidFill>
                  <a:srgbClr val="000000"/>
                </a:solidFill>
                <a:effectLst/>
                <a:latin typeface="Helvetica"/>
                <a:ea typeface="Helvetica"/>
                <a:cs typeface="Helvetica"/>
              </a:rPr>
              <a:t>Ako a kedy používať mokré procesy</a:t>
            </a:r>
          </a:p>
          <a:p>
            <a:pPr marL="285750" indent="-285750">
              <a:lnSpc>
                <a:spcPts val="2200"/>
              </a:lnSpc>
              <a:spcBef>
                <a:spcPts val="600"/>
              </a:spcBef>
              <a:buFont typeface="Arial" panose="020B0604020202020204" pitchFamily="34" charset="0"/>
              <a:buChar char="•"/>
            </a:pPr>
            <a:r>
              <a:rPr lang="sk" sz="1700" b="0" i="0" strike="noStrike" cap="none" spc="0" baseline="0" dirty="0">
                <a:solidFill>
                  <a:srgbClr val="000000"/>
                </a:solidFill>
                <a:effectLst/>
                <a:latin typeface="Helvetica"/>
                <a:ea typeface="Helvetica"/>
                <a:cs typeface="Helvetica"/>
              </a:rPr>
              <a:t>Najlepšie postupy a odporúčané a zakázané aktivity v oblasti mokrých procesov</a:t>
            </a:r>
          </a:p>
          <a:p>
            <a:pPr marL="285750" indent="-285750">
              <a:lnSpc>
                <a:spcPts val="2200"/>
              </a:lnSpc>
              <a:spcBef>
                <a:spcPts val="600"/>
              </a:spcBef>
              <a:buFont typeface="Arial" panose="020B0604020202020204" pitchFamily="34" charset="0"/>
              <a:buChar char="•"/>
            </a:pPr>
            <a:r>
              <a:rPr lang="sk" sz="1700" b="0" i="0" strike="noStrike" cap="none" spc="0" baseline="0" dirty="0">
                <a:solidFill>
                  <a:srgbClr val="FF0000"/>
                </a:solidFill>
                <a:effectLst/>
                <a:latin typeface="Helvetica"/>
                <a:ea typeface="Helvetica"/>
                <a:cs typeface="Helvetica"/>
              </a:rPr>
              <a:t>Text pre školiteľa na vyplnenie – ak ste pridali vlastnú snímku, vložte stručný prehľad kontextového materiálu.</a:t>
            </a:r>
          </a:p>
          <a:p>
            <a:pPr marL="285750" indent="-285750">
              <a:lnSpc>
                <a:spcPts val="2200"/>
              </a:lnSpc>
              <a:spcBef>
                <a:spcPts val="600"/>
              </a:spcBef>
              <a:buFont typeface="Arial" panose="020B0604020202020204" pitchFamily="34" charset="0"/>
              <a:buChar char="•"/>
            </a:pPr>
            <a:endParaRPr lang="en-US" sz="1700" dirty="0"/>
          </a:p>
        </p:txBody>
      </p:sp>
      <p:pic>
        <p:nvPicPr>
          <p:cNvPr id="6" name="Picture Placeholder 5">
            <a:extLst>
              <a:ext uri="{FF2B5EF4-FFF2-40B4-BE49-F238E27FC236}">
                <a16:creationId xmlns:a16="http://schemas.microsoft.com/office/drawing/2014/main" id="{66BF78FB-F37A-554A-ABBB-B91356185370}"/>
              </a:ext>
            </a:extLst>
          </p:cNvPr>
          <p:cNvPicPr>
            <a:picLocks noGrp="1" noChangeAspect="1"/>
          </p:cNvPicPr>
          <p:nvPr>
            <p:ph type="pic" sz="quarter" idx="12"/>
          </p:nvPr>
        </p:nvPicPr>
        <p:blipFill>
          <a:blip r:embed="rId3"/>
          <a:srcRect l="43438" t="3" r="24496" b="-3"/>
          <a:stretch>
            <a:fillRect/>
          </a:stretch>
        </p:blipFill>
        <p:spPr>
          <a:xfrm>
            <a:off x="7382117" y="2204486"/>
            <a:ext cx="4335841" cy="3682369"/>
          </a:xfrm>
          <a:prstGeom prst="rect">
            <a:avLst/>
          </a:prstGeom>
        </p:spPr>
      </p:pic>
    </p:spTree>
    <p:extLst>
      <p:ext uri="{BB962C8B-B14F-4D97-AF65-F5344CB8AC3E}">
        <p14:creationId xmlns:p14="http://schemas.microsoft.com/office/powerpoint/2010/main" val="243392267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484341"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TECHNIKY KONTROLY PRACHU</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400"/>
              </a:lnSpc>
            </a:pPr>
            <a:r>
              <a:rPr lang="sk" sz="1800" b="0" i="0" strike="noStrike" cap="none" spc="0" baseline="0">
                <a:solidFill>
                  <a:srgbClr val="000000"/>
                </a:solidFill>
                <a:effectLst/>
                <a:latin typeface="Helvetica"/>
                <a:ea typeface="Helvetica"/>
                <a:cs typeface="Helvetica"/>
              </a:rPr>
              <a:t>Mokré procesy sú jednou z piatich hlavných techník na kontrolu prachu. </a:t>
            </a:r>
          </a:p>
        </p:txBody>
      </p:sp>
      <p:pic>
        <p:nvPicPr>
          <p:cNvPr id="22" name="Picture 21" descr="A screenshot of a cell phone&#10;&#10;Description automatically generated">
            <a:extLst>
              <a:ext uri="{FF2B5EF4-FFF2-40B4-BE49-F238E27FC236}">
                <a16:creationId xmlns:a16="http://schemas.microsoft.com/office/drawing/2014/main" id="{0786DAF8-2407-7947-8415-A43F23227704}"/>
              </a:ext>
            </a:extLst>
          </p:cNvPr>
          <p:cNvPicPr>
            <a:picLocks noChangeAspect="1"/>
          </p:cNvPicPr>
          <p:nvPr/>
        </p:nvPicPr>
        <p:blipFill>
          <a:blip r:embed="rId3"/>
          <a:srcRect l="6858" t="62670" r="77165" b="13177"/>
          <a:stretch>
            <a:fillRect/>
          </a:stretch>
        </p:blipFill>
        <p:spPr>
          <a:xfrm>
            <a:off x="8583429" y="3420000"/>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6343F1E3-C1DE-B14F-ABDA-83D79668E294}"/>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48D1EAB9-3F07-0346-B8A5-3700AE92ACBF}"/>
              </a:ext>
            </a:extLst>
          </p:cNvPr>
          <p:cNvPicPr>
            <a:picLocks noChangeAspect="1"/>
          </p:cNvPicPr>
          <p:nvPr/>
        </p:nvPicPr>
        <p:blipFill>
          <a:blip r:embed="rId3"/>
          <a:srcRect l="7057" t="9146" r="76967" b="66230"/>
          <a:stretch>
            <a:fillRect/>
          </a:stretch>
        </p:blipFill>
        <p:spPr>
          <a:xfrm>
            <a:off x="5365058" y="3420000"/>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D5572B39-9834-774B-91F1-7528854162EE}"/>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9DC17C51-CF16-5144-8563-965E65195F4F}"/>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6837312B-85DE-234B-B72E-17F879AAC441}"/>
              </a:ext>
            </a:extLst>
          </p:cNvPr>
          <p:cNvSpPr txBox="1"/>
          <p:nvPr/>
        </p:nvSpPr>
        <p:spPr>
          <a:xfrm>
            <a:off x="6579514" y="1702138"/>
            <a:ext cx="2328003" cy="1815882"/>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SPRÁVNA HYGIENA/</a:t>
            </a:r>
            <a:r>
              <a:rPr lang="en-US" sz="1050" b="1" i="0" strike="noStrike" cap="none" spc="50" baseline="0" dirty="0">
                <a:solidFill>
                  <a:srgbClr val="EF9A2E"/>
                </a:solidFill>
                <a:effectLst/>
                <a:latin typeface="Futura Medium"/>
                <a:ea typeface="Futura Medium"/>
                <a:cs typeface="Futura Medium"/>
              </a:rPr>
              <a:t> </a:t>
            </a:r>
            <a:r>
              <a:rPr lang="sk" sz="1050" b="1" i="0" strike="noStrike" cap="none" spc="50" baseline="0" dirty="0">
                <a:solidFill>
                  <a:srgbClr val="EF9A2E"/>
                </a:solidFill>
                <a:effectLst/>
                <a:latin typeface="Futura Medium"/>
                <a:ea typeface="Futura Medium"/>
                <a:cs typeface="Futura Medium"/>
              </a:rPr>
              <a:t>UPRATOVANIE NA PRACOVISKU</a:t>
            </a:r>
          </a:p>
          <a:p>
            <a:r>
              <a:rPr lang="sk" sz="1200" b="0" i="0" strike="noStrike" cap="none" spc="0" baseline="0" dirty="0">
                <a:solidFill>
                  <a:srgbClr val="000000"/>
                </a:solidFill>
                <a:effectLst/>
                <a:latin typeface="Calibri"/>
                <a:ea typeface="Calibri"/>
                <a:cs typeface="Calibri"/>
              </a:rPr>
              <a:t>Pranie pracovného odevu a vysávanie prachu, ktorý vzniká pri procesoch, zastaví hromadenie prachu v priebehu času – čistý pracovný priestor je bezpečný.</a:t>
            </a:r>
          </a:p>
          <a:p>
            <a:endParaRPr lang="en-US" dirty="0"/>
          </a:p>
        </p:txBody>
      </p:sp>
      <p:sp>
        <p:nvSpPr>
          <p:cNvPr id="28" name="TextBox 27">
            <a:extLst>
              <a:ext uri="{FF2B5EF4-FFF2-40B4-BE49-F238E27FC236}">
                <a16:creationId xmlns:a16="http://schemas.microsoft.com/office/drawing/2014/main" id="{70BED722-BFA9-9741-BE4F-AF5C4967D13A}"/>
              </a:ext>
            </a:extLst>
          </p:cNvPr>
          <p:cNvSpPr txBox="1"/>
          <p:nvPr/>
        </p:nvSpPr>
        <p:spPr>
          <a:xfrm>
            <a:off x="6579514" y="3420000"/>
            <a:ext cx="2134063" cy="1334834"/>
          </a:xfrm>
          <a:prstGeom prst="rect">
            <a:avLst/>
          </a:prstGeom>
          <a:noFill/>
        </p:spPr>
        <p:txBody>
          <a:bodyPr wrap="square" rtlCol="0">
            <a:spAutoFit/>
          </a:bodyPr>
          <a:lstStyle/>
          <a:p>
            <a:pPr>
              <a:spcAft>
                <a:spcPts val="300"/>
              </a:spcAft>
            </a:pPr>
            <a:r>
              <a:rPr lang="sk" sz="1050" b="1" i="0" strike="noStrike" cap="none" spc="50" baseline="0" dirty="0">
                <a:solidFill>
                  <a:srgbClr val="EF9A2E"/>
                </a:solidFill>
                <a:effectLst/>
                <a:latin typeface="Futura Medium"/>
                <a:ea typeface="Futura Medium"/>
                <a:cs typeface="Futura Medium"/>
              </a:rPr>
              <a:t>UZAVRETÝ PRIESTOR</a:t>
            </a:r>
          </a:p>
          <a:p>
            <a:pPr>
              <a:spcAft>
                <a:spcPts val="300"/>
              </a:spcAft>
            </a:pPr>
            <a:r>
              <a:rPr lang="sk" sz="1200" b="0" i="0" strike="noStrike" cap="none" spc="0" baseline="0" dirty="0">
                <a:solidFill>
                  <a:srgbClr val="000000"/>
                </a:solidFill>
                <a:effectLst/>
                <a:latin typeface="Calibri"/>
                <a:ea typeface="Calibri"/>
                <a:cs typeface="Calibri"/>
              </a:rPr>
              <a:t>Vykonávanie procesov výroby RCS v uzavretom prostredí zabraňuje vystaveniu sa prachu pri zdroji.</a:t>
            </a:r>
          </a:p>
          <a:p>
            <a:pPr>
              <a:spcAft>
                <a:spcPts val="300"/>
              </a:spcAft>
            </a:pPr>
            <a:endParaRPr lang="en-US" dirty="0"/>
          </a:p>
        </p:txBody>
      </p:sp>
      <p:sp>
        <p:nvSpPr>
          <p:cNvPr id="29" name="TextBox 28">
            <a:extLst>
              <a:ext uri="{FF2B5EF4-FFF2-40B4-BE49-F238E27FC236}">
                <a16:creationId xmlns:a16="http://schemas.microsoft.com/office/drawing/2014/main" id="{E7B6EB00-04D7-E04D-B005-1C65962724C2}"/>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ODSÁVANIE/VETRANIE</a:t>
            </a:r>
          </a:p>
          <a:p>
            <a:pPr>
              <a:spcAft>
                <a:spcPts val="300"/>
              </a:spcAft>
            </a:pPr>
            <a:r>
              <a:rPr lang="sk" sz="1200" b="0" i="0" strike="noStrike" cap="none" spc="0" baseline="0">
                <a:solidFill>
                  <a:srgbClr val="000000"/>
                </a:solidFill>
                <a:effectLst/>
                <a:latin typeface="Calibri"/>
                <a:ea typeface="Calibri"/>
                <a:cs typeface="Calibri"/>
              </a:rPr>
              <a:t>Zachytenie RCS pri zdroji predtým, ako sme mu vystavení, a nahradenie kontaminovaného vzduchu čistým vzduchom.</a:t>
            </a:r>
          </a:p>
          <a:p>
            <a:endParaRPr lang="en-US"/>
          </a:p>
        </p:txBody>
      </p:sp>
      <p:sp>
        <p:nvSpPr>
          <p:cNvPr id="30" name="TextBox 29">
            <a:extLst>
              <a:ext uri="{FF2B5EF4-FFF2-40B4-BE49-F238E27FC236}">
                <a16:creationId xmlns:a16="http://schemas.microsoft.com/office/drawing/2014/main" id="{143B49D8-84A0-2B4C-ACCC-21F8A05E6CB8}"/>
              </a:ext>
            </a:extLst>
          </p:cNvPr>
          <p:cNvSpPr txBox="1"/>
          <p:nvPr/>
        </p:nvSpPr>
        <p:spPr>
          <a:xfrm>
            <a:off x="9787266" y="3420000"/>
            <a:ext cx="2134062" cy="1479758"/>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OCHRANNÉ VYBAVENIE</a:t>
            </a:r>
          </a:p>
          <a:p>
            <a:r>
              <a:rPr lang="sk" sz="1200" b="0" i="0" strike="noStrike" cap="none" spc="0" baseline="0">
                <a:solidFill>
                  <a:srgbClr val="000000"/>
                </a:solidFill>
                <a:effectLst/>
                <a:latin typeface="Calibri"/>
                <a:ea typeface="Calibri"/>
                <a:cs typeface="Calibri"/>
              </a:rPr>
              <a:t>OOP (napr. tvárové masky) chránia pracovníkov pred prachom, keď všetky ostatné kontrolné opatrenia nestačia na kontrolu rizík expozície.</a:t>
            </a:r>
          </a:p>
          <a:p>
            <a:endParaRPr lang="en-US"/>
          </a:p>
        </p:txBody>
      </p:sp>
      <p:sp>
        <p:nvSpPr>
          <p:cNvPr id="31" name="TextBox 30">
            <a:extLst>
              <a:ext uri="{FF2B5EF4-FFF2-40B4-BE49-F238E27FC236}">
                <a16:creationId xmlns:a16="http://schemas.microsoft.com/office/drawing/2014/main" id="{2522C148-AB1A-3844-9FDA-2CFE80D7FBBD}"/>
              </a:ext>
            </a:extLst>
          </p:cNvPr>
          <p:cNvSpPr txBox="1"/>
          <p:nvPr/>
        </p:nvSpPr>
        <p:spPr>
          <a:xfrm>
            <a:off x="9787266" y="1679231"/>
            <a:ext cx="2134062" cy="1334833"/>
          </a:xfrm>
          <a:prstGeom prst="rect">
            <a:avLst/>
          </a:prstGeom>
          <a:noFill/>
        </p:spPr>
        <p:txBody>
          <a:bodyPr wrap="square" rtlCol="0">
            <a:spAutoFit/>
          </a:bodyPr>
          <a:lstStyle/>
          <a:p>
            <a:pPr>
              <a:spcAft>
                <a:spcPts val="300"/>
              </a:spcAft>
            </a:pPr>
            <a:r>
              <a:rPr lang="sk" sz="1050" b="1" i="0" strike="noStrike" cap="none" spc="50" baseline="0">
                <a:solidFill>
                  <a:srgbClr val="EF9A2E"/>
                </a:solidFill>
                <a:effectLst/>
                <a:latin typeface="Futura Medium"/>
                <a:ea typeface="Futura Medium"/>
                <a:cs typeface="Futura Medium"/>
              </a:rPr>
              <a:t>VODA</a:t>
            </a:r>
          </a:p>
          <a:p>
            <a:pPr>
              <a:spcAft>
                <a:spcPts val="300"/>
              </a:spcAft>
            </a:pPr>
            <a:r>
              <a:rPr lang="sk" sz="1200" b="0" i="0" strike="noStrike" cap="none" spc="0" baseline="0">
                <a:solidFill>
                  <a:srgbClr val="000000"/>
                </a:solidFill>
                <a:effectLst/>
                <a:latin typeface="Calibri"/>
                <a:ea typeface="Calibri"/>
                <a:cs typeface="Calibri"/>
              </a:rPr>
              <a:t>Udržiavanie procesov v mokrom stave zabraňuje prenikaniu prachu do vzduchu zachytávaním častíc vodou.</a:t>
            </a:r>
          </a:p>
          <a:p>
            <a:pPr>
              <a:spcAft>
                <a:spcPts val="300"/>
              </a:spcAft>
            </a:pPr>
            <a:endParaRPr lang="en-US"/>
          </a:p>
        </p:txBody>
      </p:sp>
    </p:spTree>
    <p:extLst>
      <p:ext uri="{BB962C8B-B14F-4D97-AF65-F5344CB8AC3E}">
        <p14:creationId xmlns:p14="http://schemas.microsoft.com/office/powerpoint/2010/main" val="423908970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sk" sz="2800" b="1" i="0" strike="noStrike" cap="none" spc="0" baseline="0">
                <a:solidFill>
                  <a:srgbClr val="F6A317"/>
                </a:solidFill>
                <a:effectLst/>
                <a:latin typeface="Helvetica"/>
                <a:ea typeface="Helvetica"/>
                <a:cs typeface="Helvetica"/>
              </a:rPr>
              <a:t>RIZIKÁ TEJTO ČINNOSTI</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302568"/>
            <a:ext cx="5453624" cy="3735857"/>
          </a:xfrm>
        </p:spPr>
        <p:txBody>
          <a:bodyPr anchor="t"/>
          <a:lstStyle/>
          <a:p>
            <a:pPr marL="342900" indent="-34290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Správne fungovanie tohto vybavenia je nevyhnutné na ochranu pred RCS.</a:t>
            </a:r>
          </a:p>
          <a:p>
            <a:pPr marL="342900" indent="-342900">
              <a:lnSpc>
                <a:spcPts val="2400"/>
              </a:lnSpc>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Dlhodobé vystavenie vysokým hladinám RCS môže spôsobiť invalidizujúce ochorenie pľúc.</a:t>
            </a:r>
          </a:p>
          <a:p>
            <a:pPr>
              <a:lnSpc>
                <a:spcPts val="2400"/>
              </a:lnSpc>
            </a:pPr>
            <a:r>
              <a:rPr lang="sk" sz="1800" b="0" i="0" strike="noStrike" cap="none" spc="0" baseline="0" dirty="0">
                <a:solidFill>
                  <a:srgbClr val="000000"/>
                </a:solidFill>
                <a:effectLst/>
                <a:latin typeface="Helvetica"/>
                <a:ea typeface="Helvetica"/>
                <a:cs typeface="Helvetica"/>
              </a:rPr>
              <a:t>Je dôležité, aby sme sa každý deň chránili pred vystavením sa tomuto polietavému prachu. </a:t>
            </a:r>
          </a:p>
          <a:p>
            <a:pPr>
              <a:lnSpc>
                <a:spcPts val="2400"/>
              </a:lnSpc>
            </a:pPr>
            <a:r>
              <a:rPr lang="sk" sz="1800" b="0" i="0" strike="noStrike" cap="none" spc="0" baseline="0" dirty="0">
                <a:solidFill>
                  <a:srgbClr val="000000"/>
                </a:solidFill>
                <a:effectLst/>
                <a:latin typeface="Helvetica"/>
                <a:ea typeface="Helvetica"/>
                <a:cs typeface="Helvetica"/>
              </a:rPr>
              <a:t>Dodržiavaním osvedčených postupov dnes chránime svoje zdravie do budúcnosti.</a:t>
            </a:r>
          </a:p>
          <a:p>
            <a:pPr>
              <a:lnSpc>
                <a:spcPts val="2400"/>
              </a:lnSpc>
            </a:pPr>
            <a:r>
              <a:rPr lang="sk" sz="1800" b="0" i="0" strike="noStrike" cap="none" spc="0" baseline="0" dirty="0">
                <a:solidFill>
                  <a:srgbClr val="000000"/>
                </a:solidFill>
                <a:effectLst/>
                <a:latin typeface="Helvetica"/>
                <a:ea typeface="Helvetica"/>
                <a:cs typeface="Helvetica"/>
              </a:rPr>
              <a:t>Ako budete tráviť svoj dôchodok?</a:t>
            </a:r>
          </a:p>
        </p:txBody>
      </p:sp>
      <p:pic>
        <p:nvPicPr>
          <p:cNvPr id="7" name="Picture Placeholder 6" descr="A picture containing a sick person in bed.">
            <a:extLst>
              <a:ext uri="{FF2B5EF4-FFF2-40B4-BE49-F238E27FC236}">
                <a16:creationId xmlns:a16="http://schemas.microsoft.com/office/drawing/2014/main" id="{E2B0ED43-D11E-3F40-9C86-96A1BB9169B0}"/>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old man riding a wave on a surfboard in the ocean.">
            <a:extLst>
              <a:ext uri="{FF2B5EF4-FFF2-40B4-BE49-F238E27FC236}">
                <a16:creationId xmlns:a16="http://schemas.microsoft.com/office/drawing/2014/main" id="{FF12F4DE-AD7F-7145-9D37-5F55BD5E53A5}"/>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E2E12F-2912-9143-8098-BCD15103CC5C}"/>
              </a:ext>
            </a:extLst>
          </p:cNvPr>
          <p:cNvSpPr>
            <a:spLocks noGrp="1"/>
          </p:cNvSpPr>
          <p:nvPr>
            <p:ph type="body" sz="quarter" idx="10"/>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AKO MOKRÉ PROCESY ZNIŽUJÚ EXPOZÍCIU RCS</a:t>
            </a:r>
          </a:p>
        </p:txBody>
      </p:sp>
      <p:sp>
        <p:nvSpPr>
          <p:cNvPr id="3" name="Text Placeholder 2">
            <a:extLst>
              <a:ext uri="{FF2B5EF4-FFF2-40B4-BE49-F238E27FC236}">
                <a16:creationId xmlns:a16="http://schemas.microsoft.com/office/drawing/2014/main" id="{926732F3-93D0-A149-A429-13E12B8C1A66}"/>
              </a:ext>
            </a:extLst>
          </p:cNvPr>
          <p:cNvSpPr>
            <a:spLocks noGrp="1"/>
          </p:cNvSpPr>
          <p:nvPr>
            <p:ph type="body" sz="quarter" idx="11"/>
          </p:nvPr>
        </p:nvSpPr>
        <p:spPr>
          <a:xfrm>
            <a:off x="777242" y="2617077"/>
            <a:ext cx="5639323" cy="3669152"/>
          </a:xfrm>
        </p:spPr>
        <p:txBody>
          <a:bodyPr/>
          <a:lstStyle/>
          <a:p>
            <a:pPr>
              <a:lnSpc>
                <a:spcPts val="2400"/>
              </a:lnSpc>
              <a:spcBef>
                <a:spcPts val="600"/>
              </a:spcBef>
              <a:spcAft>
                <a:spcPts val="600"/>
              </a:spcAft>
            </a:pPr>
            <a:r>
              <a:rPr lang="sk" sz="1800" b="0" i="0" strike="noStrike" cap="none" spc="0" baseline="0" dirty="0">
                <a:solidFill>
                  <a:srgbClr val="000000"/>
                </a:solidFill>
                <a:effectLst/>
                <a:latin typeface="Helvetica"/>
                <a:ea typeface="Helvetica"/>
                <a:cs typeface="Helvetica"/>
              </a:rPr>
              <a:t>Mokré procesy sa používajú vo vysokoenergetických priemyselných procesoch zahŕňajúcich materiály, ktoré obsahujú kryštalický kremeň, ako je vŕtanie, rezanie, brúsenie a pieskovanie. Vodné systémy môžu byť integrované do nástrojov a zariadení.</a:t>
            </a:r>
          </a:p>
          <a:p>
            <a:pPr>
              <a:lnSpc>
                <a:spcPts val="2400"/>
              </a:lnSpc>
              <a:spcBef>
                <a:spcPts val="600"/>
              </a:spcBef>
              <a:spcAft>
                <a:spcPts val="600"/>
              </a:spcAft>
            </a:pPr>
            <a:r>
              <a:rPr lang="sk" sz="1800" b="0" i="0" strike="noStrike" cap="none" spc="0" baseline="0" dirty="0">
                <a:solidFill>
                  <a:srgbClr val="000000"/>
                </a:solidFill>
                <a:effectLst/>
                <a:latin typeface="Helvetica"/>
                <a:ea typeface="Helvetica"/>
                <a:cs typeface="Helvetica"/>
              </a:rPr>
              <a:t>Vodu možno použiť na kontrolu polietavého prachu vznikajúceho pri pohybe vozidiel na cestách a staveniskách a tiež na všeobecné čistenie.</a:t>
            </a:r>
          </a:p>
          <a:p>
            <a:pPr>
              <a:lnSpc>
                <a:spcPts val="2400"/>
              </a:lnSpc>
              <a:spcBef>
                <a:spcPts val="600"/>
              </a:spcBef>
              <a:spcAft>
                <a:spcPts val="600"/>
              </a:spcAft>
            </a:pPr>
            <a:r>
              <a:rPr lang="sk" sz="1800" b="0" i="0" strike="noStrike" cap="none" spc="0" baseline="0" dirty="0">
                <a:solidFill>
                  <a:srgbClr val="000000"/>
                </a:solidFill>
                <a:effectLst/>
                <a:latin typeface="Helvetica"/>
                <a:ea typeface="Helvetica"/>
                <a:cs typeface="Helvetica"/>
              </a:rPr>
              <a:t>Voda zachytáva prachové častice a bráni im stať sa polietavými.</a:t>
            </a:r>
          </a:p>
        </p:txBody>
      </p:sp>
      <p:pic>
        <p:nvPicPr>
          <p:cNvPr id="8" name="Picture Placeholder 7">
            <a:extLst>
              <a:ext uri="{FF2B5EF4-FFF2-40B4-BE49-F238E27FC236}">
                <a16:creationId xmlns:a16="http://schemas.microsoft.com/office/drawing/2014/main" id="{D968DB4E-FBDD-4A44-B8A7-A91D33C6AF4F}"/>
              </a:ext>
            </a:extLst>
          </p:cNvPr>
          <p:cNvPicPr>
            <a:picLocks noGrp="1" noChangeAspect="1"/>
          </p:cNvPicPr>
          <p:nvPr>
            <p:ph type="pic" sz="quarter" idx="12"/>
          </p:nvPr>
        </p:nvPicPr>
        <p:blipFill>
          <a:blip r:embed="rId3"/>
          <a:srcRect l="10794" r="10794"/>
          <a:stretch>
            <a:fillRect/>
          </a:stretch>
        </p:blipFill>
        <p:spPr>
          <a:prstGeom prst="rect">
            <a:avLst/>
          </a:prstGeom>
        </p:spPr>
      </p:pic>
    </p:spTree>
    <p:extLst>
      <p:ext uri="{BB962C8B-B14F-4D97-AF65-F5344CB8AC3E}">
        <p14:creationId xmlns:p14="http://schemas.microsoft.com/office/powerpoint/2010/main" val="341393337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9665C5-6330-CB4D-BCC6-3796C7B2AED5}"/>
              </a:ext>
            </a:extLst>
          </p:cNvPr>
          <p:cNvSpPr>
            <a:spLocks noGrp="1"/>
          </p:cNvSpPr>
          <p:nvPr>
            <p:ph type="body" sz="quarter" idx="10"/>
            <p:custDataLst>
              <p:tags r:id="rId1"/>
            </p:custDataLst>
          </p:nvPr>
        </p:nvSpPr>
        <p:spPr/>
        <p:txBody>
          <a:bodyPr/>
          <a:lstStyle/>
          <a:p>
            <a:pPr>
              <a:lnSpc>
                <a:spcPct val="100000"/>
              </a:lnSpc>
            </a:pPr>
            <a:r>
              <a:rPr lang="sk" sz="2800" b="1" i="0" strike="noStrike" cap="none" spc="0" baseline="0">
                <a:solidFill>
                  <a:srgbClr val="F6A317"/>
                </a:solidFill>
                <a:effectLst/>
                <a:latin typeface="Helvetica"/>
                <a:ea typeface="Helvetica"/>
                <a:cs typeface="Helvetica"/>
              </a:rPr>
              <a:t>TLMENIE PRACHU PROSTREDNÍCTVOM VODY</a:t>
            </a:r>
          </a:p>
        </p:txBody>
      </p:sp>
      <p:sp>
        <p:nvSpPr>
          <p:cNvPr id="3" name="Text Placeholder 2">
            <a:extLst>
              <a:ext uri="{FF2B5EF4-FFF2-40B4-BE49-F238E27FC236}">
                <a16:creationId xmlns:a16="http://schemas.microsoft.com/office/drawing/2014/main" id="{63762E77-9C3C-DD4E-B624-4F9B2661B7CA}"/>
              </a:ext>
            </a:extLst>
          </p:cNvPr>
          <p:cNvSpPr>
            <a:spLocks noGrp="1"/>
          </p:cNvSpPr>
          <p:nvPr>
            <p:ph type="body" sz="quarter" idx="11"/>
            <p:custDataLst>
              <p:tags r:id="rId2"/>
            </p:custDataLst>
          </p:nvPr>
        </p:nvSpPr>
        <p:spPr>
          <a:xfrm>
            <a:off x="777243" y="2796209"/>
            <a:ext cx="5453624" cy="3248836"/>
          </a:xfrm>
        </p:spPr>
        <p:txBody>
          <a:bodyPr/>
          <a:lstStyle/>
          <a:p>
            <a:pPr>
              <a:lnSpc>
                <a:spcPts val="2400"/>
              </a:lnSpc>
            </a:pPr>
            <a:r>
              <a:rPr lang="sk" sz="1800" b="0" i="0" strike="noStrike" cap="none" spc="0" baseline="0">
                <a:solidFill>
                  <a:srgbClr val="000000"/>
                </a:solidFill>
                <a:effectLst/>
                <a:latin typeface="Helvetica"/>
                <a:ea typeface="Helvetica"/>
                <a:cs typeface="Helvetica"/>
              </a:rPr>
              <a:t>Voda znižuje úroveň prachu generovaného vysokoenergetickými procesmi.</a:t>
            </a:r>
          </a:p>
          <a:p>
            <a:pPr>
              <a:lnSpc>
                <a:spcPts val="2400"/>
              </a:lnSpc>
            </a:pPr>
            <a:r>
              <a:rPr lang="sk" sz="1800" b="0" i="0" strike="noStrike" cap="none" spc="0" baseline="0">
                <a:solidFill>
                  <a:srgbClr val="000000"/>
                </a:solidFill>
                <a:effectLst/>
                <a:latin typeface="Helvetica"/>
                <a:ea typeface="Helvetica"/>
                <a:cs typeface="Helvetica"/>
              </a:rPr>
              <a:t>(Video prehráte kliknutím.)</a:t>
            </a:r>
          </a:p>
        </p:txBody>
      </p:sp>
      <p:pic>
        <p:nvPicPr>
          <p:cNvPr id="6" name="WetProcesses.mp4" descr="WetProcesses.mp4">
            <a:hlinkClick r:id="" action="ppaction://media"/>
            <a:extLst>
              <a:ext uri="{FF2B5EF4-FFF2-40B4-BE49-F238E27FC236}">
                <a16:creationId xmlns:a16="http://schemas.microsoft.com/office/drawing/2014/main" id="{2BD82198-DA92-D14B-B21F-584B98E0095E}"/>
              </a:ext>
            </a:extLst>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6357374" y="1640901"/>
            <a:ext cx="5453625" cy="4362900"/>
          </a:xfrm>
          <a:prstGeom prst="rect">
            <a:avLst/>
          </a:prstGeom>
        </p:spPr>
      </p:pic>
    </p:spTree>
    <p:extLst>
      <p:ext uri="{BB962C8B-B14F-4D97-AF65-F5344CB8AC3E}">
        <p14:creationId xmlns:p14="http://schemas.microsoft.com/office/powerpoint/2010/main" val="38337230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996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0B23A0-2127-4046-8890-7DD359A9FB3F}"/>
              </a:ext>
            </a:extLst>
          </p:cNvPr>
          <p:cNvSpPr>
            <a:spLocks noGrp="1"/>
          </p:cNvSpPr>
          <p:nvPr>
            <p:ph type="body" sz="quarter" idx="10"/>
            <p:custDataLst>
              <p:tags r:id="rId1"/>
            </p:custDataLst>
          </p:nvPr>
        </p:nvSpPr>
        <p:spPr>
          <a:xfrm>
            <a:off x="777244" y="1640901"/>
            <a:ext cx="5670853" cy="850900"/>
          </a:xfrm>
        </p:spPr>
        <p:txBody>
          <a:bodyPr/>
          <a:lstStyle/>
          <a:p>
            <a:pPr>
              <a:lnSpc>
                <a:spcPct val="100000"/>
              </a:lnSpc>
            </a:pPr>
            <a:r>
              <a:rPr lang="sk" sz="2700" b="1" i="0" strike="noStrike" cap="none" spc="0" baseline="0" dirty="0">
                <a:solidFill>
                  <a:srgbClr val="F6A317"/>
                </a:solidFill>
                <a:effectLst/>
                <a:latin typeface="Helvetica"/>
                <a:ea typeface="Helvetica"/>
                <a:cs typeface="Helvetica"/>
              </a:rPr>
              <a:t>POUŽITIE MOKRÝCH PROCESOV</a:t>
            </a:r>
          </a:p>
        </p:txBody>
      </p:sp>
      <p:sp>
        <p:nvSpPr>
          <p:cNvPr id="3" name="Text Placeholder 2">
            <a:extLst>
              <a:ext uri="{FF2B5EF4-FFF2-40B4-BE49-F238E27FC236}">
                <a16:creationId xmlns:a16="http://schemas.microsoft.com/office/drawing/2014/main" id="{020B212C-3901-1347-8517-AFA29C8BED9E}"/>
              </a:ext>
            </a:extLst>
          </p:cNvPr>
          <p:cNvSpPr>
            <a:spLocks noGrp="1"/>
          </p:cNvSpPr>
          <p:nvPr>
            <p:ph type="body" sz="quarter" idx="11"/>
            <p:custDataLst>
              <p:tags r:id="rId2"/>
            </p:custDataLst>
          </p:nvPr>
        </p:nvSpPr>
        <p:spPr>
          <a:xfrm>
            <a:off x="777243" y="2238704"/>
            <a:ext cx="5453624" cy="3806342"/>
          </a:xfrm>
        </p:spPr>
        <p:txBody>
          <a:bodyPr anchor="t"/>
          <a:lstStyle/>
          <a:p>
            <a:pPr>
              <a:lnSpc>
                <a:spcPts val="2400"/>
              </a:lnSpc>
              <a:spcBef>
                <a:spcPts val="600"/>
              </a:spcBef>
            </a:pPr>
            <a:r>
              <a:rPr lang="sk" sz="1800" b="0" i="0" strike="noStrike" cap="none" spc="0" baseline="0" dirty="0">
                <a:solidFill>
                  <a:srgbClr val="000000"/>
                </a:solidFill>
                <a:effectLst/>
                <a:latin typeface="Helvetica"/>
                <a:ea typeface="Helvetica"/>
                <a:cs typeface="Helvetica"/>
              </a:rPr>
              <a:t>Mokré procesy sú vždy preferované, ak sú k dispozícii (a sú bezpečné na použitie). Pri použití mokrých procesov: </a:t>
            </a:r>
          </a:p>
          <a:p>
            <a:pPr marL="342900" indent="-342900">
              <a:lnSpc>
                <a:spcPts val="2400"/>
              </a:lnSpc>
              <a:spcBef>
                <a:spcPts val="600"/>
              </a:spcBef>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Uistite sa, že priestor je dobre vetraný.</a:t>
            </a:r>
          </a:p>
          <a:p>
            <a:pPr marL="342900" indent="-342900">
              <a:lnSpc>
                <a:spcPts val="2400"/>
              </a:lnSpc>
              <a:spcBef>
                <a:spcPts val="600"/>
              </a:spcBef>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Uistite sa, že prívod vody je vhodný a dostatočný pre danú úlohu.</a:t>
            </a:r>
          </a:p>
          <a:p>
            <a:pPr marL="342900" indent="-342900">
              <a:lnSpc>
                <a:spcPts val="2400"/>
              </a:lnSpc>
              <a:spcBef>
                <a:spcPts val="600"/>
              </a:spcBef>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Čistite mokrými metódami</a:t>
            </a:r>
          </a:p>
          <a:p>
            <a:pPr marL="342900" indent="-342900">
              <a:lnSpc>
                <a:spcPts val="2400"/>
              </a:lnSpc>
              <a:spcBef>
                <a:spcPts val="600"/>
              </a:spcBef>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Zásoby vody chráňte pred zamrznutím</a:t>
            </a:r>
          </a:p>
          <a:p>
            <a:pPr marL="342900" indent="-342900">
              <a:lnSpc>
                <a:spcPts val="2400"/>
              </a:lnSpc>
              <a:spcBef>
                <a:spcPts val="600"/>
              </a:spcBef>
              <a:buFont typeface="Arial" panose="020B0604020202020204" pitchFamily="34" charset="0"/>
              <a:buChar char="•"/>
            </a:pPr>
            <a:r>
              <a:rPr lang="sk" sz="1800" b="0" i="0" strike="noStrike" cap="none" spc="0" baseline="0" dirty="0">
                <a:solidFill>
                  <a:srgbClr val="000000"/>
                </a:solidFill>
                <a:effectLst/>
                <a:latin typeface="Helvetica"/>
                <a:ea typeface="Helvetica"/>
                <a:cs typeface="Helvetica"/>
              </a:rPr>
              <a:t>Skontrolujte bakteriálny rast spôsobený vodnými zdrojmi, kde sa môžu vytvárať kvapôčky vo vzduchu</a:t>
            </a:r>
          </a:p>
        </p:txBody>
      </p:sp>
      <p:pic>
        <p:nvPicPr>
          <p:cNvPr id="5" name="Picture Placeholder 4">
            <a:extLst>
              <a:ext uri="{FF2B5EF4-FFF2-40B4-BE49-F238E27FC236}">
                <a16:creationId xmlns:a16="http://schemas.microsoft.com/office/drawing/2014/main" id="{4B28EFD8-EB9B-A249-9167-D0BC6155567F}"/>
              </a:ext>
            </a:extLst>
          </p:cNvPr>
          <p:cNvPicPr>
            <a:picLocks noGrp="1" noChangeAspect="1"/>
          </p:cNvPicPr>
          <p:nvPr>
            <p:ph type="pic" sz="quarter" idx="12"/>
            <p:custDataLst>
              <p:tags r:id="rId3"/>
            </p:custDataLst>
          </p:nvPr>
        </p:nvPicPr>
        <p:blipFill>
          <a:blip r:embed="rId6"/>
          <a:srcRect l="11126" t="15165" r="14143" b="213"/>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269052385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7"/>
</p:tagLst>
</file>

<file path=ppt/tags/tag11.xml><?xml version="1.0" encoding="utf-8"?>
<p:tagLst xmlns:a="http://schemas.openxmlformats.org/drawingml/2006/main" xmlns:r="http://schemas.openxmlformats.org/officeDocument/2006/relationships" xmlns:p="http://schemas.openxmlformats.org/presentationml/2006/main">
  <p:tag name="AS_UNIQUEID" val="17"/>
</p:tagLst>
</file>

<file path=ppt/tags/tag12.xml><?xml version="1.0" encoding="utf-8"?>
<p:tagLst xmlns:a="http://schemas.openxmlformats.org/drawingml/2006/main" xmlns:r="http://schemas.openxmlformats.org/officeDocument/2006/relationships" xmlns:p="http://schemas.openxmlformats.org/presentationml/2006/main">
  <p:tag name="AS_UNIQUEID" val="18"/>
</p:tagLst>
</file>

<file path=ppt/tags/tag13.xml><?xml version="1.0" encoding="utf-8"?>
<p:tagLst xmlns:a="http://schemas.openxmlformats.org/drawingml/2006/main" xmlns:r="http://schemas.openxmlformats.org/officeDocument/2006/relationships" xmlns:p="http://schemas.openxmlformats.org/presentationml/2006/main">
  <p:tag name="AS_UNIQUEID" val="13"/>
</p:tagLst>
</file>

<file path=ppt/tags/tag14.xml><?xml version="1.0" encoding="utf-8"?>
<p:tagLst xmlns:a="http://schemas.openxmlformats.org/drawingml/2006/main" xmlns:r="http://schemas.openxmlformats.org/officeDocument/2006/relationships" xmlns:p="http://schemas.openxmlformats.org/presentationml/2006/main">
  <p:tag name="AS_UNIQUEID" val="14"/>
</p:tagLst>
</file>

<file path=ppt/tags/tag15.xml><?xml version="1.0" encoding="utf-8"?>
<p:tagLst xmlns:a="http://schemas.openxmlformats.org/drawingml/2006/main" xmlns:r="http://schemas.openxmlformats.org/officeDocument/2006/relationships" xmlns:p="http://schemas.openxmlformats.org/presentationml/2006/main">
  <p:tag name="AS_UNIQUEID" val="15"/>
</p:tagLst>
</file>

<file path=ppt/tags/tag16.xml><?xml version="1.0" encoding="utf-8"?>
<p:tagLst xmlns:a="http://schemas.openxmlformats.org/drawingml/2006/main" xmlns:r="http://schemas.openxmlformats.org/officeDocument/2006/relationships" xmlns:p="http://schemas.openxmlformats.org/presentationml/2006/main">
  <p:tag name="AS_UNIQUEID" val="24"/>
</p:tagLst>
</file>

<file path=ppt/tags/tag17.xml><?xml version="1.0" encoding="utf-8"?>
<p:tagLst xmlns:a="http://schemas.openxmlformats.org/drawingml/2006/main" xmlns:r="http://schemas.openxmlformats.org/officeDocument/2006/relationships" xmlns:p="http://schemas.openxmlformats.org/presentationml/2006/main">
  <p:tag name="AS_UNIQUEID" val="25"/>
</p:tagLst>
</file>

<file path=ppt/tags/tag18.xml><?xml version="1.0" encoding="utf-8"?>
<p:tagLst xmlns:a="http://schemas.openxmlformats.org/drawingml/2006/main" xmlns:r="http://schemas.openxmlformats.org/officeDocument/2006/relationships" xmlns:p="http://schemas.openxmlformats.org/presentationml/2006/main">
  <p:tag name="AS_UNIQUEID" val="26"/>
</p:tagLst>
</file>

<file path=ppt/tags/tag19.xml><?xml version="1.0" encoding="utf-8"?>
<p:tagLst xmlns:a="http://schemas.openxmlformats.org/drawingml/2006/main" xmlns:r="http://schemas.openxmlformats.org/officeDocument/2006/relationships" xmlns:p="http://schemas.openxmlformats.org/presentationml/2006/main">
  <p:tag name="AS_UNIQUEID" val="20"/>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1"/>
</p:tagLst>
</file>

<file path=ppt/tags/tag21.xml><?xml version="1.0" encoding="utf-8"?>
<p:tagLst xmlns:a="http://schemas.openxmlformats.org/drawingml/2006/main" xmlns:r="http://schemas.openxmlformats.org/officeDocument/2006/relationships" xmlns:p="http://schemas.openxmlformats.org/presentationml/2006/main">
  <p:tag name="AS_UNIQUEID" val="22"/>
</p:tagLst>
</file>

<file path=ppt/tags/tag22.xml><?xml version="1.0" encoding="utf-8"?>
<p:tagLst xmlns:a="http://schemas.openxmlformats.org/drawingml/2006/main" xmlns:r="http://schemas.openxmlformats.org/officeDocument/2006/relationships" xmlns:p="http://schemas.openxmlformats.org/presentationml/2006/main">
  <p:tag name="AS_UNIQUEID" val="32"/>
</p:tagLst>
</file>

<file path=ppt/tags/tag23.xml><?xml version="1.0" encoding="utf-8"?>
<p:tagLst xmlns:a="http://schemas.openxmlformats.org/drawingml/2006/main" xmlns:r="http://schemas.openxmlformats.org/officeDocument/2006/relationships" xmlns:p="http://schemas.openxmlformats.org/presentationml/2006/main">
  <p:tag name="AS_UNIQUEID" val="33"/>
</p:tagLst>
</file>

<file path=ppt/tags/tag24.xml><?xml version="1.0" encoding="utf-8"?>
<p:tagLst xmlns:a="http://schemas.openxmlformats.org/drawingml/2006/main" xmlns:r="http://schemas.openxmlformats.org/officeDocument/2006/relationships" xmlns:p="http://schemas.openxmlformats.org/presentationml/2006/main">
  <p:tag name="AS_UNIQUEID" val="34"/>
</p:tagLst>
</file>

<file path=ppt/tags/tag25.xml><?xml version="1.0" encoding="utf-8"?>
<p:tagLst xmlns:a="http://schemas.openxmlformats.org/drawingml/2006/main" xmlns:r="http://schemas.openxmlformats.org/officeDocument/2006/relationships" xmlns:p="http://schemas.openxmlformats.org/presentationml/2006/main">
  <p:tag name="AS_UNIQUEID" val="28"/>
</p:tagLst>
</file>

<file path=ppt/tags/tag26.xml><?xml version="1.0" encoding="utf-8"?>
<p:tagLst xmlns:a="http://schemas.openxmlformats.org/drawingml/2006/main" xmlns:r="http://schemas.openxmlformats.org/officeDocument/2006/relationships" xmlns:p="http://schemas.openxmlformats.org/presentationml/2006/main">
  <p:tag name="AS_UNIQUEID" val="29"/>
</p:tagLst>
</file>

<file path=ppt/tags/tag27.xml><?xml version="1.0" encoding="utf-8"?>
<p:tagLst xmlns:a="http://schemas.openxmlformats.org/drawingml/2006/main" xmlns:r="http://schemas.openxmlformats.org/officeDocument/2006/relationships" xmlns:p="http://schemas.openxmlformats.org/presentationml/2006/main">
  <p:tag name="AS_UNIQUEID" val="30"/>
</p:tagLst>
</file>

<file path=ppt/tags/tag28.xml><?xml version="1.0" encoding="utf-8"?>
<p:tagLst xmlns:a="http://schemas.openxmlformats.org/drawingml/2006/main" xmlns:r="http://schemas.openxmlformats.org/officeDocument/2006/relationships" xmlns:p="http://schemas.openxmlformats.org/presentationml/2006/main">
  <p:tag name="AS_UNIQUEID" val="40"/>
</p:tagLst>
</file>

<file path=ppt/tags/tag29.xml><?xml version="1.0" encoding="utf-8"?>
<p:tagLst xmlns:a="http://schemas.openxmlformats.org/drawingml/2006/main" xmlns:r="http://schemas.openxmlformats.org/officeDocument/2006/relationships" xmlns:p="http://schemas.openxmlformats.org/presentationml/2006/main">
  <p:tag name="AS_UNIQUEID" val="41"/>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30.xml><?xml version="1.0" encoding="utf-8"?>
<p:tagLst xmlns:a="http://schemas.openxmlformats.org/drawingml/2006/main" xmlns:r="http://schemas.openxmlformats.org/officeDocument/2006/relationships" xmlns:p="http://schemas.openxmlformats.org/presentationml/2006/main">
  <p:tag name="AS_UNIQUEID" val="42"/>
</p:tagLst>
</file>

<file path=ppt/tags/tag31.xml><?xml version="1.0" encoding="utf-8"?>
<p:tagLst xmlns:a="http://schemas.openxmlformats.org/drawingml/2006/main" xmlns:r="http://schemas.openxmlformats.org/officeDocument/2006/relationships" xmlns:p="http://schemas.openxmlformats.org/presentationml/2006/main">
  <p:tag name="AS_UNIQUEID" val="43"/>
</p:tagLst>
</file>

<file path=ppt/tags/tag32.xml><?xml version="1.0" encoding="utf-8"?>
<p:tagLst xmlns:a="http://schemas.openxmlformats.org/drawingml/2006/main" xmlns:r="http://schemas.openxmlformats.org/officeDocument/2006/relationships" xmlns:p="http://schemas.openxmlformats.org/presentationml/2006/main">
  <p:tag name="AS_UNIQUEID" val="36"/>
</p:tagLst>
</file>

<file path=ppt/tags/tag33.xml><?xml version="1.0" encoding="utf-8"?>
<p:tagLst xmlns:a="http://schemas.openxmlformats.org/drawingml/2006/main" xmlns:r="http://schemas.openxmlformats.org/officeDocument/2006/relationships" xmlns:p="http://schemas.openxmlformats.org/presentationml/2006/main">
  <p:tag name="AS_UNIQUEID" val="37"/>
</p:tagLst>
</file>

<file path=ppt/tags/tag34.xml><?xml version="1.0" encoding="utf-8"?>
<p:tagLst xmlns:a="http://schemas.openxmlformats.org/drawingml/2006/main" xmlns:r="http://schemas.openxmlformats.org/officeDocument/2006/relationships" xmlns:p="http://schemas.openxmlformats.org/presentationml/2006/main">
  <p:tag name="AS_UNIQUEID" val="38"/>
</p:tagLst>
</file>

<file path=ppt/tags/tag4.xml><?xml version="1.0" encoding="utf-8"?>
<p:tagLst xmlns:a="http://schemas.openxmlformats.org/drawingml/2006/main" xmlns:r="http://schemas.openxmlformats.org/officeDocument/2006/relationships" xmlns:p="http://schemas.openxmlformats.org/presentationml/2006/main">
  <p:tag name="AS_UNIQUEID" val="0"/>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6.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11"/>
</p:tagLst>
</file>

<file path=ppt/tags/tag8.xml><?xml version="1.0" encoding="utf-8"?>
<p:tagLst xmlns:a="http://schemas.openxmlformats.org/drawingml/2006/main" xmlns:r="http://schemas.openxmlformats.org/officeDocument/2006/relationships" xmlns:p="http://schemas.openxmlformats.org/presentationml/2006/main">
  <p:tag name="AS_UNIQUEID" val="5"/>
</p:tagLst>
</file>

<file path=ppt/tags/tag9.xml><?xml version="1.0" encoding="utf-8"?>
<p:tagLst xmlns:a="http://schemas.openxmlformats.org/drawingml/2006/main" xmlns:r="http://schemas.openxmlformats.org/officeDocument/2006/relationships" xmlns:p="http://schemas.openxmlformats.org/presentationml/2006/main">
  <p:tag name="AS_UNIQUEID"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C71505B9-B03E-4CD0-9E12-1534252941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545FEE-AD81-4023-B6AC-5CAEA335ED97}">
  <ds:schemaRefs>
    <ds:schemaRef ds:uri="6d9d7403-2d8c-4818-ae25-2c5629bc7330"/>
    <ds:schemaRef ds:uri="http://purl.org/dc/dcmitype/"/>
    <ds:schemaRef ds:uri="http://purl.org/dc/elements/1.1/"/>
    <ds:schemaRef ds:uri="http://purl.org/dc/terms/"/>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d8ecf516-e360-4672-81b9-68723bedb71f"/>
  </ds:schemaRefs>
</ds:datastoreItem>
</file>

<file path=docProps/app.xml><?xml version="1.0" encoding="utf-8"?>
<Properties xmlns="http://schemas.openxmlformats.org/officeDocument/2006/extended-properties" xmlns:vt="http://schemas.openxmlformats.org/officeDocument/2006/docPropsVTypes">
  <TotalTime>60</TotalTime>
  <Words>1133</Words>
  <Application>Microsoft Macintosh PowerPoint</Application>
  <PresentationFormat>Widescreen</PresentationFormat>
  <Paragraphs>96</Paragraphs>
  <Slides>13</Slides>
  <Notes>12</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 Ferguson</dc:creator>
  <cp:lastModifiedBy>Carlo Arboit</cp:lastModifiedBy>
  <cp:revision>38</cp:revision>
  <dcterms:created xsi:type="dcterms:W3CDTF">2020-01-29T17:43:15Z</dcterms:created>
  <dcterms:modified xsi:type="dcterms:W3CDTF">2024-11-13T12:21:29Z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