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80" r:id="rId6"/>
    <p:sldId id="278" r:id="rId7"/>
    <p:sldId id="272" r:id="rId8"/>
    <p:sldId id="277" r:id="rId9"/>
    <p:sldId id="279" r:id="rId10"/>
    <p:sldId id="261" r:id="rId11"/>
    <p:sldId id="260" r:id="rId12"/>
    <p:sldId id="271" r:id="rId13"/>
    <p:sldId id="263" r:id="rId14"/>
    <p:sldId id="262" r:id="rId15"/>
    <p:sldId id="268" r:id="rId16"/>
    <p:sldId id="266" r:id="rId17"/>
    <p:sldId id="264" r:id="rId18"/>
    <p:sldId id="26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14D"/>
    <a:srgbClr val="EF9A2E"/>
    <a:srgbClr val="F7A315"/>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F60457-E851-D148-9610-8B8C19439D12}" v="2" dt="2020-12-09T20:13:12.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2" autoAdjust="0"/>
    <p:restoredTop sz="94354" autoAdjust="0"/>
  </p:normalViewPr>
  <p:slideViewPr>
    <p:cSldViewPr snapToGrid="0" snapToObjects="1">
      <p:cViewPr varScale="1">
        <p:scale>
          <a:sx n="116" d="100"/>
          <a:sy n="116" d="100"/>
        </p:scale>
        <p:origin x="920" y="18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sk" sz="1200" b="0" i="0" strike="noStrike" cap="none" spc="0" baseline="0" dirty="0">
                <a:solidFill>
                  <a:srgbClr val="000000"/>
                </a:solidFill>
                <a:effectLst/>
                <a:latin typeface="+mn-lt"/>
                <a:ea typeface="Calibri"/>
                <a:cs typeface="Calibri"/>
              </a:rPr>
              <a:t>Mokré čistenie je vo všeobecnosti efektívnejšie, pretože metódy mokrého čistenia zabraňujú tomu, aby sa jemný prach dostal do vzduchu tým, že ho zachytí vo vode.</a:t>
            </a:r>
          </a:p>
          <a:p>
            <a:endParaRPr lang="en-GB" sz="1200" b="0" i="0" u="none" strike="noStrike" kern="1200" dirty="0">
              <a:solidFill>
                <a:schemeClr val="tx1"/>
              </a:solidFill>
              <a:effectLst/>
              <a:latin typeface="+mn-lt"/>
              <a:ea typeface="+mn-ea"/>
              <a:cs typeface="+mn-cs"/>
            </a:endParaRPr>
          </a:p>
          <a:p>
            <a:r>
              <a:rPr lang="sk" sz="1200" b="0" i="0" strike="noStrike" cap="none" spc="0" baseline="0" dirty="0">
                <a:solidFill>
                  <a:srgbClr val="000000"/>
                </a:solidFill>
                <a:effectLst/>
                <a:latin typeface="+mn-lt"/>
                <a:ea typeface="Calibri"/>
                <a:cs typeface="Calibri"/>
              </a:rPr>
              <a:t>Je dôležité nastaviť výstup tlaku vody v závislosti od aktuálnej úlohy čistenia. Pri zmáčaní veľkého množstva rozsypaného jemného, suchého prašného materiálu je najlepšie použiť jemnú hmlu. Použitie prúdu vody spôsobí, že sa prach opäť dostane do vzduchu. </a:t>
            </a:r>
          </a:p>
          <a:p>
            <a:endParaRPr lang="en-GB" sz="1200" b="0" i="0" u="none" strike="noStrike" kern="1200" dirty="0">
              <a:solidFill>
                <a:schemeClr val="tx1"/>
              </a:solidFill>
              <a:effectLst/>
              <a:latin typeface="+mn-lt"/>
              <a:ea typeface="+mn-ea"/>
              <a:cs typeface="+mn-cs"/>
            </a:endParaRPr>
          </a:p>
          <a:p>
            <a:r>
              <a:rPr lang="sk" sz="1200" b="0" i="0" strike="noStrike" cap="none" spc="0" baseline="0" dirty="0">
                <a:solidFill>
                  <a:srgbClr val="000000"/>
                </a:solidFill>
                <a:effectLst/>
                <a:latin typeface="+mn-lt"/>
                <a:ea typeface="Calibri"/>
                <a:cs typeface="Calibri"/>
              </a:rPr>
              <a:t>Nakoniec, keď používate mokré procesy, uistite sa, že sú k dispozícii vhodné drenážne systémy pri použití vodných sprejov a hadíc.</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2628605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69553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60169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Nadmerné vystavenie sa dýchateľnému kryštalickému kremeňu (RCS) môže z dlhodobého hľadiska viesť k vážnym zdravotným problémom pracovníkov. Z tohto dôvodu je dôležité, aby si všetci pracovníci boli vedomí osvedčených postupov, ktoré obmedzujú alebo eliminujú vystavenie sa prachu z kremeňa.</a:t>
            </a:r>
          </a:p>
          <a:p>
            <a:endParaRPr lang="en-US" sz="1200" b="0" i="0" u="none" strike="noStrike" kern="1200" dirty="0">
              <a:solidFill>
                <a:schemeClr val="tx1"/>
              </a:solidFill>
              <a:effectLst/>
              <a:latin typeface="+mn-lt"/>
              <a:ea typeface="+mn-ea"/>
              <a:cs typeface="+mn-cs"/>
            </a:endParaRPr>
          </a:p>
          <a:p>
            <a:r>
              <a:rPr lang="sk" sz="1200" b="0" i="0" strike="noStrike" cap="none" spc="0" baseline="0" dirty="0">
                <a:solidFill>
                  <a:srgbClr val="000000"/>
                </a:solidFill>
                <a:effectLst/>
                <a:latin typeface="+mn-lt"/>
                <a:ea typeface="Calibri"/>
                <a:cs typeface="Calibri"/>
              </a:rPr>
              <a:t>Toto školenie poskytuje informácie o čistení a správnej hygiene. Majte na pamäti, že posúdenie rizika je nevyhnutné pred začiatkom akéhokoľvek čistiaceho procesu, hoci sa to týka predovšetkým riadenia.</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406802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Pri vzniku prachu z kremeňa v dôsledku rôznych pracovných činností (pílenie, brúsenie, vrecovanie atď.) vznikajú drobné prachové fraktály. Ak sa zanedbá správny proces čistenia, dýchateľný prach môže zostať vo vzduchu v uzavretom priestore niekoľko dní, čo predstavuje pre pracovníkov vážne riziko. </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Kontrolu prachu možno dosiahnuť pomocou dvoch typov čistiacich metód: suchého čistenia a mokrého čistenia.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Nasledujúce video ukazuje osvedčené postupy čistenia podláh. Vedľa obrázka videa vidíte graf a červený pruh znázorňujúci koncentráciu prachu v mg/m3.</a:t>
            </a:r>
          </a:p>
          <a:p>
            <a:endParaRPr lang="en-GB" sz="1200" b="0" i="0" u="none" strike="noStrike" kern="1200" dirty="0">
              <a:solidFill>
                <a:schemeClr val="tx1"/>
              </a:solidFill>
              <a:effectLst/>
              <a:latin typeface="+mn-lt"/>
              <a:ea typeface="+mn-ea"/>
              <a:cs typeface="+mn-cs"/>
            </a:endParaRPr>
          </a:p>
          <a:p>
            <a:r>
              <a:rPr lang="sk" sz="1200" b="0" i="0" strike="noStrike" cap="none" spc="0" baseline="0" dirty="0">
                <a:solidFill>
                  <a:srgbClr val="000000"/>
                </a:solidFill>
                <a:effectLst/>
                <a:latin typeface="+mn-lt"/>
                <a:ea typeface="Calibri"/>
                <a:cs typeface="Calibri"/>
              </a:rPr>
              <a:t>Meranie koncentrácie prachu sa netýka dýchateľného kryštalického kremeňa, je založené na semikvantitatívnom meraní. Podstatná nie je hodnota koncentrácie prachu, ale relatívny rozdiel medzi úrovňami expozície počas odporúčaného postupu a iných postupov.</a:t>
            </a:r>
          </a:p>
          <a:p>
            <a:endParaRPr lang="en-US" sz="120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3928522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sk" sz="1200" b="0" i="0" strike="noStrike" cap="none" spc="0" baseline="0" dirty="0">
                <a:solidFill>
                  <a:srgbClr val="000000"/>
                </a:solidFill>
                <a:effectLst/>
                <a:latin typeface="+mn-lt"/>
                <a:ea typeface="Calibri"/>
                <a:cs typeface="Calibri"/>
              </a:rPr>
              <a:t>Čistiace zariadenie pred použitím aspoň raz týždenne vizuálne skontrolujte, či nevykazuje známky poškodenia. Pre zariadenia, ktoré sa neustále používajú, budú potrebné častejšie kontroly. Ak je poškodenie viditeľné, informujte o probléme správcu pracoviska.</a:t>
            </a:r>
          </a:p>
          <a:p>
            <a:endParaRPr lang="en-GB" sz="1200" b="0" i="0" u="none" strike="noStrike" kern="1200" dirty="0">
              <a:solidFill>
                <a:schemeClr val="tx1"/>
              </a:solidFill>
              <a:effectLst/>
              <a:latin typeface="+mn-lt"/>
              <a:ea typeface="+mn-ea"/>
              <a:cs typeface="+mn-cs"/>
            </a:endParaRPr>
          </a:p>
          <a:p>
            <a:r>
              <a:rPr lang="sk" sz="1200" b="0" i="0" strike="noStrike" cap="none" spc="0" baseline="0" dirty="0">
                <a:solidFill>
                  <a:srgbClr val="000000"/>
                </a:solidFill>
                <a:effectLst/>
                <a:latin typeface="+mn-lt"/>
                <a:ea typeface="Calibri"/>
                <a:cs typeface="Calibri"/>
              </a:rPr>
              <a:t>Na zametanie prachu v uzavretom priestore nepoužívajte suchú kefu (pozrite si obrázok).</a:t>
            </a:r>
          </a:p>
          <a:p>
            <a:endParaRPr lang="en-GB" sz="1200" b="0" i="0" u="none" strike="noStrike" kern="1200" dirty="0">
              <a:solidFill>
                <a:schemeClr val="tx1"/>
              </a:solidFill>
              <a:effectLst/>
              <a:latin typeface="+mn-lt"/>
              <a:ea typeface="+mn-ea"/>
              <a:cs typeface="+mn-cs"/>
            </a:endParaRPr>
          </a:p>
          <a:p>
            <a:r>
              <a:rPr lang="sk" sz="1200" b="0" i="0" strike="noStrike" cap="none" spc="0" baseline="0" dirty="0">
                <a:solidFill>
                  <a:srgbClr val="000000"/>
                </a:solidFill>
                <a:effectLst/>
                <a:latin typeface="+mn-lt"/>
                <a:ea typeface="Calibri"/>
                <a:cs typeface="Calibri"/>
              </a:rPr>
              <a:t>Nepoužívajte stlačený vzduch, pretože naruší prach a spôsobí, že sa opäť dostane do vzduchu. Použitie stlačeného vzduchu na odstraňovanie prachu z pracovných odevov by sa malo vykonávať iba pomocou špecializovaných a na to určených zariadení (napr. vzduchových sprchovacích kabín). </a:t>
            </a:r>
          </a:p>
          <a:p>
            <a:endParaRPr lang="en-GB" sz="1200" b="0" i="0" u="none" strike="noStrike" kern="1200" dirty="0">
              <a:solidFill>
                <a:schemeClr val="tx1"/>
              </a:solidFill>
              <a:effectLst/>
              <a:latin typeface="+mn-lt"/>
              <a:ea typeface="+mn-ea"/>
              <a:cs typeface="+mn-cs"/>
            </a:endParaRPr>
          </a:p>
          <a:p>
            <a:r>
              <a:rPr lang="sk" sz="1200" b="0" i="0" strike="noStrike" cap="none" spc="0" baseline="0" dirty="0">
                <a:solidFill>
                  <a:srgbClr val="000000"/>
                </a:solidFill>
                <a:effectLst/>
                <a:latin typeface="+mn-lt"/>
                <a:ea typeface="Calibri"/>
                <a:cs typeface="Calibri"/>
              </a:rPr>
              <a:t>Upozorňujeme, že vysávačové systémy nie sú vo všeobecnosti vhodné na čistenie rozliatych vlhkých materiálov.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223981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sk" sz="1000" b="0" i="0" strike="noStrike" cap="none" spc="0" baseline="0">
                <a:solidFill>
                  <a:srgbClr val="000000"/>
                </a:solidFill>
                <a:effectLst/>
                <a:latin typeface="Helvetica"/>
                <a:ea typeface="Helvetica"/>
                <a:cs typeface="Helvetica"/>
              </a:rPr>
              <a:t>Tento školiaci balík bol vyvinutý ako súčasť Príručky osvedčených postupov NEPSI – navštívte stránku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4CAEE0D-32B3-2D48-8333-B1030B4D5BB3}"/>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5A83FF5C-A01B-AF41-AC27-5BE83C80073B}"/>
              </a:ext>
            </a:extLst>
          </p:cNvPr>
          <p:cNvSpPr txBox="1"/>
          <p:nvPr userDrawn="1"/>
        </p:nvSpPr>
        <p:spPr>
          <a:xfrm>
            <a:off x="7223761" y="429114"/>
            <a:ext cx="4593590"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k" sz="1400" b="1" i="0" strike="noStrike" cap="none" spc="0" baseline="0" dirty="0">
                <a:solidFill>
                  <a:srgbClr val="F6A317"/>
                </a:solidFill>
                <a:effectLst/>
                <a:latin typeface="Helvetica"/>
                <a:ea typeface="Helvetica"/>
                <a:cs typeface="Helvetica"/>
              </a:rPr>
              <a:t>ŠKOLENIE ZAMERANÉ NA OSVEDČENÉ POSTUPY V OBLASTI ČISTENIA A SPRÁVNEJ HYGIENY</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tags" Target="../tags/tag7.xml"/><Relationship Id="rId7" Type="http://schemas.openxmlformats.org/officeDocument/2006/relationships/image" Target="../media/image1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tiff"/><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3.tiff"/><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tags" Target="../tags/tag19.xml"/><Relationship Id="rId7" Type="http://schemas.openxmlformats.org/officeDocument/2006/relationships/image" Target="../media/image14.tif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tags" Target="../tags/tag20.xml"/></Relationships>
</file>

<file path=ppt/slides/_rels/slide13.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6.tiff"/><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7.tiff"/><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38.xml"/><Relationship Id="rId7" Type="http://schemas.openxmlformats.org/officeDocument/2006/relationships/hyperlink" Target="https://guide.nepsi.eu/sheets" TargetMode="Externa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14.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39.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mp4"/><Relationship Id="rId7" Type="http://schemas.openxmlformats.org/officeDocument/2006/relationships/notesSlide" Target="../notesSlides/notesSlide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9052309" cy="850900"/>
          </a:xfrm>
        </p:spPr>
        <p:txBody>
          <a:bodyPr anchor="t"/>
          <a:lstStyle/>
          <a:p>
            <a:pPr>
              <a:lnSpc>
                <a:spcPct val="100000"/>
              </a:lnSpc>
            </a:pPr>
            <a:r>
              <a:rPr lang="sk" sz="2800" b="1" i="0" strike="noStrike" cap="none" spc="0" baseline="0" dirty="0">
                <a:solidFill>
                  <a:srgbClr val="FFFFFF"/>
                </a:solidFill>
                <a:effectLst/>
                <a:latin typeface="Helvetica"/>
                <a:ea typeface="Helvetica"/>
                <a:cs typeface="Helvetica"/>
              </a:rPr>
              <a:t>ŠKOLENIE ZAMERANÉ NA OSVEDČENÉ POSTUPY V OBLASTI ČISTENIA A SPRÁVNEJ HYGIENY</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82E77DF7-2132-2B44-BBCB-E6F7D8F70F9C}"/>
              </a:ext>
            </a:extLst>
          </p:cNvPr>
          <p:cNvSpPr/>
          <p:nvPr/>
        </p:nvSpPr>
        <p:spPr>
          <a:xfrm>
            <a:off x="7135319" y="351692"/>
            <a:ext cx="4704990" cy="6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dirty="0">
                <a:solidFill>
                  <a:srgbClr val="F6A317"/>
                </a:solidFill>
                <a:effectLst/>
                <a:latin typeface="Helvetica"/>
                <a:ea typeface="Helvetica"/>
                <a:cs typeface="Helvetica"/>
              </a:rPr>
              <a:t>ODPORÚČANÉ A ZAKÁZANÉ AKTIVITY V OBLASTI SUCHÉHO ČISTENIA</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custDataLst>
              <p:tags r:id="rId2"/>
            </p:custDataLst>
          </p:nvPr>
        </p:nvSpPr>
        <p:spPr>
          <a:xfrm>
            <a:off x="777243" y="3102964"/>
            <a:ext cx="5646014" cy="2942081"/>
          </a:xfrm>
        </p:spPr>
        <p:txBody>
          <a:bodyPr/>
          <a:lstStyle/>
          <a:p>
            <a:pPr>
              <a:lnSpc>
                <a:spcPct val="100000"/>
              </a:lnSpc>
              <a:spcBef>
                <a:spcPts val="500"/>
              </a:spcBef>
            </a:pPr>
            <a:r>
              <a:rPr lang="sk" sz="1500" b="1" i="0" strike="noStrike" cap="none" spc="0" baseline="0" dirty="0">
                <a:solidFill>
                  <a:srgbClr val="000000"/>
                </a:solidFill>
                <a:effectLst/>
                <a:latin typeface="Helvetica"/>
                <a:ea typeface="Helvetica"/>
                <a:cs typeface="Helvetica"/>
              </a:rPr>
              <a:t>ODPORÚČANÉ AKTIVITY</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Pripravte si plán, ako sa bezpečne a rýchlo vysporiadať s rozliatymi látkami.</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Pred použitím skontrolujte, či zariadenie na vysávanie nie je poškodené. Závady nahláste.</a:t>
            </a:r>
          </a:p>
          <a:p>
            <a:pPr marL="285750" indent="-285750">
              <a:lnSpc>
                <a:spcPct val="100000"/>
              </a:lnSpc>
              <a:spcBef>
                <a:spcPts val="500"/>
              </a:spcBef>
              <a:spcAft>
                <a:spcPts val="600"/>
              </a:spcAft>
              <a:buSzPct val="85000"/>
              <a:buFont typeface=".Apple Color Emoji UI"/>
              <a:buChar char="✅"/>
            </a:pPr>
            <a:r>
              <a:rPr lang="sk" sz="1500" b="0" i="0" strike="noStrike" cap="none" spc="0" baseline="0" dirty="0">
                <a:solidFill>
                  <a:srgbClr val="000000"/>
                </a:solidFill>
                <a:effectLst/>
                <a:latin typeface="Helvetica"/>
                <a:ea typeface="Helvetica"/>
                <a:cs typeface="Helvetica"/>
              </a:rPr>
              <a:t>Skontrolujte, či nie je potrebné vymeniť vákuový filter.</a:t>
            </a:r>
          </a:p>
          <a:p>
            <a:pPr>
              <a:lnSpc>
                <a:spcPct val="100000"/>
              </a:lnSpc>
              <a:spcBef>
                <a:spcPts val="500"/>
              </a:spcBef>
            </a:pPr>
            <a:r>
              <a:rPr lang="sk" sz="1500" b="1" i="0" strike="noStrike" cap="none" spc="0" baseline="0" dirty="0">
                <a:solidFill>
                  <a:srgbClr val="000000"/>
                </a:solidFill>
                <a:effectLst/>
                <a:latin typeface="Helvetica"/>
                <a:ea typeface="Helvetica"/>
                <a:cs typeface="Helvetica"/>
              </a:rPr>
              <a:t>ZAKÁZANÉ AKTIVITY</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Nečistite suchou kefou ani stlačeným vzduchom, čo spôsobuje poletovanie prachu vo vzduchu.</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Na odstránenie suchého prachu z pracovného odevu nepoužívajte bežnú hadicu na stlačený vzduch ani trysku. </a:t>
            </a:r>
          </a:p>
        </p:txBody>
      </p:sp>
      <p:pic>
        <p:nvPicPr>
          <p:cNvPr id="5" name="Picture Placeholder 4">
            <a:extLst>
              <a:ext uri="{FF2B5EF4-FFF2-40B4-BE49-F238E27FC236}">
                <a16:creationId xmlns:a16="http://schemas.microsoft.com/office/drawing/2014/main" id="{75F2CAAB-660C-F54E-A028-5F4756A779B4}"/>
              </a:ext>
            </a:extLst>
          </p:cNvPr>
          <p:cNvPicPr>
            <a:picLocks noGrp="1" noChangeAspect="1"/>
          </p:cNvPicPr>
          <p:nvPr>
            <p:ph type="pic" sz="quarter" idx="12"/>
            <p:custDataLst>
              <p:tags r:id="rId3"/>
            </p:custDataLst>
          </p:nvPr>
        </p:nvPicPr>
        <p:blipFill>
          <a:blip r:embed="rId6"/>
          <a:srcRect l="10814" r="10814"/>
          <a:stretch>
            <a:fillRect/>
          </a:stretch>
        </p:blipFill>
        <p:spPr>
          <a:prstGeom prst="rect">
            <a:avLst/>
          </a:prstGeom>
        </p:spPr>
      </p:pic>
      <p:pic>
        <p:nvPicPr>
          <p:cNvPr id="3" name="Graphic 2" descr="Close">
            <a:extLst>
              <a:ext uri="{FF2B5EF4-FFF2-40B4-BE49-F238E27FC236}">
                <a16:creationId xmlns:a16="http://schemas.microsoft.com/office/drawing/2014/main" id="{284EB3A3-8A4E-F2A5-5120-E376D4F008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2519" y="1384069"/>
            <a:ext cx="4885200" cy="4885200"/>
          </a:xfrm>
          <a:prstGeom prst="rect">
            <a:avLst/>
          </a:prstGeom>
        </p:spPr>
      </p:pic>
    </p:spTree>
    <p:extLst>
      <p:ext uri="{BB962C8B-B14F-4D97-AF65-F5344CB8AC3E}">
        <p14:creationId xmlns:p14="http://schemas.microsoft.com/office/powerpoint/2010/main" val="171416738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A1CB66-75BA-3A4F-9105-919DE7E0DA70}"/>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ODPORÚČANÉ A ZAKÁZANÉ AKTIVITY V OBLASTI MOKRÉHO ČISTENIA</a:t>
            </a:r>
          </a:p>
        </p:txBody>
      </p:sp>
      <p:sp>
        <p:nvSpPr>
          <p:cNvPr id="3" name="Text Placeholder 2">
            <a:extLst>
              <a:ext uri="{FF2B5EF4-FFF2-40B4-BE49-F238E27FC236}">
                <a16:creationId xmlns:a16="http://schemas.microsoft.com/office/drawing/2014/main" id="{C075CD24-D0FF-304A-86A3-2DD3480FD27B}"/>
              </a:ext>
            </a:extLst>
          </p:cNvPr>
          <p:cNvSpPr>
            <a:spLocks noGrp="1"/>
          </p:cNvSpPr>
          <p:nvPr>
            <p:ph type="body" sz="quarter" idx="11"/>
            <p:custDataLst>
              <p:tags r:id="rId2"/>
            </p:custDataLst>
          </p:nvPr>
        </p:nvSpPr>
        <p:spPr>
          <a:xfrm>
            <a:off x="777243" y="3013023"/>
            <a:ext cx="5453624" cy="3032022"/>
          </a:xfrm>
        </p:spPr>
        <p:txBody>
          <a:bodyPr/>
          <a:lstStyle/>
          <a:p>
            <a:pPr>
              <a:lnSpc>
                <a:spcPct val="100000"/>
              </a:lnSpc>
              <a:spcBef>
                <a:spcPts val="500"/>
              </a:spcBef>
            </a:pPr>
            <a:r>
              <a:rPr lang="sk" sz="1500" b="1" i="0" strike="noStrike" cap="none" spc="0" baseline="0" dirty="0">
                <a:solidFill>
                  <a:srgbClr val="000000"/>
                </a:solidFill>
                <a:effectLst/>
                <a:latin typeface="Helvetica"/>
                <a:ea typeface="Helvetica"/>
                <a:cs typeface="Helvetica"/>
              </a:rPr>
              <a:t>ODPORÚČANÉ AKTIVITY</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Pripravte si plán, ako sa bezpečne a rýchlo vysporiadať s rozliatymi látkami.</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Uistite sa, že prívod vody je vhodný a primeraný pre danú úlohu.</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Upravte tlak vody a striekajte podľa potreby pre danú úlohu.</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Pri používaní sprejov a hadíc sa uistite, že je k dispozícii správna drenáž.</a:t>
            </a:r>
          </a:p>
          <a:p>
            <a:pPr>
              <a:lnSpc>
                <a:spcPct val="100000"/>
              </a:lnSpc>
              <a:spcBef>
                <a:spcPts val="500"/>
              </a:spcBef>
            </a:pPr>
            <a:r>
              <a:rPr lang="sk" sz="1500" b="1" i="0" strike="noStrike" cap="none" spc="0" baseline="0" dirty="0">
                <a:solidFill>
                  <a:srgbClr val="000000"/>
                </a:solidFill>
                <a:effectLst/>
                <a:latin typeface="Helvetica"/>
                <a:ea typeface="Helvetica"/>
                <a:cs typeface="Helvetica"/>
              </a:rPr>
              <a:t>ZAKÁZANÉ AKTIVITY</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Hromadu suchého prachu nečistite pomocou silného prúdu vody. Sprej bude účinnejší.</a:t>
            </a:r>
          </a:p>
        </p:txBody>
      </p:sp>
      <p:pic>
        <p:nvPicPr>
          <p:cNvPr id="6" name="Picture Placeholder 5">
            <a:extLst>
              <a:ext uri="{FF2B5EF4-FFF2-40B4-BE49-F238E27FC236}">
                <a16:creationId xmlns:a16="http://schemas.microsoft.com/office/drawing/2014/main" id="{B8B67816-436E-D24E-B78B-6F72032E7069}"/>
              </a:ext>
            </a:extLst>
          </p:cNvPr>
          <p:cNvPicPr>
            <a:picLocks noGrp="1" noChangeAspect="1"/>
          </p:cNvPicPr>
          <p:nvPr>
            <p:ph type="pic" sz="quarter" idx="12"/>
            <p:custDataLst>
              <p:tags r:id="rId3"/>
            </p:custDataLst>
          </p:nvPr>
        </p:nvPicPr>
        <p:blipFill>
          <a:blip r:embed="rId6"/>
          <a:srcRect l="41657" t="-738" r="451" b="738"/>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23658307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4" y="1640901"/>
            <a:ext cx="5503635" cy="850900"/>
          </a:xfrm>
        </p:spPr>
        <p:txBody>
          <a:bodyPr/>
          <a:lstStyle/>
          <a:p>
            <a:pPr>
              <a:lnSpc>
                <a:spcPct val="100000"/>
              </a:lnSpc>
            </a:pPr>
            <a:r>
              <a:rPr lang="sk" sz="2800" b="1" i="0" strike="noStrike" cap="none" spc="0" baseline="0" dirty="0">
                <a:solidFill>
                  <a:srgbClr val="F6A317"/>
                </a:solidFill>
                <a:effectLst/>
                <a:latin typeface="Helvetica"/>
                <a:ea typeface="Helvetica"/>
                <a:cs typeface="Helvetica"/>
              </a:rPr>
              <a:t>ODPORÚČANÉ A ZAKÁZANÉ AKTIVITY V OBLASTI SPRÁVNEJ HYGIENY</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3" y="3043003"/>
            <a:ext cx="6823707" cy="2874605"/>
          </a:xfrm>
        </p:spPr>
        <p:txBody>
          <a:bodyPr/>
          <a:lstStyle/>
          <a:p>
            <a:pPr>
              <a:lnSpc>
                <a:spcPct val="100000"/>
              </a:lnSpc>
              <a:spcBef>
                <a:spcPts val="500"/>
              </a:spcBef>
            </a:pPr>
            <a:r>
              <a:rPr lang="sk" sz="1500" b="1" i="0" strike="noStrike" cap="none" spc="0" baseline="0" dirty="0">
                <a:solidFill>
                  <a:srgbClr val="000000"/>
                </a:solidFill>
                <a:effectLst/>
                <a:latin typeface="Helvetica"/>
                <a:ea typeface="Helvetica"/>
                <a:cs typeface="Helvetica"/>
              </a:rPr>
              <a:t>ODPORÚČANÉ AKTIVITY</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Pravidelne si umývajte ruky.</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Pred vstupom do stravovacieho zariadenia si vyzlečte špinavé oblečenie.</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Pracovné kombinézy si nechajte pravidelne čistiť.</a:t>
            </a:r>
          </a:p>
          <a:p>
            <a:pPr marL="285750" indent="-285750">
              <a:lnSpc>
                <a:spcPct val="100000"/>
              </a:lnSpc>
              <a:spcBef>
                <a:spcPts val="500"/>
              </a:spcBef>
              <a:spcAft>
                <a:spcPts val="1000"/>
              </a:spcAft>
              <a:buSzPct val="85000"/>
              <a:buFont typeface=".Apple Color Emoji UI"/>
              <a:buChar char="✅"/>
            </a:pPr>
            <a:r>
              <a:rPr lang="sk" sz="1500" b="0" i="0" strike="noStrike" cap="none" spc="0" baseline="0" dirty="0">
                <a:solidFill>
                  <a:srgbClr val="000000"/>
                </a:solidFill>
                <a:effectLst/>
                <a:latin typeface="Helvetica"/>
                <a:ea typeface="Helvetica"/>
                <a:cs typeface="Helvetica"/>
              </a:rPr>
              <a:t>Na čisté oblečenie a špinavé kombinézy používajte určené skladovacie priestory.</a:t>
            </a:r>
          </a:p>
          <a:p>
            <a:pPr>
              <a:lnSpc>
                <a:spcPct val="100000"/>
              </a:lnSpc>
              <a:spcBef>
                <a:spcPts val="500"/>
              </a:spcBef>
            </a:pPr>
            <a:r>
              <a:rPr lang="sk" sz="1500" b="1" i="0" strike="noStrike" cap="none" spc="0" baseline="0" dirty="0">
                <a:solidFill>
                  <a:srgbClr val="000000"/>
                </a:solidFill>
                <a:effectLst/>
                <a:latin typeface="Helvetica"/>
                <a:ea typeface="Helvetica"/>
                <a:cs typeface="Helvetica"/>
              </a:rPr>
              <a:t>ZAKÁZANÉ AKTIVITY</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Na pracovisku nefajčite.</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Jedlo a nápoje neskladujte ani nekonzumujte na pracovných staniciach.</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Špinavé a čisté oblečenie nemiešajte dokopy.</a:t>
            </a:r>
          </a:p>
          <a:p>
            <a:pPr marL="285750" indent="-285750">
              <a:lnSpc>
                <a:spcPct val="100000"/>
              </a:lnSpc>
              <a:spcBef>
                <a:spcPts val="500"/>
              </a:spcBef>
              <a:buSzPct val="85000"/>
              <a:buFont typeface=".Apple Color Emoji UI"/>
              <a:buChar char="❌"/>
            </a:pPr>
            <a:r>
              <a:rPr lang="sk" sz="1500" b="0" i="0" strike="noStrike" cap="none" spc="0" baseline="0" dirty="0">
                <a:solidFill>
                  <a:srgbClr val="000000"/>
                </a:solidFill>
                <a:effectLst/>
                <a:latin typeface="Helvetica"/>
                <a:ea typeface="Helvetica"/>
                <a:cs typeface="Helvetica"/>
              </a:rPr>
              <a:t>Špinavé kombinézy neberte domov.</a:t>
            </a:r>
          </a:p>
          <a:p>
            <a:pPr marL="285750" indent="-285750">
              <a:lnSpc>
                <a:spcPct val="100000"/>
              </a:lnSpc>
              <a:spcBef>
                <a:spcPts val="500"/>
              </a:spcBef>
              <a:buSzPct val="85000"/>
              <a:buFont typeface=".Apple Color Emoji UI"/>
              <a:buChar char="✅"/>
            </a:pPr>
            <a:endParaRPr lang="en-US" sz="1500" dirty="0"/>
          </a:p>
        </p:txBody>
      </p:sp>
      <p:pic>
        <p:nvPicPr>
          <p:cNvPr id="7" name="Picture Placeholder 6">
            <a:extLst>
              <a:ext uri="{FF2B5EF4-FFF2-40B4-BE49-F238E27FC236}">
                <a16:creationId xmlns:a16="http://schemas.microsoft.com/office/drawing/2014/main" id="{FDDD8A68-96A2-5644-B6B9-96EFBF144D2C}"/>
              </a:ext>
            </a:extLst>
          </p:cNvPr>
          <p:cNvPicPr>
            <a:picLocks noGrp="1" noChangeAspect="1"/>
          </p:cNvPicPr>
          <p:nvPr>
            <p:ph type="pic" sz="quarter" idx="12"/>
            <p:custDataLst>
              <p:tags r:id="rId3"/>
            </p:custDataLst>
          </p:nvPr>
        </p:nvPicPr>
        <p:blipFill>
          <a:blip r:embed="rId7"/>
          <a:srcRect l="10751" r="10751"/>
          <a:stretch>
            <a:fillRect/>
          </a:stretch>
        </p:blipFill>
        <p:spPr>
          <a:xfrm>
            <a:off x="7818472" y="1640901"/>
            <a:ext cx="2685609" cy="2280850"/>
          </a:xfrm>
          <a:prstGeom prst="rect">
            <a:avLst/>
          </a:prstGeom>
        </p:spPr>
      </p:pic>
      <p:pic>
        <p:nvPicPr>
          <p:cNvPr id="5" name="Picture Placeholder 10">
            <a:extLst>
              <a:ext uri="{FF2B5EF4-FFF2-40B4-BE49-F238E27FC236}">
                <a16:creationId xmlns:a16="http://schemas.microsoft.com/office/drawing/2014/main" id="{63710AF6-C6CF-2D4F-A577-4E2035608A56}"/>
              </a:ext>
            </a:extLst>
          </p:cNvPr>
          <p:cNvPicPr>
            <a:picLocks noChangeAspect="1"/>
          </p:cNvPicPr>
          <p:nvPr>
            <p:custDataLst>
              <p:tags r:id="rId4"/>
            </p:custDataLst>
          </p:nvPr>
        </p:nvPicPr>
        <p:blipFill>
          <a:blip r:embed="rId8"/>
          <a:srcRect l="7808" r="7808"/>
          <a:stretch>
            <a:fillRect/>
          </a:stretch>
        </p:blipFill>
        <p:spPr>
          <a:xfrm>
            <a:off x="7818472" y="4265488"/>
            <a:ext cx="2685609" cy="2280850"/>
          </a:xfrm>
          <a:prstGeom prst="rect">
            <a:avLst/>
          </a:prstGeom>
        </p:spPr>
      </p:pic>
    </p:spTree>
    <p:extLst>
      <p:ext uri="{BB962C8B-B14F-4D97-AF65-F5344CB8AC3E}">
        <p14:creationId xmlns:p14="http://schemas.microsoft.com/office/powerpoint/2010/main" val="153490124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PRÁZDNA SNÍMKA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400"/>
              </a:lnSpc>
            </a:pPr>
            <a:r>
              <a:rPr lang="sk" sz="1800" b="0" i="0" strike="noStrike" cap="none" spc="0" baseline="0">
                <a:solidFill>
                  <a:srgbClr val="000000"/>
                </a:solidFill>
                <a:effectLst/>
                <a:latin typeface="Helvetica"/>
                <a:ea typeface="Helvetica"/>
                <a:cs typeface="Helvetica"/>
              </a:rPr>
              <a:t>Túto snímku použite na vytvorenie vlastného školiaceho materiálu špecifického pre pracovné prostredie/kontext.</a:t>
            </a:r>
          </a:p>
          <a:p>
            <a:pPr>
              <a:lnSpc>
                <a:spcPts val="2400"/>
              </a:lnSpc>
            </a:pPr>
            <a:r>
              <a:rPr lang="sk" sz="1800" b="0" i="0" strike="noStrike" cap="none" spc="0" baseline="0">
                <a:solidFill>
                  <a:srgbClr val="000000"/>
                </a:solidFill>
                <a:effectLst/>
                <a:latin typeface="Helvetica"/>
                <a:ea typeface="Helvetica"/>
                <a:cs typeface="Helvetica"/>
              </a:rPr>
              <a:t>Ak chcete zmeniť obrázok, kliknite pravým tlačidlom myši &gt; zmeniť obrázok &gt; zo súboru.</a:t>
            </a:r>
          </a:p>
          <a:p>
            <a:pPr>
              <a:lnSpc>
                <a:spcPts val="2400"/>
              </a:lnSpc>
            </a:pPr>
            <a:r>
              <a:rPr lang="sk" sz="1800" b="0" i="0" strike="noStrike" cap="none" spc="0" baseline="0">
                <a:solidFill>
                  <a:srgbClr val="000000"/>
                </a:solidFill>
                <a:effectLst/>
                <a:latin typeface="Helvetica"/>
                <a:ea typeface="Helvetica"/>
                <a:cs typeface="Helvetica"/>
              </a:rPr>
              <a:t>Ak chcete vytvoriť ďalšie snímky, kliknite na kartu „Nová snímka“ vyššie.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ZÁVER</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p:txBody>
          <a:bodyPr/>
          <a:lstStyle/>
          <a:p>
            <a:pPr>
              <a:lnSpc>
                <a:spcPts val="2400"/>
              </a:lnSpc>
              <a:spcBef>
                <a:spcPts val="600"/>
              </a:spcBef>
              <a:spcAft>
                <a:spcPts val="1000"/>
              </a:spcAft>
            </a:pPr>
            <a:r>
              <a:rPr lang="sk" sz="1800" b="0" i="0" strike="noStrike" cap="none" spc="0" baseline="0">
                <a:solidFill>
                  <a:srgbClr val="000000"/>
                </a:solidFill>
                <a:effectLst/>
                <a:latin typeface="Helvetica"/>
                <a:ea typeface="Helvetica"/>
                <a:cs typeface="Helvetica"/>
              </a:rPr>
              <a:t>Pri čistení a dodržiavaní správnej hygieny nezabudnite:</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a:solidFill>
                  <a:srgbClr val="000000"/>
                </a:solidFill>
                <a:effectLst/>
                <a:latin typeface="Helvetica"/>
                <a:ea typeface="Helvetica"/>
                <a:cs typeface="Helvetica"/>
              </a:rPr>
              <a:t>Použite vhodný spôsob čistenia pre danú úlohu.</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a:solidFill>
                  <a:srgbClr val="000000"/>
                </a:solidFill>
                <a:effectLst/>
                <a:latin typeface="Helvetica"/>
                <a:ea typeface="Helvetica"/>
                <a:cs typeface="Helvetica"/>
              </a:rPr>
              <a:t>Pred použitím skontrolujte, či zariadenie nie je poškodené a či správne funguje.</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a:solidFill>
                  <a:srgbClr val="000000"/>
                </a:solidFill>
                <a:effectLst/>
                <a:latin typeface="Helvetica"/>
                <a:ea typeface="Helvetica"/>
                <a:cs typeface="Helvetica"/>
              </a:rPr>
              <a:t>Dodržiavajte správnu osobnú hygienu.</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a:solidFill>
                  <a:srgbClr val="000000"/>
                </a:solidFill>
                <a:effectLst/>
                <a:latin typeface="Helvetica"/>
                <a:ea typeface="Helvetica"/>
                <a:cs typeface="Helvetica"/>
              </a:rPr>
              <a:t>Vyhnite sa fajčeniu – fajčenie zvyšuje negatívne účinky RCS na zdravie.</a:t>
            </a:r>
          </a:p>
          <a:p>
            <a:pPr>
              <a:lnSpc>
                <a:spcPts val="2400"/>
              </a:lnSpc>
            </a:pPr>
            <a:endParaRPr lang="en-US" sz="180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a:xfrm>
            <a:off x="777244" y="1640901"/>
            <a:ext cx="7538853"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DODATOČNÉ VZDELÁVACIE MATERIÁLY</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hlinkClick r:id="rId7" history="0"/>
              </a:rPr>
              <a:t>Osvedčené postupy na čistenie povrchov a inštalácií (Hárok úloh 2.1.1a)</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hlinkClick r:id="rId7" history="0"/>
              </a:rPr>
              <a:t>Osvedčené postupy pre správnu hygienu </a:t>
            </a:r>
            <a:br>
              <a:rPr lang="en-US" sz="1600" b="0" i="0" strike="noStrike" cap="none" spc="0" baseline="0" dirty="0">
                <a:solidFill>
                  <a:srgbClr val="000000"/>
                </a:solidFill>
                <a:effectLst/>
                <a:latin typeface="Helvetica"/>
                <a:ea typeface="Helvetica"/>
                <a:cs typeface="Helvetica"/>
                <a:hlinkClick r:id="rId7" history="0"/>
              </a:rPr>
            </a:br>
            <a:r>
              <a:rPr lang="sk" sz="1600" b="0" i="0" strike="noStrike" cap="none" spc="0" baseline="0" dirty="0">
                <a:solidFill>
                  <a:srgbClr val="000000"/>
                </a:solidFill>
                <a:effectLst/>
                <a:latin typeface="Helvetica"/>
                <a:ea typeface="Helvetica"/>
                <a:cs typeface="Helvetica"/>
                <a:hlinkClick r:id="rId7" history="0"/>
              </a:rPr>
              <a:t>(Hárok úloh 2.1.10)</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hlinkClick r:id="rId8" history="0"/>
              </a:rPr>
              <a:t>Príručka osvedčených postupov NEPSI</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hlinkClick r:id="rId9" history="0"/>
              </a:rPr>
              <a:t>Príručka NEPSI pre MSP</a:t>
            </a:r>
          </a:p>
        </p:txBody>
      </p:sp>
      <p:sp>
        <p:nvSpPr>
          <p:cNvPr id="4" name="Rounded Rectangle 3">
            <a:extLst>
              <a:ext uri="{FF2B5EF4-FFF2-40B4-BE49-F238E27FC236}">
                <a16:creationId xmlns:a16="http://schemas.microsoft.com/office/drawing/2014/main" id="{70F01C61-0840-6243-9982-C4FCFF0051A6}"/>
              </a:ext>
            </a:extLst>
          </p:cNvPr>
          <p:cNvSpPr/>
          <p:nvPr>
            <p:custDataLst>
              <p:tags r:id="rId3"/>
            </p:custDataLst>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911A584-1B44-1940-BDDF-233757B9D560}"/>
              </a:ext>
            </a:extLst>
          </p:cNvPr>
          <p:cNvSpPr/>
          <p:nvPr>
            <p:custDataLst>
              <p:tags r:id="rId4"/>
            </p:custDataLst>
          </p:nvPr>
        </p:nvSpPr>
        <p:spPr>
          <a:xfrm>
            <a:off x="1088454" y="5244989"/>
            <a:ext cx="10022946" cy="472912"/>
          </a:xfrm>
          <a:prstGeom prst="rect">
            <a:avLst/>
          </a:prstGeom>
          <a:noFill/>
          <a:ln>
            <a:noFill/>
          </a:ln>
        </p:spPr>
        <p:txBody>
          <a:bodyPr wrap="square" anchor="ctr">
            <a:spAutoFit/>
          </a:bodyPr>
          <a:lstStyle/>
          <a:p>
            <a:pPr>
              <a:lnSpc>
                <a:spcPts val="3000"/>
              </a:lnSpc>
              <a:spcBef>
                <a:spcPts val="1200"/>
              </a:spcBef>
              <a:spcAft>
                <a:spcPts val="1200"/>
              </a:spcAft>
              <a:buSzPct val="130000"/>
            </a:pPr>
            <a:r>
              <a:rPr lang="sk" sz="1750" b="0" i="0" strike="noStrike" cap="none" spc="0" baseline="0">
                <a:solidFill>
                  <a:srgbClr val="000000"/>
                </a:solidFill>
                <a:effectLst/>
                <a:latin typeface="Calibri"/>
                <a:ea typeface="Calibri"/>
                <a:cs typeface="Calibri"/>
              </a:rPr>
              <a:t>Navštívte </a:t>
            </a:r>
            <a:r>
              <a:rPr lang="sk" sz="1750" b="1" i="0" strike="noStrike" cap="none" spc="0" baseline="0">
                <a:solidFill>
                  <a:srgbClr val="000000"/>
                </a:solidFill>
                <a:effectLst/>
                <a:latin typeface="Calibri"/>
                <a:ea typeface="Calibri"/>
                <a:cs typeface="Calibri"/>
              </a:rPr>
              <a:t>e-vzdelávaciu platformu NEPSI</a:t>
            </a:r>
            <a:r>
              <a:rPr lang="sk" sz="1750" b="0" i="0" strike="noStrike" cap="none" spc="0" baseline="0">
                <a:solidFill>
                  <a:srgbClr val="000000"/>
                </a:solidFill>
                <a:effectLst/>
                <a:latin typeface="Calibri"/>
                <a:ea typeface="Calibri"/>
                <a:cs typeface="Calibri"/>
              </a:rPr>
              <a:t> na </a:t>
            </a:r>
            <a:r>
              <a:rPr lang="sk" sz="1750" b="0" i="0" strike="noStrike" cap="none" spc="0" baseline="0">
                <a:solidFill>
                  <a:srgbClr val="000000"/>
                </a:solidFill>
                <a:effectLst/>
                <a:latin typeface="Calibri"/>
                <a:ea typeface="Calibri"/>
                <a:cs typeface="Calibri"/>
                <a:hlinkClick r:id="rId10" history="0"/>
              </a:rPr>
              <a:t>training.nepsi.eu</a:t>
            </a:r>
            <a:r>
              <a:rPr lang="sk" sz="1750" b="0" i="0" strike="noStrike" cap="none" spc="0" baseline="0">
                <a:solidFill>
                  <a:srgbClr val="000000"/>
                </a:solidFill>
                <a:effectLst/>
                <a:latin typeface="Calibri"/>
                <a:ea typeface="Calibri"/>
                <a:cs typeface="Calibri"/>
              </a:rPr>
              <a:t>, kde nájdete ďalšie vzdelávacie zdroje o RCS.</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SK" sz="2800" dirty="0"/>
              <a:t>PREAMBULA (PRE ŠKOLITEĽA)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sk-SK" sz="1800" dirty="0">
                <a:latin typeface="Helvetica"/>
                <a:cs typeface="Helvetica"/>
              </a:rPr>
              <a:t>Ako súčasť vzdelávacieho kroku pri implementácii osvedčených postupov NEPSI vyvinula NEPSI súbor vzdelávacích zdrojov.</a:t>
            </a:r>
          </a:p>
          <a:p>
            <a:pPr>
              <a:lnSpc>
                <a:spcPts val="2400"/>
              </a:lnSpc>
            </a:pPr>
            <a:r>
              <a:rPr lang="sk-SK" sz="1800" dirty="0">
                <a:latin typeface="Helvetica"/>
                <a:cs typeface="Helvetica"/>
              </a:rPr>
              <a:t>Každý balík školení vo forme prezentácie PowerPoint pokrýva tému relevantnú pre pracovníkov vo všetkých odvetviach, ktoré používajú materiály obsahujúce kryštalický kremeň. Balíky poskytujú informácie o rizikách vystavenia sa prachu súvisiacich s témou a o osvedčených postupoch a opatreniach, ktoré sú k dispozícii na ich zníženie. Účelom školenia je informovať a vzdelávať pracovníkov, aby mohli efektívne využívať kontrolné opatrenia a znížiť vystavenie sa dýchateľnému kryštalickému kremeňu (RCS) na pracovisku.</a:t>
            </a:r>
          </a:p>
          <a:p>
            <a:pPr>
              <a:lnSpc>
                <a:spcPts val="2400"/>
              </a:lnSpc>
            </a:pPr>
            <a:r>
              <a:rPr lang="sk-SK" sz="1800" dirty="0">
                <a:latin typeface="Helvetica"/>
                <a:cs typeface="Helvetica"/>
              </a:rPr>
              <a:t>Použite prázdnu šablónu a zástupné symboly, aby ste podľa potreby mohli pridať ďalšie informácie do tohto balíka školení.</a:t>
            </a:r>
          </a:p>
        </p:txBody>
      </p:sp>
    </p:spTree>
    <p:extLst>
      <p:ext uri="{BB962C8B-B14F-4D97-AF65-F5344CB8AC3E}">
        <p14:creationId xmlns:p14="http://schemas.microsoft.com/office/powerpoint/2010/main" val="397095487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BERTE, PROSÍM, NA VEDOMIE</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sk" sz="1800" b="0" i="0" strike="noStrike" cap="none" spc="0" baseline="0">
                <a:solidFill>
                  <a:srgbClr val="000000"/>
                </a:solidFill>
                <a:effectLst/>
                <a:latin typeface="Helvetica"/>
                <a:ea typeface="Helvetica"/>
                <a:cs typeface="Helvetica"/>
              </a:rPr>
              <a:t>Informácie v tomto školení vo forme prezentácie PowerPoint majú poradný charakter a informatívny obsah. Nie sú normou ani nariadením a nevytvárajú nové právne povinnosti, ani nemenia existujúce povinnosti vyplývajúce z legislatívy a zásad v oblasti zdravia.</a:t>
            </a:r>
          </a:p>
        </p:txBody>
      </p:sp>
    </p:spTree>
    <p:extLst>
      <p:ext uri="{BB962C8B-B14F-4D97-AF65-F5344CB8AC3E}">
        <p14:creationId xmlns:p14="http://schemas.microsoft.com/office/powerpoint/2010/main" val="13270124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ÚVOD</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2" y="2362676"/>
            <a:ext cx="6118233" cy="3682369"/>
          </a:xfrm>
        </p:spPr>
        <p:txBody>
          <a:bodyPr/>
          <a:lstStyle/>
          <a:p>
            <a:pPr>
              <a:lnSpc>
                <a:spcPts val="2400"/>
              </a:lnSpc>
            </a:pPr>
            <a:r>
              <a:rPr lang="sk" sz="1800" b="1" i="0" strike="noStrike" cap="none" spc="0" baseline="0" dirty="0">
                <a:solidFill>
                  <a:srgbClr val="000000"/>
                </a:solidFill>
                <a:effectLst/>
                <a:latin typeface="Helvetica"/>
                <a:ea typeface="Helvetica"/>
                <a:cs typeface="Helvetica"/>
              </a:rPr>
              <a:t>Prioritou je naučiť sa chrániť pred rizikami súvisiacimi s prácou.</a:t>
            </a:r>
          </a:p>
          <a:p>
            <a:pPr>
              <a:lnSpc>
                <a:spcPts val="2400"/>
              </a:lnSpc>
            </a:pPr>
            <a:r>
              <a:rPr lang="sk" sz="1800" b="0" i="0" strike="noStrike" cap="none" spc="0" baseline="0" dirty="0">
                <a:solidFill>
                  <a:srgbClr val="000000"/>
                </a:solidFill>
                <a:effectLst/>
                <a:latin typeface="Helvetica"/>
                <a:ea typeface="Helvetica"/>
                <a:cs typeface="Helvetica"/>
              </a:rPr>
              <a:t>Na tomto školení vo forme prezentácie PowerPoint sa dozviete nasledovné:</a:t>
            </a:r>
          </a:p>
          <a:p>
            <a:pPr marL="285750" indent="-28575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Typy čistiacich metód používaných pri procesoch, </a:t>
            </a:r>
            <a:br>
              <a:rPr lang="en-US" sz="1800" b="0" i="0" strike="noStrike" cap="none" spc="0" baseline="0" dirty="0">
                <a:solidFill>
                  <a:srgbClr val="000000"/>
                </a:solidFill>
                <a:effectLst/>
                <a:latin typeface="Helvetica"/>
                <a:ea typeface="Helvetica"/>
                <a:cs typeface="Helvetica"/>
              </a:rPr>
            </a:br>
            <a:r>
              <a:rPr lang="sk" sz="1800" b="0" i="0" strike="noStrike" cap="none" spc="0" baseline="0" dirty="0">
                <a:solidFill>
                  <a:srgbClr val="000000"/>
                </a:solidFill>
                <a:effectLst/>
                <a:latin typeface="Helvetica"/>
                <a:ea typeface="Helvetica"/>
                <a:cs typeface="Helvetica"/>
              </a:rPr>
              <a:t>pri ktorých sa môže vytvárať prach dýchateľného kryštalického kremeňa (RCS).</a:t>
            </a:r>
          </a:p>
          <a:p>
            <a:pPr marL="285750" indent="-28575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Osvedčené postupy čistenia a správnej hygieny </a:t>
            </a:r>
          </a:p>
          <a:p>
            <a:pPr marL="285750" indent="-285750">
              <a:lnSpc>
                <a:spcPts val="2400"/>
              </a:lnSpc>
              <a:buFont typeface="Arial" panose="020B0604020202020204" pitchFamily="34" charset="0"/>
              <a:buChar char="•"/>
            </a:pPr>
            <a:r>
              <a:rPr lang="sk" sz="1800" b="0" i="0" strike="noStrike" cap="none" spc="0" baseline="0" dirty="0">
                <a:solidFill>
                  <a:srgbClr val="FF0000"/>
                </a:solidFill>
                <a:effectLst/>
                <a:latin typeface="Helvetica"/>
                <a:ea typeface="Helvetica"/>
                <a:cs typeface="Helvetica"/>
              </a:rPr>
              <a:t>Text pre školiteľa na vyplnenie – ak ste pridali vlastnú snímku, vložte stručný prehľad kontextového materiálu.</a:t>
            </a:r>
          </a:p>
          <a:p>
            <a:pPr marL="285750" indent="-285750">
              <a:lnSpc>
                <a:spcPts val="2400"/>
              </a:lnSpc>
              <a:buFont typeface="Arial" panose="020B0604020202020204" pitchFamily="34" charset="0"/>
              <a:buChar char="•"/>
            </a:pPr>
            <a:endParaRPr lang="en-US" sz="1800" dirty="0"/>
          </a:p>
        </p:txBody>
      </p:sp>
      <p:pic>
        <p:nvPicPr>
          <p:cNvPr id="6" name="Picture Placeholder 8" descr="Mop and bucket">
            <a:extLst>
              <a:ext uri="{FF2B5EF4-FFF2-40B4-BE49-F238E27FC236}">
                <a16:creationId xmlns:a16="http://schemas.microsoft.com/office/drawing/2014/main" id="{C0CDD4C1-2E99-188C-16B8-75B2E62C0957}"/>
              </a:ext>
            </a:extLst>
          </p:cNvPr>
          <p:cNvPicPr>
            <a:picLocks noGrp="1" noChangeAspect="1"/>
          </p:cNvPicPr>
          <p:nvPr>
            <p:ph type="pic" sz="quarter" idx="12"/>
          </p:nvPr>
        </p:nvPicPr>
        <p:blipFill rotWithShape="1">
          <a:blip r:embed="rId3">
            <a:extLst>
              <a:ext uri="{96DAC541-7B7A-43D3-8B79-37D633B846F1}">
                <asvg:svgBlip xmlns:asvg="http://schemas.microsoft.com/office/drawing/2016/SVG/main" r:embed="rId4"/>
              </a:ext>
            </a:extLst>
          </a:blip>
          <a:srcRect l="-27373" t="-13274" r="-23980" b="-15267"/>
          <a:stretch/>
        </p:blipFill>
        <p:spPr>
          <a:xfrm>
            <a:off x="6592888" y="1608138"/>
            <a:ext cx="5224462" cy="4437062"/>
          </a:xfrm>
        </p:spPr>
      </p:pic>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793029"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TECHNIKY KONTROLY PRACHU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5"/>
            <a:ext cx="4387796" cy="2590690"/>
          </a:xfrm>
        </p:spPr>
        <p:txBody>
          <a:bodyPr/>
          <a:lstStyle/>
          <a:p>
            <a:pPr>
              <a:lnSpc>
                <a:spcPts val="2400"/>
              </a:lnSpc>
            </a:pPr>
            <a:r>
              <a:rPr lang="sk" sz="1800" b="0" i="0" strike="noStrike" cap="none" spc="0" baseline="0">
                <a:solidFill>
                  <a:srgbClr val="000000"/>
                </a:solidFill>
                <a:effectLst/>
                <a:latin typeface="Helvetica"/>
                <a:ea typeface="Helvetica"/>
                <a:cs typeface="Helvetica"/>
              </a:rPr>
              <a:t>Čistenie a správna hygiena sú jednou z piatich hlavných techník kontroly prachu. </a:t>
            </a:r>
          </a:p>
        </p:txBody>
      </p:sp>
      <p:pic>
        <p:nvPicPr>
          <p:cNvPr id="16" name="Picture 15" descr="A screenshot of a cell phone&#10;&#10;Description automatically generated">
            <a:extLst>
              <a:ext uri="{FF2B5EF4-FFF2-40B4-BE49-F238E27FC236}">
                <a16:creationId xmlns:a16="http://schemas.microsoft.com/office/drawing/2014/main" id="{DD8A9BC4-A882-2B4E-A62B-CAF6B2DE7D3A}"/>
              </a:ext>
            </a:extLst>
          </p:cNvPr>
          <p:cNvPicPr>
            <a:picLocks noChangeAspect="1"/>
          </p:cNvPicPr>
          <p:nvPr/>
        </p:nvPicPr>
        <p:blipFill>
          <a:blip r:embed="rId3"/>
          <a:srcRect l="6858" t="62670" r="77165" b="13177"/>
          <a:stretch>
            <a:fillRect/>
          </a:stretch>
        </p:blipFill>
        <p:spPr>
          <a:xfrm>
            <a:off x="8583429" y="3420000"/>
            <a:ext cx="1073251" cy="1043870"/>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20E5ECC8-2DB1-BE46-AD3A-135975C7D643}"/>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AC0324E3-BF2C-4244-9695-5262B5C0BC1B}"/>
              </a:ext>
            </a:extLst>
          </p:cNvPr>
          <p:cNvPicPr>
            <a:picLocks noChangeAspect="1"/>
          </p:cNvPicPr>
          <p:nvPr/>
        </p:nvPicPr>
        <p:blipFill>
          <a:blip r:embed="rId3"/>
          <a:srcRect l="7057" t="9146" r="76967" b="66230"/>
          <a:stretch>
            <a:fillRect/>
          </a:stretch>
        </p:blipFill>
        <p:spPr>
          <a:xfrm>
            <a:off x="5365058" y="3420000"/>
            <a:ext cx="1073250" cy="1064204"/>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87A7101C-4E9B-644B-95A1-3AB46D54E46A}"/>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143AB1C8-A966-AD40-8917-1925B0B39260}"/>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1" name="TextBox 20">
            <a:extLst>
              <a:ext uri="{FF2B5EF4-FFF2-40B4-BE49-F238E27FC236}">
                <a16:creationId xmlns:a16="http://schemas.microsoft.com/office/drawing/2014/main" id="{0C14391F-7115-EC44-88A3-92EF5145EB2E}"/>
              </a:ext>
            </a:extLst>
          </p:cNvPr>
          <p:cNvSpPr txBox="1"/>
          <p:nvPr/>
        </p:nvSpPr>
        <p:spPr>
          <a:xfrm>
            <a:off x="6579514" y="1702138"/>
            <a:ext cx="2320850" cy="1815882"/>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SPRÁVNA HYGIENA/</a:t>
            </a:r>
            <a:r>
              <a:rPr lang="en-US" sz="1050" b="1" i="0" strike="noStrike" cap="none" spc="50" baseline="0" dirty="0">
                <a:solidFill>
                  <a:srgbClr val="EF9A2E"/>
                </a:solidFill>
                <a:effectLst/>
                <a:latin typeface="Futura Medium"/>
                <a:ea typeface="Futura Medium"/>
                <a:cs typeface="Futura Medium"/>
              </a:rPr>
              <a:t> </a:t>
            </a:r>
            <a:r>
              <a:rPr lang="sk" sz="1050" b="1" i="0" strike="noStrike" cap="none" spc="50" baseline="0" dirty="0">
                <a:solidFill>
                  <a:srgbClr val="EF9A2E"/>
                </a:solidFill>
                <a:effectLst/>
                <a:latin typeface="Futura Medium"/>
                <a:ea typeface="Futura Medium"/>
                <a:cs typeface="Futura Medium"/>
              </a:rPr>
              <a:t>UPRATOVANIE NA PRACOVISKU</a:t>
            </a:r>
          </a:p>
          <a:p>
            <a:r>
              <a:rPr lang="sk" sz="1200" b="0" i="0" strike="noStrike" cap="none" spc="0" baseline="0" dirty="0">
                <a:solidFill>
                  <a:srgbClr val="000000"/>
                </a:solidFill>
                <a:effectLst/>
                <a:latin typeface="Calibri"/>
                <a:ea typeface="Calibri"/>
                <a:cs typeface="Calibri"/>
              </a:rPr>
              <a:t>Pranie pracovného odevu a vysávanie prachu, ktorý vzniká pri procesoch, zastaví hromadenie prachu v priebehu času – čistý pracovný priestor je bezpečný.</a:t>
            </a:r>
          </a:p>
          <a:p>
            <a:endParaRPr lang="en-US" dirty="0"/>
          </a:p>
        </p:txBody>
      </p:sp>
      <p:sp>
        <p:nvSpPr>
          <p:cNvPr id="22" name="TextBox 21">
            <a:extLst>
              <a:ext uri="{FF2B5EF4-FFF2-40B4-BE49-F238E27FC236}">
                <a16:creationId xmlns:a16="http://schemas.microsoft.com/office/drawing/2014/main" id="{49464099-0228-AD47-93A0-218E8E88E749}"/>
              </a:ext>
            </a:extLst>
          </p:cNvPr>
          <p:cNvSpPr txBox="1"/>
          <p:nvPr/>
        </p:nvSpPr>
        <p:spPr>
          <a:xfrm>
            <a:off x="6579514" y="3420000"/>
            <a:ext cx="2134063" cy="1334834"/>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UZAVRETÝ PRIESTOR</a:t>
            </a:r>
          </a:p>
          <a:p>
            <a:pPr>
              <a:spcAft>
                <a:spcPts val="300"/>
              </a:spcAft>
            </a:pPr>
            <a:r>
              <a:rPr lang="sk" sz="1200" b="0" i="0" strike="noStrike" cap="none" spc="0" baseline="0" dirty="0">
                <a:solidFill>
                  <a:srgbClr val="000000"/>
                </a:solidFill>
                <a:effectLst/>
                <a:latin typeface="Calibri"/>
                <a:ea typeface="Calibri"/>
                <a:cs typeface="Calibri"/>
              </a:rPr>
              <a:t>Vykonávanie procesov výroby RCS v uzavretom prostredí zabraňuje vystaveniu sa prachu pri zdroji.</a:t>
            </a:r>
          </a:p>
          <a:p>
            <a:pPr>
              <a:spcAft>
                <a:spcPts val="300"/>
              </a:spcAft>
            </a:pPr>
            <a:endParaRPr lang="en-US" dirty="0"/>
          </a:p>
        </p:txBody>
      </p:sp>
      <p:sp>
        <p:nvSpPr>
          <p:cNvPr id="23" name="TextBox 22">
            <a:extLst>
              <a:ext uri="{FF2B5EF4-FFF2-40B4-BE49-F238E27FC236}">
                <a16:creationId xmlns:a16="http://schemas.microsoft.com/office/drawing/2014/main" id="{3F697CFB-F30D-B247-AFBF-EBA1F65AC4D0}"/>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ODSÁVANIE/VETRANIE</a:t>
            </a:r>
          </a:p>
          <a:p>
            <a:pPr>
              <a:spcAft>
                <a:spcPts val="300"/>
              </a:spcAft>
            </a:pPr>
            <a:r>
              <a:rPr lang="sk" sz="1200" b="0" i="0" strike="noStrike" cap="none" spc="0" baseline="0">
                <a:solidFill>
                  <a:srgbClr val="000000"/>
                </a:solidFill>
                <a:effectLst/>
                <a:latin typeface="Calibri"/>
                <a:ea typeface="Calibri"/>
                <a:cs typeface="Calibri"/>
              </a:rPr>
              <a:t>Zachytenie RCS pri zdroji predtým, ako sme mu vystavení, a nahradenie kontaminovaného vzduchu čistým vzduchom.</a:t>
            </a:r>
          </a:p>
          <a:p>
            <a:endParaRPr lang="en-US"/>
          </a:p>
        </p:txBody>
      </p:sp>
      <p:sp>
        <p:nvSpPr>
          <p:cNvPr id="24" name="TextBox 23">
            <a:extLst>
              <a:ext uri="{FF2B5EF4-FFF2-40B4-BE49-F238E27FC236}">
                <a16:creationId xmlns:a16="http://schemas.microsoft.com/office/drawing/2014/main" id="{2A738CE3-9A78-BF48-8520-DFCA4F97D8D9}"/>
              </a:ext>
            </a:extLst>
          </p:cNvPr>
          <p:cNvSpPr txBox="1"/>
          <p:nvPr/>
        </p:nvSpPr>
        <p:spPr>
          <a:xfrm>
            <a:off x="9787266" y="3420000"/>
            <a:ext cx="2134062" cy="1479758"/>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OCHRANNÉ VYBAVENIE</a:t>
            </a:r>
          </a:p>
          <a:p>
            <a:r>
              <a:rPr lang="sk" sz="1200" b="0" i="0" strike="noStrike" cap="none" spc="0" baseline="0" dirty="0">
                <a:solidFill>
                  <a:srgbClr val="000000"/>
                </a:solidFill>
                <a:effectLst/>
                <a:latin typeface="Calibri"/>
                <a:ea typeface="Calibri"/>
                <a:cs typeface="Calibri"/>
              </a:rPr>
              <a:t>OOP (napr. tvárové masky) chránia pracovníkov pred prachom, keď všetky ostatné kontrolné opatrenia nestačia na kontrolu rizík expozície.</a:t>
            </a:r>
          </a:p>
          <a:p>
            <a:endParaRPr lang="en-US" dirty="0"/>
          </a:p>
        </p:txBody>
      </p:sp>
      <p:sp>
        <p:nvSpPr>
          <p:cNvPr id="25" name="TextBox 24">
            <a:extLst>
              <a:ext uri="{FF2B5EF4-FFF2-40B4-BE49-F238E27FC236}">
                <a16:creationId xmlns:a16="http://schemas.microsoft.com/office/drawing/2014/main" id="{E1E7F653-A531-5943-B115-4ED53A0989BD}"/>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VODA</a:t>
            </a:r>
          </a:p>
          <a:p>
            <a:pPr>
              <a:spcAft>
                <a:spcPts val="300"/>
              </a:spcAft>
            </a:pPr>
            <a:r>
              <a:rPr lang="sk" sz="1200" b="0" i="0" strike="noStrike" cap="none" spc="0" baseline="0">
                <a:solidFill>
                  <a:srgbClr val="000000"/>
                </a:solidFill>
                <a:effectLst/>
                <a:latin typeface="Calibri"/>
                <a:ea typeface="Calibri"/>
                <a:cs typeface="Calibri"/>
              </a:rPr>
              <a:t>Udržiavanie procesov v mokrom stave zabraňuje prenikaniu prachu do vzduchu zachytávaním častíc vodou.</a:t>
            </a:r>
          </a:p>
          <a:p>
            <a:pPr>
              <a:spcAft>
                <a:spcPts val="300"/>
              </a:spcAft>
            </a:pPr>
            <a:endParaRPr lang="en-US"/>
          </a:p>
        </p:txBody>
      </p:sp>
    </p:spTree>
    <p:extLst>
      <p:ext uri="{BB962C8B-B14F-4D97-AF65-F5344CB8AC3E}">
        <p14:creationId xmlns:p14="http://schemas.microsoft.com/office/powerpoint/2010/main" val="9004938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RIZIKÁ TEJTO ČINNOSTI</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308485"/>
            <a:ext cx="5453624" cy="3307935"/>
          </a:xfrm>
        </p:spPr>
        <p:txBody>
          <a:bodyPr anchor="t"/>
          <a:lstStyle/>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Táto činnosť môže byť veľmi prašná.</a:t>
            </a:r>
          </a:p>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Dlhodobé vystavenie vysokým hladinám RCS môže spôsobiť invalidizujúce ochorenie pľúc.</a:t>
            </a:r>
          </a:p>
          <a:p>
            <a:pPr>
              <a:lnSpc>
                <a:spcPts val="2400"/>
              </a:lnSpc>
            </a:pPr>
            <a:r>
              <a:rPr lang="sk" sz="1800" b="0" i="0" strike="noStrike" cap="none" spc="0" baseline="0" dirty="0">
                <a:solidFill>
                  <a:srgbClr val="000000"/>
                </a:solidFill>
                <a:effectLst/>
                <a:latin typeface="Helvetica"/>
                <a:ea typeface="Helvetica"/>
                <a:cs typeface="Helvetica"/>
              </a:rPr>
              <a:t>Je dôležité, aby sme sa každý deň chránili pred vystavením sa tomuto polietavému prachu. </a:t>
            </a:r>
          </a:p>
          <a:p>
            <a:pPr>
              <a:lnSpc>
                <a:spcPts val="2400"/>
              </a:lnSpc>
            </a:pPr>
            <a:r>
              <a:rPr lang="sk" sz="1800" b="0" i="0" strike="noStrike" cap="none" spc="0" baseline="0" dirty="0">
                <a:solidFill>
                  <a:srgbClr val="000000"/>
                </a:solidFill>
                <a:effectLst/>
                <a:latin typeface="Helvetica"/>
                <a:ea typeface="Helvetica"/>
                <a:cs typeface="Helvetica"/>
              </a:rPr>
              <a:t>Dodržiavaním osvedčených postupov dnes chránime svoje zdravie do budúcnosti.</a:t>
            </a:r>
          </a:p>
          <a:p>
            <a:pPr>
              <a:lnSpc>
                <a:spcPts val="2400"/>
              </a:lnSpc>
            </a:pPr>
            <a:r>
              <a:rPr lang="sk" sz="1800" b="0" i="0" strike="noStrike" cap="none" spc="0" baseline="0" dirty="0">
                <a:solidFill>
                  <a:srgbClr val="000000"/>
                </a:solidFill>
                <a:effectLst/>
                <a:latin typeface="Helvetica"/>
                <a:ea typeface="Helvetica"/>
                <a:cs typeface="Helvetica"/>
              </a:rPr>
              <a:t>Ako budete tráviť svoj dôchodok?</a:t>
            </a:r>
          </a:p>
        </p:txBody>
      </p:sp>
      <p:pic>
        <p:nvPicPr>
          <p:cNvPr id="7" name="Picture Placeholder 6" descr="A picture containing a sick person in bed.">
            <a:extLst>
              <a:ext uri="{FF2B5EF4-FFF2-40B4-BE49-F238E27FC236}">
                <a16:creationId xmlns:a16="http://schemas.microsoft.com/office/drawing/2014/main" id="{8EE60C8E-C34D-0141-9CAF-B1E208D58E6B}"/>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old man riding a wave on a surfboard in the ocean.">
            <a:extLst>
              <a:ext uri="{FF2B5EF4-FFF2-40B4-BE49-F238E27FC236}">
                <a16:creationId xmlns:a16="http://schemas.microsoft.com/office/drawing/2014/main" id="{9BEE14C4-C765-3B4A-B7DA-BA7F1AA5C8F9}"/>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4" y="1640901"/>
            <a:ext cx="5815644"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PREČO SÚ ČISTENIE A SPRÁVNA HYGIENA DÔLEŽITÉ</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2808513"/>
            <a:ext cx="5453624" cy="3236531"/>
          </a:xfrm>
        </p:spPr>
        <p:txBody>
          <a:bodyPr/>
          <a:lstStyle/>
          <a:p>
            <a:pPr marL="285750" indent="-28575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Dýchateľný prach (t. j. prach, ktorý sa môže dostať do pľúc) môže zostať vo vzduchu niekoľko dní.</a:t>
            </a:r>
          </a:p>
          <a:p>
            <a:pPr marL="285750" indent="-28575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Keď je usadený prach narušený, môže sa dostať do vzduchu a môže byť nebezpečný.</a:t>
            </a:r>
          </a:p>
          <a:p>
            <a:pPr marL="285750" indent="-28575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Rutinné čistenie znižuje riziká na pracovisku a zabraňuje hromadeniu prachu.</a:t>
            </a:r>
          </a:p>
          <a:p>
            <a:pPr>
              <a:lnSpc>
                <a:spcPts val="2400"/>
              </a:lnSpc>
            </a:pPr>
            <a:endParaRPr lang="en-US" sz="1800" dirty="0"/>
          </a:p>
        </p:txBody>
      </p:sp>
      <p:pic>
        <p:nvPicPr>
          <p:cNvPr id="8" name="Picture Placeholder 7">
            <a:extLst>
              <a:ext uri="{FF2B5EF4-FFF2-40B4-BE49-F238E27FC236}">
                <a16:creationId xmlns:a16="http://schemas.microsoft.com/office/drawing/2014/main" id="{669C2E9C-9233-3645-A774-E552CD3427DF}"/>
              </a:ext>
            </a:extLst>
          </p:cNvPr>
          <p:cNvPicPr>
            <a:picLocks noGrp="1" noChangeAspect="1"/>
          </p:cNvPicPr>
          <p:nvPr>
            <p:ph type="pic" sz="quarter" idx="12"/>
          </p:nvPr>
        </p:nvPicPr>
        <p:blipFill>
          <a:blip r:embed="rId3"/>
          <a:srcRect l="8004" r="8004"/>
          <a:stretch>
            <a:fillRect/>
          </a:stretch>
        </p:blipFill>
        <p:spPr>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p:txBody>
          <a:bodyPr/>
          <a:lstStyle/>
          <a:p>
            <a:pPr>
              <a:lnSpc>
                <a:spcPct val="100000"/>
              </a:lnSpc>
            </a:pPr>
            <a:r>
              <a:rPr lang="sk" sz="2800" b="0" i="0" strike="noStrike" cap="none" spc="0" baseline="0">
                <a:solidFill>
                  <a:srgbClr val="F6A317"/>
                </a:solidFill>
                <a:effectLst/>
                <a:latin typeface="Helvetica"/>
                <a:ea typeface="Helvetica"/>
                <a:cs typeface="Helvetica"/>
              </a:rPr>
              <a:t>TYPY ČISTENIA</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3" y="2362676"/>
            <a:ext cx="10637514" cy="3682369"/>
          </a:xfrm>
        </p:spPr>
        <p:txBody>
          <a:bodyPr/>
          <a:lstStyle/>
          <a:p>
            <a:pPr>
              <a:lnSpc>
                <a:spcPts val="2400"/>
              </a:lnSpc>
              <a:spcAft>
                <a:spcPts val="1000"/>
              </a:spcAft>
            </a:pPr>
            <a:r>
              <a:rPr lang="sk" sz="1800" b="0" i="0" strike="noStrike" cap="none" spc="0" baseline="0" dirty="0">
                <a:solidFill>
                  <a:srgbClr val="000000"/>
                </a:solidFill>
                <a:effectLst/>
                <a:latin typeface="Helvetica"/>
                <a:ea typeface="Helvetica"/>
                <a:cs typeface="Helvetica"/>
              </a:rPr>
              <a:t>Existujú dva hlavné typy čistiacich činností, ktoré pomáhajú odstraňovať z pracoviska nebezpečný prach. Sú to:</a:t>
            </a:r>
          </a:p>
          <a:p>
            <a:pPr>
              <a:lnSpc>
                <a:spcPts val="2400"/>
              </a:lnSpc>
            </a:pPr>
            <a:r>
              <a:rPr lang="sk" sz="1800" b="1" i="0" strike="noStrike" cap="none" spc="0" baseline="0" dirty="0">
                <a:solidFill>
                  <a:srgbClr val="000000"/>
                </a:solidFill>
                <a:effectLst/>
                <a:latin typeface="Helvetica"/>
                <a:ea typeface="Helvetica"/>
                <a:cs typeface="Helvetica"/>
              </a:rPr>
              <a:t>Metódy chemického čistenia</a:t>
            </a:r>
          </a:p>
          <a:p>
            <a:pPr>
              <a:lnSpc>
                <a:spcPts val="2400"/>
              </a:lnSpc>
              <a:spcAft>
                <a:spcPts val="1000"/>
              </a:spcAft>
            </a:pPr>
            <a:r>
              <a:rPr lang="sk" sz="1800" b="0" i="0" strike="noStrike" cap="none" spc="0" baseline="0" dirty="0">
                <a:solidFill>
                  <a:srgbClr val="000000"/>
                </a:solidFill>
                <a:effectLst/>
                <a:latin typeface="Helvetica"/>
                <a:ea typeface="Helvetica"/>
                <a:cs typeface="Helvetica"/>
              </a:rPr>
              <a:t>Suché čistenie zvyčajne zahŕňa použitie vysávača na odstránenie suchého prachu z podláh a povrchov. </a:t>
            </a:r>
          </a:p>
          <a:p>
            <a:pPr>
              <a:lnSpc>
                <a:spcPts val="2400"/>
              </a:lnSpc>
            </a:pPr>
            <a:r>
              <a:rPr lang="sk" sz="1800" b="1" i="0" strike="noStrike" cap="none" spc="0" baseline="0" dirty="0">
                <a:solidFill>
                  <a:srgbClr val="000000"/>
                </a:solidFill>
                <a:effectLst/>
                <a:latin typeface="Helvetica"/>
                <a:ea typeface="Helvetica"/>
                <a:cs typeface="Helvetica"/>
              </a:rPr>
              <a:t>Metódy mokrého čistenia</a:t>
            </a:r>
          </a:p>
          <a:p>
            <a:pPr>
              <a:lnSpc>
                <a:spcPts val="2400"/>
              </a:lnSpc>
            </a:pPr>
            <a:r>
              <a:rPr lang="sk" sz="1800" b="0" i="0" strike="noStrike" cap="none" spc="0" baseline="0" dirty="0">
                <a:solidFill>
                  <a:srgbClr val="000000"/>
                </a:solidFill>
                <a:effectLst/>
                <a:latin typeface="Helvetica"/>
                <a:ea typeface="Helvetica"/>
                <a:cs typeface="Helvetica"/>
              </a:rPr>
              <a:t>Metódy mokrého čistenia môžu zahŕňať mopovanie, používanie mokrej kefy alebo použitie vodných sprejov a hadíc. Voda pomáha znižovať možnosť, že sa prach počas čistenia dostane do vzduchu.</a:t>
            </a:r>
          </a:p>
        </p:txBody>
      </p:sp>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7718CF-F620-0D4F-832A-7E8330B213A0}"/>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ČISTENIE PODLÁH</a:t>
            </a:r>
          </a:p>
        </p:txBody>
      </p:sp>
      <p:sp>
        <p:nvSpPr>
          <p:cNvPr id="3" name="Text Placeholder 2">
            <a:extLst>
              <a:ext uri="{FF2B5EF4-FFF2-40B4-BE49-F238E27FC236}">
                <a16:creationId xmlns:a16="http://schemas.microsoft.com/office/drawing/2014/main" id="{8E2873F5-437E-744A-9A45-B877F9EE403D}"/>
              </a:ext>
            </a:extLst>
          </p:cNvPr>
          <p:cNvSpPr>
            <a:spLocks noGrp="1"/>
          </p:cNvSpPr>
          <p:nvPr>
            <p:ph type="body" sz="quarter" idx="11"/>
            <p:custDataLst>
              <p:tags r:id="rId2"/>
            </p:custDataLst>
          </p:nvPr>
        </p:nvSpPr>
        <p:spPr/>
        <p:txBody>
          <a:bodyPr/>
          <a:lstStyle/>
          <a:p>
            <a:pPr>
              <a:lnSpc>
                <a:spcPts val="2400"/>
              </a:lnSpc>
            </a:pPr>
            <a:r>
              <a:rPr lang="sk" sz="1800" b="0" i="0" strike="noStrike" cap="none" spc="0" baseline="0">
                <a:solidFill>
                  <a:srgbClr val="000000"/>
                </a:solidFill>
                <a:effectLst/>
                <a:latin typeface="Helvetica"/>
                <a:ea typeface="Helvetica"/>
                <a:cs typeface="Helvetica"/>
              </a:rPr>
              <a:t>Aby ste predišli zbytočnému vystaveniu prachu, vždy používajte vhodné čistiace prostriedky, ak sú k dispozícii. </a:t>
            </a:r>
          </a:p>
          <a:p>
            <a:pPr>
              <a:lnSpc>
                <a:spcPts val="2400"/>
              </a:lnSpc>
            </a:pPr>
            <a:r>
              <a:rPr lang="sk" sz="1800" b="0" i="0" strike="noStrike" cap="none" spc="0" baseline="0">
                <a:solidFill>
                  <a:srgbClr val="000000"/>
                </a:solidFill>
                <a:effectLst/>
                <a:latin typeface="Helvetica"/>
                <a:ea typeface="Helvetica"/>
                <a:cs typeface="Helvetica"/>
              </a:rPr>
              <a:t>Toto video ukazuje najvhodnejší spôsob čistenia na odstránenie prachu z podlahy.</a:t>
            </a:r>
          </a:p>
          <a:p>
            <a:pPr>
              <a:lnSpc>
                <a:spcPts val="2400"/>
              </a:lnSpc>
            </a:pPr>
            <a:r>
              <a:rPr lang="sk" sz="1800" b="0" i="0" strike="noStrike" cap="none" spc="0" baseline="0">
                <a:solidFill>
                  <a:srgbClr val="000000"/>
                </a:solidFill>
                <a:effectLst/>
                <a:latin typeface="Helvetica"/>
                <a:ea typeface="Helvetica"/>
                <a:cs typeface="Helvetica"/>
              </a:rPr>
              <a:t>(Video prehráte kliknutím.)</a:t>
            </a:r>
          </a:p>
        </p:txBody>
      </p:sp>
      <p:pic>
        <p:nvPicPr>
          <p:cNvPr id="4" name="cleaning.mp4" descr="cleaning.mp4">
            <a:hlinkClick r:id="" action="ppaction://media"/>
            <a:extLst>
              <a:ext uri="{FF2B5EF4-FFF2-40B4-BE49-F238E27FC236}">
                <a16:creationId xmlns:a16="http://schemas.microsoft.com/office/drawing/2014/main" id="{2A37D0FE-0902-D542-9D20-1E29EE268582}"/>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357374" y="1640901"/>
            <a:ext cx="5453625" cy="4362900"/>
          </a:xfrm>
          <a:prstGeom prst="rect">
            <a:avLst/>
          </a:prstGeom>
        </p:spPr>
      </p:pic>
    </p:spTree>
    <p:extLst>
      <p:ext uri="{BB962C8B-B14F-4D97-AF65-F5344CB8AC3E}">
        <p14:creationId xmlns:p14="http://schemas.microsoft.com/office/powerpoint/2010/main" val="42007091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32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7"/>
</p:tagLst>
</file>

<file path=ppt/tags/tag11.xml><?xml version="1.0" encoding="utf-8"?>
<p:tagLst xmlns:a="http://schemas.openxmlformats.org/drawingml/2006/main" xmlns:r="http://schemas.openxmlformats.org/officeDocument/2006/relationships" xmlns:p="http://schemas.openxmlformats.org/presentationml/2006/main">
  <p:tag name="AS_UNIQUEID" val="18"/>
</p:tagLst>
</file>

<file path=ppt/tags/tag12.xml><?xml version="1.0" encoding="utf-8"?>
<p:tagLst xmlns:a="http://schemas.openxmlformats.org/drawingml/2006/main" xmlns:r="http://schemas.openxmlformats.org/officeDocument/2006/relationships" xmlns:p="http://schemas.openxmlformats.org/presentationml/2006/main">
  <p:tag name="AS_UNIQUEID" val="19"/>
</p:tagLst>
</file>

<file path=ppt/tags/tag13.xml><?xml version="1.0" encoding="utf-8"?>
<p:tagLst xmlns:a="http://schemas.openxmlformats.org/drawingml/2006/main" xmlns:r="http://schemas.openxmlformats.org/officeDocument/2006/relationships" xmlns:p="http://schemas.openxmlformats.org/presentationml/2006/main">
  <p:tag name="AS_UNIQUEID" val="20"/>
</p:tagLst>
</file>

<file path=ppt/tags/tag14.xml><?xml version="1.0" encoding="utf-8"?>
<p:tagLst xmlns:a="http://schemas.openxmlformats.org/drawingml/2006/main" xmlns:r="http://schemas.openxmlformats.org/officeDocument/2006/relationships" xmlns:p="http://schemas.openxmlformats.org/presentationml/2006/main">
  <p:tag name="AS_UNIQUEID" val="14"/>
</p:tagLst>
</file>

<file path=ppt/tags/tag15.xml><?xml version="1.0" encoding="utf-8"?>
<p:tagLst xmlns:a="http://schemas.openxmlformats.org/drawingml/2006/main" xmlns:r="http://schemas.openxmlformats.org/officeDocument/2006/relationships" xmlns:p="http://schemas.openxmlformats.org/presentationml/2006/main">
  <p:tag name="AS_UNIQUEID" val="15"/>
</p:tagLst>
</file>

<file path=ppt/tags/tag16.xml><?xml version="1.0" encoding="utf-8"?>
<p:tagLst xmlns:a="http://schemas.openxmlformats.org/drawingml/2006/main" xmlns:r="http://schemas.openxmlformats.org/officeDocument/2006/relationships" xmlns:p="http://schemas.openxmlformats.org/presentationml/2006/main">
  <p:tag name="AS_UNIQUEID" val="16"/>
</p:tagLst>
</file>

<file path=ppt/tags/tag17.xml><?xml version="1.0" encoding="utf-8"?>
<p:tagLst xmlns:a="http://schemas.openxmlformats.org/drawingml/2006/main" xmlns:r="http://schemas.openxmlformats.org/officeDocument/2006/relationships" xmlns:p="http://schemas.openxmlformats.org/presentationml/2006/main">
  <p:tag name="AS_UNIQUEID" val="26"/>
</p:tagLst>
</file>

<file path=ppt/tags/tag18.xml><?xml version="1.0" encoding="utf-8"?>
<p:tagLst xmlns:a="http://schemas.openxmlformats.org/drawingml/2006/main" xmlns:r="http://schemas.openxmlformats.org/officeDocument/2006/relationships" xmlns:p="http://schemas.openxmlformats.org/presentationml/2006/main">
  <p:tag name="AS_UNIQUEID" val="27"/>
</p:tagLst>
</file>

<file path=ppt/tags/tag19.xml><?xml version="1.0" encoding="utf-8"?>
<p:tagLst xmlns:a="http://schemas.openxmlformats.org/drawingml/2006/main" xmlns:r="http://schemas.openxmlformats.org/officeDocument/2006/relationships" xmlns:p="http://schemas.openxmlformats.org/presentationml/2006/main">
  <p:tag name="AS_UNIQUEID" val="28"/>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9"/>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2.xml><?xml version="1.0" encoding="utf-8"?>
<p:tagLst xmlns:a="http://schemas.openxmlformats.org/drawingml/2006/main" xmlns:r="http://schemas.openxmlformats.org/officeDocument/2006/relationships" xmlns:p="http://schemas.openxmlformats.org/presentationml/2006/main">
  <p:tag name="AS_UNIQUEID" val="23"/>
</p:tagLst>
</file>

<file path=ppt/tags/tag23.xml><?xml version="1.0" encoding="utf-8"?>
<p:tagLst xmlns:a="http://schemas.openxmlformats.org/drawingml/2006/main" xmlns:r="http://schemas.openxmlformats.org/officeDocument/2006/relationships" xmlns:p="http://schemas.openxmlformats.org/presentationml/2006/main">
  <p:tag name="AS_UNIQUEID" val="24"/>
</p:tagLst>
</file>

<file path=ppt/tags/tag24.xml><?xml version="1.0" encoding="utf-8"?>
<p:tagLst xmlns:a="http://schemas.openxmlformats.org/drawingml/2006/main" xmlns:r="http://schemas.openxmlformats.org/officeDocument/2006/relationships" xmlns:p="http://schemas.openxmlformats.org/presentationml/2006/main">
  <p:tag name="AS_UNIQUEID" val="35"/>
</p:tagLst>
</file>

<file path=ppt/tags/tag25.xml><?xml version="1.0" encoding="utf-8"?>
<p:tagLst xmlns:a="http://schemas.openxmlformats.org/drawingml/2006/main" xmlns:r="http://schemas.openxmlformats.org/officeDocument/2006/relationships" xmlns:p="http://schemas.openxmlformats.org/presentationml/2006/main">
  <p:tag name="AS_UNIQUEID" val="36"/>
</p:tagLst>
</file>

<file path=ppt/tags/tag26.xml><?xml version="1.0" encoding="utf-8"?>
<p:tagLst xmlns:a="http://schemas.openxmlformats.org/drawingml/2006/main" xmlns:r="http://schemas.openxmlformats.org/officeDocument/2006/relationships" xmlns:p="http://schemas.openxmlformats.org/presentationml/2006/main">
  <p:tag name="AS_UNIQUEID" val="37"/>
</p:tagLst>
</file>

<file path=ppt/tags/tag27.xml><?xml version="1.0" encoding="utf-8"?>
<p:tagLst xmlns:a="http://schemas.openxmlformats.org/drawingml/2006/main" xmlns:r="http://schemas.openxmlformats.org/officeDocument/2006/relationships" xmlns:p="http://schemas.openxmlformats.org/presentationml/2006/main">
  <p:tag name="AS_UNIQUEID" val="31"/>
</p:tagLst>
</file>

<file path=ppt/tags/tag28.xml><?xml version="1.0" encoding="utf-8"?>
<p:tagLst xmlns:a="http://schemas.openxmlformats.org/drawingml/2006/main" xmlns:r="http://schemas.openxmlformats.org/officeDocument/2006/relationships" xmlns:p="http://schemas.openxmlformats.org/presentationml/2006/main">
  <p:tag name="AS_UNIQUEID" val="32"/>
</p:tagLst>
</file>

<file path=ppt/tags/tag29.xml><?xml version="1.0" encoding="utf-8"?>
<p:tagLst xmlns:a="http://schemas.openxmlformats.org/drawingml/2006/main" xmlns:r="http://schemas.openxmlformats.org/officeDocument/2006/relationships" xmlns:p="http://schemas.openxmlformats.org/presentationml/2006/main">
  <p:tag name="AS_UNIQUEID" val="33"/>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43"/>
</p:tagLst>
</file>

<file path=ppt/tags/tag31.xml><?xml version="1.0" encoding="utf-8"?>
<p:tagLst xmlns:a="http://schemas.openxmlformats.org/drawingml/2006/main" xmlns:r="http://schemas.openxmlformats.org/officeDocument/2006/relationships" xmlns:p="http://schemas.openxmlformats.org/presentationml/2006/main">
  <p:tag name="AS_UNIQUEID" val="44"/>
</p:tagLst>
</file>

<file path=ppt/tags/tag32.xml><?xml version="1.0" encoding="utf-8"?>
<p:tagLst xmlns:a="http://schemas.openxmlformats.org/drawingml/2006/main" xmlns:r="http://schemas.openxmlformats.org/officeDocument/2006/relationships" xmlns:p="http://schemas.openxmlformats.org/presentationml/2006/main">
  <p:tag name="AS_UNIQUEID" val="45"/>
</p:tagLst>
</file>

<file path=ppt/tags/tag33.xml><?xml version="1.0" encoding="utf-8"?>
<p:tagLst xmlns:a="http://schemas.openxmlformats.org/drawingml/2006/main" xmlns:r="http://schemas.openxmlformats.org/officeDocument/2006/relationships" xmlns:p="http://schemas.openxmlformats.org/presentationml/2006/main">
  <p:tag name="AS_UNIQUEID" val="39"/>
</p:tagLst>
</file>

<file path=ppt/tags/tag34.xml><?xml version="1.0" encoding="utf-8"?>
<p:tagLst xmlns:a="http://schemas.openxmlformats.org/drawingml/2006/main" xmlns:r="http://schemas.openxmlformats.org/officeDocument/2006/relationships" xmlns:p="http://schemas.openxmlformats.org/presentationml/2006/main">
  <p:tag name="AS_UNIQUEID" val="40"/>
</p:tagLst>
</file>

<file path=ppt/tags/tag35.xml><?xml version="1.0" encoding="utf-8"?>
<p:tagLst xmlns:a="http://schemas.openxmlformats.org/drawingml/2006/main" xmlns:r="http://schemas.openxmlformats.org/officeDocument/2006/relationships" xmlns:p="http://schemas.openxmlformats.org/presentationml/2006/main">
  <p:tag name="AS_UNIQUEID" val="41"/>
</p:tagLst>
</file>

<file path=ppt/tags/tag36.xml><?xml version="1.0" encoding="utf-8"?>
<p:tagLst xmlns:a="http://schemas.openxmlformats.org/drawingml/2006/main" xmlns:r="http://schemas.openxmlformats.org/officeDocument/2006/relationships" xmlns:p="http://schemas.openxmlformats.org/presentationml/2006/main">
  <p:tag name="AS_UNIQUEID" val="51"/>
</p:tagLst>
</file>

<file path=ppt/tags/tag37.xml><?xml version="1.0" encoding="utf-8"?>
<p:tagLst xmlns:a="http://schemas.openxmlformats.org/drawingml/2006/main" xmlns:r="http://schemas.openxmlformats.org/officeDocument/2006/relationships" xmlns:p="http://schemas.openxmlformats.org/presentationml/2006/main">
  <p:tag name="AS_UNIQUEID" val="52"/>
</p:tagLst>
</file>

<file path=ppt/tags/tag38.xml><?xml version="1.0" encoding="utf-8"?>
<p:tagLst xmlns:a="http://schemas.openxmlformats.org/drawingml/2006/main" xmlns:r="http://schemas.openxmlformats.org/officeDocument/2006/relationships" xmlns:p="http://schemas.openxmlformats.org/presentationml/2006/main">
  <p:tag name="AS_UNIQUEID" val="53"/>
</p:tagLst>
</file>

<file path=ppt/tags/tag39.xml><?xml version="1.0" encoding="utf-8"?>
<p:tagLst xmlns:a="http://schemas.openxmlformats.org/drawingml/2006/main" xmlns:r="http://schemas.openxmlformats.org/officeDocument/2006/relationships" xmlns:p="http://schemas.openxmlformats.org/presentationml/2006/main">
  <p:tag name="AS_UNIQUEID" val="54"/>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40.xml><?xml version="1.0" encoding="utf-8"?>
<p:tagLst xmlns:a="http://schemas.openxmlformats.org/drawingml/2006/main" xmlns:r="http://schemas.openxmlformats.org/officeDocument/2006/relationships" xmlns:p="http://schemas.openxmlformats.org/presentationml/2006/main">
  <p:tag name="AS_UNIQUEID" val="47"/>
</p:tagLst>
</file>

<file path=ppt/tags/tag41.xml><?xml version="1.0" encoding="utf-8"?>
<p:tagLst xmlns:a="http://schemas.openxmlformats.org/drawingml/2006/main" xmlns:r="http://schemas.openxmlformats.org/officeDocument/2006/relationships" xmlns:p="http://schemas.openxmlformats.org/presentationml/2006/main">
  <p:tag name="AS_UNIQUEID" val="48"/>
</p:tagLst>
</file>

<file path=ppt/tags/tag42.xml><?xml version="1.0" encoding="utf-8"?>
<p:tagLst xmlns:a="http://schemas.openxmlformats.org/drawingml/2006/main" xmlns:r="http://schemas.openxmlformats.org/officeDocument/2006/relationships" xmlns:p="http://schemas.openxmlformats.org/presentationml/2006/main">
  <p:tag name="AS_UNIQUEID" val="49"/>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11"/>
</p:tagLst>
</file>

<file path=ppt/tags/tag8.xml><?xml version="1.0" encoding="utf-8"?>
<p:tagLst xmlns:a="http://schemas.openxmlformats.org/drawingml/2006/main" xmlns:r="http://schemas.openxmlformats.org/officeDocument/2006/relationships" xmlns:p="http://schemas.openxmlformats.org/presentationml/2006/main">
  <p:tag name="AS_UNIQUEID" val="5"/>
</p:tagLst>
</file>

<file path=ppt/tags/tag9.xml><?xml version="1.0" encoding="utf-8"?>
<p:tagLst xmlns:a="http://schemas.openxmlformats.org/drawingml/2006/main" xmlns:r="http://schemas.openxmlformats.org/officeDocument/2006/relationships" xmlns:p="http://schemas.openxmlformats.org/presentationml/2006/main">
  <p:tag name="AS_UNIQUEID"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545FEE-AD81-4023-B6AC-5CAEA335ED97}">
  <ds:schemaRefs>
    <ds:schemaRef ds:uri="http://schemas.microsoft.com/office/2006/metadata/properties"/>
    <ds:schemaRef ds:uri="6d9d7403-2d8c-4818-ae25-2c5629bc7330"/>
    <ds:schemaRef ds:uri="http://www.w3.org/XML/1998/namespace"/>
    <ds:schemaRef ds:uri="http://schemas.openxmlformats.org/package/2006/metadata/core-properties"/>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d8ecf516-e360-4672-81b9-68723bedb71f"/>
  </ds:schemaRefs>
</ds:datastoreItem>
</file>

<file path=customXml/itemProps2.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3.xml><?xml version="1.0" encoding="utf-8"?>
<ds:datastoreItem xmlns:ds="http://schemas.openxmlformats.org/officeDocument/2006/customXml" ds:itemID="{14F6AEF6-DB14-4577-84D2-D345996ACE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50</TotalTime>
  <Words>1386</Words>
  <Application>Microsoft Macintosh PowerPoint</Application>
  <PresentationFormat>Widescreen</PresentationFormat>
  <Paragraphs>122</Paragraphs>
  <Slides>15</Slides>
  <Notes>14</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29</cp:revision>
  <dcterms:created xsi:type="dcterms:W3CDTF">2020-06-24T14:35:04Z</dcterms:created>
  <dcterms:modified xsi:type="dcterms:W3CDTF">2024-11-13T12:21:36Z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