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4359CE-262C-46E4-ACEA-C8CFD951DBFB}" v="21" dt="2022-09-30T08:35:34.848"/>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88844"/>
  </p:normalViewPr>
  <p:slideViewPr>
    <p:cSldViewPr snapToGrid="0" snapToObjects="1">
      <p:cViewPr varScale="1">
        <p:scale>
          <a:sx n="109" d="100"/>
          <a:sy n="109" d="100"/>
        </p:scale>
        <p:origin x="1288" y="1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de" sz="1200" b="0" i="0" strike="noStrike" cap="none" spc="0" baseline="0" dirty="0">
                <a:solidFill>
                  <a:srgbClr val="000000"/>
                </a:solidFill>
                <a:effectLst/>
                <a:latin typeface="+mn-lt"/>
                <a:ea typeface="Calibri"/>
                <a:cs typeface="Calibri"/>
              </a:rPr>
              <a:t>Eine übermäßige Belastung durch alveolengängiges kristallines Siliziumdioxid (RCS) kann langfristig zu ernsthaften Gesundheitsproblemen führen. Aus diesem Grund ist es wichtig, dass alle Arbeitskräfte bewährte Praktiken kennen, die die Belastung durch Quarzstaub begrenzen oder eliminieren.</a:t>
            </a:r>
          </a:p>
          <a:p>
            <a:endParaRPr lang="en-US" sz="1200" b="0" i="0" u="none" strike="noStrike" kern="1200" dirty="0">
              <a:solidFill>
                <a:schemeClr val="tx1"/>
              </a:solidFill>
              <a:effectLst/>
              <a:latin typeface="+mn-lt"/>
              <a:ea typeface="+mn-ea"/>
              <a:cs typeface="+mn-cs"/>
            </a:endParaRPr>
          </a:p>
          <a:p>
            <a:r>
              <a:rPr lang="de" sz="1200" b="0" i="0" strike="noStrike" cap="none" spc="0" baseline="0" dirty="0">
                <a:solidFill>
                  <a:srgbClr val="000000"/>
                </a:solidFill>
                <a:effectLst/>
                <a:latin typeface="+mn-lt"/>
                <a:ea typeface="Calibri"/>
                <a:cs typeface="Calibri"/>
              </a:rPr>
              <a:t>Diese Schulung bietet Informationen zur Staubmessung.</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 sz="1200" b="0" i="0" strike="noStrike" cap="none" spc="0" baseline="0" dirty="0">
                <a:solidFill>
                  <a:srgbClr val="000000"/>
                </a:solidFill>
                <a:effectLst/>
                <a:latin typeface="+mn-lt"/>
                <a:ea typeface="Calibri"/>
                <a:cs typeface="Calibri"/>
              </a:rPr>
              <a:t>Die statische Messung kann auch eingesetzt werden, um bestimmte Quellen von luftgetragenem Staub und RCS zu identifizieren.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de" sz="1000" b="0" i="0" strike="noStrike" cap="none" spc="0" baseline="0">
                <a:solidFill>
                  <a:srgbClr val="000000"/>
                </a:solidFill>
                <a:effectLst/>
                <a:latin typeface="Helvetica"/>
                <a:ea typeface="Helvetica"/>
                <a:cs typeface="Helvetica"/>
              </a:rPr>
              <a:t>Dieses Schulungspaket wurde als Teil des NEPSI-Handbuchs für bewährte Praktiken entwickelt – mehr Infos auf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7988301" y="429114"/>
            <a:ext cx="382905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 sz="1400" b="1" i="0" strike="noStrike" cap="none" spc="0" baseline="0" dirty="0">
                <a:solidFill>
                  <a:srgbClr val="F6A317"/>
                </a:solidFill>
                <a:effectLst/>
                <a:latin typeface="Helvetica"/>
                <a:ea typeface="Helvetica"/>
                <a:cs typeface="Helvetica"/>
              </a:rPr>
              <a:t>BEWÄHRTEN PRAKTIKEN FÜR DIE STAUBMESSUNG (FÜR ARBEITSKRÄFTE)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2" y="2902987"/>
            <a:ext cx="7662205" cy="850900"/>
          </a:xfrm>
        </p:spPr>
        <p:txBody>
          <a:bodyPr anchor="t"/>
          <a:lstStyle/>
          <a:p>
            <a:pPr>
              <a:lnSpc>
                <a:spcPct val="100000"/>
              </a:lnSpc>
            </a:pPr>
            <a:r>
              <a:rPr lang="de" sz="2800" b="1" i="0" strike="noStrike" cap="none" spc="0" baseline="0" dirty="0">
                <a:solidFill>
                  <a:srgbClr val="FFFFFF"/>
                </a:solidFill>
                <a:effectLst/>
                <a:latin typeface="Helvetica"/>
                <a:ea typeface="Helvetica"/>
                <a:cs typeface="Helvetica"/>
              </a:rPr>
              <a:t>BEWÄHRTEN PRAKTIKEN FÜR DIE STAUBMESSUNG (FÜR ARBEITSKRÄFTE)</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dirty="0"/>
          </a:p>
        </p:txBody>
      </p:sp>
      <p:sp>
        <p:nvSpPr>
          <p:cNvPr id="5" name="Rectangle 4">
            <a:extLst>
              <a:ext uri="{FF2B5EF4-FFF2-40B4-BE49-F238E27FC236}">
                <a16:creationId xmlns:a16="http://schemas.microsoft.com/office/drawing/2014/main" id="{4F0B7549-1A6F-4540-9C49-4BC822ADA478}"/>
              </a:ext>
            </a:extLst>
          </p:cNvPr>
          <p:cNvSpPr/>
          <p:nvPr/>
        </p:nvSpPr>
        <p:spPr>
          <a:xfrm>
            <a:off x="7643812" y="142875"/>
            <a:ext cx="4151947"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ERGEBNISSE VON STAUBMESSUNGEN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2700338"/>
            <a:ext cx="5453624" cy="3201832"/>
          </a:xfrm>
        </p:spPr>
        <p:txBody>
          <a:bodyPr anchor="t"/>
          <a:lstStyle/>
          <a:p>
            <a:pPr marL="342900" indent="-342900">
              <a:lnSpc>
                <a:spcPts val="2400"/>
              </a:lnSpc>
              <a:buFont typeface="Arial"/>
              <a:buChar char="•"/>
            </a:pPr>
            <a:r>
              <a:rPr lang="de" sz="1800" b="0" i="0" strike="noStrike" cap="none" spc="0" baseline="0" dirty="0">
                <a:solidFill>
                  <a:srgbClr val="000000"/>
                </a:solidFill>
                <a:effectLst/>
                <a:latin typeface="Helvetica"/>
                <a:ea typeface="Helvetica"/>
                <a:cs typeface="Helvetica"/>
              </a:rPr>
              <a:t>Arbeitskräfte haben das Recht, die Ergebnisse ihrer Staubmessungen anzufordern.</a:t>
            </a:r>
          </a:p>
          <a:p>
            <a:pPr marL="342900" indent="-342900">
              <a:lnSpc>
                <a:spcPts val="2400"/>
              </a:lnSpc>
              <a:buFont typeface="Arial"/>
              <a:buChar char="•"/>
            </a:pPr>
            <a:r>
              <a:rPr lang="de" sz="1800" b="0" i="0" strike="noStrike" cap="none" spc="0" baseline="0" dirty="0">
                <a:solidFill>
                  <a:srgbClr val="000000"/>
                </a:solidFill>
                <a:effectLst/>
                <a:latin typeface="Helvetica"/>
                <a:ea typeface="Helvetica"/>
                <a:cs typeface="Helvetica"/>
              </a:rPr>
              <a:t>Arbeitgeber sollten die Ergebnisse der Staubmessungen während der Schulungen zur Verfügung stellen.</a:t>
            </a:r>
          </a:p>
          <a:p>
            <a:pPr marL="342900" indent="-342900">
              <a:lnSpc>
                <a:spcPts val="2400"/>
              </a:lnSpc>
              <a:buFont typeface="Arial"/>
              <a:buChar char="•"/>
            </a:pPr>
            <a:r>
              <a:rPr lang="de" sz="1800" b="0" i="0" strike="noStrike" cap="none" spc="0" baseline="0" dirty="0">
                <a:solidFill>
                  <a:srgbClr val="000000"/>
                </a:solidFill>
                <a:effectLst/>
                <a:latin typeface="Helvetica"/>
                <a:ea typeface="Helvetica"/>
                <a:cs typeface="Helvetica"/>
              </a:rPr>
              <a:t>Wenn Arbeitskräfte die Risiken der Staubbelastung kennen, können sie wirksame Maßnahmen ergreifen, um sie zu minimieren.</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5" y="1640901"/>
            <a:ext cx="4724146"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DOS UND DON'TS DER STAUBMESSUNG</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5" y="2814638"/>
            <a:ext cx="7880982" cy="3230407"/>
          </a:xfrm>
        </p:spPr>
        <p:txBody>
          <a:bodyPr/>
          <a:lstStyle/>
          <a:p>
            <a:pPr>
              <a:lnSpc>
                <a:spcPct val="100000"/>
              </a:lnSpc>
            </a:pPr>
            <a:r>
              <a:rPr lang="de" sz="1600" b="1" i="0" strike="noStrike" cap="none" spc="0" baseline="0" dirty="0">
                <a:solidFill>
                  <a:srgbClr val="000000"/>
                </a:solidFill>
                <a:effectLst/>
                <a:latin typeface="Helvetica"/>
                <a:ea typeface="Helvetica"/>
                <a:cs typeface="Helvetica"/>
              </a:rPr>
              <a:t>DO</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Tragen Sie die Messgeräte (idealerweise) für die gesamte Dauer der Schicht.</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Notieren Sie Tätigkeiten und Vorfälle während der Schicht (z.B. Verschüttungen und Unfälle). </a:t>
            </a:r>
          </a:p>
          <a:p>
            <a:pPr marL="285750" indent="-285750">
              <a:lnSpc>
                <a:spcPct val="100000"/>
              </a:lnSpc>
              <a:spcAft>
                <a:spcPts val="1000"/>
              </a:spcAft>
              <a:buSzPct val="85000"/>
              <a:buFont typeface=".Apple Color Emoji UI"/>
              <a:buChar char="✅"/>
            </a:pPr>
            <a:r>
              <a:rPr lang="de" sz="1600" b="0" i="0" strike="noStrike" cap="none" spc="0" baseline="0" dirty="0">
                <a:solidFill>
                  <a:srgbClr val="000000"/>
                </a:solidFill>
                <a:effectLst/>
                <a:latin typeface="Helvetica"/>
                <a:ea typeface="Helvetica"/>
                <a:cs typeface="Helvetica"/>
              </a:rPr>
              <a:t>Fragen Sie nach den Ergebnissen der Staubmessungen.</a:t>
            </a:r>
          </a:p>
          <a:p>
            <a:pPr>
              <a:lnSpc>
                <a:spcPct val="100000"/>
              </a:lnSpc>
            </a:pPr>
            <a:r>
              <a:rPr lang="de" sz="1600" b="1" i="0" strike="noStrike" cap="none" spc="0" baseline="0" dirty="0">
                <a:solidFill>
                  <a:srgbClr val="000000"/>
                </a:solidFill>
                <a:effectLst/>
                <a:latin typeface="Helvetica"/>
                <a:ea typeface="Helvetica"/>
                <a:cs typeface="Helvetica"/>
              </a:rPr>
              <a:t>DON’T</a:t>
            </a:r>
          </a:p>
          <a:p>
            <a:pPr marL="285750" indent="-285750">
              <a:lnSpc>
                <a:spcPct val="100000"/>
              </a:lnSpc>
              <a:buSzPct val="85000"/>
              <a:buFont typeface=".Apple Color Emoji UI"/>
              <a:buChar char="❌"/>
            </a:pPr>
            <a:r>
              <a:rPr lang="de" sz="1600" b="0" i="0" strike="noStrike" cap="none" spc="0" baseline="0" dirty="0">
                <a:solidFill>
                  <a:srgbClr val="000000"/>
                </a:solidFill>
                <a:effectLst/>
                <a:latin typeface="Helvetica"/>
                <a:ea typeface="Helvetica"/>
                <a:cs typeface="Helvetica"/>
              </a:rPr>
              <a:t>Behindern Sie die Messgeräte nicht.</a:t>
            </a:r>
          </a:p>
          <a:p>
            <a:pPr marL="285750" indent="-285750">
              <a:lnSpc>
                <a:spcPct val="100000"/>
              </a:lnSpc>
              <a:buSzPct val="85000"/>
              <a:buFont typeface=".Apple Color Emoji UI"/>
              <a:buChar char="❌"/>
            </a:pPr>
            <a:r>
              <a:rPr lang="de" sz="1600" b="0" i="0" strike="noStrike" cap="none" spc="0" baseline="0" dirty="0">
                <a:solidFill>
                  <a:srgbClr val="FF0000"/>
                </a:solidFill>
                <a:effectLst/>
                <a:latin typeface="Helvetica"/>
                <a:ea typeface="Helvetica"/>
                <a:cs typeface="Helvetica"/>
              </a:rPr>
              <a:t>Text für Lehrkraft – fügen Sie zusätzliche Informationen hinzu, die für Ihren Arbeitskontext relevant sind</a:t>
            </a:r>
          </a:p>
          <a:p>
            <a:pPr marL="285750" indent="-285750">
              <a:lnSpc>
                <a:spcPct val="100000"/>
              </a:lnSpc>
              <a:buSzPct val="85000"/>
              <a:buFont typeface=".Apple Color Emoji UI"/>
              <a:buChar char="✅"/>
            </a:pPr>
            <a:endParaRPr lang="en-US" dirty="0"/>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744456" y="1522413"/>
            <a:ext cx="4127500" cy="4127500"/>
          </a:xfrm>
          <a:prstGeom prst="rect">
            <a:avLst/>
          </a:prstGeom>
        </p:spPr>
      </p:pic>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FAZIT</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7409496" cy="3682369"/>
          </a:xfrm>
        </p:spPr>
        <p:txBody>
          <a:bodyPr anchor="t"/>
          <a:lstStyle/>
          <a:p>
            <a:pPr>
              <a:lnSpc>
                <a:spcPts val="2400"/>
              </a:lnSpc>
              <a:spcBef>
                <a:spcPts val="600"/>
              </a:spcBef>
              <a:spcAft>
                <a:spcPts val="1000"/>
              </a:spcAft>
            </a:pPr>
            <a:r>
              <a:rPr lang="de" sz="1800" b="0" i="0" strike="noStrike" cap="none" spc="0" baseline="0" dirty="0">
                <a:solidFill>
                  <a:srgbClr val="000000"/>
                </a:solidFill>
                <a:effectLst/>
                <a:latin typeface="Helvetica"/>
                <a:ea typeface="Helvetica"/>
                <a:cs typeface="Helvetica"/>
              </a:rPr>
              <a:t>Die Staubmessung liegt nicht in der Verantwortung des Arbeitnehmers, aber Kenntnisse zur Staubmessung sind für alle wichtig, die mit Materialien arbeiten, die kristalline Kieselsäure enthalten.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Die Staubmessung ist ein wichtiger Aspekt des Gesundheitsschutzes für Arbeitskräfte.</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Von den Arbeitskräften kann verlangt werden, dass sie sich an Staubmessungen beteiligen.</a:t>
            </a:r>
          </a:p>
          <a:p>
            <a:pPr marL="285750" indent="-285750">
              <a:lnSpc>
                <a:spcPts val="2400"/>
              </a:lnSpc>
              <a:spcBef>
                <a:spcPts val="600"/>
              </a:spcBef>
              <a:spcAft>
                <a:spcPts val="600"/>
              </a:spcAft>
              <a:buClr>
                <a:srgbClr val="F1B600"/>
              </a:buClr>
              <a:buSzPct val="120000"/>
              <a:buFont typeface="Wingdings" pitchFamily="2" charset="2"/>
              <a:buChar char="q"/>
            </a:pPr>
            <a:r>
              <a:rPr lang="de" sz="1800" b="0" i="0" strike="noStrike" cap="none" spc="0" baseline="0" dirty="0">
                <a:solidFill>
                  <a:srgbClr val="000000"/>
                </a:solidFill>
                <a:effectLst/>
                <a:latin typeface="Helvetica"/>
                <a:ea typeface="Helvetica"/>
                <a:cs typeface="Helvetica"/>
              </a:rPr>
              <a:t>Arbeitskräfte haben das Recht, die Ergebnisse der Staubmessungen anzufordern und einzusehen, was in den Schulungen erläutert werden sollte.</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LEERE SEITE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de" sz="1800" b="0" i="0" strike="noStrike" cap="none" spc="0" baseline="0">
                <a:solidFill>
                  <a:srgbClr val="000000"/>
                </a:solidFill>
                <a:effectLst/>
                <a:latin typeface="Helvetica"/>
                <a:ea typeface="Helvetica"/>
                <a:cs typeface="Helvetica"/>
              </a:rPr>
              <a:t>Verwenden Sie diese Folie, um spezielles Schulungsmaterial für eine bestimmte Arbeitsumgebung/ einen bestimmten Kontext zu erstellen.</a:t>
            </a:r>
          </a:p>
          <a:p>
            <a:pPr>
              <a:lnSpc>
                <a:spcPts val="2400"/>
              </a:lnSpc>
            </a:pPr>
            <a:r>
              <a:rPr lang="de" sz="1800" b="0" i="0" strike="noStrike" cap="none" spc="0" baseline="0">
                <a:solidFill>
                  <a:srgbClr val="000000"/>
                </a:solidFill>
                <a:effectLst/>
                <a:latin typeface="Helvetica"/>
                <a:ea typeface="Helvetica"/>
                <a:cs typeface="Helvetica"/>
              </a:rPr>
              <a:t>Um das Bild zu ändern, klicken Sie mit der rechten Maustaste &gt; Bild ändern &gt; dieses Gerät.</a:t>
            </a:r>
          </a:p>
          <a:p>
            <a:pPr>
              <a:lnSpc>
                <a:spcPts val="2400"/>
              </a:lnSpc>
            </a:pPr>
            <a:r>
              <a:rPr lang="de" sz="1800" b="0" i="0" strike="noStrike" cap="none" spc="0" baseline="0">
                <a:solidFill>
                  <a:srgbClr val="000000"/>
                </a:solidFill>
                <a:effectLst/>
                <a:latin typeface="Helvetica"/>
                <a:ea typeface="Helvetica"/>
                <a:cs typeface="Helvetica"/>
              </a:rPr>
              <a:t>Um weitere Folien zu erstellen, klicken Sie oben auf die Registerkarte „Neue Folie“.</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WEITERES LERNMATERIAL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2" y="2362676"/>
            <a:ext cx="7052308"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Bewährte Praktiken für die Staubmessung (Aufgabenblatt 2.3.1)</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3" history="0"/>
              </a:rPr>
              <a:t>Bewährte Praktiken für die Echtzeit-Staubmessung (Aufgabenblatt 2.3.2)</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4" history="0"/>
              </a:rPr>
              <a:t>NEPSI-Handbuch für bewährte Praktiken</a:t>
            </a:r>
          </a:p>
          <a:p>
            <a:pPr marL="285750" indent="-285750">
              <a:lnSpc>
                <a:spcPts val="2300"/>
              </a:lnSpc>
              <a:spcBef>
                <a:spcPts val="600"/>
              </a:spcBef>
              <a:spcAft>
                <a:spcPts val="600"/>
              </a:spcAft>
              <a:buSzPct val="130000"/>
              <a:buFont typeface="Arial" panose="020B0604020202020204" pitchFamily="34" charset="0"/>
              <a:buChar char="•"/>
            </a:pPr>
            <a:r>
              <a:rPr lang="de" sz="1600" b="0" i="0" strike="noStrike" cap="none" spc="0" baseline="0" dirty="0">
                <a:solidFill>
                  <a:srgbClr val="000000"/>
                </a:solidFill>
                <a:effectLst/>
                <a:latin typeface="Helvetica"/>
                <a:ea typeface="Helvetica"/>
                <a:cs typeface="Helvetica"/>
                <a:hlinkClick r:id="rId5" history="0"/>
              </a:rPr>
              <a:t>NEPSI-Handbuch für KMUs</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de" b="0" i="0" strike="noStrike" cap="none" spc="0" baseline="0" dirty="0">
                <a:solidFill>
                  <a:srgbClr val="000000"/>
                </a:solidFill>
                <a:effectLst/>
                <a:latin typeface="Calibri"/>
                <a:ea typeface="Calibri"/>
                <a:cs typeface="Calibri"/>
              </a:rPr>
              <a:t>Unsere NEPSI E-Learning-Plattform mit weiteren Lernressourcen zu RCS finden Sie unter </a:t>
            </a:r>
            <a:r>
              <a:rPr lang="de" b="0" i="0" strike="noStrike" cap="none" spc="0" baseline="0" dirty="0">
                <a:solidFill>
                  <a:srgbClr val="000000"/>
                </a:solidFill>
                <a:effectLst/>
                <a:latin typeface="Calibri"/>
                <a:ea typeface="Calibri"/>
                <a:cs typeface="Calibri"/>
                <a:hlinkClick r:id="rId6" history="0"/>
              </a:rPr>
              <a:t>training.nepsi.eu</a:t>
            </a:r>
            <a:r>
              <a:rPr lang="de" b="0" i="0" strike="noStrike" cap="none" spc="0" baseline="0" dirty="0">
                <a:solidFill>
                  <a:srgbClr val="000000"/>
                </a:solidFill>
                <a:effectLst/>
                <a:latin typeface="Calibri"/>
                <a:ea typeface="Calibri"/>
                <a:cs typeface="Calibri"/>
              </a:rPr>
              <a:t>.</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DE" sz="2800" dirty="0"/>
              <a:t>VORWORT (FÜR LEHRKRAFT)</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362676"/>
            <a:ext cx="10080000" cy="3601153"/>
          </a:xfrm>
        </p:spPr>
        <p:txBody>
          <a:bodyPr anchor="t"/>
          <a:lstStyle/>
          <a:p>
            <a:pPr>
              <a:lnSpc>
                <a:spcPts val="2400"/>
              </a:lnSpc>
            </a:pPr>
            <a:r>
              <a:rPr lang="de-DE" sz="1800" dirty="0">
                <a:latin typeface="Helvetica"/>
                <a:cs typeface="Helvetica"/>
              </a:rPr>
              <a:t>Als Teil der Schulung zur Umsetzung der NEPSI bewährten Praktiken hat NEPSI eine Reihe an Lehrmaterial entwickelt. </a:t>
            </a:r>
          </a:p>
          <a:p>
            <a:pPr>
              <a:lnSpc>
                <a:spcPts val="2400"/>
              </a:lnSpc>
            </a:pPr>
            <a:r>
              <a:rPr lang="de-DE" sz="1800" dirty="0">
                <a:latin typeface="Helvetica"/>
                <a:cs typeface="Helvetica"/>
              </a:rPr>
              <a:t>Jedes PowerPoint-Schulungspaket behandelt ein Thema, das für Arbeitskräfte in allen Branchen relevant ist, die Materialien verwenden, die kristalline Kieselsäure enthalten. Die Pakete informieren über die mit dem Thema verbundenen Risiken der Staubbelastung sowie über bewährte Praktiken und Maßnahmen, die zu deren Verringerung dienen. Ziel der Schulung ist es, die Arbeitskräfte zu informieren und zu schulen, damit sie die Sicherheitsmaßnahmen effektiv anwenden und die Belastung durch lungengängiges kristallines Siliziumdioxid (RCS) am Arbeitsplatz reduzieren können.</a:t>
            </a:r>
          </a:p>
          <a:p>
            <a:pPr>
              <a:lnSpc>
                <a:spcPts val="2400"/>
              </a:lnSpc>
            </a:pPr>
            <a:r>
              <a:rPr lang="de-DE" sz="1800" dirty="0">
                <a:latin typeface="Helvetica"/>
                <a:cs typeface="Helvetica"/>
              </a:rPr>
              <a:t>Verwenden Sie die leere Vorlage und die Platzhalter, um diesem Schulungspaket bei Bedarf zusätzliche Informationen hinzuzufügen.</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BITTE BEACHTEN</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xfrm>
            <a:off x="777243" y="2362676"/>
            <a:ext cx="10080000" cy="3601153"/>
          </a:xfrm>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de" sz="1800" b="0" i="0" strike="noStrike" cap="none" spc="0" baseline="0" dirty="0">
                <a:solidFill>
                  <a:srgbClr val="000000"/>
                </a:solidFill>
                <a:effectLst/>
                <a:latin typeface="Helvetica"/>
                <a:ea typeface="Helvetica"/>
                <a:cs typeface="Helvetica"/>
              </a:rPr>
              <a:t>Die Informationen in dieser PowerPoint-Schulung sind lediglich von beratendem und informativem Charakter. Es handelt sich nicht um eine Norm oder Vorschrift und die Schulung schafft weder neue rechtliche Pflichten noch ändert sie bestehenden Pflichten, die durch die Gesetzgebung und Politik vorliegen.</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EINLEITUNG</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de" sz="1800" b="1" i="0" strike="noStrike" cap="none" spc="0" baseline="0" dirty="0">
                <a:solidFill>
                  <a:srgbClr val="000000"/>
                </a:solidFill>
                <a:effectLst/>
                <a:latin typeface="Helvetica"/>
                <a:ea typeface="Helvetica"/>
                <a:cs typeface="Helvetica"/>
              </a:rPr>
              <a:t>Zu lernen sich vor arbeitsbedingten Gesundheitsgefahren zu schützen, ist Priorität.</a:t>
            </a:r>
          </a:p>
          <a:p>
            <a:pPr>
              <a:lnSpc>
                <a:spcPts val="2400"/>
              </a:lnSpc>
            </a:pPr>
            <a:r>
              <a:rPr lang="de" sz="1800" b="0" i="0" strike="noStrike" cap="none" spc="0" baseline="0" dirty="0">
                <a:solidFill>
                  <a:srgbClr val="000000"/>
                </a:solidFill>
                <a:effectLst/>
                <a:latin typeface="Helvetica"/>
                <a:ea typeface="Helvetica"/>
                <a:cs typeface="Helvetica"/>
              </a:rPr>
              <a:t>In dieser PowerPoint-Schulung erfahren Sie mehr über:</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Wie die Staubmessung zur RCS-Prävention und -Kontrolle eingesetzt wird</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Arten der Messung</a:t>
            </a:r>
          </a:p>
          <a:p>
            <a:pPr marL="285750" indent="-28575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Die Vorteile der Staubmessung </a:t>
            </a:r>
          </a:p>
          <a:p>
            <a:pPr marL="285750" indent="-285750">
              <a:lnSpc>
                <a:spcPts val="2400"/>
              </a:lnSpc>
              <a:buFont typeface="Arial" panose="020B0604020202020204" pitchFamily="34" charset="0"/>
              <a:buChar char="•"/>
            </a:pPr>
            <a:endParaRPr lang="en-US" sz="1800" dirty="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TECHNIKEN ZUR STAUBMINIMIERUNG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618344" cy="3682369"/>
          </a:xfrm>
        </p:spPr>
        <p:txBody>
          <a:bodyPr/>
          <a:lstStyle/>
          <a:p>
            <a:pPr>
              <a:lnSpc>
                <a:spcPts val="2400"/>
              </a:lnSpc>
              <a:spcBef>
                <a:spcPts val="600"/>
              </a:spcBef>
            </a:pPr>
            <a:r>
              <a:rPr lang="de" sz="1800" b="0" i="0" strike="noStrike" cap="none" spc="0" baseline="0" dirty="0">
                <a:solidFill>
                  <a:srgbClr val="000000"/>
                </a:solidFill>
                <a:effectLst/>
                <a:latin typeface="Helvetica"/>
                <a:ea typeface="Helvetica"/>
                <a:cs typeface="Helvetica"/>
              </a:rPr>
              <a:t>Als Erinnerung: Dies sind die fünf wichtigsten Techniken zur Staubminimierung. Sie beziehen sich zwar nicht direkt auf die Messung, aber es ist wichtig, sie sich zu merken! </a:t>
            </a:r>
          </a:p>
          <a:p>
            <a:pPr>
              <a:lnSpc>
                <a:spcPts val="2400"/>
              </a:lnSpc>
              <a:spcBef>
                <a:spcPts val="600"/>
              </a:spcBef>
            </a:pPr>
            <a:r>
              <a:rPr lang="de" sz="1800" b="0" i="0" strike="noStrike" cap="none" spc="0" baseline="0" dirty="0">
                <a:solidFill>
                  <a:srgbClr val="000000"/>
                </a:solidFill>
                <a:effectLst/>
                <a:latin typeface="Helvetica"/>
                <a:ea typeface="Helvetica"/>
                <a:cs typeface="Helvetica"/>
              </a:rPr>
              <a:t>Die Ergebnisse der Messung der Staubbelastung helfen dabei, die Wirksamkeit bestehender Staubkontroll-maßnahmen zu bewerten und Situationen zu erkennen, in denen zusätzliche Kontrollen erforderlich sein könnten.</a:t>
            </a:r>
          </a:p>
          <a:p>
            <a:pPr>
              <a:lnSpc>
                <a:spcPts val="2400"/>
              </a:lnSpc>
              <a:spcBef>
                <a:spcPts val="600"/>
              </a:spcBef>
            </a:pPr>
            <a:endParaRPr lang="en-US" sz="2000" dirty="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647437"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636000"/>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96000"/>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4" y="1702138"/>
            <a:ext cx="2134063" cy="218912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GUTE HYGIENE / SAUBERKEIT</a:t>
            </a:r>
          </a:p>
          <a:p>
            <a:r>
              <a:rPr lang="de" sz="1200" b="0" i="0" strike="noStrike" cap="none" spc="0" baseline="0">
                <a:solidFill>
                  <a:srgbClr val="000000"/>
                </a:solidFill>
                <a:effectLst/>
                <a:latin typeface="Calibri"/>
                <a:ea typeface="Calibri"/>
                <a:cs typeface="Calibri"/>
              </a:rPr>
              <a:t>Das Waschen der Arbeitskleidung und das Aufsaugen von Staub, der bei der Arbeit entsteht, verhindert, dass sich mit der Zeit Staub ansammelt – ein sauberer Arbeitsplatz ist ein sicherer Arbeitsplatz.</a:t>
            </a:r>
          </a:p>
          <a:p>
            <a:endParaRPr lang="en-US"/>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636000"/>
            <a:ext cx="2165032" cy="1531188"/>
          </a:xfrm>
          <a:prstGeom prst="rect">
            <a:avLst/>
          </a:prstGeom>
          <a:noFill/>
        </p:spPr>
        <p:txBody>
          <a:bodyPr wrap="square" rtlCol="0">
            <a:spAutoFit/>
          </a:bodyPr>
          <a:lstStyle/>
          <a:p>
            <a:pPr>
              <a:spcAft>
                <a:spcPts val="300"/>
              </a:spcAft>
            </a:pPr>
            <a:r>
              <a:rPr lang="de" sz="1050" b="1" i="0" strike="noStrike" cap="none" spc="50" baseline="0" dirty="0">
                <a:solidFill>
                  <a:srgbClr val="EF9A2E"/>
                </a:solidFill>
                <a:effectLst/>
                <a:latin typeface="Futura Medium"/>
                <a:ea typeface="Futura Medium"/>
                <a:cs typeface="Futura Medium"/>
              </a:rPr>
              <a:t>EINHAUSUNG</a:t>
            </a:r>
          </a:p>
          <a:p>
            <a:pPr>
              <a:spcAft>
                <a:spcPts val="300"/>
              </a:spcAft>
            </a:pPr>
            <a:r>
              <a:rPr lang="de" sz="1200" b="0" i="0" strike="noStrike" cap="none" spc="0" baseline="0" dirty="0">
                <a:solidFill>
                  <a:srgbClr val="000000"/>
                </a:solidFill>
                <a:effectLst/>
                <a:latin typeface="Calibri"/>
                <a:ea typeface="Calibri"/>
                <a:cs typeface="Calibri"/>
              </a:rPr>
              <a:t>Die Durchführung von RCS-produzierenden Prozessen in einer geschlossenen Umgebung verhindert die Staubbelastung direkt an der Quelle.</a:t>
            </a:r>
          </a:p>
          <a:p>
            <a:pPr>
              <a:spcAft>
                <a:spcPts val="300"/>
              </a:spcAft>
            </a:pPr>
            <a:endParaRPr lang="en-US" dirty="0"/>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96000"/>
            <a:ext cx="2134063" cy="1517897"/>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ABSAUGUNG / BELÜFTUNG</a:t>
            </a:r>
          </a:p>
          <a:p>
            <a:pPr>
              <a:spcAft>
                <a:spcPts val="300"/>
              </a:spcAft>
            </a:pPr>
            <a:r>
              <a:rPr lang="de" sz="1200" b="0" i="0" strike="noStrike" cap="none" spc="0" baseline="0">
                <a:solidFill>
                  <a:srgbClr val="000000"/>
                </a:solidFill>
                <a:effectLst/>
                <a:latin typeface="Calibri"/>
                <a:ea typeface="Calibri"/>
                <a:cs typeface="Calibri"/>
              </a:rPr>
              <a:t>Fangen Sie RCS direkt an der Quelle ein, bevor wir ihm ausgesetzt sind und tauschen Sie kontaminierte Luft mit sauberer Luft aus.</a:t>
            </a:r>
          </a:p>
          <a:p>
            <a:endParaRPr lang="en-US"/>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131929"/>
            <a:ext cx="2134062" cy="1479758"/>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SCHUTZAUSRÜSTUNG</a:t>
            </a:r>
          </a:p>
          <a:p>
            <a:r>
              <a:rPr lang="de" sz="1200" b="0" i="0" strike="noStrike" cap="none" spc="0" baseline="0">
                <a:solidFill>
                  <a:srgbClr val="000000"/>
                </a:solidFill>
                <a:effectLst/>
                <a:latin typeface="Calibri"/>
                <a:ea typeface="Calibri"/>
                <a:cs typeface="Calibri"/>
              </a:rPr>
              <a:t>PSA (z.B. Gesichtsmasken) schützt vor Staub, wenn alle anderen Kontrollmaßnahmen nicht ausreichen, um das Risiko zu minimieren.</a:t>
            </a:r>
          </a:p>
          <a:p>
            <a:endParaRPr lang="en-US"/>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de" sz="1050" b="1" i="0" strike="noStrike" cap="none" spc="50" baseline="0">
                <a:solidFill>
                  <a:srgbClr val="EF9A2E"/>
                </a:solidFill>
                <a:effectLst/>
                <a:latin typeface="Futura Medium"/>
                <a:ea typeface="Futura Medium"/>
                <a:cs typeface="Futura Medium"/>
              </a:rPr>
              <a:t>WASSER</a:t>
            </a:r>
          </a:p>
          <a:p>
            <a:pPr>
              <a:spcAft>
                <a:spcPts val="300"/>
              </a:spcAft>
            </a:pPr>
            <a:r>
              <a:rPr lang="de" sz="1200" b="0" i="0" strike="noStrike" cap="none" spc="0" baseline="0">
                <a:solidFill>
                  <a:srgbClr val="000000"/>
                </a:solidFill>
                <a:effectLst/>
                <a:latin typeface="Calibri"/>
                <a:ea typeface="Calibri"/>
                <a:cs typeface="Calibri"/>
              </a:rPr>
              <a:t>Wenn Sie Wasser in Ihre Prozesse integrieren, verhindern Sie, dass Staub in die Luft gelangt, indem Sie die Partikel mit Wasser auffangen.</a:t>
            </a:r>
          </a:p>
          <a:p>
            <a:pPr>
              <a:spcAft>
                <a:spcPts val="300"/>
              </a:spcAft>
            </a:pPr>
            <a:endParaRPr lang="en-US"/>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5795006" cy="850900"/>
          </a:xfrm>
        </p:spPr>
        <p:txBody>
          <a:bodyPr anchor="t"/>
          <a:lstStyle/>
          <a:p>
            <a:pPr>
              <a:lnSpc>
                <a:spcPct val="100000"/>
              </a:lnSpc>
            </a:pPr>
            <a:r>
              <a:rPr lang="de" sz="2800" b="1" i="0" strike="noStrike" cap="none" spc="0" baseline="0" dirty="0">
                <a:solidFill>
                  <a:srgbClr val="F6A317"/>
                </a:solidFill>
                <a:effectLst/>
                <a:latin typeface="Helvetica"/>
                <a:ea typeface="Helvetica"/>
                <a:cs typeface="Helvetica"/>
              </a:rPr>
              <a:t>WIE STAUBMESSUNG ZUR VERRINGERUNG DER RCS-BELASTUNG EINGESETZT WIRD</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062699"/>
            <a:ext cx="5453624" cy="3236531"/>
          </a:xfrm>
        </p:spPr>
        <p:txBody>
          <a:bodyPr/>
          <a:lstStyle/>
          <a:p>
            <a:pPr>
              <a:lnSpc>
                <a:spcPts val="2400"/>
              </a:lnSpc>
            </a:pPr>
            <a:r>
              <a:rPr lang="de" sz="1800" b="0" i="0" strike="noStrike" cap="none" spc="0" baseline="0" dirty="0">
                <a:solidFill>
                  <a:srgbClr val="000000"/>
                </a:solidFill>
                <a:effectLst/>
                <a:latin typeface="Helvetica"/>
                <a:ea typeface="Helvetica"/>
                <a:cs typeface="Helvetica"/>
              </a:rPr>
              <a:t>Industrien und Unternehmen, die mit Materialien arbeiten, die kristallines Siliziumdioxid enthalten, sind verpflichtet, die Staubbelastung am Arbeitsplatz routinemäßig zu überprüfen. </a:t>
            </a:r>
          </a:p>
          <a:p>
            <a:pPr>
              <a:lnSpc>
                <a:spcPts val="2400"/>
              </a:lnSpc>
            </a:pPr>
            <a:r>
              <a:rPr lang="de" sz="1800" b="0" i="0" strike="noStrike" cap="none" spc="0" baseline="0" dirty="0">
                <a:solidFill>
                  <a:srgbClr val="000000"/>
                </a:solidFill>
                <a:effectLst/>
                <a:latin typeface="Helvetica"/>
                <a:ea typeface="Helvetica"/>
                <a:cs typeface="Helvetica"/>
              </a:rPr>
              <a:t>Bei der Staubmessung werden Daten über die Luftqualität gesammelt und die Menge der in der Umgebungsluft am Arbeitsplatz vorhandenen Staubpartikel bestimmt.</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1611" y="1564895"/>
            <a:ext cx="4094333"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6857996" cy="850900"/>
          </a:xfrm>
        </p:spPr>
        <p:txBody>
          <a:bodyPr/>
          <a:lstStyle/>
          <a:p>
            <a:pPr>
              <a:lnSpc>
                <a:spcPct val="100000"/>
              </a:lnSpc>
            </a:pPr>
            <a:r>
              <a:rPr lang="de" sz="2800" b="1" i="0" strike="noStrike" cap="none" spc="0" baseline="0">
                <a:solidFill>
                  <a:srgbClr val="F6A317"/>
                </a:solidFill>
                <a:effectLst/>
                <a:latin typeface="Helvetica"/>
                <a:ea typeface="Helvetica"/>
                <a:cs typeface="Helvetica"/>
              </a:rPr>
              <a:t>VORTEILE DER STAUBMESSUNG</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62676"/>
            <a:ext cx="11018517" cy="3682369"/>
          </a:xfrm>
        </p:spPr>
        <p:txBody>
          <a:bodyPr/>
          <a:lstStyle/>
          <a:p>
            <a:pPr>
              <a:lnSpc>
                <a:spcPts val="2400"/>
              </a:lnSpc>
              <a:spcAft>
                <a:spcPts val="1000"/>
              </a:spcAft>
            </a:pPr>
            <a:r>
              <a:rPr lang="de" sz="1800" b="0" i="0" strike="noStrike" cap="none" spc="0" baseline="0">
                <a:solidFill>
                  <a:srgbClr val="000000"/>
                </a:solidFill>
                <a:effectLst/>
                <a:latin typeface="Helvetica"/>
                <a:ea typeface="Helvetica"/>
                <a:cs typeface="Helvetica"/>
              </a:rPr>
              <a:t>Die Staubmessung ermöglicht Unternehmen:</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Den Grad des Berufsrisikos für die Arbeitskräfte zu bewerten und ihnen Sicherheit zu geben. </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Zu überprüfen, ob die Staubkonzentration innerhalb der nationalen Grenzwerte für die berufliche Staubbelastung liegt.</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Einen vollständigen Überblick über die Belastungswerte an ihren Standorten zu erhalten (stark und wenig belastete Arbeitskräfte).</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Situationen zu identifizieren, die weitere Überprüfungen oder die Umsetzung zusätzlicher Sicherheitsmaßnahmen zur Reduzierung der Belastung erfordern.</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Ergebnisse/Wirksamkeit der implementierten Staubkontrollmaßnahmen zu prüfen.</a:t>
            </a:r>
          </a:p>
          <a:p>
            <a:pPr marL="342900" indent="-342900">
              <a:lnSpc>
                <a:spcPts val="2400"/>
              </a:lnSpc>
              <a:spcBef>
                <a:spcPct val="0"/>
              </a:spcBef>
              <a:spcAft>
                <a:spcPts val="600"/>
              </a:spcAft>
              <a:buFont typeface="Arial" panose="020B0604020202020204" pitchFamily="34" charset="0"/>
              <a:buChar char="•"/>
            </a:pPr>
            <a:r>
              <a:rPr lang="de" sz="1800" b="0" i="0" strike="noStrike" cap="none" spc="0" baseline="0">
                <a:solidFill>
                  <a:srgbClr val="000000"/>
                </a:solidFill>
                <a:effectLst/>
                <a:latin typeface="Helvetica"/>
                <a:ea typeface="Helvetica"/>
                <a:cs typeface="Helvetica"/>
              </a:rPr>
              <a:t>Die Einhaltung der gesetzlichen Anforderungen zu dokumentieren.</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de" sz="2800" b="1" i="0" strike="noStrike" cap="none" spc="0" baseline="0">
                <a:solidFill>
                  <a:srgbClr val="F6A317"/>
                </a:solidFill>
                <a:effectLst/>
                <a:latin typeface="Helvetica"/>
                <a:ea typeface="Helvetica"/>
                <a:cs typeface="Helvetica"/>
              </a:rPr>
              <a:t>ARTEN DER MESSUNG</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lIns="91440" tIns="45720" rIns="91440" bIns="45720" anchor="t"/>
          <a:lstStyle/>
          <a:p>
            <a:pPr>
              <a:lnSpc>
                <a:spcPts val="2400"/>
              </a:lnSpc>
            </a:pPr>
            <a:r>
              <a:rPr lang="de" sz="1800" b="0" i="0" strike="noStrike" cap="none" spc="0" baseline="0" dirty="0">
                <a:solidFill>
                  <a:srgbClr val="000000"/>
                </a:solidFill>
                <a:effectLst/>
                <a:latin typeface="Helvetica"/>
                <a:ea typeface="Helvetica"/>
                <a:cs typeface="Helvetica"/>
              </a:rPr>
              <a:t>Es gibt zwei Arten der Staubmessung, die in Kombination oder einzeln verwendet werden können:</a:t>
            </a:r>
          </a:p>
          <a:p>
            <a:pPr>
              <a:lnSpc>
                <a:spcPts val="2400"/>
              </a:lnSpc>
            </a:pPr>
            <a:r>
              <a:rPr lang="de" sz="1800" b="1" dirty="0">
                <a:latin typeface="Helvetica"/>
                <a:ea typeface="Helvetica"/>
                <a:cs typeface="Helvetica"/>
              </a:rPr>
              <a:t>Personengebundene</a:t>
            </a:r>
            <a:r>
              <a:rPr lang="de" sz="1800" b="1" dirty="0">
                <a:solidFill>
                  <a:srgbClr val="000000"/>
                </a:solidFill>
                <a:latin typeface="Helvetica"/>
                <a:ea typeface="Helvetica"/>
                <a:cs typeface="Helvetica"/>
              </a:rPr>
              <a:t> </a:t>
            </a:r>
            <a:r>
              <a:rPr lang="de" sz="1800" b="1" i="0" strike="noStrike" cap="none" spc="0" baseline="0" dirty="0">
                <a:solidFill>
                  <a:srgbClr val="000000"/>
                </a:solidFill>
                <a:effectLst/>
                <a:latin typeface="Helvetica"/>
                <a:ea typeface="Helvetica"/>
                <a:cs typeface="Helvetica"/>
              </a:rPr>
              <a:t>Messung</a:t>
            </a:r>
          </a:p>
          <a:p>
            <a:pPr marL="342900" indent="-342900">
              <a:lnSpc>
                <a:spcPts val="2400"/>
              </a:lnSpc>
              <a:buFont typeface="Arial"/>
              <a:buChar char="•"/>
            </a:pPr>
            <a:r>
              <a:rPr lang="de" sz="1800" b="0" i="0" strike="noStrike" cap="none" spc="0" baseline="0" dirty="0">
                <a:solidFill>
                  <a:srgbClr val="000000"/>
                </a:solidFill>
                <a:effectLst/>
                <a:latin typeface="Helvetica"/>
                <a:ea typeface="Helvetica"/>
                <a:cs typeface="Helvetica"/>
              </a:rPr>
              <a:t>Bei dieser Methode müssen Arbeitskräfte eine Messausrüstung tragen (um Proben der Luft im Atembereich zu nehmen), in der Regel für die Dauer einer normalen Arbeitsschicht.</a:t>
            </a:r>
          </a:p>
          <a:p>
            <a:pPr>
              <a:lnSpc>
                <a:spcPts val="2400"/>
              </a:lnSpc>
            </a:pPr>
            <a:r>
              <a:rPr lang="de" sz="1800" b="1" i="0" strike="noStrike" cap="none" spc="0" baseline="0" dirty="0">
                <a:solidFill>
                  <a:srgbClr val="000000"/>
                </a:solidFill>
                <a:effectLst/>
                <a:latin typeface="Helvetica"/>
                <a:ea typeface="Helvetica"/>
                <a:cs typeface="Helvetica"/>
              </a:rPr>
              <a:t>Statische Messung</a:t>
            </a:r>
          </a:p>
          <a:p>
            <a:pPr marL="342900" indent="-342900">
              <a:lnSpc>
                <a:spcPts val="2400"/>
              </a:lnSpc>
              <a:buFont typeface="Arial"/>
              <a:buChar char="•"/>
            </a:pPr>
            <a:r>
              <a:rPr lang="de" sz="1800" b="0" i="0" strike="noStrike" cap="none" spc="0" baseline="0" dirty="0">
                <a:solidFill>
                  <a:srgbClr val="000000"/>
                </a:solidFill>
                <a:effectLst/>
                <a:latin typeface="Helvetica"/>
                <a:ea typeface="Helvetica"/>
                <a:cs typeface="Helvetica"/>
              </a:rPr>
              <a:t>Diese Methode wird verwendet, um die Luftqualität direkt an der Quelle in Räumen zu bestimmen, in denen luftgetragener Staub ein Problem darstellt. Das Entnehmen der Proben sollte sich über die normale Arbeitszeit der Arbeitskräfte erstrecken. </a:t>
            </a:r>
          </a:p>
          <a:p>
            <a:pPr>
              <a:lnSpc>
                <a:spcPts val="2400"/>
              </a:lnSpc>
            </a:pPr>
            <a:endParaRPr lang="en-US" sz="1800" dirty="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10421"/>
            <a:ext cx="6459463" cy="881380"/>
          </a:xfrm>
        </p:spPr>
        <p:txBody>
          <a:bodyPr lIns="91440" tIns="45720" rIns="91440" bIns="45720" anchor="t"/>
          <a:lstStyle/>
          <a:p>
            <a:pPr>
              <a:lnSpc>
                <a:spcPct val="100000"/>
              </a:lnSpc>
            </a:pPr>
            <a:r>
              <a:rPr lang="de" sz="2800" b="1" i="0" strike="noStrike" cap="none" spc="0" baseline="0" dirty="0">
                <a:solidFill>
                  <a:srgbClr val="F6A317"/>
                </a:solidFill>
                <a:effectLst/>
                <a:latin typeface="Helvetica"/>
                <a:ea typeface="Helvetica"/>
                <a:cs typeface="Helvetica"/>
              </a:rPr>
              <a:t>WIE SICH DIE </a:t>
            </a:r>
            <a:r>
              <a:rPr lang="de" sz="2800" dirty="0">
                <a:latin typeface="Helvetica"/>
                <a:ea typeface="Helvetica"/>
                <a:cs typeface="Helvetica"/>
              </a:rPr>
              <a:t>PERSONEN-GEBUNDENE MESSUNG</a:t>
            </a:r>
            <a:r>
              <a:rPr lang="de" sz="2800" b="1" i="0" strike="noStrike" cap="none" spc="0" baseline="0" dirty="0">
                <a:solidFill>
                  <a:srgbClr val="F6A317"/>
                </a:solidFill>
                <a:effectLst/>
                <a:latin typeface="Helvetica"/>
                <a:ea typeface="Helvetica"/>
                <a:cs typeface="Helvetica"/>
              </a:rPr>
              <a:t> AUF SIE AUSWIRKEN KANN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2" y="3040441"/>
            <a:ext cx="6652257" cy="3201832"/>
          </a:xfrm>
        </p:spPr>
        <p:txBody>
          <a:bodyPr/>
          <a:lstStyle/>
          <a:p>
            <a:pPr>
              <a:lnSpc>
                <a:spcPts val="2400"/>
              </a:lnSpc>
            </a:pPr>
            <a:r>
              <a:rPr lang="de" sz="1800" b="0" i="0" strike="noStrike" cap="none" spc="0" baseline="0" dirty="0">
                <a:solidFill>
                  <a:srgbClr val="000000"/>
                </a:solidFill>
                <a:effectLst/>
                <a:latin typeface="Helvetica"/>
                <a:ea typeface="Helvetica"/>
                <a:cs typeface="Helvetica"/>
              </a:rPr>
              <a:t>Die Staubmessung liegt in der Verantwortung des Arbeitgebers, doch es kann notwendig sein, dass Arbeitskräfte sich an dem Prozess beteiligen. In solchen Fällen:</a:t>
            </a:r>
          </a:p>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Tragen Sie die Ausrüstung so lange wie möglich während der Arbeitsschicht.</a:t>
            </a:r>
          </a:p>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Behindern Sie die Messgeräte nicht.</a:t>
            </a:r>
          </a:p>
          <a:p>
            <a:pPr marL="342900" indent="-342900">
              <a:lnSpc>
                <a:spcPts val="2400"/>
              </a:lnSpc>
              <a:buFont typeface="Arial" panose="020B0604020202020204" pitchFamily="34" charset="0"/>
              <a:buChar char="•"/>
            </a:pPr>
            <a:r>
              <a:rPr lang="de" sz="1800" b="0" i="0" strike="noStrike" cap="none" spc="0" baseline="0" dirty="0">
                <a:solidFill>
                  <a:srgbClr val="000000"/>
                </a:solidFill>
                <a:effectLst/>
                <a:latin typeface="Helvetica"/>
                <a:ea typeface="Helvetica"/>
                <a:cs typeface="Helvetica"/>
              </a:rPr>
              <a:t>Notieren Sie sich Tätigkeiten und staubige Ereignisse während der Schicht (z.B. Störungen, Verschüttungen)</a:t>
            </a:r>
          </a:p>
          <a:p>
            <a:pPr marL="342900" indent="-342900">
              <a:lnSpc>
                <a:spcPts val="2400"/>
              </a:lnSpc>
              <a:buFont typeface="Arial" panose="020B0604020202020204" pitchFamily="34" charset="0"/>
              <a:buChar char="•"/>
            </a:pPr>
            <a:endParaRPr lang="en-US" sz="1800" dirty="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rotWithShape="1">
          <a:blip r:embed="rId3"/>
          <a:srcRect l="18863" t="-322" r="14672" b="322"/>
          <a:stretch/>
        </p:blipFill>
        <p:spPr>
          <a:xfrm>
            <a:off x="7386638" y="1608138"/>
            <a:ext cx="4430712" cy="4437062"/>
          </a:xfrm>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8ED5A819-3C3D-461F-812D-73AACCC2F2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34</TotalTime>
  <Words>1097</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47</cp:revision>
  <dcterms:created xsi:type="dcterms:W3CDTF">2020-06-24T14:35:04Z</dcterms:created>
  <dcterms:modified xsi:type="dcterms:W3CDTF">2024-11-13T11:20:54Z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