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7" r:id="rId9"/>
    <p:sldId id="281" r:id="rId10"/>
    <p:sldId id="261" r:id="rId11"/>
    <p:sldId id="260" r:id="rId12"/>
    <p:sldId id="280" r:id="rId13"/>
    <p:sldId id="268" r:id="rId14"/>
    <p:sldId id="279"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5DC1-1193-0C46-B250-A1ADEA3AB979}" v="1" dt="2020-12-09T20:37:57.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93605" autoAdjust="0"/>
  </p:normalViewPr>
  <p:slideViewPr>
    <p:cSldViewPr snapToGrid="0" snapToObjects="1">
      <p:cViewPr varScale="1">
        <p:scale>
          <a:sx n="115" d="100"/>
          <a:sy n="115" d="100"/>
        </p:scale>
        <p:origin x="936" y="20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3250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28470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osvedčených postupov, ktoré obmedzujú alebo eliminujú vystavenie sa prachu z kremeňa.</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Napríklad pri vykonávaní vysokoenergetických procesov s minerálmi obsahujúcimi kryštalický kremeň použite zariadenie, ktoré má systém odsávania prachu/vody. (Pozrite si obrázok vyššie.)</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6563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1521AF0-1C3C-9B42-BAF5-EBAA6AC12E16}"/>
              </a:ext>
            </a:extLst>
          </p:cNvPr>
          <p:cNvSpPr txBox="1"/>
          <p:nvPr userDrawn="1"/>
        </p:nvSpPr>
        <p:spPr>
          <a:xfrm>
            <a:off x="7236823" y="429114"/>
            <a:ext cx="4580528"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k" sz="1400" b="1" i="0" strike="noStrike" cap="none" spc="0" baseline="0" dirty="0">
                <a:solidFill>
                  <a:srgbClr val="F6A317"/>
                </a:solidFill>
                <a:effectLst/>
                <a:latin typeface="Helvetica"/>
                <a:ea typeface="Helvetica"/>
                <a:cs typeface="Helvetica"/>
              </a:rPr>
              <a:t>ŠKOLENIE ZAMERANÉ NA OSVEDČENÉ POSTUPY V OBLASTI PRÁCE S MATERIÁLMI OBSAHUJÚCIMI KRYŠTALICKÝ KREMEŇ</a:t>
            </a:r>
          </a:p>
        </p:txBody>
      </p:sp>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51E51A5-48D1-3541-A394-ED11EF33B05A}"/>
              </a:ext>
            </a:extLst>
          </p:cNvPr>
          <p:cNvPicPr>
            <a:picLocks noChangeAspect="1"/>
          </p:cNvPicPr>
          <p:nvPr userDrawn="1"/>
        </p:nvPicPr>
        <p:blipFill>
          <a:blip r:embed="rId10"/>
          <a:stretch>
            <a:fillRect/>
          </a:stretch>
        </p:blipFill>
        <p:spPr>
          <a:xfrm>
            <a:off x="406346" y="366936"/>
            <a:ext cx="1000588" cy="630000"/>
          </a:xfrm>
          <a:prstGeom prst="rect">
            <a:avLst/>
          </a:prstGeom>
        </p:spPr>
      </p:pic>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683387"/>
            <a:ext cx="9157240" cy="1592826"/>
          </a:xfrm>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PRÁCE S MATERIÁLMI OBSAHUJÚCIMI KRYŠTALICKÝ KREMEŇ</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76213"/>
            <a:ext cx="7534275" cy="850900"/>
          </a:xfrm>
        </p:spPr>
        <p:txBody>
          <a:bodyPr/>
          <a:lstStyle/>
          <a:p>
            <a:endParaRPr lang="en-US"/>
          </a:p>
        </p:txBody>
      </p:sp>
      <p:sp>
        <p:nvSpPr>
          <p:cNvPr id="2" name="Rectangle 1">
            <a:extLst>
              <a:ext uri="{FF2B5EF4-FFF2-40B4-BE49-F238E27FC236}">
                <a16:creationId xmlns:a16="http://schemas.microsoft.com/office/drawing/2014/main" id="{2277DBB3-EF70-E14E-B8FC-73E766794D0D}"/>
              </a:ext>
            </a:extLst>
          </p:cNvPr>
          <p:cNvSpPr/>
          <p:nvPr/>
        </p:nvSpPr>
        <p:spPr>
          <a:xfrm>
            <a:off x="7090348" y="154379"/>
            <a:ext cx="4678099"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10955576"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ZÁKLADNÝCH ODPORÚČANÝCH POSTUPOV</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28210"/>
            <a:ext cx="10955577" cy="2770298"/>
          </a:xfrm>
        </p:spPr>
        <p:txBody>
          <a:bodyPr/>
          <a:lstStyle/>
          <a:p>
            <a:pPr>
              <a:lnSpc>
                <a:spcPts val="2400"/>
              </a:lnSpc>
              <a:spcBef>
                <a:spcPts val="700"/>
              </a:spcBef>
            </a:pPr>
            <a:r>
              <a:rPr lang="sk" sz="1800" b="1" i="0" strike="noStrike" cap="none" spc="0" baseline="0" dirty="0">
                <a:solidFill>
                  <a:srgbClr val="000000"/>
                </a:solidFill>
                <a:effectLst/>
                <a:latin typeface="Helvetica"/>
                <a:ea typeface="Helvetica"/>
                <a:cs typeface="Helvetica"/>
              </a:rPr>
              <a:t>ODPORÚČANÉ AKTIVITY</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Obmedzte prístup na pracovisko/do oblastí vystavených prachu len zamestnancom a oprávneným osobám.</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Použite ventilačné systémy alebo potlačenie vody na zníženie poletujúceho prachu. </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Ak je to možné, prácu robte vonku.</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Používajte metódy vysávania alebo mokrého čistenia.</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Plánujte dopredu, aby ste sa uistili, že pracovné priestory sú bezpečné a vybavenie je funkčné.</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Nahláste poruchy a majte plán, ako ich rýchlo a bezpečne vyriešiť.</a:t>
            </a:r>
          </a:p>
          <a:p>
            <a:pPr marL="285750" indent="-285750">
              <a:lnSpc>
                <a:spcPts val="2400"/>
              </a:lnSpc>
              <a:spcBef>
                <a:spcPts val="700"/>
              </a:spcBef>
              <a:buSzPct val="85000"/>
              <a:buFont typeface=".Apple Color Emoji UI"/>
              <a:buChar char="✅"/>
            </a:pPr>
            <a:r>
              <a:rPr lang="sk" sz="1800" b="0" i="0" strike="noStrike" cap="none" spc="0" baseline="0" dirty="0">
                <a:solidFill>
                  <a:srgbClr val="000000"/>
                </a:solidFill>
                <a:effectLst/>
                <a:latin typeface="Helvetica"/>
                <a:ea typeface="Helvetica"/>
                <a:cs typeface="Helvetica"/>
              </a:rPr>
              <a:t>Počas vykonávania úlohy noste OOP. Uistite sa, že masky na tvár správne sedia.</a:t>
            </a:r>
          </a:p>
          <a:p>
            <a:pPr>
              <a:lnSpc>
                <a:spcPts val="2400"/>
              </a:lnSpc>
              <a:spcBef>
                <a:spcPts val="700"/>
              </a:spcBef>
              <a:buSzPct val="85000"/>
            </a:pPr>
            <a:endParaRPr lang="en-US" sz="1800" dirty="0"/>
          </a:p>
        </p:txBody>
      </p:sp>
    </p:spTree>
    <p:extLst>
      <p:ext uri="{BB962C8B-B14F-4D97-AF65-F5344CB8AC3E}">
        <p14:creationId xmlns:p14="http://schemas.microsoft.com/office/powerpoint/2010/main" val="15349012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3" y="1640901"/>
            <a:ext cx="9957431"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ODPORÚČANÉ A ZAKÁZANÉ AKTIVITY V OBLASTI ZÁKLADNÝCH ODPORÚČANÝCH POSTUPOV</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687201"/>
            <a:ext cx="10355978" cy="3230407"/>
          </a:xfrm>
        </p:spPr>
        <p:txBody>
          <a:bodyPr/>
          <a:lstStyle/>
          <a:p>
            <a:pPr>
              <a:lnSpc>
                <a:spcPts val="2400"/>
              </a:lnSpc>
            </a:pPr>
            <a:r>
              <a:rPr lang="sk" sz="1800" b="1" i="0" strike="noStrike" cap="none" spc="0" baseline="0">
                <a:solidFill>
                  <a:srgbClr val="000000"/>
                </a:solidFill>
                <a:effectLst/>
                <a:latin typeface="Helvetica"/>
                <a:ea typeface="Helvetica"/>
                <a:cs typeface="Helvetica"/>
              </a:rPr>
              <a:t>ZAKÁZANÉ AKTIVITY</a:t>
            </a:r>
          </a:p>
          <a:p>
            <a:pPr marL="285750" indent="-285750">
              <a:lnSpc>
                <a:spcPts val="2400"/>
              </a:lnSpc>
              <a:buSzPct val="85000"/>
              <a:buFont typeface=".Apple Color Emoji UI"/>
              <a:buChar char="❌"/>
            </a:pPr>
            <a:r>
              <a:rPr lang="sk" sz="1800" b="0" i="0" strike="noStrike" cap="none" spc="0" baseline="0">
                <a:solidFill>
                  <a:srgbClr val="000000"/>
                </a:solidFill>
                <a:effectLst/>
                <a:latin typeface="Helvetica"/>
                <a:ea typeface="Helvetica"/>
                <a:cs typeface="Helvetica"/>
              </a:rPr>
              <a:t>Nepoužívajte suchú kefu – vysávajte alebo použite metódy mokrého čistenia.</a:t>
            </a:r>
          </a:p>
          <a:p>
            <a:pPr marL="285750" indent="-285750">
              <a:lnSpc>
                <a:spcPts val="2400"/>
              </a:lnSpc>
              <a:buSzPct val="85000"/>
              <a:buFont typeface=".Apple Color Emoji UI"/>
              <a:buChar char="❌"/>
            </a:pPr>
            <a:r>
              <a:rPr lang="sk" sz="1800" b="0" i="0" strike="noStrike" cap="none" spc="0" baseline="0">
                <a:solidFill>
                  <a:srgbClr val="000000"/>
                </a:solidFill>
                <a:effectLst/>
                <a:latin typeface="Helvetica"/>
                <a:ea typeface="Helvetica"/>
                <a:cs typeface="Helvetica"/>
              </a:rPr>
              <a:t>Na čistenie prachu nepoužite stlačený vzduch.</a:t>
            </a:r>
          </a:p>
          <a:p>
            <a:pPr marL="285750" indent="-285750">
              <a:lnSpc>
                <a:spcPts val="2400"/>
              </a:lnSpc>
              <a:buSzPct val="85000"/>
              <a:buFont typeface=".Apple Color Emoji UI"/>
              <a:buChar char="❌"/>
            </a:pPr>
            <a:r>
              <a:rPr lang="sk" sz="1800" b="0" i="0" strike="noStrike" cap="none" spc="0" baseline="0">
                <a:solidFill>
                  <a:srgbClr val="000000"/>
                </a:solidFill>
                <a:effectLst/>
                <a:latin typeface="Helvetica"/>
                <a:ea typeface="Helvetica"/>
                <a:cs typeface="Helvetica"/>
              </a:rPr>
              <a:t>Špinavý pracovný odev alebo OOPP neberte domov.</a:t>
            </a:r>
          </a:p>
          <a:p>
            <a:pPr marL="285750" indent="-285750">
              <a:lnSpc>
                <a:spcPts val="2400"/>
              </a:lnSpc>
              <a:buSzPct val="85000"/>
              <a:buFont typeface=".Apple Color Emoji UI"/>
              <a:buChar char="❌"/>
            </a:pPr>
            <a:r>
              <a:rPr lang="sk" sz="1800" b="0" i="0" strike="noStrike" cap="none" spc="0" baseline="0">
                <a:solidFill>
                  <a:srgbClr val="000000"/>
                </a:solidFill>
                <a:effectLst/>
                <a:latin typeface="Helvetica"/>
                <a:ea typeface="Helvetica"/>
                <a:cs typeface="Helvetica"/>
              </a:rPr>
              <a:t>Nepoužívajte poškodené OOP.</a:t>
            </a:r>
          </a:p>
          <a:p>
            <a:pPr marL="285750" indent="-285750">
              <a:lnSpc>
                <a:spcPts val="2400"/>
              </a:lnSpc>
              <a:buSzPct val="85000"/>
              <a:buFont typeface=".Apple Color Emoji UI"/>
              <a:buChar char="❌"/>
            </a:pPr>
            <a:r>
              <a:rPr lang="sk" sz="1800" b="0" i="0" strike="noStrike" cap="none" spc="0" baseline="0">
                <a:solidFill>
                  <a:srgbClr val="000000"/>
                </a:solidFill>
                <a:effectLst/>
                <a:latin typeface="Helvetica"/>
                <a:ea typeface="Helvetica"/>
                <a:cs typeface="Helvetica"/>
              </a:rPr>
              <a:t>Nefajčite ani nejedzte v procesných priestoroch vášho pracoviska.</a:t>
            </a:r>
          </a:p>
          <a:p>
            <a:pPr marL="285750" indent="-285750">
              <a:lnSpc>
                <a:spcPts val="2400"/>
              </a:lnSpc>
              <a:buSzPct val="85000"/>
              <a:buFont typeface=".Apple Color Emoji UI"/>
              <a:buChar char="❌"/>
            </a:pPr>
            <a:endParaRPr lang="en-US" sz="1800"/>
          </a:p>
          <a:p>
            <a:pPr marL="285750" indent="-285750">
              <a:lnSpc>
                <a:spcPts val="2400"/>
              </a:lnSpc>
              <a:buSzPct val="85000"/>
              <a:buFont typeface=".Apple Color Emoji UI"/>
              <a:buChar char="✅"/>
            </a:pPr>
            <a:endParaRPr lang="en-US" sz="1800"/>
          </a:p>
        </p:txBody>
      </p:sp>
    </p:spTree>
    <p:extLst>
      <p:ext uri="{BB962C8B-B14F-4D97-AF65-F5344CB8AC3E}">
        <p14:creationId xmlns:p14="http://schemas.microsoft.com/office/powerpoint/2010/main" val="37947249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p:txBody>
          <a:bodyPr/>
          <a:lstStyle/>
          <a:p>
            <a:pPr>
              <a:lnSpc>
                <a:spcPts val="2400"/>
              </a:lnSpc>
              <a:spcBef>
                <a:spcPts val="600"/>
              </a:spcBef>
              <a:spcAft>
                <a:spcPts val="1000"/>
              </a:spcAft>
            </a:pPr>
            <a:r>
              <a:rPr lang="sk" sz="1800" b="0" i="0" strike="noStrike" cap="none" spc="0" baseline="0">
                <a:solidFill>
                  <a:srgbClr val="000000"/>
                </a:solidFill>
                <a:effectLst/>
                <a:latin typeface="Helvetica"/>
                <a:ea typeface="Helvetica"/>
                <a:cs typeface="Helvetica"/>
              </a:rPr>
              <a:t>Pri práci s minerálmi obsahujúcimi kryštalický kremeň pamätajte na nasledovné:</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Prach sa vždy snažte zastaviť pri zdroji.</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Čisté pracovné prostredie je bezpečné.</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Obmedzenie prístupu do oblastí vystavených prachu je istý spôsob, ako zabrániť vystaveniu sa prachu.</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Vyhnite sa fajčeniu – fajčenie zvyšuje negatívne účinky RCS na zdravie.</a:t>
            </a:r>
          </a:p>
          <a:p>
            <a:pPr>
              <a:lnSpc>
                <a:spcPts val="2400"/>
              </a:lnSpc>
            </a:pPr>
            <a:endParaRPr lang="en-US" sz="180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DODATOČNÉ VZDELÁVACIE MATERIÁLY</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3" history="0"/>
              </a:rPr>
              <a:t>Osvedčené postupy na čistenie povrchov a inštalácií (Hárok úloh 2.1.1a)</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3" history="0"/>
              </a:rPr>
              <a:t>Osvedčené postupy pre správnu hygienu </a:t>
            </a:r>
            <a:br>
              <a:rPr lang="en-US" sz="1600" b="0" i="0" strike="noStrike" cap="none" spc="0" baseline="0" dirty="0">
                <a:solidFill>
                  <a:srgbClr val="000000"/>
                </a:solidFill>
                <a:effectLst/>
                <a:latin typeface="Helvetica"/>
                <a:ea typeface="Helvetica"/>
                <a:cs typeface="Helvetica"/>
                <a:hlinkClick r:id="rId3" history="0"/>
              </a:rPr>
            </a:br>
            <a:r>
              <a:rPr lang="sk" sz="1600" b="0" i="0" strike="noStrike" cap="none" spc="0" baseline="0" dirty="0">
                <a:solidFill>
                  <a:srgbClr val="000000"/>
                </a:solidFill>
                <a:effectLst/>
                <a:latin typeface="Helvetica"/>
                <a:ea typeface="Helvetica"/>
                <a:cs typeface="Helvetica"/>
                <a:hlinkClick r:id="rId3" history="0"/>
              </a:rPr>
              <a:t>(Hárok úloh 2.1.10)</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4"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5" history="0"/>
              </a:rPr>
              <a:t>Príručka NEPSI pre MSP</a:t>
            </a:r>
          </a:p>
        </p:txBody>
      </p:sp>
      <p:sp>
        <p:nvSpPr>
          <p:cNvPr id="4" name="Rounded Rectangle 3">
            <a:extLst>
              <a:ext uri="{FF2B5EF4-FFF2-40B4-BE49-F238E27FC236}">
                <a16:creationId xmlns:a16="http://schemas.microsoft.com/office/drawing/2014/main" id="{70F01C61-0840-6243-9982-C4FCFF0051A6}"/>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nvSpPr>
        <p:spPr>
          <a:xfrm>
            <a:off x="1088454"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6"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latin typeface="Helvetica"/>
                <a:cs typeface="Helvetica"/>
              </a:rPr>
              <a:t>Ako súčasť vzdelávacieho kroku pri implementácii osvedčených postupov NEPSI vyvinula NEPSI súbor vzdelávacích zdrojov.</a:t>
            </a:r>
          </a:p>
          <a:p>
            <a:pPr>
              <a:lnSpc>
                <a:spcPts val="2400"/>
              </a:lnSpc>
            </a:pPr>
            <a:r>
              <a:rPr lang="sk-SK" sz="180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397664140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vo forme prezentácie PowerPoint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5595848" cy="3682369"/>
          </a:xfrm>
        </p:spPr>
        <p:txBody>
          <a:bodyPr/>
          <a:lstStyle/>
          <a:p>
            <a:pPr>
              <a:lnSpc>
                <a:spcPts val="2400"/>
              </a:lnSpc>
            </a:pPr>
            <a:r>
              <a:rPr lang="sk" sz="1800" b="1" i="0" strike="noStrike" cap="none" spc="0" baseline="0" dirty="0">
                <a:solidFill>
                  <a:srgbClr val="000000"/>
                </a:solidFill>
                <a:effectLst/>
                <a:latin typeface="Helvetica"/>
                <a:ea typeface="Helvetica"/>
                <a:cs typeface="Helvetica"/>
              </a:rPr>
              <a:t>Prioritou je naučiť sa chrániť pred rizikami súvisiacimi s prácou.</a:t>
            </a:r>
          </a:p>
          <a:p>
            <a:pPr>
              <a:lnSpc>
                <a:spcPts val="2400"/>
              </a:lnSpc>
            </a:pPr>
            <a:r>
              <a:rPr lang="sk" sz="1800" b="0" i="0" strike="noStrike" cap="none" spc="0" baseline="0" dirty="0">
                <a:solidFill>
                  <a:srgbClr val="000000"/>
                </a:solidFill>
                <a:effectLst/>
                <a:latin typeface="Helvetica"/>
                <a:ea typeface="Helvetica"/>
                <a:cs typeface="Helvetica"/>
              </a:rPr>
              <a:t>Na tomto školení vo forme prezentácie PowerPoint sa dozviete nasledovné:</a:t>
            </a:r>
          </a:p>
          <a:p>
            <a:pPr marL="285750" indent="-285750">
              <a:lnSpc>
                <a:spcPts val="2400"/>
              </a:lnSpc>
              <a:buFont typeface="Arial" panose="020B0604020202020204" pitchFamily="34" charset="0"/>
              <a:buChar char="•"/>
            </a:pPr>
            <a:r>
              <a:rPr lang="en-US" sz="1800" dirty="0">
                <a:solidFill>
                  <a:srgbClr val="000000"/>
                </a:solidFill>
                <a:latin typeface="Helvetica"/>
                <a:ea typeface="Helvetica"/>
                <a:cs typeface="Helvetica"/>
              </a:rPr>
              <a:t>Z</a:t>
            </a:r>
            <a:r>
              <a:rPr lang="sk" sz="1800" b="0" i="0" strike="noStrike" cap="none" spc="0" baseline="0" dirty="0">
                <a:solidFill>
                  <a:srgbClr val="000000"/>
                </a:solidFill>
                <a:effectLst/>
                <a:latin typeface="Helvetica"/>
                <a:ea typeface="Helvetica"/>
                <a:cs typeface="Helvetica"/>
              </a:rPr>
              <a:t>ákladné kontrolné opatrenia na zabránenie alebo minimalizáciu vystavenia sa škodlivému prachu dýchateľného kryštalického kremeňa (RCS)</a:t>
            </a:r>
          </a:p>
          <a:p>
            <a:pPr marL="285750" indent="-285750">
              <a:lnSpc>
                <a:spcPts val="2400"/>
              </a:lnSpc>
              <a:buFont typeface="Arial" panose="020B0604020202020204" pitchFamily="34" charset="0"/>
              <a:buChar char="•"/>
            </a:pPr>
            <a:r>
              <a:rPr lang="sk" sz="1800" b="0" i="0" strike="noStrike" cap="none" spc="0" baseline="0" dirty="0">
                <a:solidFill>
                  <a:srgbClr val="FF0000"/>
                </a:solidFill>
                <a:effectLst/>
                <a:latin typeface="Helvetica"/>
                <a:ea typeface="Helvetica"/>
                <a:cs typeface="Helvetica"/>
              </a:rPr>
              <a:t>Text pre školiteľa na vyplnenie – ak ste pridali vlastnú snímku, vložte stručný prehľad kontextového materiálu.</a:t>
            </a:r>
          </a:p>
          <a:p>
            <a:pPr marL="285750" indent="-285750">
              <a:lnSpc>
                <a:spcPts val="2400"/>
              </a:lnSpc>
              <a:buFont typeface="Arial" panose="020B0604020202020204" pitchFamily="34" charset="0"/>
              <a:buChar char="•"/>
            </a:pPr>
            <a:endParaRPr lang="en-US" sz="1800" dirty="0"/>
          </a:p>
        </p:txBody>
      </p:sp>
      <p:pic>
        <p:nvPicPr>
          <p:cNvPr id="6" name="Picture Placeholder 8" descr="Construction worker">
            <a:extLst>
              <a:ext uri="{FF2B5EF4-FFF2-40B4-BE49-F238E27FC236}">
                <a16:creationId xmlns:a16="http://schemas.microsoft.com/office/drawing/2014/main" id="{25BBC5E0-AEDB-F8C0-9AC0-5A0CF7E6A375}"/>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6986588" y="1608138"/>
            <a:ext cx="44370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4"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sk" sz="1800" b="0" i="0" strike="noStrike" cap="none" spc="0" baseline="0">
                <a:solidFill>
                  <a:srgbClr val="000000"/>
                </a:solidFill>
                <a:effectLst/>
                <a:latin typeface="Helvetica"/>
                <a:ea typeface="Helvetica"/>
                <a:cs typeface="Helvetica"/>
              </a:rPr>
              <a:t>Existuje päť hlavných techník kontroly prachu, ktoré sa používajú na riadenie RCS, ktoré sú súčasťou osvedčených postupov NEPSI.</a:t>
            </a:r>
          </a:p>
        </p:txBody>
      </p:sp>
      <p:pic>
        <p:nvPicPr>
          <p:cNvPr id="8" name="Picture 7" descr="A screenshot of a cell phone&#10;&#10;Description automatically generated">
            <a:extLst>
              <a:ext uri="{FF2B5EF4-FFF2-40B4-BE49-F238E27FC236}">
                <a16:creationId xmlns:a16="http://schemas.microsoft.com/office/drawing/2014/main" id="{10632FE8-F8F5-A547-989B-4ABE1B92E56A}"/>
              </a:ext>
            </a:extLst>
          </p:cNvPr>
          <p:cNvPicPr>
            <a:picLocks noChangeAspect="1"/>
          </p:cNvPicPr>
          <p:nvPr/>
        </p:nvPicPr>
        <p:blipFill>
          <a:blip r:embed="rId3"/>
          <a:srcRect l="6858" t="62670" r="77165" b="13177"/>
          <a:stretch>
            <a:fillRect/>
          </a:stretch>
        </p:blipFill>
        <p:spPr>
          <a:xfrm>
            <a:off x="8583429" y="3420000"/>
            <a:ext cx="1073251" cy="10438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D6D66F3-54AE-BC42-8E92-5A04A01A5C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892BAA8-98B0-7346-9C0F-D2D3A0C9074E}"/>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FA46869-474C-6949-A914-489747B877E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0D6658B-94DC-6A40-B1CC-8AFFC64934EB}"/>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4" name="TextBox 3">
            <a:extLst>
              <a:ext uri="{FF2B5EF4-FFF2-40B4-BE49-F238E27FC236}">
                <a16:creationId xmlns:a16="http://schemas.microsoft.com/office/drawing/2014/main" id="{30EFE92B-4FD7-A345-A753-216FB998B01F}"/>
              </a:ext>
            </a:extLst>
          </p:cNvPr>
          <p:cNvSpPr txBox="1"/>
          <p:nvPr/>
        </p:nvSpPr>
        <p:spPr>
          <a:xfrm>
            <a:off x="6579514" y="1702138"/>
            <a:ext cx="2279673"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10" name="TextBox 9">
            <a:extLst>
              <a:ext uri="{FF2B5EF4-FFF2-40B4-BE49-F238E27FC236}">
                <a16:creationId xmlns:a16="http://schemas.microsoft.com/office/drawing/2014/main" id="{D2E06BDD-2B10-8544-8ADF-4B09321CF4E0}"/>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12" name="TextBox 11">
            <a:extLst>
              <a:ext uri="{FF2B5EF4-FFF2-40B4-BE49-F238E27FC236}">
                <a16:creationId xmlns:a16="http://schemas.microsoft.com/office/drawing/2014/main" id="{846EF0DB-2F1B-FE40-AD16-0EAD6F8C33B9}"/>
              </a:ext>
            </a:extLst>
          </p:cNvPr>
          <p:cNvSpPr txBox="1"/>
          <p:nvPr/>
        </p:nvSpPr>
        <p:spPr>
          <a:xfrm>
            <a:off x="6579515" y="4852474"/>
            <a:ext cx="2134063" cy="1205164"/>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p:txBody>
      </p:sp>
      <p:sp>
        <p:nvSpPr>
          <p:cNvPr id="13" name="TextBox 12">
            <a:extLst>
              <a:ext uri="{FF2B5EF4-FFF2-40B4-BE49-F238E27FC236}">
                <a16:creationId xmlns:a16="http://schemas.microsoft.com/office/drawing/2014/main" id="{216AEF2B-4BC7-BC4A-BA6B-2CFEB4C7D7E0}"/>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OCHRANNÉ VYBAVENIE</a:t>
            </a:r>
          </a:p>
          <a:p>
            <a:r>
              <a:rPr lang="sk" sz="1200" b="0" i="0" strike="noStrike" cap="none" spc="0" baseline="0">
                <a:solidFill>
                  <a:srgbClr val="000000"/>
                </a:solidFill>
                <a:effectLst/>
                <a:latin typeface="Calibri"/>
                <a:ea typeface="Calibri"/>
                <a:cs typeface="Calibri"/>
              </a:rPr>
              <a:t>OOP (napr. tvárové masky) chráni pracovníkov pred prachom, keď všetky ostatné kontrolné opatrenia nestačia na kontrolu rizík expozície</a:t>
            </a:r>
          </a:p>
          <a:p>
            <a:endParaRPr lang="en-US"/>
          </a:p>
        </p:txBody>
      </p:sp>
      <p:sp>
        <p:nvSpPr>
          <p:cNvPr id="14" name="TextBox 13">
            <a:extLst>
              <a:ext uri="{FF2B5EF4-FFF2-40B4-BE49-F238E27FC236}">
                <a16:creationId xmlns:a16="http://schemas.microsoft.com/office/drawing/2014/main" id="{D26BB86C-4B5F-164E-AD03-5F81B6D4A003}"/>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RIZIKÁ RCS</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338466"/>
            <a:ext cx="5453624" cy="3096979"/>
          </a:xfrm>
        </p:spPr>
        <p:txBody>
          <a:bodyPr anchor="t"/>
          <a:lstStyle/>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Osvedčené postupy sú nevyhnutné na ochranu pred RCS.</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dirty="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dirty="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dirty="0">
                <a:solidFill>
                  <a:srgbClr val="000000"/>
                </a:solidFill>
                <a:effectLst/>
                <a:latin typeface="Helvetica"/>
                <a:ea typeface="Helvetica"/>
                <a:cs typeface="Helvetica"/>
              </a:rPr>
              <a:t>Ako budete tráviť svoj dôchodok?</a:t>
            </a:r>
          </a:p>
        </p:txBody>
      </p:sp>
      <p:pic>
        <p:nvPicPr>
          <p:cNvPr id="7" name="Picture Placeholder 6" descr="A picture containing person, indoor, bed, room&#10;&#10;Description automatically generated">
            <a:extLst>
              <a:ext uri="{FF2B5EF4-FFF2-40B4-BE49-F238E27FC236}">
                <a16:creationId xmlns:a16="http://schemas.microsoft.com/office/drawing/2014/main" id="{2A9C7B0A-2F8E-C149-8334-E3EB74E76DB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76943" y="1971379"/>
            <a:ext cx="3548990" cy="2029091"/>
          </a:xfrm>
        </p:spPr>
      </p:pic>
      <p:pic>
        <p:nvPicPr>
          <p:cNvPr id="9" name="Picture 8" descr="A young child riding a wave on a surfboard in the ocean&#10;&#10;Description automatically generated">
            <a:extLst>
              <a:ext uri="{FF2B5EF4-FFF2-40B4-BE49-F238E27FC236}">
                <a16:creationId xmlns:a16="http://schemas.microsoft.com/office/drawing/2014/main" id="{A3284F4F-1B99-FA43-8380-2F50D92FB573}"/>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79805" y="4205015"/>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5" y="1640901"/>
            <a:ext cx="5053930"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ZASTAVTE PRACH PRI ZDROJI</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747934"/>
            <a:ext cx="5453624" cy="3236531"/>
          </a:xfrm>
        </p:spPr>
        <p:txBody>
          <a:bodyPr/>
          <a:lstStyle/>
          <a:p>
            <a:pPr>
              <a:lnSpc>
                <a:spcPts val="2400"/>
              </a:lnSpc>
            </a:pPr>
            <a:r>
              <a:rPr lang="sk" sz="1800" b="0" i="0" strike="noStrike" cap="none" spc="0" baseline="0">
                <a:solidFill>
                  <a:srgbClr val="000000"/>
                </a:solidFill>
                <a:effectLst/>
                <a:latin typeface="Helvetica"/>
                <a:ea typeface="Helvetica"/>
                <a:cs typeface="Helvetica"/>
              </a:rPr>
              <a:t>V prvom rade by sme sa mali snažiť znížiť možnosť tvorby prachu.</a:t>
            </a:r>
          </a:p>
          <a:p>
            <a:pPr>
              <a:lnSpc>
                <a:spcPts val="2400"/>
              </a:lnSpc>
            </a:pPr>
            <a:r>
              <a:rPr lang="sk" sz="1800" b="0" i="0" strike="noStrike" cap="none" spc="0" baseline="0">
                <a:solidFill>
                  <a:srgbClr val="000000"/>
                </a:solidFill>
                <a:effectLst/>
                <a:latin typeface="Helvetica"/>
                <a:ea typeface="Helvetica"/>
                <a:cs typeface="Helvetica"/>
              </a:rPr>
              <a:t>Ak sa nemôžeme vyhnúť tvorbe prachu, potom je najúčinnejší spôsob kontroly prachu pri zdroji.</a:t>
            </a:r>
          </a:p>
          <a:p>
            <a:pPr>
              <a:lnSpc>
                <a:spcPts val="2400"/>
              </a:lnSpc>
            </a:pPr>
            <a:r>
              <a:rPr lang="sk" sz="1800" b="0" i="0" strike="noStrike" cap="none" spc="0" baseline="0">
                <a:solidFill>
                  <a:srgbClr val="000000"/>
                </a:solidFill>
                <a:effectLst/>
                <a:latin typeface="Helvetica"/>
                <a:ea typeface="Helvetica"/>
                <a:cs typeface="Helvetica"/>
              </a:rPr>
              <a:t>To znamená zadržiavanie alebo oddelenie prachu od pracovníka pomocou bariéry alebo uzavretia, ventilačného systému (napr. odsávanie) a/alebo systému na potlačenie vody.</a:t>
            </a:r>
          </a:p>
          <a:p>
            <a:pPr>
              <a:lnSpc>
                <a:spcPts val="2400"/>
              </a:lnSpc>
            </a:pPr>
            <a:endParaRPr lang="en-US" sz="1800"/>
          </a:p>
        </p:txBody>
      </p:sp>
      <p:pic>
        <p:nvPicPr>
          <p:cNvPr id="9" name="Picture Placeholder 8" descr="A picture containing indoor, sitting, table, kitchen&#10;&#10;Description automatically generated">
            <a:extLst>
              <a:ext uri="{FF2B5EF4-FFF2-40B4-BE49-F238E27FC236}">
                <a16:creationId xmlns:a16="http://schemas.microsoft.com/office/drawing/2014/main" id="{A164F5F6-ADE5-0A48-B8B4-B0FFD87273E7}"/>
              </a:ext>
            </a:extLst>
          </p:cNvPr>
          <p:cNvPicPr>
            <a:picLocks noGrp="1" noChangeAspect="1"/>
          </p:cNvPicPr>
          <p:nvPr>
            <p:ph type="pic" sz="quarter" idx="12"/>
          </p:nvPr>
        </p:nvPicPr>
        <p:blipFill>
          <a:blip r:embed="rId3"/>
          <a:srcRect l="16884" r="1688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318756"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ROZLIATE LÁTKY IHNEĎ ZLIKVIDUJTE </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715603"/>
            <a:ext cx="5094169" cy="3682369"/>
          </a:xfrm>
        </p:spPr>
        <p:txBody>
          <a:bodyPr/>
          <a:lstStyle/>
          <a:p>
            <a:pPr>
              <a:lnSpc>
                <a:spcPts val="2400"/>
              </a:lnSpc>
              <a:spcAft>
                <a:spcPts val="1000"/>
              </a:spcAft>
            </a:pPr>
            <a:r>
              <a:rPr lang="sk" sz="1800" b="0" i="0" strike="noStrike" cap="none" spc="0" baseline="0">
                <a:solidFill>
                  <a:srgbClr val="000000"/>
                </a:solidFill>
                <a:effectLst/>
                <a:latin typeface="Helvetica"/>
                <a:ea typeface="Helvetica"/>
                <a:cs typeface="Helvetica"/>
              </a:rPr>
              <a:t>Okamžité riešenie rozsypaného prachu (a jeho príčin) zníži možnosť, že sa usadený prach dostane do vzduchu.</a:t>
            </a:r>
          </a:p>
          <a:p>
            <a:pPr>
              <a:lnSpc>
                <a:spcPts val="2400"/>
              </a:lnSpc>
              <a:spcAft>
                <a:spcPts val="1000"/>
              </a:spcAft>
            </a:pPr>
            <a:r>
              <a:rPr lang="sk" sz="1800" b="0" i="0" strike="noStrike" cap="none" spc="0" baseline="0">
                <a:solidFill>
                  <a:srgbClr val="000000"/>
                </a:solidFill>
                <a:effectLst/>
                <a:latin typeface="Helvetica"/>
                <a:ea typeface="Helvetica"/>
                <a:cs typeface="Helvetica"/>
              </a:rPr>
              <a:t>Dýchateľné prachové častice sú voľným okom neviditeľné, pokiaľ sa na ich osvetlenie nepoužije silný zdroj svetla. Prach môže zostať vo vzduchu niekoľko dní alebo týždňov.</a:t>
            </a:r>
          </a:p>
          <a:p>
            <a:pPr>
              <a:lnSpc>
                <a:spcPts val="2400"/>
              </a:lnSpc>
            </a:pPr>
            <a:endParaRPr lang="en-US" sz="1800"/>
          </a:p>
        </p:txBody>
      </p:sp>
      <p:pic>
        <p:nvPicPr>
          <p:cNvPr id="4" name="Picture Placeholder 7">
            <a:extLst>
              <a:ext uri="{FF2B5EF4-FFF2-40B4-BE49-F238E27FC236}">
                <a16:creationId xmlns:a16="http://schemas.microsoft.com/office/drawing/2014/main" id="{D1A675EE-3C3F-334C-B8A0-643F67D57989}"/>
              </a:ext>
            </a:extLst>
          </p:cNvPr>
          <p:cNvPicPr>
            <a:picLocks noGrp="1" noChangeAspect="1"/>
          </p:cNvPicPr>
          <p:nvPr>
            <p:ph type="pic" sz="quarter" idx="12"/>
          </p:nvPr>
        </p:nvPicPr>
        <p:blipFill>
          <a:blip r:embed="rId3"/>
          <a:srcRect l="8004" r="8004"/>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7147556" cy="850900"/>
          </a:xfrm>
        </p:spPr>
        <p:txBody>
          <a:bodyPr/>
          <a:lstStyle/>
          <a:p>
            <a:pPr>
              <a:lnSpc>
                <a:spcPct val="100000"/>
              </a:lnSpc>
              <a:spcBef>
                <a:spcPts val="0"/>
              </a:spcBef>
            </a:pPr>
            <a:r>
              <a:rPr lang="sk" sz="2800" b="1" i="0" strike="noStrike" cap="none" spc="0" baseline="0" dirty="0">
                <a:solidFill>
                  <a:srgbClr val="F6A317"/>
                </a:solidFill>
                <a:effectLst/>
                <a:latin typeface="Helvetica"/>
                <a:ea typeface="Helvetica"/>
                <a:cs typeface="Helvetica"/>
              </a:rPr>
              <a:t>NOSTE OOP </a:t>
            </a:r>
          </a:p>
          <a:p>
            <a:pPr>
              <a:lnSpc>
                <a:spcPct val="100000"/>
              </a:lnSpc>
              <a:spcBef>
                <a:spcPts val="0"/>
              </a:spcBef>
            </a:pPr>
            <a:r>
              <a:rPr lang="sk" sz="2800" b="1" i="0" strike="noStrike" cap="none" spc="0" baseline="0" dirty="0">
                <a:solidFill>
                  <a:srgbClr val="F6A317"/>
                </a:solidFill>
                <a:effectLst/>
                <a:latin typeface="Helvetica"/>
                <a:ea typeface="Helvetica"/>
                <a:cs typeface="Helvetica"/>
              </a:rPr>
              <a:t>(AK JE TO NEVYHNUTNÉ)</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4" y="2827898"/>
            <a:ext cx="5094169" cy="3682369"/>
          </a:xfrm>
        </p:spPr>
        <p:txBody>
          <a:bodyPr/>
          <a:lstStyle/>
          <a:p>
            <a:pPr>
              <a:lnSpc>
                <a:spcPts val="2400"/>
              </a:lnSpc>
              <a:spcAft>
                <a:spcPts val="1000"/>
              </a:spcAft>
            </a:pPr>
            <a:r>
              <a:rPr lang="sk" sz="1800" b="0" i="0" strike="noStrike" cap="none" spc="0" baseline="0" dirty="0">
                <a:solidFill>
                  <a:srgbClr val="000000"/>
                </a:solidFill>
                <a:effectLst/>
                <a:latin typeface="Helvetica"/>
                <a:ea typeface="Helvetica"/>
                <a:cs typeface="Helvetica"/>
              </a:rPr>
              <a:t>Ak všetky ostatné opatrenia na kontrolu prachu (pozrite si 5 hlavných techník kontroly) nepostačujú na zabránenie vystaveniu sa prachu, noste OOP.</a:t>
            </a:r>
          </a:p>
          <a:p>
            <a:pPr>
              <a:lnSpc>
                <a:spcPts val="2400"/>
              </a:lnSpc>
              <a:spcAft>
                <a:spcPts val="1000"/>
              </a:spcAft>
            </a:pPr>
            <a:r>
              <a:rPr lang="sk" sz="1800" b="0" i="0" strike="noStrike" cap="none" spc="0" baseline="0" dirty="0">
                <a:solidFill>
                  <a:srgbClr val="000000"/>
                </a:solidFill>
                <a:effectLst/>
                <a:latin typeface="Helvetica"/>
                <a:ea typeface="Helvetica"/>
                <a:cs typeface="Helvetica"/>
              </a:rPr>
              <a:t>OOP v žiadnom prípade nenahrádzajú iné opatrenia na kontrolu prachu. Ochranné masky proti prachu dočasne chránia jednotlivých pracovníkov, ale všeobecná kvalita vzduchu môže byť stále ohrozená prachom.</a:t>
            </a:r>
          </a:p>
        </p:txBody>
      </p:sp>
      <p:sp>
        <p:nvSpPr>
          <p:cNvPr id="7" name="Picture Placeholder 6">
            <a:extLst>
              <a:ext uri="{FF2B5EF4-FFF2-40B4-BE49-F238E27FC236}">
                <a16:creationId xmlns:a16="http://schemas.microsoft.com/office/drawing/2014/main" id="{4B227ACE-63E6-A146-97C1-D40C67E44A70}"/>
              </a:ext>
            </a:extLst>
          </p:cNvPr>
          <p:cNvSpPr>
            <a:spLocks noGrp="1"/>
          </p:cNvSpPr>
          <p:nvPr>
            <p:ph type="pic" sz="quarter" idx="12"/>
          </p:nvPr>
        </p:nvSpPr>
        <p:spPr/>
        <p:txBody>
          <a:bodyPr/>
          <a:lstStyle/>
          <a:p>
            <a:endParaRPr/>
          </a:p>
        </p:txBody>
      </p:sp>
      <p:pic>
        <p:nvPicPr>
          <p:cNvPr id="8" name="Picture 7">
            <a:extLst>
              <a:ext uri="{FF2B5EF4-FFF2-40B4-BE49-F238E27FC236}">
                <a16:creationId xmlns:a16="http://schemas.microsoft.com/office/drawing/2014/main" id="{D2B39C38-3218-1444-91FB-2E76B9A700C7}"/>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1429115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elements/1.1/"/>
    <ds:schemaRef ds:uri="d8ecf516-e360-4672-81b9-68723bedb71f"/>
    <ds:schemaRef ds:uri="6d9d7403-2d8c-4818-ae25-2c5629bc7330"/>
    <ds:schemaRef ds:uri="http://www.w3.org/XML/1998/namespace"/>
  </ds:schemaRefs>
</ds:datastoreItem>
</file>

<file path=customXml/itemProps3.xml><?xml version="1.0" encoding="utf-8"?>
<ds:datastoreItem xmlns:ds="http://schemas.openxmlformats.org/officeDocument/2006/customXml" ds:itemID="{50F2D0E7-FA3B-4957-BBC7-0B1173DE4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128</TotalTime>
  <Words>985</Words>
  <Application>Microsoft Macintosh PowerPoint</Application>
  <PresentationFormat>Widescreen</PresentationFormat>
  <Paragraphs>89</Paragraphs>
  <Slides>14</Slides>
  <Notes>14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48</cp:revision>
  <dcterms:created xsi:type="dcterms:W3CDTF">2020-06-24T14:35:04Z</dcterms:created>
  <dcterms:modified xsi:type="dcterms:W3CDTF">2024-11-13T12:21:50Z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