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73" r:id="rId6"/>
    <p:sldId id="278" r:id="rId7"/>
    <p:sldId id="268" r:id="rId8"/>
    <p:sldId id="276" r:id="rId9"/>
    <p:sldId id="279" r:id="rId10"/>
    <p:sldId id="259" r:id="rId11"/>
    <p:sldId id="271" r:id="rId12"/>
    <p:sldId id="269" r:id="rId13"/>
    <p:sldId id="270" r:id="rId14"/>
    <p:sldId id="274" r:id="rId15"/>
    <p:sldId id="264" r:id="rId16"/>
    <p:sldId id="267"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Jones" initials="JJ" lastIdx="0" clrIdx="0">
    <p:extLst>
      <p:ext uri="{19B8F6BF-5375-455C-9EA6-DF929625EA0E}">
        <p15:presenceInfo xmlns:p15="http://schemas.microsoft.com/office/powerpoint/2012/main" userId="S::jeremy.jones@leidar.com::37de2d04-ce17-4de6-a131-ce4cc90505f8" providerId="AD"/>
      </p:ext>
    </p:extLst>
  </p:cmAuthor>
  <p:cmAuthor id="2" name="Reviewer" initials="MF" lastIdx="1" clrIdx="1">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550B0-52FB-A54F-90E1-3571E8ADE49B}" v="1" dt="2020-12-09T20:36:5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3"/>
    <p:restoredTop sz="94626"/>
  </p:normalViewPr>
  <p:slideViewPr>
    <p:cSldViewPr snapToGrid="0">
      <p:cViewPr varScale="1">
        <p:scale>
          <a:sx n="116" d="100"/>
          <a:sy n="116" d="100"/>
        </p:scale>
        <p:origin x="504" y="19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9-22T18:46:25.460" idx="1">
    <p:pos x="7414" y="1302"/>
    <p:text>Please correct the very bottom right sentence to Αυτόματο άδειασμα σακούλας</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283801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91676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13</a:t>
            </a:fld>
            <a:endParaRPr lang="en-US"/>
          </a:p>
        </p:txBody>
      </p:sp>
    </p:spTree>
    <p:extLst>
      <p:ext uri="{BB962C8B-B14F-4D97-AF65-F5344CB8AC3E}">
        <p14:creationId xmlns:p14="http://schemas.microsoft.com/office/powerpoint/2010/main" val="243075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 sz="1800" b="0" i="0" strike="noStrike" cap="none" spc="0" baseline="0">
                <a:solidFill>
                  <a:srgbClr val="000000"/>
                </a:solidFill>
                <a:effectLst/>
                <a:latin typeface="Calibri"/>
                <a:ea typeface="Calibri"/>
                <a:cs typeface="Calibri"/>
              </a:rPr>
              <a:t>Η υπερβολική έκθεση σε εισπνεόμενο διοξείδιο κρυσταλλικού πυριτίου (RCS) μπορεί  μακροπρόθεσμα  να οδηγήσει σε σοβαρά προβλήματα υγείας για τους εργαζομένους. Για τον λόγο αυτό, είναι σημαντικό όλοι οι εργαζόμενοι να γνωρίζουν τις ορθές πρακτικές που περιορίζουν ή εξαλείφουν την έκθεση σε σκόνη διοξειδίου του πυριτίου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l" sz="1200" b="0" i="0" strike="noStrike" cap="none" spc="0" baseline="0">
                <a:solidFill>
                  <a:srgbClr val="000000"/>
                </a:solidFill>
                <a:effectLst/>
                <a:latin typeface="Calibri"/>
                <a:ea typeface="Calibri"/>
                <a:cs typeface="Calibri"/>
              </a:rPr>
              <a:t>Η κατάρτιση αυτή παρέχει καθοδήγηση σχετικά με το άδειασμα μικρών σάκων και σάκων με χύδην υλικά, για υλικά που περιέχουν κρυσταλλικό πυρίτιο.</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09712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51234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l" sz="1200" b="0" i="0" strike="noStrike" cap="none" spc="0" baseline="0">
                <a:solidFill>
                  <a:srgbClr val="000000"/>
                </a:solidFill>
                <a:effectLst/>
                <a:latin typeface="Calibri"/>
                <a:ea typeface="Calibri"/>
                <a:cs typeface="Calibri"/>
              </a:rPr>
              <a:t>Οι διαδικασίες αδειάσματος των σάκων και ο ακατάλληλος χειρισμός των κενών σακουλών μπορεί να οδηγήσουν σε σημαντικά επίπεδα έκθεσης στη σκόνη. Για τον λόγο αυτό, πρέπει να ακολουθούνται οι ορθές πρακτικές που σχετίζονται με το άδειασμα των σάκων. Συνιστάται η χρήση αυτόματων ή ημιαυτόματων σταθμών απόρριψης σάκων για το άδειασμα μικρών σάκων. </a:t>
            </a: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l" sz="1200" b="0" i="0" strike="noStrike" cap="none" spc="0" baseline="0">
                <a:solidFill>
                  <a:srgbClr val="000000"/>
                </a:solidFill>
                <a:effectLst/>
                <a:latin typeface="Calibri"/>
                <a:ea typeface="Calibri"/>
                <a:cs typeface="Calibri"/>
              </a:rPr>
              <a:t>Οι διαδικασίες αδειάσματος των σάκων και ο ακατάλληλος χειρισμός των κενών σακουλών μπορεί να οδηγήσουν σε σημαντικά επίπεδα έκθεσης στη σκόνη. Για τον λόγο αυτό, πρέπει να ακολουθούνται οι ορθές πρακτικές που σχετίζονται με το άδειασμα των σάκων. Συνιστάται η χρήση αυτόματων ή ημιαυτόματων σταθμών απόρριψης σάκων για το άδειασμα μικρών σάκων.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134019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l" sz="1200" b="0" i="0" strike="noStrike" cap="none" spc="0" baseline="0">
                <a:solidFill>
                  <a:srgbClr val="000000"/>
                </a:solidFill>
                <a:effectLst/>
                <a:latin typeface="Calibri"/>
                <a:ea typeface="Calibri"/>
                <a:cs typeface="Calibri"/>
              </a:rPr>
              <a:t>Αν και δεν είναι πάντα απαραίτητο, συνιστάται η χρήση αυτόματων ή ημιαυτόματων σταθμών απόρριψης αποσκευών για τη μείωση των ανθρώπινων σφαλμάτων και τραυματισμών.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l" sz="1200" b="0" i="0" strike="noStrike" cap="none" spc="0" baseline="0">
                <a:solidFill>
                  <a:srgbClr val="000000"/>
                </a:solidFill>
                <a:effectLst/>
                <a:latin typeface="Calibri"/>
                <a:ea typeface="Calibri"/>
                <a:cs typeface="Calibri"/>
              </a:rPr>
              <a:t>Ο θρυμματισμός του σάκου δημιουργεί πολλή σκόνη. Οι εργαζόμενοι θα πρέπει να τυλίξουν τους άδειους σάκους μέσα στη ζώνη εξαγωγής.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l" sz="1200" b="0" i="0" strike="noStrike" cap="none" spc="0" baseline="0">
                <a:solidFill>
                  <a:srgbClr val="000000"/>
                </a:solidFill>
                <a:effectLst/>
                <a:latin typeface="Calibri"/>
                <a:ea typeface="Calibri"/>
                <a:cs typeface="Calibri"/>
              </a:rPr>
              <a:t>Όταν αδειάζετε το περιεχόμενα ενός μικρού σάκου, βεβαιωθείτε ότι το ανοιχτό άκρο είναι στραμμένο προς τα μακριά. Για να αποτρέψετε εντελώς τη δημιουργία σκόνης, αδειάστε τον σάκο σε ένα μεγάλο πλαστικό σάκο που υποστηρίζεται και κρατιέται ανοικτό με ένα μεταλλικό πλαίσιο.</a:t>
            </a:r>
          </a:p>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56088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 sz="1200" b="0" i="0" strike="noStrike" cap="none" spc="0" baseline="0">
                <a:solidFill>
                  <a:srgbClr val="000000"/>
                </a:solidFill>
                <a:effectLst/>
                <a:latin typeface="Calibri"/>
                <a:ea typeface="Calibri"/>
                <a:cs typeface="Calibri"/>
              </a:rPr>
              <a:t>Οι χύδην σάκοι είναι πιο αποδοτικοί από άποψη κόστους και περιβάλλοντος σε σχέση με τη χρήση πολλαπλών μικρών σάκων. Οι χύδην σάκοι ενδέχεται να περιέχουν τόσο υλικό όσο μια ολόκληρη παλέτα μικρών σάκων. Ως αποτέλεσμα, όταν είναι γεμάτοι, έχουν περισσότερο βάρος ώστε να τους διαχειριστούμε χωρίς μηχανική υποστήριξη.</a:t>
            </a:r>
          </a:p>
          <a:p>
            <a:endParaRPr lang="en-GB" sz="1200" b="0" i="0" u="none" strike="noStrike" kern="1200">
              <a:solidFill>
                <a:schemeClr val="tx1"/>
              </a:solidFill>
              <a:effectLst/>
              <a:latin typeface="+mn-lt"/>
              <a:ea typeface="+mn-ea"/>
              <a:cs typeface="+mn-cs"/>
            </a:endParaRPr>
          </a:p>
          <a:p>
            <a:r>
              <a:rPr lang="el" sz="1200" b="0" i="0" strike="noStrike" cap="none" spc="0" baseline="0">
                <a:solidFill>
                  <a:srgbClr val="000000"/>
                </a:solidFill>
                <a:effectLst/>
                <a:latin typeface="Calibri"/>
                <a:ea typeface="Calibri"/>
                <a:cs typeface="Calibri"/>
              </a:rPr>
              <a:t>Όταν αδειάζετε το περιεχόμενο ενός σάκου χύδην με υλικό κοπής, συνιστάται ΜΑΠ. </a:t>
            </a:r>
          </a:p>
          <a:p>
            <a:endParaRPr lang="en-GB"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52903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l" sz="1800" b="0" i="0" strike="noStrike" cap="none" spc="0" baseline="0">
                <a:solidFill>
                  <a:srgbClr val="000000"/>
                </a:solidFill>
                <a:effectLst/>
                <a:latin typeface="Calibri"/>
                <a:ea typeface="Calibri"/>
                <a:cs typeface="Calibri"/>
              </a:rPr>
              <a:t>Πριν ξεκινήσετε τη διαδικασία αδειάσματος του σάκου, βεβαιωθείτε ότι λειτουργούν τόσο τα συστήματα εξαερισμού όσο και εξαγωγής. Εάν υποψιάζεστε ότι υπάρχει πρόβλημα, επικοινωνήστε με τον διαχειριστή του χώρου. Βεβαιωθείτε ότι έχετε ελέγξει για εξωτερικούς παράγοντες, όπως ρεύματα, που μπορεί να έχουν μεγάλο αντίκτυπο στα συστήματα εξαερισμού.</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l" sz="1800" b="0" i="0" strike="noStrike" cap="none" spc="0" baseline="0">
                <a:solidFill>
                  <a:srgbClr val="000000"/>
                </a:solidFill>
                <a:effectLst/>
                <a:latin typeface="Calibri"/>
                <a:ea typeface="Calibri"/>
                <a:cs typeface="Calibri"/>
              </a:rPr>
              <a:t>Όταν είναι διαθέσιμα, χρησιμοποιήστε βοηθήματα χειρισμού για να μειώσετε το ανθρώπινο λάθος και τον τραυματισμό. Ποτέ μην γεμίζετε υπερβολικά τις σακούλες για να αποφύγετε περιττές διαρροές που μπορούν να δημιουργήσουν πρόσθετους κινδύνους. Όταν προκύπτουν διαρροές, αντιμετωπίστε τις αμέσως χρησιμοποιώντας μεθόδους υγρού ή στεγνού καθαρισμού.</a:t>
            </a:r>
          </a:p>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230476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2469717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5CE0D2-EE58-F143-8FC9-DE2A7199D8B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06304" y="366936"/>
            <a:ext cx="1000630" cy="628302"/>
          </a:xfrm>
          <a:prstGeom prst="rect">
            <a:avLst/>
          </a:prstGeom>
        </p:spPr>
      </p:pic>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el" sz="1000" b="0" i="0" strike="noStrike" cap="none" spc="0" baseline="0">
                <a:solidFill>
                  <a:srgbClr val="000000"/>
                </a:solidFill>
                <a:effectLst/>
                <a:latin typeface="Helvetica"/>
                <a:ea typeface="Helvetica"/>
                <a:cs typeface="Helvetica"/>
              </a:rPr>
              <a:t>Αυτό το πακέτο κατάρτισης δημιουργήθηκε ως μέρος του Οδηγού ορθής πρακτικής του NEPSI – visit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5A6482CC-0324-A84F-97E9-A03D3526EC1E}"/>
              </a:ext>
            </a:extLst>
          </p:cNvPr>
          <p:cNvSpPr txBox="1"/>
          <p:nvPr userDrawn="1"/>
        </p:nvSpPr>
        <p:spPr>
          <a:xfrm>
            <a:off x="8461421" y="429114"/>
            <a:ext cx="3355930"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l" sz="1400" b="1" i="0" strike="noStrike" cap="none" spc="0" baseline="0" dirty="0">
                <a:solidFill>
                  <a:srgbClr val="F6A317"/>
                </a:solidFill>
                <a:effectLst/>
                <a:latin typeface="Helvetica"/>
                <a:ea typeface="Helvetica"/>
                <a:cs typeface="Helvetica"/>
              </a:rPr>
              <a:t>ΚΑΤΑΡΤΙΣΗ ΟΡΘΩΝ ΠΡΑΚΤΙΚΩΝ ΓΙΑ ΤΩΝ ΑΔΕΙΑΣΜΑ ΤΩΝ ΣΑΚΩΝ</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3" y="2902987"/>
            <a:ext cx="6598996" cy="850900"/>
          </a:xfrm>
        </p:spPr>
        <p:txBody>
          <a:bodyPr anchor="t"/>
          <a:lstStyle/>
          <a:p>
            <a:pPr>
              <a:lnSpc>
                <a:spcPct val="100000"/>
              </a:lnSpc>
            </a:pPr>
            <a:r>
              <a:rPr lang="el" sz="2800" b="1" i="0" strike="noStrike" cap="none" spc="0" baseline="0" dirty="0">
                <a:solidFill>
                  <a:srgbClr val="FFFFFF"/>
                </a:solidFill>
                <a:effectLst/>
                <a:latin typeface="Helvetica"/>
                <a:ea typeface="Helvetica"/>
                <a:cs typeface="Helvetica"/>
              </a:rPr>
              <a:t>ΚΑΤΑΡΤΙΣΗ ΟΡΘΩΝ ΠΡΑΚΤΙΚΩΝ ΓΙΑ ΤΩΝ ΑΔΕΙΑΣΜΑ ΤΩΝ ΣΑΚΩΝ</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p:cNvSpPr/>
          <p:nvPr/>
        </p:nvSpPr>
        <p:spPr>
          <a:xfrm>
            <a:off x="8132618" y="235527"/>
            <a:ext cx="3657600" cy="872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5C532-796E-0E45-8861-6D255108102B}"/>
              </a:ext>
            </a:extLst>
          </p:cNvPr>
          <p:cNvSpPr>
            <a:spLocks noGrp="1"/>
          </p:cNvSpPr>
          <p:nvPr>
            <p:ph type="body" sz="quarter" idx="10"/>
          </p:nvPr>
        </p:nvSpPr>
        <p:spPr>
          <a:xfrm>
            <a:off x="777244" y="1640901"/>
            <a:ext cx="6076390" cy="850900"/>
          </a:xfrm>
        </p:spPr>
        <p:txBody>
          <a:bodyPr anchor="t"/>
          <a:lstStyle/>
          <a:p>
            <a:pPr>
              <a:lnSpc>
                <a:spcPct val="100000"/>
              </a:lnSpc>
            </a:pPr>
            <a:r>
              <a:rPr lang="el" sz="2800" b="1" i="0" strike="noStrike" cap="none" spc="0" baseline="0" dirty="0">
                <a:solidFill>
                  <a:srgbClr val="F6A317"/>
                </a:solidFill>
                <a:effectLst/>
                <a:latin typeface="Helvetica"/>
                <a:ea typeface="Helvetica"/>
                <a:cs typeface="Helvetica"/>
              </a:rPr>
              <a:t>ΤΑ ΠΡΕΠΕΙ ΚΑΙ ΤΑ ΜΗ ΤΟΥ ΓΕΝΙΚΟΥ ΑΔΕΙΑΣΜΑΤΟΣ ΣΑΚΩΝ</a:t>
            </a:r>
          </a:p>
        </p:txBody>
      </p:sp>
      <p:sp>
        <p:nvSpPr>
          <p:cNvPr id="3" name="Text Placeholder 2">
            <a:extLst>
              <a:ext uri="{FF2B5EF4-FFF2-40B4-BE49-F238E27FC236}">
                <a16:creationId xmlns:a16="http://schemas.microsoft.com/office/drawing/2014/main" id="{93220A22-4954-F04B-A3F3-F1A9A2F05281}"/>
              </a:ext>
            </a:extLst>
          </p:cNvPr>
          <p:cNvSpPr>
            <a:spLocks noGrp="1"/>
          </p:cNvSpPr>
          <p:nvPr>
            <p:ph type="body" sz="quarter" idx="11"/>
          </p:nvPr>
        </p:nvSpPr>
        <p:spPr>
          <a:xfrm>
            <a:off x="777241" y="2668302"/>
            <a:ext cx="6378607" cy="3201832"/>
          </a:xfrm>
        </p:spPr>
        <p:txBody>
          <a:bodyPr/>
          <a:lstStyle/>
          <a:p>
            <a:pPr>
              <a:lnSpc>
                <a:spcPct val="100000"/>
              </a:lnSpc>
              <a:spcBef>
                <a:spcPts val="600"/>
              </a:spcBef>
              <a:buSzPct val="85000"/>
            </a:pPr>
            <a:r>
              <a:rPr lang="el" sz="1500" b="1" i="0" strike="noStrike" cap="none" spc="0" baseline="0" dirty="0">
                <a:solidFill>
                  <a:srgbClr val="000000"/>
                </a:solidFill>
                <a:effectLst/>
                <a:latin typeface="Helvetica"/>
                <a:ea typeface="Helvetica"/>
                <a:cs typeface="Helvetica"/>
              </a:rPr>
              <a:t>ΤΙ ΠΡΕΠΕΙ ΝΑ ΚΑΝΕΤΕ</a:t>
            </a:r>
          </a:p>
          <a:p>
            <a:pPr marL="342900" indent="-342900">
              <a:lnSpc>
                <a:spcPct val="100000"/>
              </a:lnSpc>
              <a:spcBef>
                <a:spcPts val="600"/>
              </a:spcBef>
              <a:buSzPct val="85000"/>
              <a:buFont typeface=".Apple Color Emoji UI"/>
              <a:buChar char="✅"/>
            </a:pPr>
            <a:r>
              <a:rPr lang="el" sz="1500" b="0" i="0" strike="noStrike" cap="none" spc="0" baseline="0" dirty="0">
                <a:solidFill>
                  <a:srgbClr val="000000"/>
                </a:solidFill>
                <a:effectLst/>
                <a:latin typeface="Helvetica"/>
                <a:ea typeface="Helvetica"/>
                <a:cs typeface="Helvetica"/>
              </a:rPr>
              <a:t>Βεβαιωθείτε ότι τα συστήματα εξαγωγής σκόνης λειτουργούν σωστά</a:t>
            </a:r>
          </a:p>
          <a:p>
            <a:pPr marL="342900" indent="-342900">
              <a:lnSpc>
                <a:spcPct val="100000"/>
              </a:lnSpc>
              <a:spcBef>
                <a:spcPts val="600"/>
              </a:spcBef>
              <a:buSzPct val="85000"/>
              <a:buFont typeface=".Apple Color Emoji UI"/>
              <a:buChar char="✅"/>
            </a:pPr>
            <a:r>
              <a:rPr lang="el" sz="1500" b="0" i="0" strike="noStrike" cap="none" spc="0" baseline="0" dirty="0">
                <a:solidFill>
                  <a:srgbClr val="000000"/>
                </a:solidFill>
                <a:effectLst/>
                <a:latin typeface="Helvetica"/>
                <a:ea typeface="Helvetica"/>
                <a:cs typeface="Helvetica"/>
              </a:rPr>
              <a:t>Αναζητήστε σημάδια ζημιάς ή κακής λειτουργίας και αναφέρετε σφάλματα</a:t>
            </a:r>
          </a:p>
          <a:p>
            <a:pPr marL="342900" indent="-342900">
              <a:lnSpc>
                <a:spcPct val="100000"/>
              </a:lnSpc>
              <a:spcBef>
                <a:spcPts val="600"/>
              </a:spcBef>
              <a:buSzPct val="85000"/>
              <a:buFont typeface=".Apple Color Emoji UI"/>
              <a:buChar char="✅"/>
            </a:pPr>
            <a:r>
              <a:rPr lang="el" sz="1500" b="0" i="0" strike="noStrike" cap="none" spc="0" baseline="0" dirty="0">
                <a:solidFill>
                  <a:srgbClr val="000000"/>
                </a:solidFill>
                <a:effectLst/>
                <a:latin typeface="Helvetica"/>
                <a:ea typeface="Helvetica"/>
                <a:cs typeface="Helvetica"/>
              </a:rPr>
              <a:t>Φοράτε ΜΑΠ (μάσκα σκόνης) εάν δεν υπάρχουν άλλα εργαλεία ελέγχου σκόνης</a:t>
            </a:r>
          </a:p>
          <a:p>
            <a:pPr marL="342900" indent="-342900">
              <a:lnSpc>
                <a:spcPct val="100000"/>
              </a:lnSpc>
              <a:spcBef>
                <a:spcPts val="600"/>
              </a:spcBef>
              <a:buSzPct val="85000"/>
              <a:buFont typeface=".Apple Color Emoji UI"/>
              <a:buChar char="✅"/>
            </a:pPr>
            <a:r>
              <a:rPr lang="el" sz="1500" b="0" i="0" strike="noStrike" cap="none" spc="0" baseline="0" dirty="0">
                <a:solidFill>
                  <a:srgbClr val="000000"/>
                </a:solidFill>
                <a:effectLst/>
                <a:latin typeface="Helvetica"/>
                <a:ea typeface="Helvetica"/>
                <a:cs typeface="Helvetica"/>
              </a:rPr>
              <a:t>Αντιμετωπίστε αμέσως τις διαρροές, χρησιμοποιώντας ηλεκτρική σκούπα ή υγρό καθαρισμό</a:t>
            </a:r>
          </a:p>
          <a:p>
            <a:pPr>
              <a:lnSpc>
                <a:spcPct val="100000"/>
              </a:lnSpc>
              <a:spcBef>
                <a:spcPts val="600"/>
              </a:spcBef>
            </a:pPr>
            <a:r>
              <a:rPr lang="el" sz="1500" b="1" i="0" strike="noStrike" cap="none" spc="0" baseline="0" dirty="0">
                <a:solidFill>
                  <a:srgbClr val="000000"/>
                </a:solidFill>
                <a:effectLst/>
                <a:latin typeface="Helvetica"/>
                <a:ea typeface="Helvetica"/>
                <a:cs typeface="Helvetica"/>
              </a:rPr>
              <a:t>ΤΙ ΔΕΝ ΠΡΕΠΕΙ ΝΑ ΚΑΝΕΤΕ</a:t>
            </a:r>
          </a:p>
          <a:p>
            <a:pPr marL="285750" indent="-285750">
              <a:lnSpc>
                <a:spcPct val="100000"/>
              </a:lnSpc>
              <a:spcBef>
                <a:spcPts val="600"/>
              </a:spcBef>
              <a:buSzPct val="85000"/>
              <a:buFont typeface=".Apple Color Emoji UI"/>
              <a:buChar char="❌"/>
            </a:pPr>
            <a:r>
              <a:rPr lang="el" sz="1500" b="0" i="0" strike="noStrike" cap="none" spc="0" baseline="0" dirty="0">
                <a:solidFill>
                  <a:srgbClr val="000000"/>
                </a:solidFill>
                <a:effectLst/>
                <a:latin typeface="Helvetica"/>
                <a:ea typeface="Helvetica"/>
                <a:cs typeface="Helvetica"/>
              </a:rPr>
              <a:t>Να αδειάσετε πολύ γρήγορα το περιεχόμενο των μικρών σάκων</a:t>
            </a:r>
          </a:p>
          <a:p>
            <a:pPr marL="285750" indent="-285750">
              <a:lnSpc>
                <a:spcPct val="100000"/>
              </a:lnSpc>
              <a:spcBef>
                <a:spcPts val="600"/>
              </a:spcBef>
              <a:buSzPct val="85000"/>
              <a:buFont typeface=".Apple Color Emoji UI"/>
              <a:buChar char="❌"/>
            </a:pPr>
            <a:r>
              <a:rPr lang="el" sz="1500" b="0" i="0" strike="noStrike" cap="none" spc="0" baseline="0" dirty="0">
                <a:solidFill>
                  <a:srgbClr val="000000"/>
                </a:solidFill>
                <a:effectLst/>
                <a:latin typeface="Helvetica"/>
                <a:ea typeface="Helvetica"/>
                <a:cs typeface="Helvetica"/>
              </a:rPr>
              <a:t>Να αφήστε τα δοχεία αποβλήτων να υπερχειλίσουν</a:t>
            </a:r>
          </a:p>
          <a:p>
            <a:pPr marL="285750" indent="-285750">
              <a:lnSpc>
                <a:spcPct val="100000"/>
              </a:lnSpc>
              <a:spcBef>
                <a:spcPts val="600"/>
              </a:spcBef>
              <a:buSzPct val="85000"/>
              <a:buFont typeface=".Apple Color Emoji UI"/>
              <a:buChar char="❌"/>
            </a:pPr>
            <a:r>
              <a:rPr lang="el" sz="1500" b="0" i="0" strike="noStrike" cap="none" spc="0" baseline="0" dirty="0">
                <a:solidFill>
                  <a:srgbClr val="000000"/>
                </a:solidFill>
                <a:effectLst/>
                <a:latin typeface="Helvetica"/>
                <a:ea typeface="Helvetica"/>
                <a:cs typeface="Helvetica"/>
              </a:rPr>
              <a:t>Να καθαρίσετε χρησιμοποιώντας στεγνή βούρτσα ή πεπιεσμένο αέρα</a:t>
            </a:r>
          </a:p>
          <a:p>
            <a:pPr marL="342900" indent="-342900">
              <a:lnSpc>
                <a:spcPct val="100000"/>
              </a:lnSpc>
              <a:spcBef>
                <a:spcPts val="600"/>
              </a:spcBef>
              <a:buSzPct val="85000"/>
              <a:buFont typeface=".Apple Color Emoji UI"/>
              <a:buChar char="✅"/>
            </a:pPr>
            <a:endParaRPr lang="en-GB" sz="1500" dirty="0"/>
          </a:p>
          <a:p>
            <a:pPr marL="285750" indent="-285750">
              <a:lnSpc>
                <a:spcPct val="100000"/>
              </a:lnSpc>
              <a:spcBef>
                <a:spcPts val="600"/>
              </a:spcBef>
              <a:buFont typeface="Arial" panose="020B0604020202020204" pitchFamily="34" charset="0"/>
              <a:buChar char="•"/>
            </a:pPr>
            <a:endParaRPr lang="en-US" sz="1500" dirty="0"/>
          </a:p>
        </p:txBody>
      </p:sp>
      <p:pic>
        <p:nvPicPr>
          <p:cNvPr id="5" name="Picture Placeholder 4">
            <a:extLst>
              <a:ext uri="{FF2B5EF4-FFF2-40B4-BE49-F238E27FC236}">
                <a16:creationId xmlns:a16="http://schemas.microsoft.com/office/drawing/2014/main" id="{5673BCE9-F112-484A-969D-A6FFF87628DB}"/>
              </a:ext>
            </a:extLst>
          </p:cNvPr>
          <p:cNvPicPr>
            <a:picLocks noGrp="1" noChangeAspect="1"/>
          </p:cNvPicPr>
          <p:nvPr>
            <p:ph type="pic" sz="quarter" idx="12"/>
          </p:nvPr>
        </p:nvPicPr>
        <p:blipFill>
          <a:blip r:embed="rId3"/>
          <a:srcRect t="30" b="30"/>
          <a:stretch>
            <a:fillRect/>
          </a:stretch>
        </p:blipFill>
        <p:spPr>
          <a:xfrm>
            <a:off x="7155848" y="2086252"/>
            <a:ext cx="4661502" cy="3958948"/>
          </a:xfrm>
          <a:prstGeom prst="rect">
            <a:avLst/>
          </a:prstGeom>
        </p:spPr>
      </p:pic>
    </p:spTree>
    <p:extLst>
      <p:ext uri="{BB962C8B-B14F-4D97-AF65-F5344CB8AC3E}">
        <p14:creationId xmlns:p14="http://schemas.microsoft.com/office/powerpoint/2010/main" val="6143417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el" sz="2800" b="1" i="0" strike="noStrike" cap="none" spc="0" baseline="0">
                <a:solidFill>
                  <a:srgbClr val="F6A317"/>
                </a:solidFill>
                <a:effectLst/>
                <a:latin typeface="Helvetica"/>
                <a:ea typeface="Helvetica"/>
                <a:cs typeface="Helvetica"/>
              </a:rPr>
              <a:t>ΚΕΝΗ ΔΙΑΦΑΝΕΙΑ</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362672"/>
            <a:ext cx="5453624" cy="3682369"/>
          </a:xfrm>
        </p:spPr>
        <p:txBody>
          <a:bodyPr/>
          <a:lstStyle/>
          <a:p>
            <a:pPr>
              <a:lnSpc>
                <a:spcPts val="2000"/>
              </a:lnSpc>
              <a:spcBef>
                <a:spcPts val="800"/>
              </a:spcBef>
            </a:pPr>
            <a:r>
              <a:rPr lang="el" b="0" i="0" strike="noStrike" cap="none" spc="0" baseline="0" dirty="0">
                <a:solidFill>
                  <a:srgbClr val="000000"/>
                </a:solidFill>
                <a:effectLst/>
                <a:latin typeface="Helvetica"/>
                <a:ea typeface="Helvetica"/>
                <a:cs typeface="Helvetica"/>
              </a:rPr>
              <a:t>Χρησιμοποιήστε αυτήν τη διαφάνεια για να δημιουργήσετε προσαρμοσμένο εκπαιδευτικό υλικό ειδικά για ένα περιβάλλον /εργασία.</a:t>
            </a:r>
          </a:p>
          <a:p>
            <a:pPr>
              <a:lnSpc>
                <a:spcPts val="2000"/>
              </a:lnSpc>
              <a:spcBef>
                <a:spcPts val="800"/>
              </a:spcBef>
            </a:pPr>
            <a:r>
              <a:rPr lang="el" b="0" i="0" strike="noStrike" cap="none" spc="0" baseline="0" dirty="0">
                <a:solidFill>
                  <a:srgbClr val="000000"/>
                </a:solidFill>
                <a:effectLst/>
                <a:latin typeface="Helvetica"/>
                <a:ea typeface="Helvetica"/>
                <a:cs typeface="Helvetica"/>
              </a:rPr>
              <a:t>Για να αλλάξετε την εικόνα, κάντε δεξί κλικ &gt; αλλαγή εικόνας &gt; από αρχείο.</a:t>
            </a:r>
          </a:p>
          <a:p>
            <a:pPr>
              <a:lnSpc>
                <a:spcPts val="2000"/>
              </a:lnSpc>
              <a:spcBef>
                <a:spcPts val="800"/>
              </a:spcBef>
            </a:pPr>
            <a:r>
              <a:rPr lang="el" b="0" i="0" strike="noStrike" cap="none" spc="0" baseline="0" dirty="0">
                <a:solidFill>
                  <a:srgbClr val="000000"/>
                </a:solidFill>
                <a:effectLst/>
                <a:latin typeface="Helvetica"/>
                <a:ea typeface="Helvetica"/>
                <a:cs typeface="Helvetica"/>
              </a:rPr>
              <a:t>Για να δημιουργήσετε περισσότερες διαφάνειες, κάντε κλικ στην καρτέλα "Νέα διαφάνεια" παραπάνω.</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046636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el" sz="2800" b="1" i="0" strike="noStrike" cap="none" spc="0" baseline="0">
                <a:solidFill>
                  <a:srgbClr val="F6A317"/>
                </a:solidFill>
                <a:effectLst/>
                <a:latin typeface="Helvetica"/>
                <a:ea typeface="Helvetica"/>
                <a:cs typeface="Helvetica"/>
              </a:rPr>
              <a:t>ΣΥΜΠΕΡΑΣΜΑ</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3" y="2293403"/>
            <a:ext cx="5775958" cy="3682369"/>
          </a:xfrm>
        </p:spPr>
        <p:txBody>
          <a:bodyPr/>
          <a:lstStyle/>
          <a:p>
            <a:pPr>
              <a:lnSpc>
                <a:spcPts val="2000"/>
              </a:lnSpc>
              <a:spcBef>
                <a:spcPts val="800"/>
              </a:spcBef>
            </a:pPr>
            <a:r>
              <a:rPr lang="el" b="0" i="0" strike="noStrike" cap="none" spc="0" baseline="0" dirty="0">
                <a:solidFill>
                  <a:srgbClr val="000000"/>
                </a:solidFill>
                <a:effectLst/>
                <a:latin typeface="Helvetica"/>
                <a:ea typeface="Helvetica"/>
                <a:cs typeface="Helvetica"/>
              </a:rPr>
              <a:t>Το άδειασμα σάκου μπορεί να προκαλέσει έκθεση σε εισπνεόμενο διοξείδιο κρυσταλλικού πυριτίου (RCS). Για να προστατεύσετε την υγεία σας, θυμηθείτε:</a:t>
            </a:r>
          </a:p>
          <a:p>
            <a:pPr marL="285750" indent="-285750">
              <a:lnSpc>
                <a:spcPts val="2000"/>
              </a:lnSpc>
              <a:spcBef>
                <a:spcPts val="800"/>
              </a:spcBef>
              <a:buClr>
                <a:srgbClr val="F1B600"/>
              </a:buClr>
              <a:buSzPct val="120000"/>
              <a:buFont typeface="Wingdings" pitchFamily="2" charset="2"/>
              <a:buChar char="q"/>
            </a:pPr>
            <a:r>
              <a:rPr lang="el" b="0" i="0" strike="noStrike" cap="none" spc="0" baseline="0" dirty="0">
                <a:solidFill>
                  <a:srgbClr val="000000"/>
                </a:solidFill>
                <a:effectLst/>
                <a:latin typeface="Helvetica"/>
                <a:ea typeface="Helvetica"/>
                <a:cs typeface="Helvetica"/>
              </a:rPr>
              <a:t>Ελέγξτε ότι τα συστήματα εξαερισμού και εξαγωγής είναι ενεργοποιημένα (εάν υπάρχουν)</a:t>
            </a:r>
          </a:p>
          <a:p>
            <a:pPr marL="285750" indent="-285750">
              <a:lnSpc>
                <a:spcPts val="2000"/>
              </a:lnSpc>
              <a:spcBef>
                <a:spcPts val="800"/>
              </a:spcBef>
              <a:buClr>
                <a:srgbClr val="F1B600"/>
              </a:buClr>
              <a:buSzPct val="120000"/>
              <a:buFont typeface="Wingdings" pitchFamily="2" charset="2"/>
              <a:buChar char="q"/>
            </a:pPr>
            <a:r>
              <a:rPr lang="el" b="0" i="0" strike="noStrike" cap="none" spc="0" baseline="0" dirty="0">
                <a:solidFill>
                  <a:srgbClr val="000000"/>
                </a:solidFill>
                <a:effectLst/>
                <a:latin typeface="Helvetica"/>
                <a:ea typeface="Helvetica"/>
                <a:cs typeface="Helvetica"/>
              </a:rPr>
              <a:t>Χρησιμοποιείτε πάντα μηχανική βοήθεια όταν είναι διαθέσιμη</a:t>
            </a:r>
          </a:p>
          <a:p>
            <a:pPr marL="285750" indent="-285750">
              <a:lnSpc>
                <a:spcPts val="2000"/>
              </a:lnSpc>
              <a:spcBef>
                <a:spcPts val="800"/>
              </a:spcBef>
              <a:buClr>
                <a:srgbClr val="F1B600"/>
              </a:buClr>
              <a:buSzPct val="120000"/>
              <a:buFont typeface="Wingdings" pitchFamily="2" charset="2"/>
              <a:buChar char="q"/>
            </a:pPr>
            <a:r>
              <a:rPr lang="el" b="0" i="0" strike="noStrike" cap="none" spc="0" baseline="0" dirty="0">
                <a:solidFill>
                  <a:srgbClr val="000000"/>
                </a:solidFill>
                <a:effectLst/>
                <a:latin typeface="Helvetica"/>
                <a:ea typeface="Helvetica"/>
                <a:cs typeface="Helvetica"/>
              </a:rPr>
              <a:t>Απορρίψτε προσεκτικά τους άδειους σάκους για να ελαχιστοποιήσετε την παραγωγή σκόνης</a:t>
            </a:r>
          </a:p>
          <a:p>
            <a:pPr marL="285750" indent="-285750">
              <a:lnSpc>
                <a:spcPts val="2000"/>
              </a:lnSpc>
              <a:spcBef>
                <a:spcPts val="800"/>
              </a:spcBef>
              <a:buClr>
                <a:srgbClr val="F1B600"/>
              </a:buClr>
              <a:buSzPct val="120000"/>
              <a:buFont typeface="Wingdings" pitchFamily="2" charset="2"/>
              <a:buChar char="q"/>
            </a:pPr>
            <a:r>
              <a:rPr lang="el" b="0" i="0" strike="noStrike" cap="none" spc="0" baseline="0" dirty="0">
                <a:solidFill>
                  <a:srgbClr val="000000"/>
                </a:solidFill>
                <a:effectLst/>
                <a:latin typeface="Helvetica"/>
                <a:ea typeface="Helvetica"/>
                <a:cs typeface="Helvetica"/>
              </a:rPr>
              <a:t>Καθαρίστε αμέσως τις διαρροές</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7404611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8538206" cy="850900"/>
          </a:xfrm>
        </p:spPr>
        <p:txBody>
          <a:bodyPr/>
          <a:lstStyle/>
          <a:p>
            <a:r>
              <a:rPr lang="el" sz="2800" b="1" i="0" strike="noStrike" cap="none" spc="0" baseline="0" dirty="0">
                <a:solidFill>
                  <a:srgbClr val="F6A317"/>
                </a:solidFill>
                <a:effectLst/>
                <a:latin typeface="Helvetica"/>
                <a:ea typeface="Helvetica"/>
                <a:cs typeface="Helvetica"/>
              </a:rPr>
              <a:t>ΠΡΟΣΘΕΤΟ ΕΚΠΑΙΔΕΥΤΙΚΟ ΥΛΙΚΟ</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a:xfrm>
            <a:off x="777243" y="2362676"/>
            <a:ext cx="5706684" cy="3682369"/>
          </a:xfrm>
        </p:spPr>
        <p:txBody>
          <a:bodyPr/>
          <a:lstStyle/>
          <a:p>
            <a:pPr marL="285750" indent="-285750">
              <a:lnSpc>
                <a:spcPts val="2300"/>
              </a:lnSpc>
              <a:spcBef>
                <a:spcPts val="600"/>
              </a:spcBef>
              <a:spcAft>
                <a:spcPts val="600"/>
              </a:spcAft>
              <a:buSzPct val="130000"/>
              <a:buFont typeface="Arial" panose="020B0604020202020204" pitchFamily="34" charset="0"/>
              <a:buChar char="•"/>
            </a:pPr>
            <a:r>
              <a:rPr lang="el" sz="1600" b="0" i="0" strike="noStrike" cap="none" spc="0" baseline="0" dirty="0">
                <a:solidFill>
                  <a:srgbClr val="000000"/>
                </a:solidFill>
                <a:effectLst/>
                <a:latin typeface="Helvetica"/>
                <a:ea typeface="Helvetica"/>
                <a:cs typeface="Helvetica"/>
                <a:hlinkClick r:id="rId3" history="0"/>
              </a:rPr>
              <a:t>Καλές πρακτικές για το άδειασμα σάκων – Μικροί σάκοι (Φύλλο εργασιών 2.2.1α)</a:t>
            </a:r>
          </a:p>
          <a:p>
            <a:pPr marL="285750" indent="-285750">
              <a:lnSpc>
                <a:spcPts val="2300"/>
              </a:lnSpc>
              <a:spcBef>
                <a:spcPts val="600"/>
              </a:spcBef>
              <a:spcAft>
                <a:spcPts val="600"/>
              </a:spcAft>
              <a:buSzPct val="130000"/>
              <a:buFont typeface="Arial" panose="020B0604020202020204" pitchFamily="34" charset="0"/>
              <a:buChar char="•"/>
            </a:pPr>
            <a:r>
              <a:rPr lang="el" sz="1600" b="0" i="0" strike="noStrike" cap="none" spc="0" baseline="0" dirty="0">
                <a:solidFill>
                  <a:srgbClr val="000000"/>
                </a:solidFill>
                <a:effectLst/>
                <a:latin typeface="Helvetica"/>
                <a:ea typeface="Helvetica"/>
                <a:cs typeface="Helvetica"/>
                <a:hlinkClick r:id="rId3" history="0"/>
              </a:rPr>
              <a:t>Καλές πρακτικές για το άδειασμα σάκων – χύδην σάκοι (Φύλλο εργασίας 2.2.1β)</a:t>
            </a:r>
          </a:p>
          <a:p>
            <a:pPr marL="285750" indent="-285750">
              <a:lnSpc>
                <a:spcPts val="2300"/>
              </a:lnSpc>
              <a:spcBef>
                <a:spcPts val="600"/>
              </a:spcBef>
              <a:spcAft>
                <a:spcPts val="600"/>
              </a:spcAft>
              <a:buSzPct val="130000"/>
              <a:buFont typeface="Arial" panose="020B0604020202020204" pitchFamily="34" charset="0"/>
              <a:buChar char="•"/>
            </a:pPr>
            <a:r>
              <a:rPr lang="el" sz="1600" b="0" i="0" strike="noStrike" cap="none" spc="0" baseline="0" dirty="0">
                <a:solidFill>
                  <a:srgbClr val="000000"/>
                </a:solidFill>
                <a:effectLst/>
                <a:latin typeface="Helvetica"/>
                <a:ea typeface="Helvetica"/>
                <a:cs typeface="Helvetica"/>
                <a:hlinkClick r:id="rId4" history="0"/>
              </a:rPr>
              <a:t>Οδηγός ορθής πρακτικής του NEPSI</a:t>
            </a:r>
          </a:p>
          <a:p>
            <a:pPr marL="285750" indent="-285750">
              <a:lnSpc>
                <a:spcPts val="2300"/>
              </a:lnSpc>
              <a:spcBef>
                <a:spcPts val="600"/>
              </a:spcBef>
              <a:spcAft>
                <a:spcPts val="600"/>
              </a:spcAft>
              <a:buSzPct val="130000"/>
              <a:buFont typeface="Arial" panose="020B0604020202020204" pitchFamily="34" charset="0"/>
              <a:buChar char="•"/>
            </a:pPr>
            <a:r>
              <a:rPr lang="el" sz="1600" b="0" i="0" strike="noStrike" cap="none" spc="0" baseline="0" dirty="0">
                <a:solidFill>
                  <a:srgbClr val="000000"/>
                </a:solidFill>
                <a:effectLst/>
                <a:latin typeface="Helvetica"/>
                <a:ea typeface="Helvetica"/>
                <a:cs typeface="Helvetica"/>
                <a:hlinkClick r:id="rId5" history="0"/>
              </a:rPr>
              <a:t>Οδηγός του NEPSI για ΜΜΕ</a:t>
            </a:r>
          </a:p>
        </p:txBody>
      </p:sp>
      <p:sp>
        <p:nvSpPr>
          <p:cNvPr id="7" name="Rounded Rectangle 6">
            <a:extLst>
              <a:ext uri="{FF2B5EF4-FFF2-40B4-BE49-F238E27FC236}">
                <a16:creationId xmlns:a16="http://schemas.microsoft.com/office/drawing/2014/main" id="{14E28B3C-7525-2647-8060-DF8784BB1D0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Rectangle 7">
            <a:extLst>
              <a:ext uri="{FF2B5EF4-FFF2-40B4-BE49-F238E27FC236}">
                <a16:creationId xmlns:a16="http://schemas.microsoft.com/office/drawing/2014/main" id="{078A17F6-8702-D247-85AE-DA38BF686899}"/>
              </a:ext>
            </a:extLst>
          </p:cNvPr>
          <p:cNvSpPr/>
          <p:nvPr/>
        </p:nvSpPr>
        <p:spPr>
          <a:xfrm>
            <a:off x="1088454" y="5173668"/>
            <a:ext cx="10022946" cy="615553"/>
          </a:xfrm>
          <a:prstGeom prst="rect">
            <a:avLst/>
          </a:prstGeom>
          <a:noFill/>
          <a:ln>
            <a:noFill/>
          </a:ln>
        </p:spPr>
        <p:txBody>
          <a:bodyPr wrap="square" anchor="ctr">
            <a:spAutoFit/>
          </a:bodyPr>
          <a:lstStyle/>
          <a:p>
            <a:pPr>
              <a:spcBef>
                <a:spcPts val="1200"/>
              </a:spcBef>
              <a:spcAft>
                <a:spcPts val="1200"/>
              </a:spcAft>
              <a:buSzPct val="130000"/>
            </a:pPr>
            <a:r>
              <a:rPr lang="el" sz="1700" b="0" i="0" strike="noStrike" cap="none" spc="0" baseline="0" dirty="0">
                <a:solidFill>
                  <a:srgbClr val="000000"/>
                </a:solidFill>
                <a:effectLst/>
                <a:latin typeface="Calibri"/>
                <a:ea typeface="Calibri"/>
                <a:cs typeface="Calibri"/>
              </a:rPr>
              <a:t>Επισκεφθείτε την </a:t>
            </a:r>
            <a:r>
              <a:rPr lang="el" sz="1700" b="1" i="0" strike="noStrike" cap="none" spc="0" baseline="0" dirty="0">
                <a:solidFill>
                  <a:srgbClr val="000000"/>
                </a:solidFill>
                <a:effectLst/>
                <a:latin typeface="Calibri"/>
                <a:ea typeface="Calibri"/>
                <a:cs typeface="Calibri"/>
              </a:rPr>
              <a:t>πλατφόρμα ηλεκτρονικής μάθησης του NEPSI</a:t>
            </a:r>
            <a:r>
              <a:rPr lang="el" sz="1700" b="0" i="0" strike="noStrike" cap="none" spc="0" baseline="0" dirty="0">
                <a:solidFill>
                  <a:srgbClr val="000000"/>
                </a:solidFill>
                <a:effectLst/>
                <a:latin typeface="Calibri"/>
                <a:ea typeface="Calibri"/>
                <a:cs typeface="Calibri"/>
              </a:rPr>
              <a:t> στο </a:t>
            </a:r>
            <a:r>
              <a:rPr lang="el" sz="1700" b="0" i="0" strike="noStrike" cap="none" spc="0" baseline="0" dirty="0">
                <a:solidFill>
                  <a:srgbClr val="000000"/>
                </a:solidFill>
                <a:effectLst/>
                <a:latin typeface="Calibri"/>
                <a:ea typeface="Calibri"/>
                <a:cs typeface="Calibri"/>
                <a:hlinkClick r:id="rId6" history="0"/>
              </a:rPr>
              <a:t>training.nepsi.eu</a:t>
            </a:r>
            <a:r>
              <a:rPr lang="el" sz="1700" b="0" i="0" strike="noStrike" cap="none" spc="0" baseline="0" dirty="0">
                <a:solidFill>
                  <a:srgbClr val="000000"/>
                </a:solidFill>
                <a:effectLst/>
                <a:latin typeface="Calibri"/>
                <a:ea typeface="Calibri"/>
                <a:cs typeface="Calibri"/>
              </a:rPr>
              <a:t> για περισσότερους μαθησιακούς πόρους σχετικά με το κρυσταλλικό πυρίτιο (RCS).</a:t>
            </a:r>
          </a:p>
        </p:txBody>
      </p:sp>
    </p:spTree>
    <p:extLst>
      <p:ext uri="{BB962C8B-B14F-4D97-AF65-F5344CB8AC3E}">
        <p14:creationId xmlns:p14="http://schemas.microsoft.com/office/powerpoint/2010/main" val="2111959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el-GR" sz="2800" dirty="0">
                <a:latin typeface="Helvetica"/>
                <a:ea typeface="Helvetica"/>
                <a:cs typeface="Helvetica"/>
              </a:rPr>
              <a:t>ΠΡΟΟΙΜΙΟ (ΓΙΑ ΤΟΝ ΕΚΠΑΙΔΕΥΤΉ)</a:t>
            </a:r>
            <a:endParaRPr lang="el" sz="2800" b="1" i="0" strike="noStrike" cap="none" spc="0" baseline="0" dirty="0">
              <a:solidFill>
                <a:srgbClr val="F6A317"/>
              </a:solidFill>
              <a:effectLst/>
              <a:latin typeface="Helvetica"/>
              <a:ea typeface="Helvetica"/>
              <a:cs typeface="Helvetica"/>
            </a:endParaRP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000"/>
              </a:lnSpc>
              <a:spcBef>
                <a:spcPts val="800"/>
              </a:spcBef>
            </a:pPr>
            <a:r>
              <a:rPr lang="el-GR" dirty="0">
                <a:solidFill>
                  <a:srgbClr val="000000"/>
                </a:solidFill>
                <a:latin typeface="Helvetica"/>
                <a:ea typeface="Helvetica"/>
                <a:cs typeface="Helvetica"/>
              </a:rPr>
              <a:t>Στο πλαίσιο του εκπαιδευτικού σταδίου για την εφαρμογή των ορθών πρακτικών του NEPSI, ο NEPSI έχει αναπτύξει ένα σύνολο εκπαιδευτικών πόρων. </a:t>
            </a:r>
          </a:p>
          <a:p>
            <a:pPr>
              <a:lnSpc>
                <a:spcPts val="2000"/>
              </a:lnSpc>
              <a:spcBef>
                <a:spcPts val="800"/>
              </a:spcBef>
            </a:pPr>
            <a:r>
              <a:rPr lang="el-GR" dirty="0">
                <a:solidFill>
                  <a:srgbClr val="000000"/>
                </a:solidFill>
                <a:latin typeface="Helvetica"/>
                <a:ea typeface="Helvetica"/>
                <a:cs typeface="Helvetica"/>
              </a:rPr>
              <a:t>Κάθε εκπαιδευτικό πακέτο PowerPoint καλύπτει ένα θέμα σχετικό με τους εργαζόμενους σε όλους τους κλάδους που χρησιμοποιούν υλικά που περιέχουν κρυσταλλικό πυρίτιο. Τα πακέτα παρέχουν πληροφορίες σχετικά με τους κινδύνους έκθεσης σε σκόνη που σχετίζονται με το θέμα και τις ορθές πρακτικές και τα μέτρα που είναι διαθέσιμα για τη μείωσή τους. Σκοπός της κατάρτισης είναι η ενημέρωση και η εκπαίδευση των εργαζομένων ώστε να μπορούν να χρησιμοποιούν αποτελεσματικά τα μέτρα ελέγχου και η μείωση της έκθεσής τους σε εισπνεύσιμο διοξείδιο του κρυσταλλικού πυριτίου (RCS) στο χώρο εργασίας.</a:t>
            </a:r>
          </a:p>
          <a:p>
            <a:pPr>
              <a:lnSpc>
                <a:spcPts val="2000"/>
              </a:lnSpc>
              <a:spcBef>
                <a:spcPts val="800"/>
              </a:spcBef>
            </a:pPr>
            <a:r>
              <a:rPr lang="el-GR" dirty="0">
                <a:solidFill>
                  <a:srgbClr val="000000"/>
                </a:solidFill>
                <a:latin typeface="Helvetica"/>
                <a:ea typeface="Helvetica"/>
                <a:cs typeface="Helvetica"/>
              </a:rPr>
              <a:t>Χρησιμοποιήστε το κενό πρότυπο και τα σύμβολα κράτησης θέσης για να προσθέσετε πρόσθετες πληροφορίες σε αυτό το εκπαιδευτικό πακέτο, όπως απαιτείται.</a:t>
            </a:r>
          </a:p>
          <a:p>
            <a:pPr>
              <a:lnSpc>
                <a:spcPts val="2000"/>
              </a:lnSpc>
              <a:spcBef>
                <a:spcPts val="800"/>
              </a:spcBef>
            </a:pPr>
            <a:endParaRPr lang="el-GR" dirty="0">
              <a:solidFill>
                <a:srgbClr val="000000"/>
              </a:solidFill>
              <a:latin typeface="Helvetica"/>
              <a:ea typeface="Helvetica"/>
              <a:cs typeface="Helvetica"/>
            </a:endParaRPr>
          </a:p>
        </p:txBody>
      </p:sp>
    </p:spTree>
    <p:extLst>
      <p:ext uri="{BB962C8B-B14F-4D97-AF65-F5344CB8AC3E}">
        <p14:creationId xmlns:p14="http://schemas.microsoft.com/office/powerpoint/2010/main" val="1464836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el" sz="2800" b="1" i="0" strike="noStrike" cap="none" spc="0" baseline="0">
                <a:solidFill>
                  <a:srgbClr val="F6A317"/>
                </a:solidFill>
                <a:effectLst/>
                <a:latin typeface="Helvetica"/>
                <a:ea typeface="Helvetica"/>
                <a:cs typeface="Helvetica"/>
              </a:rPr>
              <a:t>ΠΑΡΑΚΑΛΟΥΜΕ ΣΗΜΕΙΩΣΤΕ</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Bef>
                <a:spcPts val="800"/>
              </a:spcBef>
            </a:pPr>
            <a:r>
              <a:rPr lang="el" sz="1600" b="0" i="0" strike="noStrike" cap="none" spc="0" baseline="0" dirty="0">
                <a:solidFill>
                  <a:srgbClr val="000000"/>
                </a:solidFill>
                <a:effectLst/>
                <a:latin typeface="Helvetica"/>
                <a:ea typeface="Helvetica"/>
                <a:cs typeface="Helvetica"/>
              </a:rPr>
              <a:t>Οι πληροφορίες σε αυτή την κατάρτιση με PowerPoint έχει συμβουλευτικό χαρακτήρα και  πληροφοριακό περιεχόμενο. Δεν πρόκειται για πρότυπο ή κανονισμό και δεν δημιουργεί νέες νομικές υποχρεώσεις ούτε τροποποιεί τις υφιστάμενες υποχρεώσεις που δημιουργούνται από την υγειονομική νομοθεσία και πολιτική</a:t>
            </a:r>
          </a:p>
        </p:txBody>
      </p:sp>
    </p:spTree>
    <p:extLst>
      <p:ext uri="{BB962C8B-B14F-4D97-AF65-F5344CB8AC3E}">
        <p14:creationId xmlns:p14="http://schemas.microsoft.com/office/powerpoint/2010/main" val="15049947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el" sz="2800" b="1" i="0" strike="noStrike" cap="none" spc="0" baseline="0">
                <a:solidFill>
                  <a:srgbClr val="F6A317"/>
                </a:solidFill>
                <a:effectLst/>
                <a:latin typeface="Helvetica"/>
                <a:ea typeface="Helvetica"/>
                <a:cs typeface="Helvetica"/>
              </a:rPr>
              <a:t>ΕΙΣΑΓΩΓΗ</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5346467" cy="3682369"/>
          </a:xfrm>
        </p:spPr>
        <p:txBody>
          <a:bodyPr/>
          <a:lstStyle/>
          <a:p>
            <a:pPr>
              <a:lnSpc>
                <a:spcPts val="2000"/>
              </a:lnSpc>
              <a:spcBef>
                <a:spcPts val="800"/>
              </a:spcBef>
            </a:pPr>
            <a:r>
              <a:rPr lang="el" b="1" i="0" strike="noStrike" cap="none" spc="0" baseline="0" dirty="0">
                <a:solidFill>
                  <a:srgbClr val="000000"/>
                </a:solidFill>
                <a:effectLst/>
                <a:latin typeface="Helvetica"/>
                <a:ea typeface="Helvetica"/>
                <a:cs typeface="Helvetica"/>
              </a:rPr>
              <a:t>Μαθαίνοντας πώς να προστατεύετε τον εαυτό σας από σχετικούς με την εργασία κινδύνους για την υγεία αποτελεί προτεραιότητα.</a:t>
            </a:r>
          </a:p>
          <a:p>
            <a:pPr>
              <a:lnSpc>
                <a:spcPts val="2000"/>
              </a:lnSpc>
              <a:spcBef>
                <a:spcPts val="800"/>
              </a:spcBef>
            </a:pPr>
            <a:r>
              <a:rPr lang="el" b="0" i="0" strike="noStrike" cap="none" spc="0" baseline="0" dirty="0">
                <a:solidFill>
                  <a:srgbClr val="000000"/>
                </a:solidFill>
                <a:effectLst/>
                <a:latin typeface="Helvetica"/>
                <a:ea typeface="Helvetica"/>
                <a:cs typeface="Helvetica"/>
              </a:rPr>
              <a:t>Σε αυτή την ενότητα θα μάθετε για:</a:t>
            </a:r>
          </a:p>
          <a:p>
            <a:pPr marL="285750" indent="-285750">
              <a:lnSpc>
                <a:spcPts val="2000"/>
              </a:lnSpc>
              <a:spcBef>
                <a:spcPts val="800"/>
              </a:spcBef>
              <a:buFont typeface="Arial" panose="020B0604020202020204" pitchFamily="34" charset="0"/>
              <a:buChar char="•"/>
            </a:pPr>
            <a:r>
              <a:rPr lang="el-GR" dirty="0">
                <a:solidFill>
                  <a:srgbClr val="000000"/>
                </a:solidFill>
                <a:latin typeface="Helvetica"/>
                <a:ea typeface="Helvetica"/>
                <a:cs typeface="Helvetica"/>
              </a:rPr>
              <a:t>Τους κινδύνους</a:t>
            </a:r>
            <a:r>
              <a:rPr lang="el" b="0" i="0" strike="noStrike" cap="none" spc="0" baseline="0" dirty="0">
                <a:solidFill>
                  <a:srgbClr val="000000"/>
                </a:solidFill>
                <a:effectLst/>
                <a:latin typeface="Helvetica"/>
                <a:ea typeface="Helvetica"/>
                <a:cs typeface="Helvetica"/>
              </a:rPr>
              <a:t> που εγκυμονεί το  άδειασμα των σάκων</a:t>
            </a:r>
          </a:p>
          <a:p>
            <a:pPr marL="285750" indent="-285750">
              <a:lnSpc>
                <a:spcPts val="2000"/>
              </a:lnSpc>
              <a:spcBef>
                <a:spcPts val="8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Ειδικές οδηγίες και ορθές πρακτικές κατά την εκκένωση μικρών και χύδην σάκων</a:t>
            </a:r>
          </a:p>
          <a:p>
            <a:pPr marL="285750" indent="-285750">
              <a:lnSpc>
                <a:spcPts val="2000"/>
              </a:lnSpc>
              <a:spcBef>
                <a:spcPts val="800"/>
              </a:spcBef>
              <a:buFont typeface="Arial" panose="020B0604020202020204" pitchFamily="34" charset="0"/>
              <a:buChar char="•"/>
            </a:pPr>
            <a:r>
              <a:rPr lang="el" b="0" i="0" strike="noStrike" cap="none" spc="0" baseline="0" dirty="0">
                <a:solidFill>
                  <a:srgbClr val="FF0000"/>
                </a:solidFill>
                <a:effectLst/>
                <a:latin typeface="Helvetica"/>
                <a:ea typeface="Helvetica"/>
                <a:cs typeface="Helvetica"/>
              </a:rPr>
              <a:t>Κείμενο για να συμπληρωθεί από τον εκπαιδευτή – εάν έχετε προσθέσει μια προσαρμοσμένη διαφάνεια, πληκτρολογήστε μια σύντομη επισκόπηση του υλικού των συμφραζομένων</a:t>
            </a:r>
          </a:p>
          <a:p>
            <a:pPr marL="285750" indent="-285750">
              <a:lnSpc>
                <a:spcPts val="2000"/>
              </a:lnSpc>
              <a:spcBef>
                <a:spcPts val="800"/>
              </a:spcBef>
              <a:buFont typeface="Arial" panose="020B0604020202020204" pitchFamily="34" charset="0"/>
              <a:buChar char="•"/>
            </a:pPr>
            <a:endParaRPr lang="en-US" dirty="0"/>
          </a:p>
        </p:txBody>
      </p:sp>
      <p:pic>
        <p:nvPicPr>
          <p:cNvPr id="1027" name="Picture 3" descr="page1image1800773776">
            <a:extLst>
              <a:ext uri="{FF2B5EF4-FFF2-40B4-BE49-F238E27FC236}">
                <a16:creationId xmlns:a16="http://schemas.microsoft.com/office/drawing/2014/main" id="{F193EC80-B5EB-7840-8854-22197ACED089}"/>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6858000" cy="2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a:extLst>
              <a:ext uri="{FF2B5EF4-FFF2-40B4-BE49-F238E27FC236}">
                <a16:creationId xmlns:a16="http://schemas.microsoft.com/office/drawing/2014/main" id="{20AB2A23-D707-4FA4-B47B-5E5073EA9AF8}"/>
              </a:ext>
            </a:extLst>
          </p:cNvPr>
          <p:cNvPicPr>
            <a:picLocks noGrp="1" noChangeAspect="1"/>
          </p:cNvPicPr>
          <p:nvPr>
            <p:ph type="pic" sz="quarter" idx="12"/>
          </p:nvPr>
        </p:nvPicPr>
        <p:blipFill>
          <a:blip r:embed="rId4"/>
          <a:srcRect t="11" b="11"/>
          <a:stretch>
            <a:fillRect/>
          </a:stretch>
        </p:blipFill>
        <p:spPr>
          <a:prstGeom prst="rect">
            <a:avLst/>
          </a:prstGeom>
        </p:spPr>
      </p:pic>
    </p:spTree>
    <p:extLst>
      <p:ext uri="{BB962C8B-B14F-4D97-AF65-F5344CB8AC3E}">
        <p14:creationId xmlns:p14="http://schemas.microsoft.com/office/powerpoint/2010/main" val="40673254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640901"/>
            <a:ext cx="4016429" cy="850900"/>
          </a:xfrm>
        </p:spPr>
        <p:txBody>
          <a:bodyPr/>
          <a:lstStyle/>
          <a:p>
            <a:pPr>
              <a:lnSpc>
                <a:spcPct val="100000"/>
              </a:lnSpc>
            </a:pPr>
            <a:r>
              <a:rPr lang="el" sz="2800" b="1" i="0" strike="noStrike" cap="none" spc="0" baseline="0" dirty="0">
                <a:solidFill>
                  <a:srgbClr val="F6A317"/>
                </a:solidFill>
                <a:effectLst/>
                <a:latin typeface="Helvetica"/>
                <a:ea typeface="Helvetica"/>
                <a:cs typeface="Helvetica"/>
              </a:rPr>
              <a:t>ΤΕΧΝΙΚΕΣ ΕΛΕΓΧΟΥ ΤΗΣ ΣΚΟΝΗΣ</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4" y="2719864"/>
            <a:ext cx="4238102" cy="3682369"/>
          </a:xfrm>
        </p:spPr>
        <p:txBody>
          <a:bodyPr/>
          <a:lstStyle/>
          <a:p>
            <a:pPr>
              <a:lnSpc>
                <a:spcPts val="2000"/>
              </a:lnSpc>
            </a:pPr>
            <a:r>
              <a:rPr lang="el" b="0" i="0" strike="noStrike" cap="none" spc="0" baseline="0" dirty="0">
                <a:solidFill>
                  <a:srgbClr val="000000"/>
                </a:solidFill>
                <a:effectLst/>
                <a:latin typeface="Helvetica"/>
                <a:ea typeface="Helvetica"/>
                <a:cs typeface="Helvetica"/>
              </a:rPr>
              <a:t>Οι διαδικασίες αδειάσματος των σάκων υποστηρίζονται από τον κλειστό χώρο, την εκχύλιση/εξαερισμό και τα ΜΑΠ, που είναι τρεις από τις πέντε κύριες τεχνικές ελέγχου της σκόνης.</a:t>
            </a:r>
          </a:p>
        </p:txBody>
      </p:sp>
      <p:pic>
        <p:nvPicPr>
          <p:cNvPr id="10" name="Picture 9" descr="A screenshot of a cell phone&#10;&#10;Description automatically generated">
            <a:extLst>
              <a:ext uri="{FF2B5EF4-FFF2-40B4-BE49-F238E27FC236}">
                <a16:creationId xmlns:a16="http://schemas.microsoft.com/office/drawing/2014/main" id="{0A4FF0BC-CD02-CE45-8E5D-C17478572F6C}"/>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FDE9C5F-E39C-0741-A46F-6A3D5B66934B}"/>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1CB1C758-72DE-A948-B84D-6FEC264CCEF8}"/>
              </a:ext>
            </a:extLst>
          </p:cNvPr>
          <p:cNvPicPr>
            <a:picLocks noChangeAspect="1"/>
          </p:cNvPicPr>
          <p:nvPr/>
        </p:nvPicPr>
        <p:blipFill>
          <a:blip r:embed="rId3"/>
          <a:srcRect l="7057" t="9146" r="76967" b="66230"/>
          <a:stretch>
            <a:fillRect/>
          </a:stretch>
        </p:blipFill>
        <p:spPr>
          <a:xfrm>
            <a:off x="5365058" y="3394767"/>
            <a:ext cx="1073250" cy="106420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39A95D21-133A-2C4D-BED8-49444FEA5AC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CFD2A1D9-CDEC-B845-81BA-21F68A5BC003}"/>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16" name="TextBox 15">
            <a:extLst>
              <a:ext uri="{FF2B5EF4-FFF2-40B4-BE49-F238E27FC236}">
                <a16:creationId xmlns:a16="http://schemas.microsoft.com/office/drawing/2014/main" id="{A190AA7F-7A5C-3A44-B842-7E36550CCADC}"/>
              </a:ext>
            </a:extLst>
          </p:cNvPr>
          <p:cNvSpPr txBox="1"/>
          <p:nvPr/>
        </p:nvSpPr>
        <p:spPr>
          <a:xfrm>
            <a:off x="6579514" y="1702138"/>
            <a:ext cx="2236977" cy="2023631"/>
          </a:xfrm>
          <a:prstGeom prst="rect">
            <a:avLst/>
          </a:prstGeom>
          <a:noFill/>
        </p:spPr>
        <p:txBody>
          <a:bodyPr wrap="square" rtlCol="0">
            <a:spAutoFit/>
          </a:bodyPr>
          <a:lstStyle/>
          <a:p>
            <a:pPr>
              <a:spcAft>
                <a:spcPts val="300"/>
              </a:spcAft>
            </a:pPr>
            <a:r>
              <a:rPr lang="el" sz="1050" b="1" i="0" strike="noStrike" cap="none" spc="50" baseline="0" dirty="0">
                <a:solidFill>
                  <a:srgbClr val="EF9A2E"/>
                </a:solidFill>
                <a:effectLst/>
                <a:latin typeface="Futura Medium"/>
                <a:ea typeface="Futura Medium"/>
                <a:cs typeface="Futura Medium"/>
              </a:rPr>
              <a:t>ΟΡΘΗ ΥΓΙΕΙΝΗ / ΚΑΘΑΡΙOΤΗΤΑ</a:t>
            </a:r>
          </a:p>
          <a:p>
            <a:r>
              <a:rPr lang="el" sz="1200" b="0" i="0" strike="noStrike" cap="none" spc="0" baseline="0" dirty="0">
                <a:solidFill>
                  <a:srgbClr val="000000"/>
                </a:solidFill>
                <a:effectLst/>
                <a:latin typeface="Calibri"/>
                <a:ea typeface="Calibri"/>
                <a:cs typeface="Calibri"/>
              </a:rPr>
              <a:t>Το πλύσιμο των ρούχων εργασίας και το σκούπισμα της σκόνης που παράγεται από τις διεργασίες σταματά τη σκόνη που συσσωρεύεται με την πάροδο του χρόνου – o καθαρός χώρος εργασίας είναι ασφαλής</a:t>
            </a:r>
          </a:p>
          <a:p>
            <a:endParaRPr lang="en-US" dirty="0"/>
          </a:p>
        </p:txBody>
      </p:sp>
      <p:sp>
        <p:nvSpPr>
          <p:cNvPr id="17" name="TextBox 16">
            <a:extLst>
              <a:ext uri="{FF2B5EF4-FFF2-40B4-BE49-F238E27FC236}">
                <a16:creationId xmlns:a16="http://schemas.microsoft.com/office/drawing/2014/main" id="{8BB31F04-6F1B-7C44-AD58-2066BAD92F03}"/>
              </a:ext>
            </a:extLst>
          </p:cNvPr>
          <p:cNvSpPr txBox="1"/>
          <p:nvPr/>
        </p:nvSpPr>
        <p:spPr>
          <a:xfrm>
            <a:off x="6579514" y="3394767"/>
            <a:ext cx="2134063" cy="1700960"/>
          </a:xfrm>
          <a:prstGeom prst="rect">
            <a:avLst/>
          </a:prstGeom>
          <a:noFill/>
        </p:spPr>
        <p:txBody>
          <a:bodyPr wrap="square" rtlCol="0">
            <a:spAutoFit/>
          </a:bodyPr>
          <a:lstStyle/>
          <a:p>
            <a:pPr>
              <a:spcAft>
                <a:spcPts val="300"/>
              </a:spcAft>
            </a:pPr>
            <a:r>
              <a:rPr lang="el" sz="1050" b="1" i="0" strike="noStrike" cap="none" spc="50" baseline="0" dirty="0">
                <a:solidFill>
                  <a:srgbClr val="EF9A2E"/>
                </a:solidFill>
                <a:effectLst/>
                <a:latin typeface="Futura Medium"/>
                <a:ea typeface="Futura Medium"/>
                <a:cs typeface="Futura Medium"/>
              </a:rPr>
              <a:t>ΚΛΕΙΣΤΟΣ ΧΩΡΟΣ</a:t>
            </a:r>
          </a:p>
          <a:p>
            <a:pPr>
              <a:spcAft>
                <a:spcPts val="300"/>
              </a:spcAft>
            </a:pPr>
            <a:r>
              <a:rPr lang="el" sz="1200" b="0" i="0" strike="noStrike" cap="none" spc="0" baseline="0" dirty="0">
                <a:solidFill>
                  <a:srgbClr val="000000"/>
                </a:solidFill>
                <a:effectLst/>
                <a:latin typeface="Calibri"/>
                <a:ea typeface="Calibri"/>
                <a:cs typeface="Calibri"/>
              </a:rPr>
              <a:t>Η διεξαγωγή διεργασιών παραγωγής εισπνεόμενου διοξειδίου κρυσταλλικού πυριτίου (RCS) σε αεροστεγές περιβάλλον αποτρέπει την έκθεση στη σκόνη στην πηγή</a:t>
            </a:r>
          </a:p>
          <a:p>
            <a:pPr>
              <a:spcAft>
                <a:spcPts val="300"/>
              </a:spcAft>
            </a:pPr>
            <a:endParaRPr lang="en-US" dirty="0"/>
          </a:p>
        </p:txBody>
      </p:sp>
      <p:sp>
        <p:nvSpPr>
          <p:cNvPr id="18" name="TextBox 17">
            <a:extLst>
              <a:ext uri="{FF2B5EF4-FFF2-40B4-BE49-F238E27FC236}">
                <a16:creationId xmlns:a16="http://schemas.microsoft.com/office/drawing/2014/main" id="{17252FA7-9898-C944-A4ED-422A0BBA4364}"/>
              </a:ext>
            </a:extLst>
          </p:cNvPr>
          <p:cNvSpPr txBox="1"/>
          <p:nvPr/>
        </p:nvSpPr>
        <p:spPr>
          <a:xfrm>
            <a:off x="6579515" y="4852473"/>
            <a:ext cx="2236976" cy="1715854"/>
          </a:xfrm>
          <a:prstGeom prst="rect">
            <a:avLst/>
          </a:prstGeom>
          <a:noFill/>
        </p:spPr>
        <p:txBody>
          <a:bodyPr wrap="square" rtlCol="0">
            <a:spAutoFit/>
          </a:bodyPr>
          <a:lstStyle/>
          <a:p>
            <a:pPr>
              <a:spcAft>
                <a:spcPts val="300"/>
              </a:spcAft>
            </a:pPr>
            <a:r>
              <a:rPr lang="el" sz="1050" b="1" i="0" strike="noStrike" cap="none" spc="50" baseline="0" dirty="0">
                <a:solidFill>
                  <a:srgbClr val="EF9A2E"/>
                </a:solidFill>
                <a:effectLst/>
                <a:latin typeface="Futura Medium"/>
                <a:ea typeface="Futura Medium"/>
                <a:cs typeface="Futura Medium"/>
              </a:rPr>
              <a:t>ΕΞΑΓΩΓΗ / ΕΞΑΕΡΙΣΜΟΣ</a:t>
            </a:r>
          </a:p>
          <a:p>
            <a:pPr>
              <a:spcAft>
                <a:spcPts val="300"/>
              </a:spcAft>
            </a:pPr>
            <a:r>
              <a:rPr lang="el" sz="1200" b="0" i="0" strike="noStrike" cap="none" spc="0" baseline="0" dirty="0">
                <a:solidFill>
                  <a:srgbClr val="000000"/>
                </a:solidFill>
                <a:effectLst/>
                <a:latin typeface="Calibri"/>
                <a:ea typeface="Calibri"/>
                <a:cs typeface="Calibri"/>
              </a:rPr>
              <a:t>Δέσμευση του εισπνεόμενου διοξειδίου κρυσταλλικού πυριτίου (RCS) στην πηγή, πριν εκτεθούμε σε αυτό, και  αντικατάσταση του μολυσμένου αέρα με καθαρό αέρα.</a:t>
            </a:r>
          </a:p>
          <a:p>
            <a:endParaRPr lang="en-US" dirty="0"/>
          </a:p>
        </p:txBody>
      </p:sp>
      <p:sp>
        <p:nvSpPr>
          <p:cNvPr id="19" name="TextBox 18">
            <a:extLst>
              <a:ext uri="{FF2B5EF4-FFF2-40B4-BE49-F238E27FC236}">
                <a16:creationId xmlns:a16="http://schemas.microsoft.com/office/drawing/2014/main" id="{EFBD6A7B-EEA6-9C4B-AF5E-6A76F51CF8CA}"/>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el" sz="1050" b="1" i="0" strike="noStrike" cap="none" spc="50" baseline="0">
                <a:solidFill>
                  <a:srgbClr val="EF9A2E"/>
                </a:solidFill>
                <a:effectLst/>
                <a:latin typeface="Futura Medium"/>
                <a:ea typeface="Futura Medium"/>
                <a:cs typeface="Futura Medium"/>
              </a:rPr>
              <a:t>ΕΞΟΠΛΙΣΜΟΣ ΠΡΟΣΤΑΣΙΑΣ</a:t>
            </a:r>
          </a:p>
          <a:p>
            <a:r>
              <a:rPr lang="el" sz="1200" b="0" i="0" strike="noStrike" cap="none" spc="0" baseline="0">
                <a:solidFill>
                  <a:srgbClr val="000000"/>
                </a:solidFill>
                <a:effectLst/>
                <a:latin typeface="Calibri"/>
                <a:ea typeface="Calibri"/>
                <a:cs typeface="Calibri"/>
              </a:rPr>
              <a:t>Τα ΜΑΠ (π.χ. μάσκες προσώπου) προστατεύουν τους εργαζομένους από τη σκόνη όταν όλα τα άλλα μέτρα ελέγχου δεν επαρκούν για τον έλεγχο των κινδύνων έκθεσης</a:t>
            </a:r>
          </a:p>
          <a:p>
            <a:endParaRPr lang="en-US"/>
          </a:p>
        </p:txBody>
      </p:sp>
      <p:sp>
        <p:nvSpPr>
          <p:cNvPr id="20" name="TextBox 19">
            <a:extLst>
              <a:ext uri="{FF2B5EF4-FFF2-40B4-BE49-F238E27FC236}">
                <a16:creationId xmlns:a16="http://schemas.microsoft.com/office/drawing/2014/main" id="{35F6BAD4-9655-6A40-A26D-474E75EDD087}"/>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el" sz="1050" b="1" i="0" strike="noStrike" cap="none" spc="50" baseline="0">
                <a:solidFill>
                  <a:srgbClr val="EF9A2E"/>
                </a:solidFill>
                <a:effectLst/>
                <a:latin typeface="Futura Medium"/>
                <a:ea typeface="Futura Medium"/>
                <a:cs typeface="Futura Medium"/>
              </a:rPr>
              <a:t>ΝΕΡΟ</a:t>
            </a:r>
          </a:p>
          <a:p>
            <a:pPr>
              <a:spcAft>
                <a:spcPts val="300"/>
              </a:spcAft>
            </a:pPr>
            <a:r>
              <a:rPr lang="el" sz="1200" b="0" i="0" strike="noStrike" cap="none" spc="0" baseline="0">
                <a:solidFill>
                  <a:srgbClr val="000000"/>
                </a:solidFill>
                <a:effectLst/>
                <a:latin typeface="Calibri"/>
                <a:ea typeface="Calibri"/>
                <a:cs typeface="Calibri"/>
              </a:rPr>
              <a:t>Η διατήρηση των διεργασιών σε υγρή κατάσταση αποτρέπει τη διασπορά σκόνης μέσω της δέσμευσης των σωματιδίων με νερό</a:t>
            </a:r>
          </a:p>
          <a:p>
            <a:pPr>
              <a:spcAft>
                <a:spcPts val="300"/>
              </a:spcAft>
            </a:pPr>
            <a:endParaRPr lang="en-US"/>
          </a:p>
        </p:txBody>
      </p:sp>
    </p:spTree>
    <p:extLst>
      <p:ext uri="{BB962C8B-B14F-4D97-AF65-F5344CB8AC3E}">
        <p14:creationId xmlns:p14="http://schemas.microsoft.com/office/powerpoint/2010/main" val="1266961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6" y="1616076"/>
            <a:ext cx="4019838" cy="850900"/>
          </a:xfrm>
        </p:spPr>
        <p:txBody>
          <a:bodyPr/>
          <a:lstStyle/>
          <a:p>
            <a:pPr>
              <a:lnSpc>
                <a:spcPct val="100000"/>
              </a:lnSpc>
            </a:pPr>
            <a:r>
              <a:rPr lang="el" sz="2800" b="1" i="0" strike="noStrike" cap="none" spc="0" baseline="0">
                <a:solidFill>
                  <a:srgbClr val="F6A317"/>
                </a:solidFill>
                <a:effectLst/>
                <a:latin typeface="Helvetica"/>
                <a:ea typeface="Helvetica"/>
                <a:cs typeface="Helvetica"/>
              </a:rPr>
              <a:t>ΚΙΝΔΥΝΟΙ ΑΠΟ ΑΥΤΗ ΤΗ ΔΡΑΣΤΗΡΙΟΤΗΤΑ</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540430" cy="2938988"/>
          </a:xfrm>
        </p:spPr>
        <p:txBody>
          <a:bodyPr anchor="t"/>
          <a:lstStyle/>
          <a:p>
            <a:pPr marL="342900" indent="-342900">
              <a:lnSpc>
                <a:spcPts val="2000"/>
              </a:lnSpc>
              <a:spcBef>
                <a:spcPts val="8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Αυτή η δραστηριότητα μπορεί να γίνεται σε πολύ σκόνη</a:t>
            </a:r>
          </a:p>
          <a:p>
            <a:pPr marL="342900" indent="-342900">
              <a:lnSpc>
                <a:spcPts val="2000"/>
              </a:lnSpc>
              <a:spcBef>
                <a:spcPts val="8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Η μακροχρόνια έκθεση σε υψηλά επίπεδα  εισπνεόμενου διοξειδίου κρυσταλλικού πυριτίου (RCS) μπορεί να προκαλέσει σοβαρή πνευμονοπάθεια</a:t>
            </a:r>
          </a:p>
          <a:p>
            <a:pPr>
              <a:lnSpc>
                <a:spcPts val="2000"/>
              </a:lnSpc>
              <a:spcBef>
                <a:spcPts val="800"/>
              </a:spcBef>
            </a:pPr>
            <a:r>
              <a:rPr lang="el" b="0" i="0" strike="noStrike" cap="none" spc="0" baseline="0" dirty="0">
                <a:solidFill>
                  <a:srgbClr val="000000"/>
                </a:solidFill>
                <a:effectLst/>
                <a:latin typeface="Helvetica"/>
                <a:ea typeface="Helvetica"/>
                <a:cs typeface="Helvetica"/>
              </a:rPr>
              <a:t>Είναι σημαντικό να προστατεύουμε τους εαυτούς μας από την έκθεση σε αυτή την αερομεταφερόμενη σκόνη κάθε μέρα. </a:t>
            </a:r>
          </a:p>
          <a:p>
            <a:pPr>
              <a:lnSpc>
                <a:spcPts val="2000"/>
              </a:lnSpc>
              <a:spcBef>
                <a:spcPts val="800"/>
              </a:spcBef>
            </a:pPr>
            <a:r>
              <a:rPr lang="el" b="0" i="0" strike="noStrike" cap="none" spc="0" baseline="0" dirty="0">
                <a:solidFill>
                  <a:srgbClr val="000000"/>
                </a:solidFill>
                <a:effectLst/>
                <a:latin typeface="Helvetica"/>
                <a:ea typeface="Helvetica"/>
                <a:cs typeface="Helvetica"/>
              </a:rPr>
              <a:t>Ακολουθώντας ορθές πρακτικές σήμερα, προστατεύουμε την υγεία μας για το μέλλον.</a:t>
            </a:r>
          </a:p>
          <a:p>
            <a:pPr>
              <a:lnSpc>
                <a:spcPts val="2000"/>
              </a:lnSpc>
              <a:spcBef>
                <a:spcPts val="800"/>
              </a:spcBef>
            </a:pPr>
            <a:r>
              <a:rPr lang="el" b="0" i="0" strike="noStrike" cap="none" spc="0" baseline="0" dirty="0">
                <a:solidFill>
                  <a:srgbClr val="000000"/>
                </a:solidFill>
                <a:effectLst/>
                <a:latin typeface="Helvetica"/>
                <a:ea typeface="Helvetica"/>
                <a:cs typeface="Helvetica"/>
              </a:rPr>
              <a:t>Πώς θα περάσετε την περίοδο συνταξιοδότησής σας;</a:t>
            </a:r>
          </a:p>
        </p:txBody>
      </p:sp>
      <p:pic>
        <p:nvPicPr>
          <p:cNvPr id="7" name="Picture Placeholder 6" descr="A picture containing person, indoor, bed, room&#10;&#10;Description automatically generated">
            <a:extLst>
              <a:ext uri="{FF2B5EF4-FFF2-40B4-BE49-F238E27FC236}">
                <a16:creationId xmlns:a16="http://schemas.microsoft.com/office/drawing/2014/main" id="{DF3F899B-D30C-E144-8421-4C4567D76F4E}"/>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E1BCBA96-62D3-A543-BB6F-692BFC03EE21}"/>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706682" cy="850900"/>
          </a:xfrm>
        </p:spPr>
        <p:txBody>
          <a:bodyPr/>
          <a:lstStyle/>
          <a:p>
            <a:pPr>
              <a:lnSpc>
                <a:spcPct val="100000"/>
              </a:lnSpc>
            </a:pPr>
            <a:r>
              <a:rPr lang="el" sz="2800" b="1" i="0" strike="noStrike" cap="none" spc="0" baseline="0" dirty="0">
                <a:solidFill>
                  <a:srgbClr val="F6A317"/>
                </a:solidFill>
                <a:effectLst/>
                <a:latin typeface="Helvetica"/>
                <a:ea typeface="Helvetica"/>
                <a:cs typeface="Helvetica"/>
              </a:rPr>
              <a:t>ΠΩΣ ΤΟ ΑΔΕΙΑΣΜΑ ΤΟΥ ΣΑΚΟΥ ΔΗΜΙΟΥΡΓΕΙ ΕΙΣΠΝΕΟΜΕΝΟ ΔΙΟΞΕΙΔΙΟ ΚΡΥΣΤΑΛΛΙΚΟΥ ΠΥΡΙΤΙΟΥ  (RCS)</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3439432"/>
            <a:ext cx="6565665" cy="2938988"/>
          </a:xfrm>
        </p:spPr>
        <p:txBody>
          <a:bodyPr anchor="t"/>
          <a:lstStyle/>
          <a:p>
            <a:pPr marL="342900" indent="-342900">
              <a:lnSpc>
                <a:spcPts val="2000"/>
              </a:lnSpc>
              <a:spcBef>
                <a:spcPts val="8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Το άδειασμα του σάκου προκαλεί διασπορά σκόνης στον αέρα καθώς το περιεχόμενο εξέρχεται από την τσάντα</a:t>
            </a:r>
          </a:p>
          <a:p>
            <a:pPr marL="342900" indent="-342900">
              <a:lnSpc>
                <a:spcPts val="2000"/>
              </a:lnSpc>
              <a:spcBef>
                <a:spcPts val="8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Το γρήγορο άδειασμα του σάκου δημιουργεί πολλή σκόνη, μειώνει την ποιότητα του αέρα και ενδεχομένως εκθέτει τους εργαζόμενους σε εισπνεόμενο διοξείδιο κρυσταλλικού πυριτίου (RCS) </a:t>
            </a:r>
          </a:p>
          <a:p>
            <a:pPr marL="342900" indent="-342900">
              <a:lnSpc>
                <a:spcPts val="2000"/>
              </a:lnSpc>
              <a:spcBef>
                <a:spcPts val="8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Λεπτά, ξηρά, κονιοποιημένα υλικά δημιουργούν τη μεγαλύτερη αερομεταφερόμενη σκόνη κατά τη διάρκεια του χειρισμού.</a:t>
            </a:r>
          </a:p>
          <a:p>
            <a:pPr>
              <a:lnSpc>
                <a:spcPts val="2000"/>
              </a:lnSpc>
              <a:spcBef>
                <a:spcPts val="800"/>
              </a:spcBef>
            </a:pPr>
            <a:r>
              <a:rPr lang="el" b="0" i="0" strike="noStrike" cap="none" spc="0" baseline="0" dirty="0">
                <a:solidFill>
                  <a:srgbClr val="000000"/>
                </a:solidFill>
                <a:effectLst/>
                <a:latin typeface="Helvetica"/>
                <a:ea typeface="Helvetica"/>
                <a:cs typeface="Helvetica"/>
              </a:rPr>
              <a:t>Αυτό το πακέτο κατάρτισης καλύπτει δύο τύπους σάκων, οι οποίοι απαιτούν διαφορετικά μέτρα για τον ασφαλή χειρισμό τους.</a:t>
            </a:r>
          </a:p>
        </p:txBody>
      </p:sp>
      <p:pic>
        <p:nvPicPr>
          <p:cNvPr id="5" name="Picture Placeholder 4">
            <a:extLst>
              <a:ext uri="{FF2B5EF4-FFF2-40B4-BE49-F238E27FC236}">
                <a16:creationId xmlns:a16="http://schemas.microsoft.com/office/drawing/2014/main" id="{A6AD1ABC-1D28-4C4B-9A2A-798FBEEA55CC}"/>
              </a:ext>
            </a:extLst>
          </p:cNvPr>
          <p:cNvPicPr>
            <a:picLocks noGrp="1" noChangeAspect="1"/>
          </p:cNvPicPr>
          <p:nvPr>
            <p:ph type="pic" sz="quarter" idx="12"/>
          </p:nvPr>
        </p:nvPicPr>
        <p:blipFill rotWithShape="1">
          <a:blip r:embed="rId3"/>
          <a:srcRect l="5605" t="323" r="8751" b="-301"/>
          <a:stretch/>
        </p:blipFill>
        <p:spPr>
          <a:xfrm>
            <a:off x="7342908" y="1608138"/>
            <a:ext cx="4474441" cy="4437062"/>
          </a:xfrm>
          <a:prstGeom prst="rect">
            <a:avLst/>
          </a:prstGeom>
        </p:spPr>
      </p:pic>
    </p:spTree>
    <p:extLst>
      <p:ext uri="{BB962C8B-B14F-4D97-AF65-F5344CB8AC3E}">
        <p14:creationId xmlns:p14="http://schemas.microsoft.com/office/powerpoint/2010/main" val="175128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6B10849-2150-4DE3-AC0E-EE895C68CA58}"/>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a:xfrm>
            <a:off x="7011031" y="2066351"/>
            <a:ext cx="4758611" cy="4042262"/>
          </a:xfrm>
          <a:prstGeom prst="rect">
            <a:avLst/>
          </a:prstGeom>
        </p:spPr>
      </p:pic>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el" sz="2800" b="1" i="0" strike="noStrike" cap="none" spc="0" baseline="0">
                <a:solidFill>
                  <a:srgbClr val="F6A317"/>
                </a:solidFill>
                <a:effectLst/>
                <a:latin typeface="Helvetica"/>
                <a:ea typeface="Helvetica"/>
                <a:cs typeface="Helvetica"/>
              </a:rPr>
              <a:t>ΜΙΚΡΟΙ ΣΑΚΟΙ</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160107"/>
            <a:ext cx="6676502" cy="4042262"/>
          </a:xfrm>
        </p:spPr>
        <p:txBody>
          <a:bodyPr anchor="t"/>
          <a:lstStyle/>
          <a:p>
            <a:pPr>
              <a:lnSpc>
                <a:spcPts val="1920"/>
              </a:lnSpc>
              <a:spcBef>
                <a:spcPts val="600"/>
              </a:spcBef>
            </a:pPr>
            <a:r>
              <a:rPr lang="el" b="0" i="0" strike="noStrike" cap="none" spc="0" baseline="0" dirty="0">
                <a:solidFill>
                  <a:srgbClr val="000000"/>
                </a:solidFill>
                <a:effectLst/>
                <a:latin typeface="Helvetica"/>
                <a:ea typeface="Helvetica"/>
                <a:cs typeface="Helvetica"/>
              </a:rPr>
              <a:t>Για να ελαχιστοποιηθεί η παραγωγή σκόνης κατά το άδειασμα των σάκων:</a:t>
            </a:r>
          </a:p>
          <a:p>
            <a:pPr marL="285750" indent="-285750">
              <a:lnSpc>
                <a:spcPts val="1920"/>
              </a:lnSpc>
              <a:spcBef>
                <a:spcPts val="6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Χρησιμοποιήστε αυτόματους ή ημιαυτόματους σταθμούς αδειάσματος σάκων, όπου είναι δυνατόν.</a:t>
            </a:r>
          </a:p>
          <a:p>
            <a:pPr marL="285750" indent="-285750">
              <a:lnSpc>
                <a:spcPts val="1920"/>
              </a:lnSpc>
              <a:spcBef>
                <a:spcPts val="6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Εάν η διαδικασία δεν μπορεί να αυτοματοποιηθεί, θα πρέπει ο χώρος να στεγανοποιείται. Χρησιμοποιήστε έναν μή αυτόματο σταθμό αδειάσματος σάκων εξοπλισμένο με εξαερισμό, εάν είναι διαθέσιμος.</a:t>
            </a:r>
          </a:p>
          <a:p>
            <a:pPr marL="285750" indent="-285750">
              <a:lnSpc>
                <a:spcPts val="1920"/>
              </a:lnSpc>
              <a:spcBef>
                <a:spcPts val="6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Αδειάστε το περιεχόμενο του</a:t>
            </a:r>
            <a:r>
              <a:rPr lang="el" b="0" i="0" strike="noStrike" cap="none" spc="0" dirty="0">
                <a:solidFill>
                  <a:srgbClr val="000000"/>
                </a:solidFill>
                <a:effectLst/>
                <a:latin typeface="Helvetica"/>
                <a:ea typeface="Helvetica"/>
                <a:cs typeface="Helvetica"/>
              </a:rPr>
              <a:t> σάκου</a:t>
            </a:r>
            <a:r>
              <a:rPr lang="el" b="0" i="0" strike="noStrike" cap="none" spc="0" baseline="0" dirty="0">
                <a:solidFill>
                  <a:srgbClr val="000000"/>
                </a:solidFill>
                <a:effectLst/>
                <a:latin typeface="Helvetica"/>
                <a:ea typeface="Helvetica"/>
                <a:cs typeface="Helvetica"/>
              </a:rPr>
              <a:t> , με το ανοικτό άκρο στραμμένο προς τα εμπρός.</a:t>
            </a:r>
          </a:p>
          <a:p>
            <a:pPr marL="285750" indent="-285750">
              <a:lnSpc>
                <a:spcPts val="1920"/>
              </a:lnSpc>
              <a:spcBef>
                <a:spcPts val="6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Τυλίξτε τους άδειους σάκους μέσα στη ζώνη εξαγωγής.</a:t>
            </a:r>
          </a:p>
          <a:p>
            <a:pPr marL="285750" indent="-285750">
              <a:lnSpc>
                <a:spcPts val="1920"/>
              </a:lnSpc>
              <a:spcBef>
                <a:spcPts val="6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Φοράτε ΜΑΠ όταν δεν είναι διαθέσιμα άλλα όργανα ελέγχου.</a:t>
            </a:r>
          </a:p>
          <a:p>
            <a:pPr marL="285750" indent="-285750">
              <a:lnSpc>
                <a:spcPts val="1920"/>
              </a:lnSpc>
              <a:spcBef>
                <a:spcPts val="6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Απορρίψτε τους άδειους σάκους σε ένα μεγάλο πλαστικό σάκο. Μην το αφήσετε να ξεχειλίσει. Σφραγίστε τον σάκο πριν τον απορρίψετε.</a:t>
            </a:r>
          </a:p>
        </p:txBody>
      </p:sp>
    </p:spTree>
    <p:extLst>
      <p:ext uri="{BB962C8B-B14F-4D97-AF65-F5344CB8AC3E}">
        <p14:creationId xmlns:p14="http://schemas.microsoft.com/office/powerpoint/2010/main" val="16746333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4" y="1640901"/>
            <a:ext cx="5815644" cy="850900"/>
          </a:xfrm>
        </p:spPr>
        <p:txBody>
          <a:bodyPr/>
          <a:lstStyle/>
          <a:p>
            <a:pPr>
              <a:lnSpc>
                <a:spcPct val="100000"/>
              </a:lnSpc>
            </a:pPr>
            <a:r>
              <a:rPr lang="el" sz="2800" b="1" i="0" strike="noStrike" cap="none" spc="0" baseline="0" dirty="0">
                <a:solidFill>
                  <a:srgbClr val="F6A317"/>
                </a:solidFill>
                <a:effectLst/>
                <a:latin typeface="Helvetica"/>
                <a:ea typeface="Helvetica"/>
                <a:cs typeface="Helvetica"/>
              </a:rPr>
              <a:t>ΣΑΚΟΙ ΧΥΔΗΝ (ΜΕΓΑΛΟΙ ΣΑΚΟΙ)</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298346"/>
            <a:ext cx="5692831" cy="3682369"/>
          </a:xfrm>
        </p:spPr>
        <p:txBody>
          <a:bodyPr/>
          <a:lstStyle/>
          <a:p>
            <a:pPr>
              <a:lnSpc>
                <a:spcPts val="2000"/>
              </a:lnSpc>
              <a:spcBef>
                <a:spcPts val="800"/>
              </a:spcBef>
            </a:pPr>
            <a:r>
              <a:rPr lang="el" b="0" i="0" strike="noStrike" cap="none" spc="0" baseline="0" dirty="0">
                <a:solidFill>
                  <a:srgbClr val="000000"/>
                </a:solidFill>
                <a:effectLst/>
                <a:latin typeface="Helvetica"/>
                <a:ea typeface="Helvetica"/>
                <a:cs typeface="Helvetica"/>
              </a:rPr>
              <a:t>Για να ελαχιστοποιηθεί η παραγωγή σκόνης κατά το άδειασμα των σάκων:</a:t>
            </a:r>
          </a:p>
          <a:p>
            <a:pPr marL="342900" indent="-342900">
              <a:lnSpc>
                <a:spcPts val="2000"/>
              </a:lnSpc>
              <a:spcBef>
                <a:spcPts val="8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Χρησιμοποιήστε αυτόματους σταθμούς αδειάσματος σάκων, όπου είναι δυνατόν. Παρέχουν καλή σφράγιση και διαθέτουν συστήματα για τη δέσμευση της σκόνης και τον έλεγχο της ροής του υλικού.</a:t>
            </a:r>
          </a:p>
          <a:p>
            <a:pPr marL="342900" indent="-342900">
              <a:lnSpc>
                <a:spcPts val="2000"/>
              </a:lnSpc>
              <a:spcBef>
                <a:spcPts val="8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Χρησιμοποιήστε τα ΜΑΠ όταν ανοίγετε ή κόβετε σάκους χύδην με μη αυτόματο τρόπο.</a:t>
            </a:r>
          </a:p>
          <a:p>
            <a:pPr marL="342900" indent="-342900">
              <a:lnSpc>
                <a:spcPts val="2000"/>
              </a:lnSpc>
              <a:spcBef>
                <a:spcPts val="800"/>
              </a:spcBef>
              <a:buFont typeface="Arial" panose="020B0604020202020204" pitchFamily="34" charset="0"/>
              <a:buChar char="•"/>
            </a:pPr>
            <a:r>
              <a:rPr lang="el" b="0" i="0" strike="noStrike" cap="none" spc="0" baseline="0" dirty="0">
                <a:solidFill>
                  <a:srgbClr val="000000"/>
                </a:solidFill>
                <a:effectLst/>
                <a:latin typeface="Helvetica"/>
                <a:ea typeface="Helvetica"/>
                <a:cs typeface="Helvetica"/>
              </a:rPr>
              <a:t>Μην συμπιέζετε τις άδειες σακούλες με μη αυτόματο τρόπο. Απορρίψτε τες σε ένα μεγάλο πλαστικό σάκο. Μην τον αφήσετε να ξεχειλίσει. Σφραγίστε τον σάκο πριν τον απορρίψετε.</a:t>
            </a:r>
          </a:p>
          <a:p>
            <a:pPr marL="342900" indent="-342900">
              <a:lnSpc>
                <a:spcPts val="2000"/>
              </a:lnSpc>
              <a:spcBef>
                <a:spcPts val="800"/>
              </a:spcBef>
              <a:buFont typeface="Arial" panose="020B0604020202020204" pitchFamily="34" charset="0"/>
              <a:buChar char="•"/>
            </a:pPr>
            <a:endParaRPr lang="en-US" dirty="0"/>
          </a:p>
        </p:txBody>
      </p:sp>
      <p:pic>
        <p:nvPicPr>
          <p:cNvPr id="6" name="Picture Placeholder 5">
            <a:extLst>
              <a:ext uri="{FF2B5EF4-FFF2-40B4-BE49-F238E27FC236}">
                <a16:creationId xmlns:a16="http://schemas.microsoft.com/office/drawing/2014/main" id="{074E228A-18BC-43A0-B6E6-95FEED15FB66}"/>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a:xfrm>
            <a:off x="6592888" y="1609962"/>
            <a:ext cx="5224462" cy="4433413"/>
          </a:xfrm>
          <a:prstGeom prst="rect">
            <a:avLst/>
          </a:prstGeom>
        </p:spPr>
      </p:pic>
    </p:spTree>
    <p:extLst>
      <p:ext uri="{BB962C8B-B14F-4D97-AF65-F5344CB8AC3E}">
        <p14:creationId xmlns:p14="http://schemas.microsoft.com/office/powerpoint/2010/main" val="38418307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F86D69AC-A241-4732-9FC9-2B57188D9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45FEE-AD81-4023-B6AC-5CAEA335ED97}">
  <ds:schemaRefs>
    <ds:schemaRef ds:uri="http://schemas.microsoft.com/office/2006/metadata/properties"/>
    <ds:schemaRef ds:uri="http://www.w3.org/XML/1998/namespace"/>
    <ds:schemaRef ds:uri="6d9d7403-2d8c-4818-ae25-2c5629bc7330"/>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d8ecf516-e360-4672-81b9-68723bedb71f"/>
  </ds:schemaRefs>
</ds:datastoreItem>
</file>

<file path=docProps/app.xml><?xml version="1.0" encoding="utf-8"?>
<Properties xmlns="http://schemas.openxmlformats.org/officeDocument/2006/extended-properties" xmlns:vt="http://schemas.openxmlformats.org/officeDocument/2006/docPropsVTypes">
  <TotalTime>139</TotalTime>
  <Words>1527</Words>
  <Application>Microsoft Macintosh PowerPoint</Application>
  <PresentationFormat>Widescreen</PresentationFormat>
  <Paragraphs>102</Paragraphs>
  <Slides>13</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 Ferguson</dc:creator>
  <cp:lastModifiedBy>Carlo Arboit</cp:lastModifiedBy>
  <cp:revision>25</cp:revision>
  <dcterms:created xsi:type="dcterms:W3CDTF">2020-01-29T17:43:15Z</dcterms:created>
  <dcterms:modified xsi:type="dcterms:W3CDTF">2024-11-13T11:54:50Z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