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68" r:id="rId8"/>
    <p:sldId id="276" r:id="rId9"/>
    <p:sldId id="279" r:id="rId10"/>
    <p:sldId id="269" r:id="rId11"/>
    <p:sldId id="270" r:id="rId12"/>
    <p:sldId id="274"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FEF2E-6062-D243-B386-10672D1C40B7}" v="2" dt="2020-12-09T20:29:0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0204"/>
  </p:normalViewPr>
  <p:slideViewPr>
    <p:cSldViewPr snapToGrid="0" snapToObjects="1">
      <p:cViewPr varScale="1">
        <p:scale>
          <a:sx n="110" d="100"/>
          <a:sy n="110" d="100"/>
        </p:scale>
        <p:origin x="1344"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412023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8563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Eine übermäßige Belastung durch alveolengängiges kristallines Siliziumdioxid (RCS) kann langfristig zu ernsthaften Gesundheitsproblemen führen. Aus diesem Grund ist es wichtig, dass alle Arbeitskräfte bewährte Praktiken kennen, die die Belastung durch Quarzstaub begrenzen oder eliminieren.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Diese Schulung beinhaltet Empfehlungen zu den verschiedenen mechanischen und pneumatischen Handling- und Transportsystemen zur Beförderung von Materialien, die kristalline Kieselsäure enthaltenden, insbesondere solche, die trocken sind.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93462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0456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Der Transport von Materialien, die kristalline Kieselsäure enthalten, kann dazu führen, dass Staubpartikel in der Luft schweben. Die effektivste technische Maßnahme zur Staubminimierung ist das Arbeiten in geschlossenen Systemen (Einkapselung, Einhausung).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9721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Transportsysteme sind in der Regel pneumatisch (d.h. sie enthalten oder werden mit Gas oder Luft unter Druck betrieben), was sie effizienter macht.</a:t>
            </a:r>
          </a:p>
          <a:p>
            <a:pPr marL="0" marR="0" lvl="0" indent="0" algn="l" defTabSz="914400" rtl="0" eaLnBrk="1" fontAlgn="auto" latinLnBrk="0" hangingPunct="1">
              <a:lnSpc>
                <a:spcPct val="100000"/>
              </a:lnSpc>
              <a:spcBef>
                <a:spcPct val="0"/>
              </a:spcBef>
              <a:spcAft>
                <a:spcPct val="0"/>
              </a:spcAft>
              <a:buClrTx/>
              <a:buSzTx/>
              <a:buFontTx/>
              <a:buNone/>
              <a:defRPr/>
            </a:pPr>
            <a:r>
              <a:rPr lang="de" sz="1200" b="0" i="0" strike="noStrike" cap="none" spc="0" baseline="0" dirty="0">
                <a:solidFill>
                  <a:srgbClr val="000000"/>
                </a:solidFill>
                <a:effectLst/>
                <a:latin typeface="+mn-lt"/>
                <a:ea typeface="Calibri"/>
                <a:cs typeface="Calibri"/>
              </a:rPr>
              <a:t>Wenn ein geschlossenes Transportsystem nicht zur Verfügung steht, kann die Befeuchtung von trockenen Materialien eine Alternative zum vollständigen Einschluss sein.</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140648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15221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362528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34950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de" sz="1000" b="0" i="0" strike="noStrike" cap="none" spc="0" baseline="0">
                <a:solidFill>
                  <a:srgbClr val="000000"/>
                </a:solidFill>
                <a:effectLst/>
                <a:latin typeface="Helvetica"/>
                <a:ea typeface="Helvetica"/>
                <a:cs typeface="Helvetica"/>
              </a:rPr>
              <a:t>Dieses Schulungspaket wurde als Teil des NEPSI-Handbuchs für bewährte Praktiken entwickelt – mehr Infos auf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B6BECF5-E711-4A41-90A0-83748CFD9D2D}"/>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1647DD66-F956-0642-838D-1CF4B57DF25C}"/>
              </a:ext>
            </a:extLst>
          </p:cNvPr>
          <p:cNvSpPr txBox="1"/>
          <p:nvPr userDrawn="1"/>
        </p:nvSpPr>
        <p:spPr>
          <a:xfrm>
            <a:off x="8294913" y="429114"/>
            <a:ext cx="3522437"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 sz="1400" b="1" i="0" strike="noStrike" cap="none" spc="0" baseline="0">
                <a:solidFill>
                  <a:srgbClr val="F6A317"/>
                </a:solidFill>
                <a:effectLst/>
                <a:latin typeface="Helvetica"/>
                <a:ea typeface="Helvetica"/>
                <a:cs typeface="Helvetica"/>
              </a:rPr>
              <a:t>BEWÄHRTE PRAKTIKEN FÜR HANDLING-SYSTEME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708728"/>
            <a:ext cx="7534275" cy="1483849"/>
          </a:xfrm>
        </p:spPr>
        <p:txBody>
          <a:bodyPr anchor="t"/>
          <a:lstStyle/>
          <a:p>
            <a:pPr>
              <a:lnSpc>
                <a:spcPct val="100000"/>
              </a:lnSpc>
            </a:pPr>
            <a:r>
              <a:rPr lang="de" sz="2800" b="1" i="0" strike="noStrike" cap="none" spc="0" baseline="0" dirty="0">
                <a:solidFill>
                  <a:srgbClr val="FFFFFF"/>
                </a:solidFill>
                <a:effectLst/>
                <a:latin typeface="Helvetica"/>
                <a:ea typeface="Helvetica"/>
                <a:cs typeface="Helvetica"/>
              </a:rPr>
              <a:t>BEWÄHRTE PRAKTIKEN FÜR GESCHLOSSENE HANDLING- UND TRANSPORTSYSTEME</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192578"/>
            <a:ext cx="7534275" cy="850900"/>
          </a:xfrm>
        </p:spPr>
        <p:txBody>
          <a:bodyPr/>
          <a:lstStyle/>
          <a:p>
            <a:endParaRPr lang="en-US"/>
          </a:p>
        </p:txBody>
      </p:sp>
      <p:sp>
        <p:nvSpPr>
          <p:cNvPr id="2" name="Rectangle 1">
            <a:extLst>
              <a:ext uri="{FF2B5EF4-FFF2-40B4-BE49-F238E27FC236}">
                <a16:creationId xmlns:a16="http://schemas.microsoft.com/office/drawing/2014/main" id="{3B9DF93F-52BF-984E-87DB-4429E1B65535}"/>
              </a:ext>
            </a:extLst>
          </p:cNvPr>
          <p:cNvSpPr/>
          <p:nvPr/>
        </p:nvSpPr>
        <p:spPr>
          <a:xfrm>
            <a:off x="8271803" y="358815"/>
            <a:ext cx="3499651" cy="60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LEERE SEITE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de" sz="1800" b="0" i="0" strike="noStrike" cap="none" spc="0" baseline="0">
                <a:solidFill>
                  <a:srgbClr val="000000"/>
                </a:solidFill>
                <a:effectLst/>
                <a:latin typeface="Helvetica"/>
                <a:ea typeface="Helvetica"/>
                <a:cs typeface="Helvetica"/>
              </a:rPr>
              <a:t>Verwenden Sie diese Folie, um spezielles Schulungsmaterial für eine bestimmte Arbeitsumgebung/ einen bestimmten Kontext zu erstellen.</a:t>
            </a:r>
          </a:p>
          <a:p>
            <a:pPr>
              <a:lnSpc>
                <a:spcPts val="2400"/>
              </a:lnSpc>
            </a:pPr>
            <a:r>
              <a:rPr lang="de" sz="1800" b="0" i="0" strike="noStrike" cap="none" spc="0" baseline="0">
                <a:solidFill>
                  <a:srgbClr val="000000"/>
                </a:solidFill>
                <a:effectLst/>
                <a:latin typeface="Helvetica"/>
                <a:ea typeface="Helvetica"/>
                <a:cs typeface="Helvetica"/>
              </a:rPr>
              <a:t>Um das Bild zu ändern, klicken Sie mit der rechten Maustaste &gt; Bild ändern &gt; dieses Gerät.</a:t>
            </a:r>
          </a:p>
          <a:p>
            <a:pPr>
              <a:lnSpc>
                <a:spcPts val="2400"/>
              </a:lnSpc>
            </a:pPr>
            <a:r>
              <a:rPr lang="de" sz="1800" b="0" i="0" strike="noStrike" cap="none" spc="0" baseline="0">
                <a:solidFill>
                  <a:srgbClr val="000000"/>
                </a:solidFill>
                <a:effectLst/>
                <a:latin typeface="Helvetica"/>
                <a:ea typeface="Helvetica"/>
                <a:cs typeface="Helvetica"/>
              </a:rPr>
              <a:t>Um weitere Folien zu erstellen, klicken Sie oben auf die Registerkarte „Neue Folie“.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270566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FAZIT</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2" y="2362676"/>
            <a:ext cx="6636431" cy="3682369"/>
          </a:xfrm>
        </p:spPr>
        <p:txBody>
          <a:bodyPr/>
          <a:lstStyle/>
          <a:p>
            <a:pPr>
              <a:lnSpc>
                <a:spcPts val="2400"/>
              </a:lnSpc>
              <a:spcBef>
                <a:spcPts val="600"/>
              </a:spcBef>
            </a:pPr>
            <a:r>
              <a:rPr lang="de" sz="1800" b="0" i="0" strike="noStrike" cap="none" spc="0" baseline="0" dirty="0">
                <a:solidFill>
                  <a:srgbClr val="000000"/>
                </a:solidFill>
                <a:effectLst/>
                <a:latin typeface="Helvetica"/>
                <a:ea typeface="Helvetica"/>
                <a:cs typeface="Helvetica"/>
              </a:rPr>
              <a:t>Geschlossene Transportsysteme sind der beste Weg, um Staubbildung zu minimieren, wenn Schüttgut transportiert wird.</a:t>
            </a:r>
          </a:p>
          <a:p>
            <a:pPr>
              <a:lnSpc>
                <a:spcPts val="2400"/>
              </a:lnSpc>
              <a:spcBef>
                <a:spcPts val="600"/>
              </a:spcBef>
            </a:pPr>
            <a:r>
              <a:rPr lang="de" sz="1800" b="0" i="0" strike="noStrike" cap="none" spc="0" baseline="0" dirty="0">
                <a:solidFill>
                  <a:srgbClr val="000000"/>
                </a:solidFill>
                <a:effectLst/>
                <a:latin typeface="Helvetica"/>
                <a:ea typeface="Helvetica"/>
                <a:cs typeface="Helvetica"/>
              </a:rPr>
              <a:t>Denken Sie daran:</a:t>
            </a:r>
          </a:p>
          <a:p>
            <a:pPr marL="285750" indent="-285750">
              <a:lnSpc>
                <a:spcPts val="2400"/>
              </a:lnSpc>
              <a:spcBef>
                <a:spcPts val="600"/>
              </a:spcBef>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Verwenden Sie immer geschlossene Systeme, sofern verfügbar.</a:t>
            </a:r>
          </a:p>
          <a:p>
            <a:pPr marL="285750" indent="-285750">
              <a:lnSpc>
                <a:spcPts val="2400"/>
              </a:lnSpc>
              <a:spcBef>
                <a:spcPts val="600"/>
              </a:spcBef>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Überprüfen Sie das System auf sichtbare Anzeichen von Schäden.</a:t>
            </a:r>
          </a:p>
          <a:p>
            <a:pPr marL="285750" indent="-285750">
              <a:lnSpc>
                <a:spcPts val="2400"/>
              </a:lnSpc>
              <a:spcBef>
                <a:spcPts val="600"/>
              </a:spcBef>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Melden Sie Störungen Ihrem Vorgesetzten.</a:t>
            </a:r>
          </a:p>
          <a:p>
            <a:pPr marL="285750" indent="-285750">
              <a:lnSpc>
                <a:spcPts val="2400"/>
              </a:lnSpc>
              <a:spcBef>
                <a:spcPts val="600"/>
              </a:spcBef>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Lehrkraft kann weitere Schlussfolgerungen hinzuzufügen.</a:t>
            </a:r>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917545"/>
            <a:ext cx="4127500" cy="4127500"/>
          </a:xfrm>
          <a:prstGeom prst="rect">
            <a:avLst/>
          </a:prstGeom>
        </p:spPr>
      </p:pic>
    </p:spTree>
    <p:extLst>
      <p:ext uri="{BB962C8B-B14F-4D97-AF65-F5344CB8AC3E}">
        <p14:creationId xmlns:p14="http://schemas.microsoft.com/office/powerpoint/2010/main" val="36181350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WEITERES LERNMATERIAL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3" history="0"/>
              </a:rPr>
              <a:t>Bewährte Praktiken für Handling- und Transportsysteme (Aufgabenblatt 2.1.11)</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4" history="0"/>
              </a:rPr>
              <a:t>NEPSI-Handbuch für bewährte Praktiken</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5" history="0"/>
              </a:rPr>
              <a:t>NEPSI-Handbuch für KMUs</a:t>
            </a:r>
          </a:p>
        </p:txBody>
      </p:sp>
      <p:sp>
        <p:nvSpPr>
          <p:cNvPr id="4" name="Rounded Rectangle 3">
            <a:extLst>
              <a:ext uri="{FF2B5EF4-FFF2-40B4-BE49-F238E27FC236}">
                <a16:creationId xmlns:a16="http://schemas.microsoft.com/office/drawing/2014/main" id="{764DEA05-CEC8-114D-9466-DA27F995374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10C9DFF-9476-7545-977E-CFC2EE51C5ED}"/>
              </a:ext>
            </a:extLst>
          </p:cNvPr>
          <p:cNvSpPr/>
          <p:nvPr/>
        </p:nvSpPr>
        <p:spPr>
          <a:xfrm>
            <a:off x="1088454" y="5296779"/>
            <a:ext cx="10022946" cy="369332"/>
          </a:xfrm>
          <a:prstGeom prst="rect">
            <a:avLst/>
          </a:prstGeom>
          <a:noFill/>
          <a:ln>
            <a:noFill/>
          </a:ln>
        </p:spPr>
        <p:txBody>
          <a:bodyPr wrap="square" anchor="ctr">
            <a:spAutoFit/>
          </a:bodyPr>
          <a:lstStyle/>
          <a:p>
            <a:pPr>
              <a:spcBef>
                <a:spcPts val="1200"/>
              </a:spcBef>
              <a:spcAft>
                <a:spcPts val="1200"/>
              </a:spcAft>
              <a:buSzPct val="130000"/>
            </a:pPr>
            <a:r>
              <a:rPr lang="de" b="0" i="0" strike="noStrike" cap="none" spc="0" baseline="0" dirty="0">
                <a:solidFill>
                  <a:srgbClr val="000000"/>
                </a:solidFill>
                <a:effectLst/>
                <a:latin typeface="Calibri"/>
                <a:ea typeface="Calibri"/>
                <a:cs typeface="Calibri"/>
              </a:rPr>
              <a:t>Unsere NEPSI E-Learning-Plattform mit weiteren Lernressourcen zu RCS finden Sie unter </a:t>
            </a:r>
            <a:r>
              <a:rPr lang="de" b="0" i="0" strike="noStrike" cap="none" spc="0" baseline="0" dirty="0">
                <a:solidFill>
                  <a:srgbClr val="000000"/>
                </a:solidFill>
                <a:effectLst/>
                <a:latin typeface="Calibri"/>
                <a:ea typeface="Calibri"/>
                <a:cs typeface="Calibri"/>
                <a:hlinkClick r:id="rId6" history="0"/>
              </a:rPr>
              <a:t>training.nepsi.eu</a:t>
            </a:r>
            <a:r>
              <a:rPr lang="de" b="0" i="0" strike="noStrike" cap="none" spc="0" baseline="0" dirty="0">
                <a:solidFill>
                  <a:srgbClr val="000000"/>
                </a:solidFill>
                <a:effectLst/>
                <a:latin typeface="Calibri"/>
                <a:ea typeface="Calibri"/>
                <a:cs typeface="Calibri"/>
              </a:rPr>
              <a:t>.</a:t>
            </a:r>
          </a:p>
        </p:txBody>
      </p:sp>
    </p:spTree>
    <p:extLst>
      <p:ext uri="{BB962C8B-B14F-4D97-AF65-F5344CB8AC3E}">
        <p14:creationId xmlns:p14="http://schemas.microsoft.com/office/powerpoint/2010/main" val="7954319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de-DE" sz="2800" dirty="0"/>
              <a:t>VORWORT (FÜR LEHRKRAFT)</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a:xfrm>
            <a:off x="777243" y="2362676"/>
            <a:ext cx="10080000" cy="3601153"/>
          </a:xfrm>
        </p:spPr>
        <p:txBody>
          <a:bodyPr anchor="t"/>
          <a:lstStyle/>
          <a:p>
            <a:pPr>
              <a:lnSpc>
                <a:spcPts val="2400"/>
              </a:lnSpc>
            </a:pPr>
            <a:r>
              <a:rPr lang="de-DE" sz="1800" dirty="0">
                <a:latin typeface="Helvetica"/>
                <a:cs typeface="Helvetica"/>
              </a:rPr>
              <a:t>Als Teil der Schulung zur Umsetzung der NEPSI bewährten Praktiken hat NEPSI eine Reihe an Lehrmaterial entwickelt. </a:t>
            </a:r>
          </a:p>
          <a:p>
            <a:pPr>
              <a:lnSpc>
                <a:spcPts val="2400"/>
              </a:lnSpc>
            </a:pPr>
            <a:r>
              <a:rPr lang="de-DE" sz="1800" dirty="0">
                <a:latin typeface="Helvetica"/>
                <a:cs typeface="Helvetica"/>
              </a:rPr>
              <a:t>Jedes PowerPoint-Schulungspaket behandelt ein Thema, das für Arbeitskräfte in allen Branchen relevant ist, die Materialien verwenden, die kristalline Kieselsäure enthalten. Die Pakete informieren über die mit dem Thema verbundenen Risiken der Staubbelastung sowie über bewährte Praktiken und Maßnahmen, die zu deren Verringerung dienen. Ziel der Schulung ist es, die Arbeitskräfte zu informieren und zu schulen, damit sie die Sicherheitsmaßnahmen effektiv anwenden und die Belastung durch lungengängiges kristallines Siliziumdioxid (RCS) am Arbeitsplatz reduzieren können.</a:t>
            </a:r>
          </a:p>
          <a:p>
            <a:pPr>
              <a:lnSpc>
                <a:spcPts val="2400"/>
              </a:lnSpc>
            </a:pPr>
            <a:r>
              <a:rPr lang="de-DE" sz="1800" dirty="0">
                <a:latin typeface="Helvetica"/>
                <a:cs typeface="Helvetica"/>
              </a:rPr>
              <a:t>Verwenden Sie die leere Vorlage und die Platzhalter, um diesem Schulungspaket bei Bedarf zusätzliche Informationen hinzuzufügen.</a:t>
            </a:r>
          </a:p>
        </p:txBody>
      </p:sp>
    </p:spTree>
    <p:extLst>
      <p:ext uri="{BB962C8B-B14F-4D97-AF65-F5344CB8AC3E}">
        <p14:creationId xmlns:p14="http://schemas.microsoft.com/office/powerpoint/2010/main" val="2480403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BITTE BEACHTEN</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xfrm>
            <a:off x="777243" y="2362676"/>
            <a:ext cx="10080000" cy="360115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de" sz="1800" b="0" i="0" strike="noStrike" cap="none" spc="0" baseline="0">
                <a:solidFill>
                  <a:srgbClr val="000000"/>
                </a:solidFill>
                <a:effectLst/>
                <a:latin typeface="Helvetica"/>
                <a:ea typeface="Helvetica"/>
                <a:cs typeface="Helvetica"/>
              </a:rPr>
              <a:t>Die Informationen in dieser PowerPoint-Schulung sind lediglich von beratendem und informativem Charakter. Es handelt sich nicht um eine Norm oder Vorschrift und die Schulung schafft weder neue rechtliche Pflichten noch ändert sie bestehenden Pflichten, die durch die Gesetzgebung und Politik vorliegen.</a:t>
            </a:r>
          </a:p>
        </p:txBody>
      </p:sp>
    </p:spTree>
    <p:extLst>
      <p:ext uri="{BB962C8B-B14F-4D97-AF65-F5344CB8AC3E}">
        <p14:creationId xmlns:p14="http://schemas.microsoft.com/office/powerpoint/2010/main" val="34060471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de" sz="2800" b="1" i="0" strike="noStrike" cap="none" spc="0" baseline="0">
                <a:solidFill>
                  <a:srgbClr val="F6A317"/>
                </a:solidFill>
                <a:effectLst/>
                <a:latin typeface="Helvetica"/>
                <a:ea typeface="Helvetica"/>
                <a:cs typeface="Helvetica"/>
              </a:rPr>
              <a:t>EINLEITUNG</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6186266" cy="3682369"/>
          </a:xfrm>
        </p:spPr>
        <p:txBody>
          <a:bodyPr/>
          <a:lstStyle/>
          <a:p>
            <a:pPr>
              <a:lnSpc>
                <a:spcPts val="2400"/>
              </a:lnSpc>
            </a:pPr>
            <a:r>
              <a:rPr lang="de" sz="1800" b="1" i="0" strike="noStrike" cap="none" spc="0" baseline="0" dirty="0">
                <a:solidFill>
                  <a:srgbClr val="000000"/>
                </a:solidFill>
                <a:effectLst/>
                <a:latin typeface="Helvetica"/>
                <a:ea typeface="Helvetica"/>
                <a:cs typeface="Helvetica"/>
              </a:rPr>
              <a:t>Zu lernen sich vor arbeitsbedingten Gesundheitsgefahren zu schützen, ist Priorität.</a:t>
            </a:r>
          </a:p>
          <a:p>
            <a:pPr>
              <a:lnSpc>
                <a:spcPts val="2400"/>
              </a:lnSpc>
            </a:pPr>
            <a:r>
              <a:rPr lang="de" sz="1800" b="0" i="0" strike="noStrike" cap="none" spc="0" baseline="0" dirty="0">
                <a:solidFill>
                  <a:srgbClr val="000000"/>
                </a:solidFill>
                <a:effectLst/>
                <a:latin typeface="Helvetica"/>
                <a:ea typeface="Helvetica"/>
                <a:cs typeface="Helvetica"/>
              </a:rPr>
              <a:t>In dieser PowerPoint-Schulung erfahren Sie mehr über:</a:t>
            </a:r>
          </a:p>
          <a:p>
            <a:pPr marL="285750" indent="-28575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Wie vollständig geschlossen Handling- und Transportsysteme konzipiert sind, um die Freisetzung von alveolengängiges kristallines Siliziumdioxid (RCS) in die Luft am Arbeitsplatz zu verhindern, wenn mit Schüttgut gearbeitet wird</a:t>
            </a:r>
          </a:p>
          <a:p>
            <a:pPr marL="285750" indent="-285750">
              <a:lnSpc>
                <a:spcPts val="2400"/>
              </a:lnSpc>
              <a:buFont typeface="Arial" panose="020B0604020202020204" pitchFamily="34" charset="0"/>
              <a:buChar char="•"/>
            </a:pPr>
            <a:r>
              <a:rPr lang="de" sz="1800" b="0" i="0" strike="noStrike" cap="none" spc="0" baseline="0" dirty="0">
                <a:solidFill>
                  <a:srgbClr val="FF0000"/>
                </a:solidFill>
                <a:effectLst/>
                <a:latin typeface="Helvetica"/>
                <a:ea typeface="Helvetica"/>
                <a:cs typeface="Helvetica"/>
              </a:rPr>
              <a:t>Text für Lehrkraft zum Ausfüllen – wenn Sie eine spezielle Folie hinzugefügt haben, fügen Sie einen kurzen Überblick über das kontextbezogene Material ein</a:t>
            </a:r>
          </a:p>
          <a:p>
            <a:pPr marL="285750" indent="-285750">
              <a:lnSpc>
                <a:spcPts val="2400"/>
              </a:lnSpc>
              <a:buFont typeface="Arial" panose="020B0604020202020204" pitchFamily="34" charset="0"/>
              <a:buChar char="•"/>
            </a:pPr>
            <a:endParaRPr lang="en-US" sz="1800" dirty="0">
              <a:solidFill>
                <a:srgbClr val="FF0000"/>
              </a:solidFill>
            </a:endParaRPr>
          </a:p>
          <a:p>
            <a:pPr marL="285750" indent="-285750">
              <a:lnSpc>
                <a:spcPts val="2400"/>
              </a:lnSpc>
              <a:buFont typeface="Arial" panose="020B0604020202020204" pitchFamily="34" charset="0"/>
              <a:buChar char="•"/>
            </a:pPr>
            <a:endParaRPr lang="en-US" sz="1800" dirty="0"/>
          </a:p>
        </p:txBody>
      </p:sp>
      <p:pic>
        <p:nvPicPr>
          <p:cNvPr id="6" name="Picture Placeholder 5">
            <a:extLst>
              <a:ext uri="{FF2B5EF4-FFF2-40B4-BE49-F238E27FC236}">
                <a16:creationId xmlns:a16="http://schemas.microsoft.com/office/drawing/2014/main" id="{4A3A0FCF-3A9E-3E4F-818D-83B5613D1B2E}"/>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13060" r="16568"/>
          <a:stretch/>
        </p:blipFill>
        <p:spPr>
          <a:xfrm>
            <a:off x="7118252" y="1608138"/>
            <a:ext cx="4699098" cy="4437062"/>
          </a:xfrm>
          <a:prstGeom prst="rect">
            <a:avLst/>
          </a:prstGeom>
        </p:spPr>
      </p:pic>
    </p:spTree>
    <p:extLst>
      <p:ext uri="{BB962C8B-B14F-4D97-AF65-F5344CB8AC3E}">
        <p14:creationId xmlns:p14="http://schemas.microsoft.com/office/powerpoint/2010/main" val="22878924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702137"/>
            <a:ext cx="4484341" cy="789663"/>
          </a:xfrm>
        </p:spPr>
        <p:txBody>
          <a:bodyPr/>
          <a:lstStyle/>
          <a:p>
            <a:pPr>
              <a:lnSpc>
                <a:spcPct val="100000"/>
              </a:lnSpc>
            </a:pPr>
            <a:r>
              <a:rPr lang="de" sz="2800" b="1" i="0" strike="noStrike" cap="none" spc="0" baseline="0">
                <a:solidFill>
                  <a:srgbClr val="F6A317"/>
                </a:solidFill>
                <a:effectLst/>
                <a:latin typeface="Helvetica"/>
                <a:ea typeface="Helvetica"/>
                <a:cs typeface="Helvetica"/>
              </a:rPr>
              <a:t>TECHNIKEN ZUR STAUBMINIMIERUNG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de" sz="1800" b="0" i="0" strike="noStrike" cap="none" spc="0" baseline="0">
                <a:solidFill>
                  <a:srgbClr val="000000"/>
                </a:solidFill>
                <a:effectLst/>
                <a:latin typeface="Helvetica"/>
                <a:ea typeface="Helvetica"/>
                <a:cs typeface="Helvetica"/>
              </a:rPr>
              <a:t>Handling- und Transportsysteme verwenden eine Einhausung, um die Erzeugung von Staub zu kontrollieren, was eine der fünf wichtigsten Techniken zu Staubminimierung ist.</a:t>
            </a:r>
          </a:p>
          <a:p>
            <a:pPr marL="342900" indent="-342900">
              <a:lnSpc>
                <a:spcPts val="2400"/>
              </a:lnSpc>
              <a:buFontTx/>
              <a:buChar char="-"/>
            </a:pPr>
            <a:endParaRPr lang="en-US" sz="1800"/>
          </a:p>
        </p:txBody>
      </p:sp>
      <p:pic>
        <p:nvPicPr>
          <p:cNvPr id="22" name="Picture 21" descr="A screenshot of a cell phone&#10;&#10;Description automatically generated">
            <a:extLst>
              <a:ext uri="{FF2B5EF4-FFF2-40B4-BE49-F238E27FC236}">
                <a16:creationId xmlns:a16="http://schemas.microsoft.com/office/drawing/2014/main" id="{56A9ED7A-897F-C344-9D0B-D8BE65CDB772}"/>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0F185279-7B8C-7D46-94F2-74B67977D26C}"/>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3211EB1-7956-8F43-99F1-AC2F32F9D3AA}"/>
              </a:ext>
            </a:extLst>
          </p:cNvPr>
          <p:cNvPicPr>
            <a:picLocks noChangeAspect="1"/>
          </p:cNvPicPr>
          <p:nvPr/>
        </p:nvPicPr>
        <p:blipFill>
          <a:blip r:embed="rId3"/>
          <a:srcRect l="7057" t="9146" r="76967" b="66230"/>
          <a:stretch>
            <a:fillRect/>
          </a:stretch>
        </p:blipFill>
        <p:spPr>
          <a:xfrm>
            <a:off x="5365058" y="3636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D971B22-82DB-1949-AA9F-0BE09BCCB2C9}"/>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3E32322-8D9B-A140-B695-8BF7045CDF84}"/>
              </a:ext>
            </a:extLst>
          </p:cNvPr>
          <p:cNvPicPr>
            <a:picLocks noChangeAspect="1"/>
          </p:cNvPicPr>
          <p:nvPr/>
        </p:nvPicPr>
        <p:blipFill>
          <a:blip r:embed="rId3"/>
          <a:srcRect l="58184" t="9878" r="26749" b="66739"/>
          <a:stretch>
            <a:fillRect/>
          </a:stretch>
        </p:blipFill>
        <p:spPr>
          <a:xfrm>
            <a:off x="5395588" y="4896000"/>
            <a:ext cx="1012189" cy="1010607"/>
          </a:xfrm>
          <a:prstGeom prst="rect">
            <a:avLst/>
          </a:prstGeom>
        </p:spPr>
      </p:pic>
      <p:sp>
        <p:nvSpPr>
          <p:cNvPr id="27" name="TextBox 26">
            <a:extLst>
              <a:ext uri="{FF2B5EF4-FFF2-40B4-BE49-F238E27FC236}">
                <a16:creationId xmlns:a16="http://schemas.microsoft.com/office/drawing/2014/main" id="{D2092575-FD56-0743-82BA-51CFDCEAB6A2}"/>
              </a:ext>
            </a:extLst>
          </p:cNvPr>
          <p:cNvSpPr txBox="1"/>
          <p:nvPr/>
        </p:nvSpPr>
        <p:spPr>
          <a:xfrm>
            <a:off x="6579514" y="1702138"/>
            <a:ext cx="2134063" cy="218912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GUTE HYGIENE / SAUBERKEIT</a:t>
            </a:r>
          </a:p>
          <a:p>
            <a:r>
              <a:rPr lang="de" sz="1200" b="0" i="0" strike="noStrike" cap="none" spc="0" baseline="0">
                <a:solidFill>
                  <a:srgbClr val="000000"/>
                </a:solidFill>
                <a:effectLst/>
                <a:latin typeface="Calibri"/>
                <a:ea typeface="Calibri"/>
                <a:cs typeface="Calibri"/>
              </a:rPr>
              <a:t>Das Waschen der Arbeitskleidung und das Aufsaugen von Staub, der bei der Arbeit entsteht, verhindert, dass sich mit der Zeit Staub ansammelt – ein sauberer Arbeitsplatz ist ein sicherer Arbeitsplatz.</a:t>
            </a:r>
          </a:p>
          <a:p>
            <a:endParaRPr lang="en-US"/>
          </a:p>
        </p:txBody>
      </p:sp>
      <p:sp>
        <p:nvSpPr>
          <p:cNvPr id="28" name="TextBox 27">
            <a:extLst>
              <a:ext uri="{FF2B5EF4-FFF2-40B4-BE49-F238E27FC236}">
                <a16:creationId xmlns:a16="http://schemas.microsoft.com/office/drawing/2014/main" id="{2FB3E759-73AB-024F-93CA-18EDAD7A169E}"/>
              </a:ext>
            </a:extLst>
          </p:cNvPr>
          <p:cNvSpPr txBox="1"/>
          <p:nvPr/>
        </p:nvSpPr>
        <p:spPr>
          <a:xfrm>
            <a:off x="6579514" y="3636000"/>
            <a:ext cx="2264650" cy="153118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EINHAUSUNG</a:t>
            </a:r>
          </a:p>
          <a:p>
            <a:pPr>
              <a:spcAft>
                <a:spcPts val="300"/>
              </a:spcAft>
            </a:pPr>
            <a:r>
              <a:rPr lang="de" sz="1200" b="0" i="0" strike="noStrike" cap="none" spc="0" baseline="0">
                <a:solidFill>
                  <a:srgbClr val="000000"/>
                </a:solidFill>
                <a:effectLst/>
                <a:latin typeface="Calibri"/>
                <a:ea typeface="Calibri"/>
                <a:cs typeface="Calibri"/>
              </a:rPr>
              <a:t>Die Durchführung von RCS-produzierenden Prozessen in einer geschlossenen Umgebung verhindert die Staubbelastung direkt an der Quelle.</a:t>
            </a:r>
          </a:p>
          <a:p>
            <a:pPr>
              <a:spcAft>
                <a:spcPts val="300"/>
              </a:spcAft>
            </a:pPr>
            <a:endParaRPr lang="en-US"/>
          </a:p>
        </p:txBody>
      </p:sp>
      <p:sp>
        <p:nvSpPr>
          <p:cNvPr id="29" name="TextBox 28">
            <a:extLst>
              <a:ext uri="{FF2B5EF4-FFF2-40B4-BE49-F238E27FC236}">
                <a16:creationId xmlns:a16="http://schemas.microsoft.com/office/drawing/2014/main" id="{77A412B4-051E-3844-A4E0-9781B6360C82}"/>
              </a:ext>
            </a:extLst>
          </p:cNvPr>
          <p:cNvSpPr txBox="1"/>
          <p:nvPr/>
        </p:nvSpPr>
        <p:spPr>
          <a:xfrm>
            <a:off x="6579515" y="4896000"/>
            <a:ext cx="2134063" cy="1517897"/>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ABSAUGUNG / BELÜFTUNG</a:t>
            </a:r>
          </a:p>
          <a:p>
            <a:pPr>
              <a:spcAft>
                <a:spcPts val="300"/>
              </a:spcAft>
            </a:pPr>
            <a:r>
              <a:rPr lang="de" sz="1200" b="0" i="0" strike="noStrike" cap="none" spc="0" baseline="0">
                <a:solidFill>
                  <a:srgbClr val="000000"/>
                </a:solidFill>
                <a:effectLst/>
                <a:latin typeface="Calibri"/>
                <a:ea typeface="Calibri"/>
                <a:cs typeface="Calibri"/>
              </a:rPr>
              <a:t>Fangen Sie RCS direkt an der Quelle ein, bevor wir ihm ausgesetzt sind und tauschen Sie kontaminierte Luft mit sauberer Luft aus.</a:t>
            </a:r>
          </a:p>
          <a:p>
            <a:endParaRPr lang="en-US"/>
          </a:p>
        </p:txBody>
      </p:sp>
      <p:sp>
        <p:nvSpPr>
          <p:cNvPr id="30" name="TextBox 29">
            <a:extLst>
              <a:ext uri="{FF2B5EF4-FFF2-40B4-BE49-F238E27FC236}">
                <a16:creationId xmlns:a16="http://schemas.microsoft.com/office/drawing/2014/main" id="{88D323DB-E4CF-A549-9820-D7DAFB16948A}"/>
              </a:ext>
            </a:extLst>
          </p:cNvPr>
          <p:cNvSpPr txBox="1"/>
          <p:nvPr/>
        </p:nvSpPr>
        <p:spPr>
          <a:xfrm>
            <a:off x="9787266" y="3131929"/>
            <a:ext cx="2134062" cy="147975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SCHUTZAUSRÜSTUNG</a:t>
            </a:r>
          </a:p>
          <a:p>
            <a:r>
              <a:rPr lang="de" sz="1200" b="0" i="0" strike="noStrike" cap="none" spc="0" baseline="0">
                <a:solidFill>
                  <a:srgbClr val="000000"/>
                </a:solidFill>
                <a:effectLst/>
                <a:latin typeface="Calibri"/>
                <a:ea typeface="Calibri"/>
                <a:cs typeface="Calibri"/>
              </a:rPr>
              <a:t>PSA (z.B. Gesichtsmasken) schützt vor Staub, wenn alle anderen Kontrollmaßnahmen nicht ausreichen, um das Risiko zu minimieren.</a:t>
            </a:r>
          </a:p>
          <a:p>
            <a:endParaRPr lang="en-US"/>
          </a:p>
        </p:txBody>
      </p:sp>
      <p:sp>
        <p:nvSpPr>
          <p:cNvPr id="31" name="TextBox 30">
            <a:extLst>
              <a:ext uri="{FF2B5EF4-FFF2-40B4-BE49-F238E27FC236}">
                <a16:creationId xmlns:a16="http://schemas.microsoft.com/office/drawing/2014/main" id="{2834BA1B-4C7F-234E-8E9A-C295F5253FB8}"/>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WASSER</a:t>
            </a:r>
          </a:p>
          <a:p>
            <a:pPr>
              <a:spcAft>
                <a:spcPts val="300"/>
              </a:spcAft>
            </a:pPr>
            <a:r>
              <a:rPr lang="de" sz="1200" b="0" i="0" strike="noStrike" cap="none" spc="0" baseline="0">
                <a:solidFill>
                  <a:srgbClr val="000000"/>
                </a:solidFill>
                <a:effectLst/>
                <a:latin typeface="Calibri"/>
                <a:ea typeface="Calibri"/>
                <a:cs typeface="Calibri"/>
              </a:rPr>
              <a:t>Wenn Sie Wasser in Ihre Prozesse integrieren, verhindern Sie, dass Staub in die Luft gelangt, indem Sie die Partikel mit Wasser auffangen.</a:t>
            </a:r>
          </a:p>
          <a:p>
            <a:pPr>
              <a:spcAft>
                <a:spcPts val="300"/>
              </a:spcAft>
            </a:pPr>
            <a:endParaRPr lang="en-US"/>
          </a:p>
        </p:txBody>
      </p:sp>
    </p:spTree>
    <p:extLst>
      <p:ext uri="{BB962C8B-B14F-4D97-AF65-F5344CB8AC3E}">
        <p14:creationId xmlns:p14="http://schemas.microsoft.com/office/powerpoint/2010/main" val="23537951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de" sz="2800" b="1" i="0" strike="noStrike" cap="none" spc="0" baseline="0">
                <a:solidFill>
                  <a:srgbClr val="F6A317"/>
                </a:solidFill>
                <a:effectLst/>
                <a:latin typeface="Helvetica"/>
                <a:ea typeface="Helvetica"/>
                <a:cs typeface="Helvetica"/>
              </a:rPr>
              <a:t>DIE RISIKEN BEI DIESER TÄTIGKEIT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677432"/>
            <a:ext cx="5679827" cy="2938988"/>
          </a:xfrm>
        </p:spPr>
        <p:txBody>
          <a:bodyPr anchor="t"/>
          <a:lstStyle/>
          <a:p>
            <a:pPr marL="342900" indent="-34290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Die Funktionsfähigkeit dieser Geräte ist entscheidend für den Schutz vor RCS.</a:t>
            </a:r>
          </a:p>
          <a:p>
            <a:pPr marL="342900" indent="-34290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Die langfristige Belastung durch hohe RCS-Werte kann zu schweren Lungenerkrankungen führen.</a:t>
            </a:r>
          </a:p>
          <a:p>
            <a:pPr>
              <a:lnSpc>
                <a:spcPts val="2400"/>
              </a:lnSpc>
            </a:pPr>
            <a:r>
              <a:rPr lang="de" sz="1800" b="0" i="0" strike="noStrike" cap="none" spc="0" baseline="0" dirty="0">
                <a:solidFill>
                  <a:srgbClr val="000000"/>
                </a:solidFill>
                <a:effectLst/>
                <a:latin typeface="Helvetica"/>
                <a:ea typeface="Helvetica"/>
                <a:cs typeface="Helvetica"/>
              </a:rPr>
              <a:t>Es ist wichtig, dass wir uns jeden Tag vor der Belastung durch diesen Staub schützen. </a:t>
            </a:r>
          </a:p>
          <a:p>
            <a:pPr>
              <a:lnSpc>
                <a:spcPts val="2400"/>
              </a:lnSpc>
            </a:pPr>
            <a:r>
              <a:rPr lang="de" sz="1800" b="0" i="0" strike="noStrike" cap="none" spc="0" baseline="0" dirty="0">
                <a:solidFill>
                  <a:srgbClr val="000000"/>
                </a:solidFill>
                <a:effectLst/>
                <a:latin typeface="Helvetica"/>
                <a:ea typeface="Helvetica"/>
                <a:cs typeface="Helvetica"/>
              </a:rPr>
              <a:t>Wenn wir bewährte Praktiken anwenden, schützen wir unsere Gesundheit.</a:t>
            </a:r>
          </a:p>
          <a:p>
            <a:pPr>
              <a:lnSpc>
                <a:spcPts val="2400"/>
              </a:lnSpc>
            </a:pPr>
            <a:r>
              <a:rPr lang="de" sz="1800" b="0" i="0" strike="noStrike" cap="none" spc="0" baseline="0" dirty="0">
                <a:solidFill>
                  <a:srgbClr val="000000"/>
                </a:solidFill>
                <a:effectLst/>
                <a:latin typeface="Helvetica"/>
                <a:ea typeface="Helvetica"/>
                <a:cs typeface="Helvetica"/>
              </a:rPr>
              <a:t>Wie werden Sie Ihren Ruhestand verbringen?</a:t>
            </a:r>
          </a:p>
        </p:txBody>
      </p:sp>
      <p:pic>
        <p:nvPicPr>
          <p:cNvPr id="7" name="Picture Placeholder 6" descr="A picture containing person, indoor, bed, room&#10;&#10;Description automatically generated">
            <a:extLst>
              <a:ext uri="{FF2B5EF4-FFF2-40B4-BE49-F238E27FC236}">
                <a16:creationId xmlns:a16="http://schemas.microsoft.com/office/drawing/2014/main" id="{BA704F38-E57F-2E4E-A8BF-5B64C4690C37}"/>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63B6737F-C3B8-364D-918F-31EF626CFF0F}"/>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55B4C7-974C-0A45-94F6-3C96FA413824}"/>
              </a:ext>
            </a:extLst>
          </p:cNvPr>
          <p:cNvSpPr>
            <a:spLocks noGrp="1"/>
          </p:cNvSpPr>
          <p:nvPr>
            <p:ph type="body" sz="quarter" idx="10"/>
          </p:nvPr>
        </p:nvSpPr>
        <p:spPr>
          <a:xfrm>
            <a:off x="777244" y="1640901"/>
            <a:ext cx="5707962" cy="850900"/>
          </a:xfrm>
        </p:spPr>
        <p:txBody>
          <a:bodyPr/>
          <a:lstStyle/>
          <a:p>
            <a:pPr>
              <a:lnSpc>
                <a:spcPct val="100000"/>
              </a:lnSpc>
            </a:pPr>
            <a:r>
              <a:rPr lang="de" sz="2800" b="1" i="0" strike="noStrike" cap="none" spc="0" baseline="0" dirty="0">
                <a:solidFill>
                  <a:srgbClr val="F6A317"/>
                </a:solidFill>
                <a:effectLst/>
                <a:latin typeface="Helvetica"/>
                <a:ea typeface="Helvetica"/>
                <a:cs typeface="Helvetica"/>
              </a:rPr>
              <a:t>WIE GESCHLOSSENE SYSTEME HELFEN, DIE BELASTUNG DURCH RCS ZU REDUZIEREN</a:t>
            </a:r>
          </a:p>
        </p:txBody>
      </p:sp>
      <p:sp>
        <p:nvSpPr>
          <p:cNvPr id="3" name="Text Placeholder 2">
            <a:extLst>
              <a:ext uri="{FF2B5EF4-FFF2-40B4-BE49-F238E27FC236}">
                <a16:creationId xmlns:a16="http://schemas.microsoft.com/office/drawing/2014/main" id="{9666E92B-4C70-7D46-AF9D-9EEB0081A31F}"/>
              </a:ext>
            </a:extLst>
          </p:cNvPr>
          <p:cNvSpPr>
            <a:spLocks noGrp="1"/>
          </p:cNvSpPr>
          <p:nvPr>
            <p:ph type="body" sz="quarter" idx="11"/>
          </p:nvPr>
        </p:nvSpPr>
        <p:spPr>
          <a:xfrm>
            <a:off x="777243" y="3140835"/>
            <a:ext cx="5453624" cy="3187545"/>
          </a:xfrm>
        </p:spPr>
        <p:txBody>
          <a:bodyPr/>
          <a:lstStyle/>
          <a:p>
            <a:pPr>
              <a:lnSpc>
                <a:spcPts val="2400"/>
              </a:lnSpc>
            </a:pPr>
            <a:r>
              <a:rPr lang="de" sz="1800" b="0" i="0" strike="noStrike" cap="none" spc="0" baseline="0" dirty="0">
                <a:solidFill>
                  <a:srgbClr val="000000"/>
                </a:solidFill>
                <a:effectLst/>
                <a:latin typeface="Helvetica"/>
                <a:ea typeface="Helvetica"/>
                <a:cs typeface="Helvetica"/>
              </a:rPr>
              <a:t>Geschlossene Systeme sind die effektivste technische Maßnahme zur Staubbekämpfung. Zu den Vorteilen gehören:</a:t>
            </a:r>
          </a:p>
          <a:p>
            <a:pPr marL="342900" indent="-34290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Reduzierte/verminderte Staubbelastung </a:t>
            </a:r>
          </a:p>
          <a:p>
            <a:pPr marL="342900" indent="-34290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Schneller und kostengünstiger Transport von Materialien</a:t>
            </a:r>
          </a:p>
          <a:p>
            <a:pPr marL="342900" indent="-34290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Begrenztes Risiko durch menschliches Versagen und Verletzungen</a:t>
            </a:r>
          </a:p>
        </p:txBody>
      </p:sp>
      <p:pic>
        <p:nvPicPr>
          <p:cNvPr id="6" name="Picture Placeholder 5">
            <a:extLst>
              <a:ext uri="{FF2B5EF4-FFF2-40B4-BE49-F238E27FC236}">
                <a16:creationId xmlns:a16="http://schemas.microsoft.com/office/drawing/2014/main" id="{8A3A9C2B-033E-8F42-A4DC-38ED6BDE2AB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l="7463" t="3" r="14071" b="-3"/>
          <a:stretch>
            <a:fillRect/>
          </a:stretch>
        </p:blipFill>
        <p:spPr>
          <a:xfrm>
            <a:off x="6592888" y="1608138"/>
            <a:ext cx="5224462" cy="4437062"/>
          </a:xfrm>
          <a:prstGeom prst="rect">
            <a:avLst/>
          </a:prstGeom>
        </p:spPr>
      </p:pic>
    </p:spTree>
    <p:extLst>
      <p:ext uri="{BB962C8B-B14F-4D97-AF65-F5344CB8AC3E}">
        <p14:creationId xmlns:p14="http://schemas.microsoft.com/office/powerpoint/2010/main" val="29065283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C3005-B84F-6E48-A25C-EC6DF710A603}"/>
              </a:ext>
            </a:extLst>
          </p:cNvPr>
          <p:cNvSpPr>
            <a:spLocks noGrp="1"/>
          </p:cNvSpPr>
          <p:nvPr>
            <p:ph type="body" sz="quarter" idx="10"/>
          </p:nvPr>
        </p:nvSpPr>
        <p:spPr>
          <a:xfrm>
            <a:off x="777244" y="1640901"/>
            <a:ext cx="5651691" cy="850900"/>
          </a:xfrm>
        </p:spPr>
        <p:txBody>
          <a:bodyPr/>
          <a:lstStyle/>
          <a:p>
            <a:pPr>
              <a:lnSpc>
                <a:spcPct val="100000"/>
              </a:lnSpc>
            </a:pPr>
            <a:r>
              <a:rPr lang="de" sz="2800" b="1" i="0" strike="noStrike" cap="none" spc="0" baseline="0" dirty="0">
                <a:solidFill>
                  <a:srgbClr val="F6A317"/>
                </a:solidFill>
                <a:effectLst/>
                <a:latin typeface="Helvetica"/>
                <a:ea typeface="Helvetica"/>
                <a:cs typeface="Helvetica"/>
              </a:rPr>
              <a:t>ARTEN VON GESCHLOSSENEN TRANSPORTSYSTEMEN</a:t>
            </a:r>
          </a:p>
        </p:txBody>
      </p:sp>
      <p:sp>
        <p:nvSpPr>
          <p:cNvPr id="3" name="Text Placeholder 2">
            <a:extLst>
              <a:ext uri="{FF2B5EF4-FFF2-40B4-BE49-F238E27FC236}">
                <a16:creationId xmlns:a16="http://schemas.microsoft.com/office/drawing/2014/main" id="{7AFFB282-63D6-EC49-91AD-2BAFD1F5B51F}"/>
              </a:ext>
            </a:extLst>
          </p:cNvPr>
          <p:cNvSpPr>
            <a:spLocks noGrp="1"/>
          </p:cNvSpPr>
          <p:nvPr>
            <p:ph type="body" sz="quarter" idx="11"/>
          </p:nvPr>
        </p:nvSpPr>
        <p:spPr>
          <a:xfrm>
            <a:off x="777243" y="2841171"/>
            <a:ext cx="5453624" cy="3203874"/>
          </a:xfrm>
        </p:spPr>
        <p:txBody>
          <a:bodyPr/>
          <a:lstStyle/>
          <a:p>
            <a:pPr marL="285750" indent="-28575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Schneckenförderer</a:t>
            </a:r>
          </a:p>
          <a:p>
            <a:pPr marL="285750" indent="-28575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Förderbänder</a:t>
            </a:r>
          </a:p>
          <a:p>
            <a:pPr marL="285750" indent="-28575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Becherwerke</a:t>
            </a:r>
          </a:p>
          <a:p>
            <a:pPr marL="285750" indent="-28575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Vibrationswendelförderer</a:t>
            </a:r>
          </a:p>
          <a:p>
            <a:pPr marL="285750" indent="-285750">
              <a:lnSpc>
                <a:spcPts val="2400"/>
              </a:lnSpc>
              <a:buFont typeface="Arial" panose="020B0604020202020204" pitchFamily="34" charset="0"/>
              <a:buChar char="•"/>
            </a:pPr>
            <a:r>
              <a:rPr lang="de" sz="1800" b="0" i="0" strike="noStrike" cap="none" spc="0" baseline="0">
                <a:solidFill>
                  <a:srgbClr val="FF0000"/>
                </a:solidFill>
                <a:effectLst/>
                <a:latin typeface="Helvetica"/>
                <a:ea typeface="Helvetica"/>
                <a:cs typeface="Helvetica"/>
              </a:rPr>
              <a:t>Text für Lehrkraft – Fügen Sie ein Bild und Informationen über Transportsysteme hinzu, die für Ihren Arbeitskontext relevant sind (falls zutreffend)</a:t>
            </a:r>
          </a:p>
        </p:txBody>
      </p:sp>
      <p:pic>
        <p:nvPicPr>
          <p:cNvPr id="5" name="Picture Placeholder 4">
            <a:extLst>
              <a:ext uri="{FF2B5EF4-FFF2-40B4-BE49-F238E27FC236}">
                <a16:creationId xmlns:a16="http://schemas.microsoft.com/office/drawing/2014/main" id="{97FB4EDE-284D-A04F-BE2E-A5D3E2F03682}"/>
              </a:ext>
            </a:extLst>
          </p:cNvPr>
          <p:cNvPicPr>
            <a:picLocks noGrp="1" noChangeAspect="1"/>
          </p:cNvPicPr>
          <p:nvPr>
            <p:ph type="pic" sz="quarter" idx="12"/>
          </p:nvPr>
        </p:nvPicPr>
        <p:blipFill>
          <a:blip r:embed="rId3"/>
          <a:srcRect l="10751" r="10751"/>
          <a:stretch>
            <a:fillRect/>
          </a:stretch>
        </p:blipFill>
        <p:spPr>
          <a:prstGeom prst="rect">
            <a:avLst/>
          </a:prstGeom>
        </p:spPr>
      </p:pic>
    </p:spTree>
    <p:extLst>
      <p:ext uri="{BB962C8B-B14F-4D97-AF65-F5344CB8AC3E}">
        <p14:creationId xmlns:p14="http://schemas.microsoft.com/office/powerpoint/2010/main" val="4987201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7387042" cy="850900"/>
          </a:xfrm>
        </p:spPr>
        <p:txBody>
          <a:bodyPr anchor="t"/>
          <a:lstStyle/>
          <a:p>
            <a:pPr>
              <a:lnSpc>
                <a:spcPct val="100000"/>
              </a:lnSpc>
            </a:pPr>
            <a:r>
              <a:rPr lang="de" sz="2800" b="1" i="0" strike="noStrike" cap="none" spc="0" baseline="0">
                <a:solidFill>
                  <a:srgbClr val="F6A317"/>
                </a:solidFill>
                <a:effectLst/>
                <a:latin typeface="Helvetica"/>
                <a:ea typeface="Helvetica"/>
                <a:cs typeface="Helvetica"/>
              </a:rPr>
              <a:t>DOS UND DON'TS FÜR GESCHLOSSENE TRANSPORTSYSTEME</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86573" y="2591234"/>
            <a:ext cx="11056382" cy="3230407"/>
          </a:xfrm>
        </p:spPr>
        <p:txBody>
          <a:bodyPr/>
          <a:lstStyle/>
          <a:p>
            <a:pPr>
              <a:spcBef>
                <a:spcPts val="800"/>
              </a:spcBef>
            </a:pPr>
            <a:r>
              <a:rPr lang="de" sz="1600" b="1" i="0" strike="noStrike" cap="none" spc="0" baseline="0">
                <a:solidFill>
                  <a:srgbClr val="000000"/>
                </a:solidFill>
                <a:effectLst/>
                <a:latin typeface="Helvetica"/>
                <a:ea typeface="Helvetica"/>
                <a:cs typeface="Helvetica"/>
              </a:rPr>
              <a:t>DO</a:t>
            </a:r>
          </a:p>
          <a:p>
            <a:pPr marL="285750" indent="-285750">
              <a:spcBef>
                <a:spcPts val="800"/>
              </a:spcBef>
              <a:buSzPct val="85000"/>
              <a:buFont typeface=".Apple Color Emoji UI"/>
              <a:buChar char="✅"/>
            </a:pPr>
            <a:r>
              <a:rPr lang="de" sz="1600" b="0" i="0" strike="noStrike" cap="none" spc="0" baseline="0">
                <a:solidFill>
                  <a:srgbClr val="000000"/>
                </a:solidFill>
                <a:effectLst/>
                <a:latin typeface="Helvetica"/>
                <a:ea typeface="Helvetica"/>
                <a:cs typeface="Helvetica"/>
              </a:rPr>
              <a:t>Prüfen Sie die Maschine auf sichtbare Anzeichen von Schäden, insbesondere an Verschleißstellen (z.B. Biegungen).</a:t>
            </a:r>
          </a:p>
          <a:p>
            <a:pPr marL="285750" indent="-285750">
              <a:spcBef>
                <a:spcPts val="800"/>
              </a:spcBef>
              <a:buSzPct val="85000"/>
              <a:buFont typeface=".Apple Color Emoji UI"/>
              <a:buChar char="✅"/>
            </a:pPr>
            <a:r>
              <a:rPr lang="de" sz="1600" b="0" i="0" strike="noStrike" cap="none" spc="0" baseline="0">
                <a:solidFill>
                  <a:srgbClr val="000000"/>
                </a:solidFill>
                <a:effectLst/>
                <a:latin typeface="Helvetica"/>
                <a:ea typeface="Helvetica"/>
                <a:cs typeface="Helvetica"/>
              </a:rPr>
              <a:t>Beseitigen Sie Verschüttungen sofort mit einem Staubsauger oder einem Nassreinigungsverfahren.</a:t>
            </a:r>
          </a:p>
          <a:p>
            <a:pPr marL="285750" indent="-285750">
              <a:spcBef>
                <a:spcPts val="800"/>
              </a:spcBef>
              <a:buSzPct val="85000"/>
              <a:buFont typeface=".Apple Color Emoji UI"/>
              <a:buChar char="✅"/>
            </a:pPr>
            <a:r>
              <a:rPr lang="de" sz="1600" b="0" i="0" strike="noStrike" cap="none" spc="0" baseline="0">
                <a:solidFill>
                  <a:srgbClr val="000000"/>
                </a:solidFill>
                <a:effectLst/>
                <a:latin typeface="Helvetica"/>
                <a:ea typeface="Helvetica"/>
                <a:cs typeface="Helvetica"/>
              </a:rPr>
              <a:t>Überprüfen Sie den Zustand der Reinigungsvorrichtungen des Förderbands und stellen Sie sie bei Bedarf ein.</a:t>
            </a:r>
          </a:p>
          <a:p>
            <a:pPr marL="285750" indent="-285750">
              <a:spcBef>
                <a:spcPts val="800"/>
              </a:spcBef>
              <a:spcAft>
                <a:spcPts val="1000"/>
              </a:spcAft>
              <a:buSzPct val="85000"/>
              <a:buFont typeface=".Apple Color Emoji UI"/>
              <a:buChar char="✅"/>
            </a:pPr>
            <a:r>
              <a:rPr lang="de" sz="1600" b="0" i="0" strike="noStrike" cap="none" spc="0" baseline="0">
                <a:solidFill>
                  <a:srgbClr val="000000"/>
                </a:solidFill>
                <a:effectLst/>
                <a:latin typeface="Helvetica"/>
                <a:ea typeface="Helvetica"/>
                <a:cs typeface="Helvetica"/>
              </a:rPr>
              <a:t>Informieren Sie die Aufsichtsperson vor Ort über mögliche Lecks/Probleme.</a:t>
            </a:r>
          </a:p>
          <a:p>
            <a:pPr marL="285750" indent="-285750">
              <a:spcBef>
                <a:spcPts val="800"/>
              </a:spcBef>
              <a:spcAft>
                <a:spcPts val="1000"/>
              </a:spcAft>
              <a:buSzPct val="85000"/>
              <a:buFont typeface=".Apple Color Emoji UI"/>
              <a:buChar char="✅"/>
            </a:pPr>
            <a:r>
              <a:rPr lang="de" sz="1600" b="0" i="0" strike="noStrike" cap="none" spc="0" baseline="0">
                <a:solidFill>
                  <a:srgbClr val="000000"/>
                </a:solidFill>
                <a:effectLst/>
                <a:latin typeface="Helvetica"/>
                <a:ea typeface="Helvetica"/>
                <a:cs typeface="Helvetica"/>
              </a:rPr>
              <a:t>Planen Sie im Voraus für den Problemfall. Finden Sie zum Beispiel einen sicheren Weg, Blockaden zu beseitigen.</a:t>
            </a:r>
          </a:p>
          <a:p>
            <a:pPr>
              <a:spcBef>
                <a:spcPts val="800"/>
              </a:spcBef>
              <a:buSzPct val="85000"/>
            </a:pPr>
            <a:r>
              <a:rPr lang="de" sz="1600" b="1" i="0" strike="noStrike" cap="none" spc="0" baseline="0">
                <a:solidFill>
                  <a:srgbClr val="000000"/>
                </a:solidFill>
                <a:effectLst/>
                <a:latin typeface="Helvetica"/>
                <a:ea typeface="Helvetica"/>
                <a:cs typeface="Helvetica"/>
              </a:rPr>
              <a:t>DON’T</a:t>
            </a:r>
          </a:p>
          <a:p>
            <a:pPr marL="285750" indent="-285750">
              <a:spcBef>
                <a:spcPts val="800"/>
              </a:spcBef>
              <a:buSzPct val="85000"/>
              <a:buFont typeface=".Apple Color Emoji UI"/>
              <a:buChar char="❌"/>
            </a:pPr>
            <a:r>
              <a:rPr lang="de" sz="1600" b="0" i="0" strike="noStrike" cap="none" spc="0" baseline="0">
                <a:solidFill>
                  <a:srgbClr val="000000"/>
                </a:solidFill>
                <a:effectLst/>
                <a:latin typeface="Helvetica"/>
                <a:ea typeface="Helvetica"/>
                <a:cs typeface="Helvetica"/>
              </a:rPr>
              <a:t>Überladen Sie die Transportsysteme nicht.</a:t>
            </a:r>
          </a:p>
          <a:p>
            <a:pPr marL="285750" indent="-285750">
              <a:spcBef>
                <a:spcPts val="800"/>
              </a:spcBef>
              <a:buSzPct val="85000"/>
              <a:buFont typeface=".Apple Color Emoji UI"/>
              <a:buChar char="❌"/>
            </a:pPr>
            <a:r>
              <a:rPr lang="de" sz="1600" b="0" i="0" strike="noStrike" cap="none" spc="0" baseline="0">
                <a:solidFill>
                  <a:srgbClr val="000000"/>
                </a:solidFill>
                <a:effectLst/>
                <a:latin typeface="Helvetica"/>
                <a:ea typeface="Helvetica"/>
                <a:cs typeface="Helvetica"/>
              </a:rPr>
              <a:t>Transportieren Sie keine Gegenstände, die nicht für den Transport im geschlossenen System bestimmt sind.</a:t>
            </a:r>
          </a:p>
          <a:p>
            <a:pPr marL="285750" indent="-285750">
              <a:spcBef>
                <a:spcPts val="800"/>
              </a:spcBef>
              <a:buSzPct val="85000"/>
              <a:buFont typeface=".Apple Color Emoji UI"/>
              <a:buChar char="❌"/>
            </a:pPr>
            <a:r>
              <a:rPr lang="de" sz="1600" b="0" i="0" strike="noStrike" cap="none" spc="0" baseline="0">
                <a:solidFill>
                  <a:srgbClr val="000000"/>
                </a:solidFill>
                <a:effectLst/>
                <a:latin typeface="Helvetica"/>
                <a:ea typeface="Helvetica"/>
                <a:cs typeface="Helvetica"/>
              </a:rPr>
              <a:t>Nehmen Sie keine unbefugten Änderungen am System vor. Ziehen Sie einen kompetenten Fachmann hinzu.</a:t>
            </a:r>
          </a:p>
          <a:p>
            <a:pPr marL="285750" indent="-285750">
              <a:spcBef>
                <a:spcPts val="800"/>
              </a:spcBef>
              <a:buSzPct val="85000"/>
              <a:buFont typeface=".Apple Color Emoji UI"/>
              <a:buChar char="✅"/>
            </a:pPr>
            <a:endParaRPr lang="en-US"/>
          </a:p>
        </p:txBody>
      </p:sp>
    </p:spTree>
    <p:extLst>
      <p:ext uri="{BB962C8B-B14F-4D97-AF65-F5344CB8AC3E}">
        <p14:creationId xmlns:p14="http://schemas.microsoft.com/office/powerpoint/2010/main" val="29244819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AAC684F9-F680-4B68-AE10-A1DF2E6F8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6d9d7403-2d8c-4818-ae25-2c5629bc7330"/>
    <ds:schemaRef ds:uri="http://purl.org/dc/terms/"/>
    <ds:schemaRef ds:uri="d8ecf516-e360-4672-81b9-68723bedb71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65</TotalTime>
  <Words>996</Words>
  <Application>Microsoft Macintosh PowerPoint</Application>
  <PresentationFormat>Widescreen</PresentationFormat>
  <Paragraphs>84</Paragraphs>
  <Slides>12</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31</cp:revision>
  <dcterms:created xsi:type="dcterms:W3CDTF">2020-06-26T10:44:54Z</dcterms:created>
  <dcterms:modified xsi:type="dcterms:W3CDTF">2024-11-13T11:19:46Z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