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68" r:id="rId8"/>
    <p:sldId id="276" r:id="rId9"/>
    <p:sldId id="279" r:id="rId10"/>
    <p:sldId id="269" r:id="rId11"/>
    <p:sldId id="270" r:id="rId12"/>
    <p:sldId id="274" r:id="rId13"/>
    <p:sldId id="266" r:id="rId14"/>
    <p:sldId id="264"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F7A6C-EF6F-4BB4-98AC-75CCE9A0439D}" v="2" dt="2022-09-22T14:25:22.408"/>
    <p1510:client id="{ADDFEF2E-6062-D243-B386-10672D1C40B7}" v="2" dt="2020-12-09T20:29:03.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94354" autoAdjust="0"/>
  </p:normalViewPr>
  <p:slideViewPr>
    <p:cSldViewPr snapToGrid="0" snapToObjects="1">
      <p:cViewPr varScale="1">
        <p:scale>
          <a:sx n="116" d="100"/>
          <a:sy n="116" d="100"/>
        </p:scale>
        <p:origin x="1128"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412023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85633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i" sz="1800" b="0" i="0" strike="noStrike" cap="none" spc="0" baseline="0">
                <a:solidFill>
                  <a:srgbClr val="000000"/>
                </a:solidFill>
                <a:effectLst/>
                <a:latin typeface="Calibri"/>
                <a:ea typeface="Calibri"/>
                <a:cs typeface="Calibri"/>
              </a:rPr>
              <a:t>Liiallinen altistus hengitettävälle kiteiselle piidioksidille (RSC) voi johtaa vakaviin terveysongelmiin pitkällä aikavälillä. Siitä syystä on tärkeää, että kaikki työntekijät tuntevat hyvät käytännöt, jotka rajoittavat altistusta piidioksidipölylle tai poistavat altistuksen kokonaan.</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fi" sz="1200" b="0" i="0" strike="noStrike" cap="none" spc="0" baseline="0">
                <a:solidFill>
                  <a:srgbClr val="000000"/>
                </a:solidFill>
                <a:effectLst/>
                <a:latin typeface="Calibri"/>
                <a:ea typeface="Calibri"/>
                <a:cs typeface="Calibri"/>
              </a:rPr>
              <a:t>Tässä koulutuksessa opastetaan kiteistä piidioksidia sisältävien, erityisesti kuivien tuotteiden mekaanisiin ja pneumaattisiin käsittely- ja kuljetusjärjestelmiin.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93462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304568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i" sz="1200" b="0" i="0" strike="noStrike" cap="none" spc="0" baseline="0">
                <a:solidFill>
                  <a:srgbClr val="000000"/>
                </a:solidFill>
                <a:effectLst/>
                <a:latin typeface="Calibri"/>
                <a:ea typeface="Calibri"/>
                <a:cs typeface="Calibri"/>
              </a:rPr>
              <a:t>Kiteistä piidioksidia sisältävien materiaalien kuljetus voi nostattaa pölyhiukkasia ilmaan. Tehokkain tekninen menetelmä pölyn hallintaan on työskennellä suljetuissa järjestelmissä (kotelointi, suljetut tilat) </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397212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i" sz="1800" b="0" i="0" strike="noStrike" cap="none" spc="0" baseline="0">
                <a:solidFill>
                  <a:srgbClr val="000000"/>
                </a:solidFill>
                <a:effectLst/>
                <a:latin typeface="Calibri"/>
                <a:ea typeface="Calibri"/>
                <a:cs typeface="Calibri"/>
              </a:rPr>
              <a:t>Kuljetusjärjestelmät ovat yleensä </a:t>
            </a:r>
            <a:r>
              <a:rPr lang="fi" sz="1200" b="0" i="0" strike="noStrike" cap="none" spc="0" baseline="0">
                <a:solidFill>
                  <a:srgbClr val="000000"/>
                </a:solidFill>
                <a:effectLst/>
                <a:latin typeface="Calibri"/>
                <a:ea typeface="Calibri"/>
                <a:cs typeface="Calibri"/>
              </a:rPr>
              <a:t>pneumaattisia (eli toimivat paineilmalla tai -kaasulla), sillä ne ovat tehokkaampia.</a:t>
            </a:r>
          </a:p>
          <a:p>
            <a:pPr marL="0" marR="0" lvl="0" indent="0" algn="l" defTabSz="914400" rtl="0" eaLnBrk="1" fontAlgn="auto" latinLnBrk="0" hangingPunct="1">
              <a:lnSpc>
                <a:spcPct val="100000"/>
              </a:lnSpc>
              <a:spcBef>
                <a:spcPct val="0"/>
              </a:spcBef>
              <a:spcAft>
                <a:spcPct val="0"/>
              </a:spcAft>
              <a:buClrTx/>
              <a:buSzTx/>
              <a:buFontTx/>
              <a:buNone/>
              <a:defRPr/>
            </a:pPr>
            <a:r>
              <a:rPr lang="fi" sz="1800" b="0" i="0" strike="noStrike" cap="none" spc="0" baseline="0">
                <a:solidFill>
                  <a:srgbClr val="000000"/>
                </a:solidFill>
                <a:effectLst/>
                <a:latin typeface="Calibri"/>
                <a:ea typeface="Calibri"/>
                <a:cs typeface="Calibri"/>
              </a:rPr>
              <a:t>Jos suljetun kuljetusjärjestelmän käyttäminen ei ole mahdollista, kuivien materiaalien </a:t>
            </a:r>
            <a:r>
              <a:rPr lang="fi" sz="1200" b="0" i="0" strike="noStrike" cap="none" spc="0" baseline="0">
                <a:solidFill>
                  <a:srgbClr val="000000"/>
                </a:solidFill>
                <a:effectLst/>
                <a:latin typeface="Calibri"/>
                <a:ea typeface="Calibri"/>
                <a:cs typeface="Calibri"/>
              </a:rPr>
              <a:t>kasteleminen voi olla vaihtoehto täysin suljetuille tiloille.</a:t>
            </a: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140648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15221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362528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3349505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fi" sz="1000" b="0" i="0" strike="noStrike" cap="none" spc="0" baseline="0">
                <a:solidFill>
                  <a:srgbClr val="000000"/>
                </a:solidFill>
                <a:effectLst/>
                <a:latin typeface="Helvetica"/>
                <a:ea typeface="Helvetica"/>
                <a:cs typeface="Helvetica"/>
              </a:rPr>
              <a:t>Tämä koulutuspaketti on kehitetty osana NEPSI:n Hyvä käytäntö -opasta – vieraile osoitteessa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B6BECF5-E711-4A41-90A0-83748CFD9D2D}"/>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1647DD66-F956-0642-838D-1CF4B57DF25C}"/>
              </a:ext>
            </a:extLst>
          </p:cNvPr>
          <p:cNvSpPr txBox="1"/>
          <p:nvPr userDrawn="1"/>
        </p:nvSpPr>
        <p:spPr>
          <a:xfrm>
            <a:off x="8294913" y="429114"/>
            <a:ext cx="3522437"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 sz="1400" b="1" i="0" strike="noStrike" cap="none" spc="0" baseline="0">
                <a:solidFill>
                  <a:srgbClr val="F6A317"/>
                </a:solidFill>
                <a:effectLst/>
                <a:latin typeface="Helvetica"/>
                <a:ea typeface="Helvetica"/>
                <a:cs typeface="Helvetica"/>
              </a:rPr>
              <a:t>HYVÄ KÄYTÄNTÖ -KOULUTUS KÄSITTELYJÄRJESTELMIIN</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3" y="2708728"/>
            <a:ext cx="5568003" cy="1483849"/>
          </a:xfrm>
        </p:spPr>
        <p:txBody>
          <a:bodyPr anchor="t"/>
          <a:lstStyle/>
          <a:p>
            <a:pPr>
              <a:lnSpc>
                <a:spcPct val="100000"/>
              </a:lnSpc>
            </a:pPr>
            <a:r>
              <a:rPr lang="fi" sz="2800" b="1" i="0" strike="noStrike" cap="none" spc="0" baseline="0" dirty="0">
                <a:solidFill>
                  <a:srgbClr val="FFFFFF"/>
                </a:solidFill>
                <a:effectLst/>
                <a:latin typeface="Helvetica"/>
                <a:ea typeface="Helvetica"/>
                <a:cs typeface="Helvetica"/>
              </a:rPr>
              <a:t>HYVÄ KÄYTÄNTÖ -KOULUTUS SULJETTUUN KÄSITTELYYN JA KULJETUSJÄRJESTELMIIN</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192578"/>
            <a:ext cx="7534275" cy="850900"/>
          </a:xfrm>
        </p:spPr>
        <p:txBody>
          <a:bodyPr/>
          <a:lstStyle/>
          <a:p>
            <a:endParaRPr lang="en-US"/>
          </a:p>
        </p:txBody>
      </p:sp>
      <p:sp>
        <p:nvSpPr>
          <p:cNvPr id="2" name="Rectangle 1">
            <a:extLst>
              <a:ext uri="{FF2B5EF4-FFF2-40B4-BE49-F238E27FC236}">
                <a16:creationId xmlns:a16="http://schemas.microsoft.com/office/drawing/2014/main" id="{3B9DF93F-52BF-984E-87DB-4429E1B65535}"/>
              </a:ext>
            </a:extLst>
          </p:cNvPr>
          <p:cNvSpPr/>
          <p:nvPr/>
        </p:nvSpPr>
        <p:spPr>
          <a:xfrm>
            <a:off x="9047018" y="358815"/>
            <a:ext cx="2724436" cy="60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TYHJÄ DIA</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fi" sz="1800" b="0" i="0" strike="noStrike" cap="none" spc="0" baseline="0">
                <a:solidFill>
                  <a:srgbClr val="000000"/>
                </a:solidFill>
                <a:effectLst/>
                <a:latin typeface="Helvetica"/>
                <a:ea typeface="Helvetica"/>
                <a:cs typeface="Helvetica"/>
              </a:rPr>
              <a:t>Käytä tätä diaa lisätäksesi työympäristöön ja kontekstiin räätälöityä materiaalia.</a:t>
            </a:r>
          </a:p>
          <a:p>
            <a:pPr>
              <a:lnSpc>
                <a:spcPts val="2400"/>
              </a:lnSpc>
            </a:pPr>
            <a:r>
              <a:rPr lang="fi" sz="1800" b="0" i="0" strike="noStrike" cap="none" spc="0" baseline="0">
                <a:solidFill>
                  <a:srgbClr val="000000"/>
                </a:solidFill>
                <a:effectLst/>
                <a:latin typeface="Helvetica"/>
                <a:ea typeface="Helvetica"/>
                <a:cs typeface="Helvetica"/>
              </a:rPr>
              <a:t>Vaihda kuva napsauttamalla hiiren oikeaa painiketta &gt; vaihda kuva &gt; tiedostosta</a:t>
            </a:r>
          </a:p>
          <a:p>
            <a:pPr>
              <a:lnSpc>
                <a:spcPts val="2400"/>
              </a:lnSpc>
            </a:pPr>
            <a:r>
              <a:rPr lang="fi" sz="1800" b="0" i="0" strike="noStrike" cap="none" spc="0" baseline="0">
                <a:solidFill>
                  <a:srgbClr val="000000"/>
                </a:solidFill>
                <a:effectLst/>
                <a:latin typeface="Helvetica"/>
                <a:ea typeface="Helvetica"/>
                <a:cs typeface="Helvetica"/>
              </a:rPr>
              <a:t>Lisää uusia dioja napsauttamalla ”Uusi dia” yllä olevassa valintanauhassa.</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2270566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LOPUKSI</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3" y="2362676"/>
            <a:ext cx="5754186" cy="3682369"/>
          </a:xfrm>
        </p:spPr>
        <p:txBody>
          <a:bodyPr/>
          <a:lstStyle/>
          <a:p>
            <a:pPr>
              <a:lnSpc>
                <a:spcPts val="2400"/>
              </a:lnSpc>
              <a:spcBef>
                <a:spcPts val="600"/>
              </a:spcBef>
              <a:spcAft>
                <a:spcPts val="1000"/>
              </a:spcAft>
            </a:pPr>
            <a:r>
              <a:rPr lang="fi" sz="1800" b="0" i="0" strike="noStrike" cap="none" spc="0" baseline="0" dirty="0">
                <a:solidFill>
                  <a:srgbClr val="000000"/>
                </a:solidFill>
                <a:effectLst/>
                <a:latin typeface="Helvetica"/>
                <a:ea typeface="Helvetica"/>
                <a:cs typeface="Helvetica"/>
              </a:rPr>
              <a:t>Suljetut kuljetusjärjestelmät ovat paras tapa hallita pölyä irtotavaran siirtelyssä.</a:t>
            </a:r>
          </a:p>
          <a:p>
            <a:pPr>
              <a:lnSpc>
                <a:spcPts val="2400"/>
              </a:lnSpc>
              <a:spcBef>
                <a:spcPts val="600"/>
              </a:spcBef>
              <a:spcAft>
                <a:spcPts val="1000"/>
              </a:spcAft>
            </a:pPr>
            <a:r>
              <a:rPr lang="fi" sz="1800" b="0" i="0" strike="noStrike" cap="none" spc="0" baseline="0" dirty="0">
                <a:solidFill>
                  <a:srgbClr val="000000"/>
                </a:solidFill>
                <a:effectLst/>
                <a:latin typeface="Helvetica"/>
                <a:ea typeface="Helvetica"/>
                <a:cs typeface="Helvetica"/>
              </a:rPr>
              <a:t>Muista:</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dirty="0">
                <a:solidFill>
                  <a:srgbClr val="000000"/>
                </a:solidFill>
                <a:effectLst/>
                <a:latin typeface="Helvetica"/>
                <a:ea typeface="Helvetica"/>
                <a:cs typeface="Helvetica"/>
              </a:rPr>
              <a:t>Käytä suljettuja järjestelmiä aina kun mahdollista</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dirty="0">
                <a:solidFill>
                  <a:srgbClr val="000000"/>
                </a:solidFill>
                <a:effectLst/>
                <a:latin typeface="Helvetica"/>
                <a:ea typeface="Helvetica"/>
                <a:cs typeface="Helvetica"/>
              </a:rPr>
              <a:t>Tarkista, näkyykö järjestelmässä merkkejä vahingoista</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dirty="0">
                <a:solidFill>
                  <a:srgbClr val="000000"/>
                </a:solidFill>
                <a:effectLst/>
                <a:latin typeface="Helvetica"/>
                <a:ea typeface="Helvetica"/>
                <a:cs typeface="Helvetica"/>
              </a:rPr>
              <a:t>Ilmoita vioista esimiehellesi</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dirty="0">
                <a:solidFill>
                  <a:srgbClr val="000000"/>
                </a:solidFill>
                <a:effectLst/>
                <a:latin typeface="Helvetica"/>
                <a:ea typeface="Helvetica"/>
                <a:cs typeface="Helvetica"/>
              </a:rPr>
              <a:t>Kouluttaja voi lisätä kontekstiin sopivia loppuhuomioita</a:t>
            </a:r>
          </a:p>
          <a:p>
            <a:pPr>
              <a:lnSpc>
                <a:spcPts val="2400"/>
              </a:lnSpc>
            </a:pPr>
            <a:endParaRPr lang="en-US" sz="1800" dirty="0"/>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917545"/>
            <a:ext cx="4127500" cy="4127500"/>
          </a:xfrm>
          <a:prstGeom prst="rect">
            <a:avLst/>
          </a:prstGeom>
        </p:spPr>
      </p:pic>
    </p:spTree>
    <p:extLst>
      <p:ext uri="{BB962C8B-B14F-4D97-AF65-F5344CB8AC3E}">
        <p14:creationId xmlns:p14="http://schemas.microsoft.com/office/powerpoint/2010/main" val="36181350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LISÄÄ OPPIMATERIAALEJA</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fi" sz="1600" b="0" i="0" strike="noStrike" cap="none" spc="0" baseline="0">
                <a:solidFill>
                  <a:srgbClr val="000000"/>
                </a:solidFill>
                <a:effectLst/>
                <a:latin typeface="Helvetica"/>
                <a:ea typeface="Helvetica"/>
                <a:cs typeface="Helvetica"/>
                <a:hlinkClick r:id="rId3" history="0"/>
              </a:rPr>
              <a:t>Hyvä käytäntö käsittely- ja kuljetusjärjestelmiin (Työohje 2.1.11)</a:t>
            </a:r>
          </a:p>
          <a:p>
            <a:pPr marL="285750" indent="-285750">
              <a:lnSpc>
                <a:spcPts val="2300"/>
              </a:lnSpc>
              <a:spcBef>
                <a:spcPts val="600"/>
              </a:spcBef>
              <a:spcAft>
                <a:spcPts val="600"/>
              </a:spcAft>
              <a:buSzPct val="130000"/>
              <a:buFont typeface="Arial" panose="020B0604020202020204" pitchFamily="34" charset="0"/>
              <a:buChar char="•"/>
            </a:pPr>
            <a:r>
              <a:rPr lang="fi" sz="1600" b="0" i="0" strike="noStrike" cap="none" spc="0" baseline="0">
                <a:solidFill>
                  <a:srgbClr val="000000"/>
                </a:solidFill>
                <a:effectLst/>
                <a:latin typeface="Helvetica"/>
                <a:ea typeface="Helvetica"/>
                <a:cs typeface="Helvetica"/>
                <a:hlinkClick r:id="rId4" history="0"/>
              </a:rPr>
              <a:t>NEPSI Hyvä käytäntö -opas</a:t>
            </a:r>
          </a:p>
          <a:p>
            <a:pPr marL="285750" indent="-285750">
              <a:lnSpc>
                <a:spcPts val="2300"/>
              </a:lnSpc>
              <a:spcBef>
                <a:spcPts val="600"/>
              </a:spcBef>
              <a:spcAft>
                <a:spcPts val="600"/>
              </a:spcAft>
              <a:buSzPct val="130000"/>
              <a:buFont typeface="Arial" panose="020B0604020202020204" pitchFamily="34" charset="0"/>
              <a:buChar char="•"/>
            </a:pPr>
            <a:r>
              <a:rPr lang="fi" sz="1600" b="0" i="0" strike="noStrike" cap="none" spc="0" baseline="0">
                <a:solidFill>
                  <a:srgbClr val="000000"/>
                </a:solidFill>
                <a:effectLst/>
                <a:latin typeface="Helvetica"/>
                <a:ea typeface="Helvetica"/>
                <a:cs typeface="Helvetica"/>
                <a:hlinkClick r:id="rId5" history="0"/>
              </a:rPr>
              <a:t>NEPSI Opas PK-yrityksille</a:t>
            </a:r>
          </a:p>
        </p:txBody>
      </p:sp>
      <p:sp>
        <p:nvSpPr>
          <p:cNvPr id="4" name="Rounded Rectangle 3">
            <a:extLst>
              <a:ext uri="{FF2B5EF4-FFF2-40B4-BE49-F238E27FC236}">
                <a16:creationId xmlns:a16="http://schemas.microsoft.com/office/drawing/2014/main" id="{764DEA05-CEC8-114D-9466-DA27F995374E}"/>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910C9DFF-9476-7545-977E-CFC2EE51C5ED}"/>
              </a:ext>
            </a:extLst>
          </p:cNvPr>
          <p:cNvSpPr/>
          <p:nvPr/>
        </p:nvSpPr>
        <p:spPr>
          <a:xfrm>
            <a:off x="1088454" y="5296779"/>
            <a:ext cx="10022946" cy="369332"/>
          </a:xfrm>
          <a:prstGeom prst="rect">
            <a:avLst/>
          </a:prstGeom>
          <a:noFill/>
          <a:ln>
            <a:noFill/>
          </a:ln>
        </p:spPr>
        <p:txBody>
          <a:bodyPr wrap="square" anchor="ctr">
            <a:spAutoFit/>
          </a:bodyPr>
          <a:lstStyle/>
          <a:p>
            <a:pPr>
              <a:spcBef>
                <a:spcPts val="1200"/>
              </a:spcBef>
              <a:spcAft>
                <a:spcPts val="1200"/>
              </a:spcAft>
              <a:buSzPct val="130000"/>
            </a:pPr>
            <a:r>
              <a:rPr lang="fi" b="0" i="0" strike="noStrike" cap="none" spc="0" baseline="0" dirty="0">
                <a:solidFill>
                  <a:srgbClr val="000000"/>
                </a:solidFill>
                <a:effectLst/>
                <a:latin typeface="Calibri"/>
                <a:ea typeface="Calibri"/>
                <a:cs typeface="Calibri"/>
              </a:rPr>
              <a:t>Vieraile </a:t>
            </a:r>
            <a:r>
              <a:rPr lang="fi" b="1" i="0" strike="noStrike" cap="none" spc="0" baseline="0" dirty="0">
                <a:solidFill>
                  <a:srgbClr val="000000"/>
                </a:solidFill>
                <a:effectLst/>
                <a:latin typeface="Calibri"/>
                <a:ea typeface="Calibri"/>
                <a:cs typeface="Calibri"/>
              </a:rPr>
              <a:t>NEPSI:n e-oppimisalustalla</a:t>
            </a:r>
            <a:r>
              <a:rPr lang="fi" b="0" i="0" strike="noStrike" cap="none" spc="0" baseline="0" dirty="0">
                <a:solidFill>
                  <a:srgbClr val="000000"/>
                </a:solidFill>
                <a:effectLst/>
                <a:latin typeface="Calibri"/>
                <a:ea typeface="Calibri"/>
                <a:cs typeface="Calibri"/>
              </a:rPr>
              <a:t> osoitteessa </a:t>
            </a:r>
            <a:r>
              <a:rPr lang="fi" b="0" i="0" strike="noStrike" cap="none" spc="0" baseline="0" dirty="0">
                <a:solidFill>
                  <a:srgbClr val="000000"/>
                </a:solidFill>
                <a:effectLst/>
                <a:latin typeface="Calibri"/>
                <a:ea typeface="Calibri"/>
                <a:cs typeface="Calibri"/>
                <a:hlinkClick r:id="rId6" history="0"/>
              </a:rPr>
              <a:t>training.nepsi.eu</a:t>
            </a:r>
            <a:r>
              <a:rPr lang="fi" b="0" i="0" strike="noStrike" cap="none" spc="0" baseline="0" dirty="0">
                <a:solidFill>
                  <a:srgbClr val="000000"/>
                </a:solidFill>
                <a:effectLst/>
                <a:latin typeface="Calibri"/>
                <a:ea typeface="Calibri"/>
                <a:cs typeface="Calibri"/>
              </a:rPr>
              <a:t> ja löydä lisää oppimateriaalia RCS:stä</a:t>
            </a:r>
          </a:p>
        </p:txBody>
      </p:sp>
    </p:spTree>
    <p:extLst>
      <p:ext uri="{BB962C8B-B14F-4D97-AF65-F5344CB8AC3E}">
        <p14:creationId xmlns:p14="http://schemas.microsoft.com/office/powerpoint/2010/main" val="7954319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fi" sz="2800" dirty="0"/>
              <a:t>JOHDANTO (KOULUTTAJALLE)</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fi-FI" sz="1800" dirty="0">
                <a:latin typeface="Helvetica"/>
                <a:cs typeface="Helvetica"/>
              </a:rPr>
              <a:t>NEPSI on kehittänyt koulutusmateriaaleja osaksi NEPSI:n Hyvän käytännön toteuttamisen koulutusvaihetta.</a:t>
            </a:r>
          </a:p>
          <a:p>
            <a:pPr>
              <a:lnSpc>
                <a:spcPts val="2400"/>
              </a:lnSpc>
            </a:pPr>
            <a:r>
              <a:rPr lang="fi-FI" sz="1800" dirty="0">
                <a:latin typeface="Helvetica"/>
                <a:cs typeface="Helvetica"/>
              </a:rPr>
              <a:t>Kukin PowerPoint-koulutuspaketti kattaa aiheen, joka on hyödyllinen kaikilta sellaisilta aloilta tuleville työntekilöille, joilla käsitellään kiteistä piidioksidia sisältäviä materiaaleja. Koulutuspaketeissa on tietoa kuhunkin aiheeseen liittyvistä pölylle altistumisen aiheuttamista riskeistä sekä hyvistä käytännöistä ja toimista, joilla riskejä voidaan vähentää. Koulutuksen tarkoituksena on antaa työntekijöille tietoa siitä, miten he voivat toteuttaa varotoimia tehokkaasti ja vähentää siten altistumistaan hengitettävälle piidioksidille (RCS) työpaikalla.</a:t>
            </a:r>
          </a:p>
          <a:p>
            <a:pPr>
              <a:lnSpc>
                <a:spcPts val="2400"/>
              </a:lnSpc>
            </a:pPr>
            <a:r>
              <a:rPr lang="fi-FI" sz="1800" dirty="0">
                <a:latin typeface="Helvetica"/>
                <a:cs typeface="Helvetica"/>
              </a:rPr>
              <a:t>Käytä tyhjää templaattia ja korvaa väliaikaiset tekstit omillasi lisätäksesi tietoa tähän koulutuspakettiin tarvittaessa.</a:t>
            </a:r>
          </a:p>
        </p:txBody>
      </p:sp>
    </p:spTree>
    <p:extLst>
      <p:ext uri="{BB962C8B-B14F-4D97-AF65-F5344CB8AC3E}">
        <p14:creationId xmlns:p14="http://schemas.microsoft.com/office/powerpoint/2010/main" val="2480403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HUOMIOITAVAA</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fi" sz="1800" b="0" i="0" strike="noStrike" cap="none" spc="0" baseline="0">
                <a:solidFill>
                  <a:srgbClr val="000000"/>
                </a:solidFill>
                <a:effectLst/>
                <a:latin typeface="Helvetica"/>
                <a:ea typeface="Helvetica"/>
                <a:cs typeface="Helvetica"/>
              </a:rPr>
              <a:t>Tässä PowerPoint-koulutuksessa esitetty tieto on luonteeltaan neuvoa-antavaa ja sisällöltään informatiivista. Tässä esitetty tieto ei ole standardi eikä asetus, eikä se aseta mitään uusia laillisia velvoitteita tai muuta voimassa olevia terveydenhuoltoon liittyvien lakien tai käytänteiden määrittämiä velvoitteita.</a:t>
            </a:r>
          </a:p>
        </p:txBody>
      </p:sp>
    </p:spTree>
    <p:extLst>
      <p:ext uri="{BB962C8B-B14F-4D97-AF65-F5344CB8AC3E}">
        <p14:creationId xmlns:p14="http://schemas.microsoft.com/office/powerpoint/2010/main" val="34060471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JOHDANTO</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5638305" cy="3682369"/>
          </a:xfrm>
        </p:spPr>
        <p:txBody>
          <a:bodyPr/>
          <a:lstStyle/>
          <a:p>
            <a:pPr>
              <a:lnSpc>
                <a:spcPts val="2400"/>
              </a:lnSpc>
              <a:spcAft>
                <a:spcPts val="1000"/>
              </a:spcAft>
            </a:pPr>
            <a:r>
              <a:rPr lang="fi" sz="1800" b="1" i="0" strike="noStrike" cap="none" spc="0" baseline="0" dirty="0">
                <a:solidFill>
                  <a:srgbClr val="000000"/>
                </a:solidFill>
                <a:effectLst/>
                <a:latin typeface="Helvetica"/>
                <a:ea typeface="Helvetica"/>
                <a:cs typeface="Helvetica"/>
              </a:rPr>
              <a:t>Etusijalla on oppia suojautumaan työperäisiltä vaaroilta terveydelle.</a:t>
            </a:r>
          </a:p>
          <a:p>
            <a:pPr>
              <a:lnSpc>
                <a:spcPts val="2400"/>
              </a:lnSpc>
            </a:pPr>
            <a:r>
              <a:rPr lang="fi" sz="1800" b="0" i="0" strike="noStrike" cap="none" spc="0" baseline="0" dirty="0">
                <a:solidFill>
                  <a:srgbClr val="000000"/>
                </a:solidFill>
                <a:effectLst/>
                <a:latin typeface="Helvetica"/>
                <a:ea typeface="Helvetica"/>
                <a:cs typeface="Helvetica"/>
              </a:rPr>
              <a:t>Tässä PowerPoint-koulutuksessa opit seuraavista asioista:</a:t>
            </a:r>
          </a:p>
          <a:p>
            <a:pPr marL="285750" indent="-28575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Miten käsittely- ja kuljetusjärjestelmät on suunniteltu täysin suljetuiksi, jotta ehkäistään hengitettävän kiteisin piidioksidin pääsy työpaikan ilmaan, kun irtotavaraa liikutellaan paikasta toiseen</a:t>
            </a:r>
          </a:p>
          <a:p>
            <a:pPr marL="285750" indent="-285750">
              <a:lnSpc>
                <a:spcPts val="2400"/>
              </a:lnSpc>
              <a:buFont typeface="Arial" panose="020B0604020202020204" pitchFamily="34" charset="0"/>
              <a:buChar char="•"/>
            </a:pPr>
            <a:r>
              <a:rPr lang="fi" sz="1800" b="0" i="0" strike="noStrike" cap="none" spc="0" baseline="0" dirty="0">
                <a:solidFill>
                  <a:srgbClr val="FF0000"/>
                </a:solidFill>
                <a:effectLst/>
                <a:latin typeface="Helvetica"/>
                <a:ea typeface="Helvetica"/>
                <a:cs typeface="Helvetica"/>
              </a:rPr>
              <a:t>Tilaa kouluttajan tekstille – jos olet lisännyt oman dian, lisää tähän lyhyt kuvaus materiaalista</a:t>
            </a:r>
          </a:p>
          <a:p>
            <a:pPr marL="285750" indent="-285750">
              <a:lnSpc>
                <a:spcPts val="2400"/>
              </a:lnSpc>
              <a:buFont typeface="Arial" panose="020B0604020202020204" pitchFamily="34" charset="0"/>
              <a:buChar char="•"/>
            </a:pPr>
            <a:endParaRPr lang="en-US" sz="1800" dirty="0">
              <a:solidFill>
                <a:srgbClr val="FF0000"/>
              </a:solidFill>
            </a:endParaRPr>
          </a:p>
          <a:p>
            <a:pPr marL="285750" indent="-285750">
              <a:lnSpc>
                <a:spcPts val="2400"/>
              </a:lnSpc>
              <a:buFont typeface="Arial" panose="020B0604020202020204" pitchFamily="34" charset="0"/>
              <a:buChar char="•"/>
            </a:pPr>
            <a:endParaRPr lang="en-US" sz="1800" dirty="0"/>
          </a:p>
        </p:txBody>
      </p:sp>
      <p:pic>
        <p:nvPicPr>
          <p:cNvPr id="6" name="Picture Placeholder 5">
            <a:extLst>
              <a:ext uri="{FF2B5EF4-FFF2-40B4-BE49-F238E27FC236}">
                <a16:creationId xmlns:a16="http://schemas.microsoft.com/office/drawing/2014/main" id="{4A3A0FCF-3A9E-3E4F-818D-83B5613D1B2E}"/>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l="10880" r="10880"/>
          <a:stretch>
            <a:fillRect/>
          </a:stretch>
        </p:blipFill>
        <p:spPr>
          <a:prstGeom prst="rect">
            <a:avLst/>
          </a:prstGeom>
        </p:spPr>
      </p:pic>
    </p:spTree>
    <p:extLst>
      <p:ext uri="{BB962C8B-B14F-4D97-AF65-F5344CB8AC3E}">
        <p14:creationId xmlns:p14="http://schemas.microsoft.com/office/powerpoint/2010/main" val="22878924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4" y="1702137"/>
            <a:ext cx="4484341" cy="789663"/>
          </a:xfrm>
        </p:spPr>
        <p:txBody>
          <a:bodyPr lIns="91440" tIns="45720" rIns="91440" bIns="45720" anchor="t"/>
          <a:lstStyle/>
          <a:p>
            <a:pPr>
              <a:lnSpc>
                <a:spcPct val="100000"/>
              </a:lnSpc>
            </a:pPr>
            <a:r>
              <a:rPr lang="fi" sz="2800">
                <a:latin typeface="Helvetica"/>
                <a:ea typeface="Helvetica"/>
                <a:cs typeface="Helvetica"/>
              </a:rPr>
              <a:t>PÖLYNHALLINTA-MENETELMÄT</a:t>
            </a:r>
            <a:endParaRPr lang="fi" sz="2800" b="1" i="0" strike="noStrike" cap="none" spc="0" baseline="0" dirty="0">
              <a:solidFill>
                <a:srgbClr val="F6A317"/>
              </a:solidFill>
              <a:effectLst/>
              <a:latin typeface="Helvetica"/>
              <a:ea typeface="Helvetica"/>
              <a:cs typeface="Helvetica"/>
            </a:endParaRP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fi" sz="1800" b="0" i="0" strike="noStrike" cap="none" spc="0" baseline="0">
                <a:solidFill>
                  <a:srgbClr val="000000"/>
                </a:solidFill>
                <a:effectLst/>
                <a:latin typeface="Helvetica"/>
                <a:ea typeface="Helvetica"/>
                <a:cs typeface="Helvetica"/>
              </a:rPr>
              <a:t>Käsittelyssä ja kuljetuksessa hyödynnetään suljettuja, mikä on yksi viidestä tärkeimmästä pölynhallintamenetelmästä.</a:t>
            </a:r>
          </a:p>
          <a:p>
            <a:pPr marL="342900" indent="-342900">
              <a:lnSpc>
                <a:spcPts val="2400"/>
              </a:lnSpc>
              <a:buFontTx/>
              <a:buChar char="-"/>
            </a:pPr>
            <a:endParaRPr lang="en-US" sz="1800"/>
          </a:p>
        </p:txBody>
      </p:sp>
      <p:pic>
        <p:nvPicPr>
          <p:cNvPr id="22" name="Picture 21" descr="A screenshot of a cell phone&#10;&#10;Description automatically generated">
            <a:extLst>
              <a:ext uri="{FF2B5EF4-FFF2-40B4-BE49-F238E27FC236}">
                <a16:creationId xmlns:a16="http://schemas.microsoft.com/office/drawing/2014/main" id="{56A9ED7A-897F-C344-9D0B-D8BE65CDB772}"/>
              </a:ext>
            </a:extLst>
          </p:cNvPr>
          <p:cNvPicPr>
            <a:picLocks noChangeAspect="1"/>
          </p:cNvPicPr>
          <p:nvPr/>
        </p:nvPicPr>
        <p:blipFill>
          <a:blip r:embed="rId3"/>
          <a:srcRect l="6858" t="62670" r="77165" b="13177"/>
          <a:stretch>
            <a:fillRect/>
          </a:stretch>
        </p:blipFill>
        <p:spPr>
          <a:xfrm>
            <a:off x="8583429"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0F185279-7B8C-7D46-94F2-74B67977D26C}"/>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43211EB1-7956-8F43-99F1-AC2F32F9D3AA}"/>
              </a:ext>
            </a:extLst>
          </p:cNvPr>
          <p:cNvPicPr>
            <a:picLocks noChangeAspect="1"/>
          </p:cNvPicPr>
          <p:nvPr/>
        </p:nvPicPr>
        <p:blipFill>
          <a:blip r:embed="rId3"/>
          <a:srcRect l="7057" t="9146" r="76967" b="66230"/>
          <a:stretch>
            <a:fillRect/>
          </a:stretch>
        </p:blipFill>
        <p:spPr>
          <a:xfrm>
            <a:off x="5365058" y="3255685"/>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9D971B22-82DB-1949-AA9F-0BE09BCCB2C9}"/>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23E32322-8D9B-A140-B695-8BF7045CDF84}"/>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D2092575-FD56-0743-82BA-51CFDCEAB6A2}"/>
              </a:ext>
            </a:extLst>
          </p:cNvPr>
          <p:cNvSpPr txBox="1"/>
          <p:nvPr/>
        </p:nvSpPr>
        <p:spPr>
          <a:xfrm>
            <a:off x="6579514" y="1702138"/>
            <a:ext cx="2134063" cy="1639939"/>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HYVÄ HYGIENIA / TALOUDENHOITO</a:t>
            </a:r>
          </a:p>
          <a:p>
            <a:r>
              <a:rPr lang="fi" sz="1200" b="0" i="0" strike="noStrike" cap="none" spc="0" baseline="0">
                <a:solidFill>
                  <a:srgbClr val="000000"/>
                </a:solidFill>
                <a:effectLst/>
                <a:latin typeface="Calibri"/>
                <a:ea typeface="Calibri"/>
                <a:cs typeface="Calibri"/>
              </a:rPr>
              <a:t>Työvaatteiden peseminen ja prosessien tuottaman pölyn imuroiminen estää pölyä kertymästä ajan kuluessa – siisti työpaikka on turvallinen</a:t>
            </a:r>
          </a:p>
          <a:p>
            <a:endParaRPr lang="en-US"/>
          </a:p>
        </p:txBody>
      </p:sp>
      <p:sp>
        <p:nvSpPr>
          <p:cNvPr id="28" name="TextBox 27">
            <a:extLst>
              <a:ext uri="{FF2B5EF4-FFF2-40B4-BE49-F238E27FC236}">
                <a16:creationId xmlns:a16="http://schemas.microsoft.com/office/drawing/2014/main" id="{2FB3E759-73AB-024F-93CA-18EDAD7A169E}"/>
              </a:ext>
            </a:extLst>
          </p:cNvPr>
          <p:cNvSpPr txBox="1"/>
          <p:nvPr/>
        </p:nvSpPr>
        <p:spPr>
          <a:xfrm>
            <a:off x="6579514" y="3394767"/>
            <a:ext cx="2134063" cy="1334834"/>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SULJETUT ALUEET</a:t>
            </a:r>
          </a:p>
          <a:p>
            <a:pPr>
              <a:spcAft>
                <a:spcPts val="300"/>
              </a:spcAft>
            </a:pPr>
            <a:r>
              <a:rPr lang="fi" sz="1200" b="0" i="0" strike="noStrike" cap="none" spc="0" baseline="0">
                <a:solidFill>
                  <a:srgbClr val="000000"/>
                </a:solidFill>
                <a:effectLst/>
                <a:latin typeface="Calibri"/>
                <a:ea typeface="Calibri"/>
                <a:cs typeface="Calibri"/>
              </a:rPr>
              <a:t>RCS-tuotantoprosessien suorittaminen suljetussa ympäristössä estää pölyn altistumisen sen syntypaikalla</a:t>
            </a:r>
          </a:p>
          <a:p>
            <a:pPr>
              <a:spcAft>
                <a:spcPts val="300"/>
              </a:spcAft>
            </a:pPr>
            <a:endParaRPr lang="en-US"/>
          </a:p>
        </p:txBody>
      </p:sp>
      <p:sp>
        <p:nvSpPr>
          <p:cNvPr id="29" name="TextBox 28">
            <a:extLst>
              <a:ext uri="{FF2B5EF4-FFF2-40B4-BE49-F238E27FC236}">
                <a16:creationId xmlns:a16="http://schemas.microsoft.com/office/drawing/2014/main" id="{77A412B4-051E-3844-A4E0-9781B6360C82}"/>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POISTO/ILMANVAIHTO</a:t>
            </a:r>
          </a:p>
          <a:p>
            <a:pPr>
              <a:spcAft>
                <a:spcPts val="300"/>
              </a:spcAft>
            </a:pPr>
            <a:r>
              <a:rPr lang="fi" sz="1200" b="0" i="0" strike="noStrike" cap="none" spc="0" baseline="0">
                <a:solidFill>
                  <a:srgbClr val="000000"/>
                </a:solidFill>
                <a:effectLst/>
                <a:latin typeface="Calibri"/>
                <a:ea typeface="Calibri"/>
                <a:cs typeface="Calibri"/>
              </a:rPr>
              <a:t>Piidioksidipöly poistetaan sen syntypaikalla ennen kuin altistumme sille ja saastunut ilma korvataan puhtaalla ilmalla.</a:t>
            </a:r>
          </a:p>
          <a:p>
            <a:endParaRPr lang="en-US"/>
          </a:p>
        </p:txBody>
      </p:sp>
      <p:sp>
        <p:nvSpPr>
          <p:cNvPr id="30" name="TextBox 29">
            <a:extLst>
              <a:ext uri="{FF2B5EF4-FFF2-40B4-BE49-F238E27FC236}">
                <a16:creationId xmlns:a16="http://schemas.microsoft.com/office/drawing/2014/main" id="{88D323DB-E4CF-A549-9820-D7DAFB16948A}"/>
              </a:ext>
            </a:extLst>
          </p:cNvPr>
          <p:cNvSpPr txBox="1"/>
          <p:nvPr/>
        </p:nvSpPr>
        <p:spPr>
          <a:xfrm>
            <a:off x="9787266" y="3131928"/>
            <a:ext cx="2134062" cy="1662821"/>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SUOJAVARUSTEET</a:t>
            </a:r>
          </a:p>
          <a:p>
            <a:r>
              <a:rPr lang="fi" sz="1200" b="0" i="0" strike="noStrike" cap="none" spc="0" baseline="0">
                <a:solidFill>
                  <a:srgbClr val="000000"/>
                </a:solidFill>
                <a:effectLst/>
                <a:latin typeface="Calibri"/>
                <a:ea typeface="Calibri"/>
                <a:cs typeface="Calibri"/>
              </a:rPr>
              <a:t>Henkilönsuojaimet (esim. hengityssuojaimet) suojaavat työntekijöitä pölyltä, kun kaikki muut torjuntatoimenpiteet eivät ole riittäviä altistumisriskien hallitsemiseksi</a:t>
            </a:r>
          </a:p>
          <a:p>
            <a:endParaRPr lang="en-US"/>
          </a:p>
        </p:txBody>
      </p:sp>
      <p:sp>
        <p:nvSpPr>
          <p:cNvPr id="31" name="TextBox 30">
            <a:extLst>
              <a:ext uri="{FF2B5EF4-FFF2-40B4-BE49-F238E27FC236}">
                <a16:creationId xmlns:a16="http://schemas.microsoft.com/office/drawing/2014/main" id="{2834BA1B-4C7F-234E-8E9A-C295F5253FB8}"/>
              </a:ext>
            </a:extLst>
          </p:cNvPr>
          <p:cNvSpPr txBox="1"/>
          <p:nvPr/>
        </p:nvSpPr>
        <p:spPr>
          <a:xfrm>
            <a:off x="9787266" y="1679231"/>
            <a:ext cx="2134062" cy="1151771"/>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VESI</a:t>
            </a:r>
          </a:p>
          <a:p>
            <a:pPr>
              <a:spcAft>
                <a:spcPts val="300"/>
              </a:spcAft>
            </a:pPr>
            <a:r>
              <a:rPr lang="fi" sz="1200" b="0" i="0" strike="noStrike" cap="none" spc="0" baseline="0">
                <a:solidFill>
                  <a:srgbClr val="000000"/>
                </a:solidFill>
                <a:effectLst/>
                <a:latin typeface="Calibri"/>
                <a:ea typeface="Calibri"/>
                <a:cs typeface="Calibri"/>
              </a:rPr>
              <a:t>Kun työprosessit pidetään märkinä, pöly ei pääse ilmaan vaan vesi sitoo hiukkaset</a:t>
            </a:r>
          </a:p>
          <a:p>
            <a:pPr>
              <a:spcAft>
                <a:spcPts val="300"/>
              </a:spcAft>
            </a:pPr>
            <a:endParaRPr lang="en-US"/>
          </a:p>
        </p:txBody>
      </p:sp>
    </p:spTree>
    <p:extLst>
      <p:ext uri="{BB962C8B-B14F-4D97-AF65-F5344CB8AC3E}">
        <p14:creationId xmlns:p14="http://schemas.microsoft.com/office/powerpoint/2010/main" val="23537951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fi" sz="2800" b="1" i="0" strike="noStrike" cap="none" spc="0" baseline="0">
                <a:solidFill>
                  <a:srgbClr val="F6A317"/>
                </a:solidFill>
                <a:effectLst/>
                <a:latin typeface="Helvetica"/>
                <a:ea typeface="Helvetica"/>
                <a:cs typeface="Helvetica"/>
              </a:rPr>
              <a:t>TOIMINNASTA SYNTYVÄT RISKIT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fi" sz="1800" b="0" i="0" strike="noStrike" cap="none" spc="0" baseline="0">
                <a:solidFill>
                  <a:srgbClr val="000000"/>
                </a:solidFill>
                <a:effectLst/>
                <a:latin typeface="Helvetica"/>
                <a:ea typeface="Helvetica"/>
                <a:cs typeface="Helvetica"/>
              </a:rPr>
              <a:t>Laitteiden moitteeton toiminta on edellytys kiteiseltä piidioksidilta suojautumiseen.</a:t>
            </a:r>
          </a:p>
          <a:p>
            <a:pPr marL="342900" indent="-342900">
              <a:lnSpc>
                <a:spcPts val="2400"/>
              </a:lnSpc>
              <a:buFont typeface="Arial" panose="020B0604020202020204" pitchFamily="34" charset="0"/>
              <a:buChar char="•"/>
            </a:pPr>
            <a:r>
              <a:rPr lang="fi" sz="1800" b="0" i="0" strike="noStrike" cap="none" spc="0" baseline="0">
                <a:solidFill>
                  <a:srgbClr val="000000"/>
                </a:solidFill>
                <a:effectLst/>
                <a:latin typeface="Helvetica"/>
                <a:ea typeface="Helvetica"/>
                <a:cs typeface="Helvetica"/>
              </a:rPr>
              <a:t>Pitkäaikainen altistuminen korkeille RCS-pitoisuuksille voi aiheuttaa vammauttavaa keuhkosairautta</a:t>
            </a:r>
          </a:p>
          <a:p>
            <a:pPr>
              <a:lnSpc>
                <a:spcPts val="2400"/>
              </a:lnSpc>
            </a:pPr>
            <a:r>
              <a:rPr lang="fi" sz="1800" b="0" i="0" strike="noStrike" cap="none" spc="0" baseline="0">
                <a:solidFill>
                  <a:srgbClr val="000000"/>
                </a:solidFill>
                <a:effectLst/>
                <a:latin typeface="Helvetica"/>
                <a:ea typeface="Helvetica"/>
                <a:cs typeface="Helvetica"/>
              </a:rPr>
              <a:t>On tärkeää suojautua leijuvalta pölyltä päivittäin. </a:t>
            </a:r>
          </a:p>
          <a:p>
            <a:pPr>
              <a:lnSpc>
                <a:spcPts val="2400"/>
              </a:lnSpc>
            </a:pPr>
            <a:r>
              <a:rPr lang="fi" sz="1800" b="0" i="0" strike="noStrike" cap="none" spc="0" baseline="0">
                <a:solidFill>
                  <a:srgbClr val="000000"/>
                </a:solidFill>
                <a:effectLst/>
                <a:latin typeface="Helvetica"/>
                <a:ea typeface="Helvetica"/>
                <a:cs typeface="Helvetica"/>
              </a:rPr>
              <a:t>Noudattamalla hyviä käytäntöjä tänään suojelemme terveyttämme tulevaisuudessa.</a:t>
            </a:r>
          </a:p>
          <a:p>
            <a:pPr>
              <a:lnSpc>
                <a:spcPts val="2400"/>
              </a:lnSpc>
            </a:pPr>
            <a:r>
              <a:rPr lang="fi" sz="1800" b="0" i="0" strike="noStrike" cap="none" spc="0" baseline="0">
                <a:solidFill>
                  <a:srgbClr val="000000"/>
                </a:solidFill>
                <a:effectLst/>
                <a:latin typeface="Helvetica"/>
                <a:ea typeface="Helvetica"/>
                <a:cs typeface="Helvetica"/>
              </a:rPr>
              <a:t>Miten aiot viettää eläkepäiväsi?</a:t>
            </a:r>
          </a:p>
        </p:txBody>
      </p:sp>
      <p:pic>
        <p:nvPicPr>
          <p:cNvPr id="7" name="Picture Placeholder 6" descr="A picture containing person, indoor, bed, room&#10;&#10;Description automatically generated">
            <a:extLst>
              <a:ext uri="{FF2B5EF4-FFF2-40B4-BE49-F238E27FC236}">
                <a16:creationId xmlns:a16="http://schemas.microsoft.com/office/drawing/2014/main" id="{BA704F38-E57F-2E4E-A8BF-5B64C4690C37}"/>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63B6737F-C3B8-364D-918F-31EF626CFF0F}"/>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55B4C7-974C-0A45-94F6-3C96FA413824}"/>
              </a:ext>
            </a:extLst>
          </p:cNvPr>
          <p:cNvSpPr>
            <a:spLocks noGrp="1"/>
          </p:cNvSpPr>
          <p:nvPr>
            <p:ph type="body" sz="quarter" idx="10"/>
          </p:nvPr>
        </p:nvSpPr>
        <p:spPr>
          <a:xfrm>
            <a:off x="777244" y="1640901"/>
            <a:ext cx="6421842" cy="850900"/>
          </a:xfrm>
        </p:spPr>
        <p:txBody>
          <a:bodyPr/>
          <a:lstStyle/>
          <a:p>
            <a:pPr>
              <a:lnSpc>
                <a:spcPct val="100000"/>
              </a:lnSpc>
            </a:pPr>
            <a:r>
              <a:rPr lang="fi" sz="2800" b="1" i="0" strike="noStrike" cap="none" spc="0" baseline="0" dirty="0">
                <a:solidFill>
                  <a:srgbClr val="F6A317"/>
                </a:solidFill>
                <a:effectLst/>
                <a:latin typeface="Helvetica"/>
                <a:ea typeface="Helvetica"/>
                <a:cs typeface="Helvetica"/>
              </a:rPr>
              <a:t>MITEN SULJETUT JÄRJESTELMÄT AUTTAVAT VÄHENTÄMÄÄN ALTISTUSTA RCS:LLE</a:t>
            </a:r>
          </a:p>
        </p:txBody>
      </p:sp>
      <p:sp>
        <p:nvSpPr>
          <p:cNvPr id="3" name="Text Placeholder 2">
            <a:extLst>
              <a:ext uri="{FF2B5EF4-FFF2-40B4-BE49-F238E27FC236}">
                <a16:creationId xmlns:a16="http://schemas.microsoft.com/office/drawing/2014/main" id="{9666E92B-4C70-7D46-AF9D-9EEB0081A31F}"/>
              </a:ext>
            </a:extLst>
          </p:cNvPr>
          <p:cNvSpPr>
            <a:spLocks noGrp="1"/>
          </p:cNvSpPr>
          <p:nvPr>
            <p:ph type="body" sz="quarter" idx="11"/>
          </p:nvPr>
        </p:nvSpPr>
        <p:spPr>
          <a:xfrm>
            <a:off x="777243" y="3140835"/>
            <a:ext cx="5453624" cy="3187545"/>
          </a:xfrm>
        </p:spPr>
        <p:txBody>
          <a:bodyPr/>
          <a:lstStyle/>
          <a:p>
            <a:pPr>
              <a:lnSpc>
                <a:spcPts val="2400"/>
              </a:lnSpc>
              <a:spcAft>
                <a:spcPts val="1000"/>
              </a:spcAft>
            </a:pPr>
            <a:r>
              <a:rPr lang="fi" sz="1800" b="0" i="0" strike="noStrike" cap="none" spc="0" baseline="0" dirty="0">
                <a:solidFill>
                  <a:srgbClr val="000000"/>
                </a:solidFill>
                <a:effectLst/>
                <a:latin typeface="Helvetica"/>
                <a:ea typeface="Helvetica"/>
                <a:cs typeface="Helvetica"/>
              </a:rPr>
              <a:t>Suljetut järjestelmät ovat tehokkain tekninen tapa pölyn hallitsemiseen. Sen etuihin kuuluu:</a:t>
            </a:r>
          </a:p>
          <a:p>
            <a:pPr marL="342900" indent="-342900">
              <a:lnSpc>
                <a:spcPts val="2400"/>
              </a:lnSpc>
              <a:spcBef>
                <a:spcPts val="600"/>
              </a:spcBef>
              <a:spcAft>
                <a:spcPts val="1000"/>
              </a:spcAft>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Vähentynyt tai olematon altistus pölylle </a:t>
            </a:r>
          </a:p>
          <a:p>
            <a:pPr marL="342900" indent="-342900">
              <a:lnSpc>
                <a:spcPts val="2400"/>
              </a:lnSpc>
              <a:spcBef>
                <a:spcPts val="600"/>
              </a:spcBef>
              <a:spcAft>
                <a:spcPts val="1000"/>
              </a:spcAft>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Materiaalien nopea ja kustannustehokas kuljetus</a:t>
            </a:r>
          </a:p>
          <a:p>
            <a:pPr marL="342900" indent="-342900">
              <a:lnSpc>
                <a:spcPts val="2400"/>
              </a:lnSpc>
              <a:spcBef>
                <a:spcPts val="600"/>
              </a:spcBef>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Suppea inhimillisten virheiden ja loukkaantumisen riski</a:t>
            </a:r>
          </a:p>
        </p:txBody>
      </p:sp>
      <p:pic>
        <p:nvPicPr>
          <p:cNvPr id="6" name="Picture Placeholder 5">
            <a:extLst>
              <a:ext uri="{FF2B5EF4-FFF2-40B4-BE49-F238E27FC236}">
                <a16:creationId xmlns:a16="http://schemas.microsoft.com/office/drawing/2014/main" id="{8A3A9C2B-033E-8F42-A4DC-38ED6BDE2ABC}"/>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7848" t="3" r="21047" b="-3"/>
          <a:stretch/>
        </p:blipFill>
        <p:spPr>
          <a:xfrm>
            <a:off x="7082970" y="1608138"/>
            <a:ext cx="4734379" cy="4437062"/>
          </a:xfrm>
          <a:prstGeom prst="rect">
            <a:avLst/>
          </a:prstGeom>
        </p:spPr>
      </p:pic>
    </p:spTree>
    <p:extLst>
      <p:ext uri="{BB962C8B-B14F-4D97-AF65-F5344CB8AC3E}">
        <p14:creationId xmlns:p14="http://schemas.microsoft.com/office/powerpoint/2010/main" val="29065283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CC3005-B84F-6E48-A25C-EC6DF710A603}"/>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SULJETTUJEN KULJETUSJÄRJESTELMIEN TYYPPEJÄ</a:t>
            </a:r>
          </a:p>
        </p:txBody>
      </p:sp>
      <p:sp>
        <p:nvSpPr>
          <p:cNvPr id="3" name="Text Placeholder 2">
            <a:extLst>
              <a:ext uri="{FF2B5EF4-FFF2-40B4-BE49-F238E27FC236}">
                <a16:creationId xmlns:a16="http://schemas.microsoft.com/office/drawing/2014/main" id="{7AFFB282-63D6-EC49-91AD-2BAFD1F5B51F}"/>
              </a:ext>
            </a:extLst>
          </p:cNvPr>
          <p:cNvSpPr>
            <a:spLocks noGrp="1"/>
          </p:cNvSpPr>
          <p:nvPr>
            <p:ph type="body" sz="quarter" idx="11"/>
          </p:nvPr>
        </p:nvSpPr>
        <p:spPr>
          <a:xfrm>
            <a:off x="777243" y="3058885"/>
            <a:ext cx="5453624" cy="3203874"/>
          </a:xfrm>
        </p:spPr>
        <p:txBody>
          <a:bodyPr/>
          <a:lstStyle/>
          <a:p>
            <a:pPr marL="285750" indent="-28575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Ruuvikuljettimet</a:t>
            </a:r>
          </a:p>
          <a:p>
            <a:pPr marL="285750" indent="-28575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Kuljetushihnat</a:t>
            </a:r>
          </a:p>
          <a:p>
            <a:pPr marL="285750" indent="-28575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Kauhaelevaattorit</a:t>
            </a:r>
          </a:p>
          <a:p>
            <a:pPr marL="285750" indent="-28575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Tärykuljettimet</a:t>
            </a:r>
          </a:p>
          <a:p>
            <a:pPr marL="285750" indent="-285750">
              <a:lnSpc>
                <a:spcPts val="2400"/>
              </a:lnSpc>
              <a:buFont typeface="Arial" panose="020B0604020202020204" pitchFamily="34" charset="0"/>
              <a:buChar char="•"/>
            </a:pPr>
            <a:r>
              <a:rPr lang="fi" sz="1800" b="0" i="0" strike="noStrike" cap="none" spc="0" baseline="0" dirty="0">
                <a:solidFill>
                  <a:srgbClr val="FF0000"/>
                </a:solidFill>
                <a:effectLst/>
                <a:latin typeface="Helvetica"/>
                <a:ea typeface="Helvetica"/>
                <a:cs typeface="Helvetica"/>
              </a:rPr>
              <a:t>Teksti kouluttajalle – Lisää (tarvittaessa) kuva ja tietoa omalle työympäristölle tyypillisistä kuljetusjärjestelmistä </a:t>
            </a:r>
          </a:p>
        </p:txBody>
      </p:sp>
      <p:pic>
        <p:nvPicPr>
          <p:cNvPr id="5" name="Picture Placeholder 4">
            <a:extLst>
              <a:ext uri="{FF2B5EF4-FFF2-40B4-BE49-F238E27FC236}">
                <a16:creationId xmlns:a16="http://schemas.microsoft.com/office/drawing/2014/main" id="{97FB4EDE-284D-A04F-BE2E-A5D3E2F03682}"/>
              </a:ext>
            </a:extLst>
          </p:cNvPr>
          <p:cNvPicPr>
            <a:picLocks noGrp="1" noChangeAspect="1"/>
          </p:cNvPicPr>
          <p:nvPr>
            <p:ph type="pic" sz="quarter" idx="12"/>
          </p:nvPr>
        </p:nvPicPr>
        <p:blipFill>
          <a:blip r:embed="rId3"/>
          <a:srcRect l="10751" r="10751"/>
          <a:stretch>
            <a:fillRect/>
          </a:stretch>
        </p:blipFill>
        <p:spPr>
          <a:prstGeom prst="rect">
            <a:avLst/>
          </a:prstGeom>
        </p:spPr>
      </p:pic>
    </p:spTree>
    <p:extLst>
      <p:ext uri="{BB962C8B-B14F-4D97-AF65-F5344CB8AC3E}">
        <p14:creationId xmlns:p14="http://schemas.microsoft.com/office/powerpoint/2010/main" val="4987201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7387042" cy="850900"/>
          </a:xfrm>
        </p:spPr>
        <p:txBody>
          <a:bodyPr anchor="t"/>
          <a:lstStyle/>
          <a:p>
            <a:pPr>
              <a:lnSpc>
                <a:spcPct val="100000"/>
              </a:lnSpc>
            </a:pPr>
            <a:r>
              <a:rPr lang="fi" sz="2800" b="1" i="0" strike="noStrike" cap="none" spc="0" baseline="0">
                <a:solidFill>
                  <a:srgbClr val="F6A317"/>
                </a:solidFill>
                <a:effectLst/>
                <a:latin typeface="Helvetica"/>
                <a:ea typeface="Helvetica"/>
                <a:cs typeface="Helvetica"/>
              </a:rPr>
              <a:t>HUOMIOITAVAA SULJETUISSA KÄSITTELYJÄRJESTELMISSÄ</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86573" y="2591234"/>
            <a:ext cx="11056382" cy="3230407"/>
          </a:xfrm>
        </p:spPr>
        <p:txBody>
          <a:bodyPr/>
          <a:lstStyle/>
          <a:p>
            <a:pPr>
              <a:spcBef>
                <a:spcPts val="800"/>
              </a:spcBef>
            </a:pPr>
            <a:r>
              <a:rPr lang="fi" sz="1600" b="1" i="0" strike="noStrike" cap="none" spc="0" baseline="0">
                <a:solidFill>
                  <a:srgbClr val="000000"/>
                </a:solidFill>
                <a:effectLst/>
                <a:latin typeface="Helvetica"/>
                <a:ea typeface="Helvetica"/>
                <a:cs typeface="Helvetica"/>
              </a:rPr>
              <a:t>TEE SEURAAVAT</a:t>
            </a:r>
          </a:p>
          <a:p>
            <a:pPr marL="285750" indent="-285750">
              <a:spcBef>
                <a:spcPts val="800"/>
              </a:spcBef>
              <a:buSzPct val="85000"/>
              <a:buFont typeface=".Apple Color Emoji UI"/>
              <a:buChar char="✅"/>
            </a:pPr>
            <a:r>
              <a:rPr lang="fi" sz="1600" b="0" i="0" strike="noStrike" cap="none" spc="0" baseline="0">
                <a:solidFill>
                  <a:srgbClr val="000000"/>
                </a:solidFill>
                <a:effectLst/>
                <a:latin typeface="Helvetica"/>
                <a:ea typeface="Helvetica"/>
                <a:cs typeface="Helvetica"/>
              </a:rPr>
              <a:t>Tarkista, ettei järjestelmissä ole merkkejä vaurioista, erityisesti kuluvissa kohdissa (kuten mutkat)</a:t>
            </a:r>
          </a:p>
          <a:p>
            <a:pPr marL="285750" indent="-285750">
              <a:spcBef>
                <a:spcPts val="800"/>
              </a:spcBef>
              <a:buSzPct val="85000"/>
              <a:buFont typeface=".Apple Color Emoji UI"/>
              <a:buChar char="✅"/>
            </a:pPr>
            <a:r>
              <a:rPr lang="fi" sz="1600" b="0" i="0" strike="noStrike" cap="none" spc="0" baseline="0">
                <a:solidFill>
                  <a:srgbClr val="000000"/>
                </a:solidFill>
                <a:effectLst/>
                <a:latin typeface="Helvetica"/>
                <a:ea typeface="Helvetica"/>
                <a:cs typeface="Helvetica"/>
              </a:rPr>
              <a:t>Siivoa varissut materiaali heti joko imurilla tai käyttäen märkiä siivousmenetelmiä</a:t>
            </a:r>
          </a:p>
          <a:p>
            <a:pPr marL="285750" indent="-285750">
              <a:spcBef>
                <a:spcPts val="800"/>
              </a:spcBef>
              <a:buSzPct val="85000"/>
              <a:buFont typeface=".Apple Color Emoji UI"/>
              <a:buChar char="✅"/>
            </a:pPr>
            <a:r>
              <a:rPr lang="fi" sz="1600" b="0" i="0" strike="noStrike" cap="none" spc="0" baseline="0">
                <a:solidFill>
                  <a:srgbClr val="000000"/>
                </a:solidFill>
                <a:effectLst/>
                <a:latin typeface="Helvetica"/>
                <a:ea typeface="Helvetica"/>
                <a:cs typeface="Helvetica"/>
              </a:rPr>
              <a:t>Tarkista kuljetushihnan puhdistuslaitteiden kunto ja säädä niitä tarvittaessa</a:t>
            </a:r>
          </a:p>
          <a:p>
            <a:pPr marL="285750" indent="-285750">
              <a:spcBef>
                <a:spcPts val="800"/>
              </a:spcBef>
              <a:spcAft>
                <a:spcPts val="1000"/>
              </a:spcAft>
              <a:buSzPct val="85000"/>
              <a:buFont typeface=".Apple Color Emoji UI"/>
              <a:buChar char="✅"/>
            </a:pPr>
            <a:r>
              <a:rPr lang="fi" sz="1600" b="0" i="0" strike="noStrike" cap="none" spc="0" baseline="0">
                <a:solidFill>
                  <a:srgbClr val="000000"/>
                </a:solidFill>
                <a:effectLst/>
                <a:latin typeface="Helvetica"/>
                <a:ea typeface="Helvetica"/>
                <a:cs typeface="Helvetica"/>
              </a:rPr>
              <a:t>Kerro esimiehelle mahdollisista vuodoista tai ongelmista</a:t>
            </a:r>
          </a:p>
          <a:p>
            <a:pPr marL="285750" indent="-285750">
              <a:spcBef>
                <a:spcPts val="800"/>
              </a:spcBef>
              <a:spcAft>
                <a:spcPts val="1000"/>
              </a:spcAft>
              <a:buSzPct val="85000"/>
              <a:buFont typeface=".Apple Color Emoji UI"/>
              <a:buChar char="✅"/>
            </a:pPr>
            <a:r>
              <a:rPr lang="fi" sz="1600" b="0" i="0" strike="noStrike" cap="none" spc="0" baseline="0">
                <a:solidFill>
                  <a:srgbClr val="000000"/>
                </a:solidFill>
                <a:effectLst/>
                <a:latin typeface="Helvetica"/>
                <a:ea typeface="Helvetica"/>
                <a:cs typeface="Helvetica"/>
              </a:rPr>
              <a:t>Tee suunnitelma vikatilanteiden varalle Esimerkiksi etsi turvallinen tapa poistaa tukokset</a:t>
            </a:r>
          </a:p>
          <a:p>
            <a:pPr>
              <a:spcBef>
                <a:spcPts val="800"/>
              </a:spcBef>
              <a:buSzPct val="85000"/>
            </a:pPr>
            <a:r>
              <a:rPr lang="fi" sz="1600" b="1" i="0" strike="noStrike" cap="none" spc="0" baseline="0">
                <a:solidFill>
                  <a:srgbClr val="000000"/>
                </a:solidFill>
                <a:effectLst/>
                <a:latin typeface="Helvetica"/>
                <a:ea typeface="Helvetica"/>
                <a:cs typeface="Helvetica"/>
              </a:rPr>
              <a:t>ÄLÄ TEE SEURAAVIA</a:t>
            </a:r>
          </a:p>
          <a:p>
            <a:pPr marL="285750" indent="-285750">
              <a:spcBef>
                <a:spcPts val="800"/>
              </a:spcBef>
              <a:buSzPct val="85000"/>
              <a:buFont typeface=".Apple Color Emoji UI"/>
              <a:buChar char="❌"/>
            </a:pPr>
            <a:r>
              <a:rPr lang="fi" sz="1600" b="0" i="0" strike="noStrike" cap="none" spc="0" baseline="0">
                <a:solidFill>
                  <a:srgbClr val="000000"/>
                </a:solidFill>
                <a:effectLst/>
                <a:latin typeface="Helvetica"/>
                <a:ea typeface="Helvetica"/>
                <a:cs typeface="Helvetica"/>
              </a:rPr>
              <a:t>Älä ylikuormita käsittelyjärjestelmiä materiaalilla</a:t>
            </a:r>
          </a:p>
          <a:p>
            <a:pPr marL="285750" indent="-285750">
              <a:spcBef>
                <a:spcPts val="800"/>
              </a:spcBef>
              <a:buSzPct val="85000"/>
              <a:buFont typeface=".Apple Color Emoji UI"/>
              <a:buChar char="❌"/>
            </a:pPr>
            <a:r>
              <a:rPr lang="fi" sz="1600" b="0" i="0" strike="noStrike" cap="none" spc="0" baseline="0">
                <a:solidFill>
                  <a:srgbClr val="000000"/>
                </a:solidFill>
                <a:effectLst/>
                <a:latin typeface="Helvetica"/>
                <a:ea typeface="Helvetica"/>
                <a:cs typeface="Helvetica"/>
              </a:rPr>
              <a:t>Älä kuljeta suljetussa käsittelyjärjestelmässä esineitä, joiden kuljettamiseen sitä ei ole tarkoitettu</a:t>
            </a:r>
          </a:p>
          <a:p>
            <a:pPr marL="285750" indent="-285750">
              <a:spcBef>
                <a:spcPts val="800"/>
              </a:spcBef>
              <a:buSzPct val="85000"/>
              <a:buFont typeface=".Apple Color Emoji UI"/>
              <a:buChar char="❌"/>
            </a:pPr>
            <a:r>
              <a:rPr lang="fi" sz="1600" b="0" i="0" strike="noStrike" cap="none" spc="0" baseline="0">
                <a:solidFill>
                  <a:srgbClr val="000000"/>
                </a:solidFill>
                <a:effectLst/>
                <a:latin typeface="Helvetica"/>
                <a:ea typeface="Helvetica"/>
                <a:cs typeface="Helvetica"/>
              </a:rPr>
              <a:t>Älä tee luvattomia muutoksia järjestelmään. Käytä pätevää asiantuntijaa.</a:t>
            </a:r>
          </a:p>
          <a:p>
            <a:pPr marL="285750" indent="-285750">
              <a:spcBef>
                <a:spcPts val="800"/>
              </a:spcBef>
              <a:buSzPct val="85000"/>
              <a:buFont typeface=".Apple Color Emoji UI"/>
              <a:buChar char="✅"/>
            </a:pPr>
            <a:endParaRPr lang="en-US"/>
          </a:p>
        </p:txBody>
      </p:sp>
    </p:spTree>
    <p:extLst>
      <p:ext uri="{BB962C8B-B14F-4D97-AF65-F5344CB8AC3E}">
        <p14:creationId xmlns:p14="http://schemas.microsoft.com/office/powerpoint/2010/main" val="29244819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7D545FEE-AD81-4023-B6AC-5CAEA335ED97}">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6d9d7403-2d8c-4818-ae25-2c5629bc7330"/>
    <ds:schemaRef ds:uri="http://purl.org/dc/terms/"/>
    <ds:schemaRef ds:uri="d8ecf516-e360-4672-81b9-68723bedb71f"/>
    <ds:schemaRef ds:uri="http://www.w3.org/XML/1998/namespace"/>
    <ds:schemaRef ds:uri="http://purl.org/dc/dcmitype/"/>
  </ds:schemaRefs>
</ds:datastoreItem>
</file>

<file path=customXml/itemProps3.xml><?xml version="1.0" encoding="utf-8"?>
<ds:datastoreItem xmlns:ds="http://schemas.openxmlformats.org/officeDocument/2006/customXml" ds:itemID="{42D0820C-1E47-4A2E-8201-C18D3CD659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84</TotalTime>
  <Words>708</Words>
  <Application>Microsoft Macintosh PowerPoint</Application>
  <PresentationFormat>Widescreen</PresentationFormat>
  <Paragraphs>84</Paragraphs>
  <Slides>12</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33</cp:revision>
  <dcterms:created xsi:type="dcterms:W3CDTF">2020-06-26T10:44:54Z</dcterms:created>
  <dcterms:modified xsi:type="dcterms:W3CDTF">2024-11-13T12:32:05Z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