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479C2-187C-4F38-B8D5-1FA4504A25D4}" v="4" dt="2022-09-21T17:18:16.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4354" autoAdjust="0"/>
  </p:normalViewPr>
  <p:slideViewPr>
    <p:cSldViewPr snapToGrid="0" snapToObjects="1">
      <p:cViewPr varScale="1">
        <p:scale>
          <a:sx n="116" d="100"/>
          <a:sy n="116" d="100"/>
        </p:scale>
        <p:origin x="1128"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 sz="1800" b="0" i="0" strike="noStrike" cap="none" spc="0" baseline="0">
                <a:solidFill>
                  <a:srgbClr val="000000"/>
                </a:solidFill>
                <a:effectLst/>
                <a:latin typeface="Calibri"/>
                <a:ea typeface="Calibri"/>
                <a:cs typeface="Calibri"/>
              </a:rPr>
              <a:t>A túlzott RCS kitettség hosszú távon súlyos következményekkel jár. Ezért fontos, hogy minden munkavállaló tisztában legyen azokkal az iránymutató gyakorlatokkal, amelyek csökkentik vagy megakadályozzák a szilícium-dioxid pornak való kitettséget. </a:t>
            </a:r>
          </a:p>
          <a:p>
            <a:endParaRPr lang="en-US" sz="1200" b="0" i="0" u="none" strike="noStrike" kern="1200">
              <a:solidFill>
                <a:schemeClr val="tx1"/>
              </a:solidFill>
              <a:effectLst/>
              <a:latin typeface="+mn-lt"/>
              <a:ea typeface="+mn-ea"/>
              <a:cs typeface="+mn-cs"/>
            </a:endParaRPr>
          </a:p>
          <a:p>
            <a:r>
              <a:rPr lang="hu" sz="1200" b="0" i="0" strike="noStrike" cap="none" spc="0" baseline="0">
                <a:solidFill>
                  <a:srgbClr val="000000"/>
                </a:solidFill>
                <a:effectLst/>
                <a:latin typeface="Calibri"/>
                <a:ea typeface="Calibri"/>
                <a:cs typeface="Calibri"/>
              </a:rPr>
              <a:t>Ez a képzés a folyamatok elkerítéséről nyújt tájékoztatást. Ne feledje, hogy bármely elkerített térben történő folyamat megtervezése előtt kockázatértékelésre van szükség, bár ez elsősorban a vezetést érinti.</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hu" sz="1000" b="0" i="0" strike="noStrike" cap="none" spc="0" baseline="0">
                <a:solidFill>
                  <a:srgbClr val="000000"/>
                </a:solidFill>
                <a:effectLst/>
                <a:latin typeface="Helvetica"/>
                <a:ea typeface="Helvetica"/>
                <a:cs typeface="Helvetica"/>
              </a:rPr>
              <a:t>Ez a képzési csomag a NEPSI Gyakorlati Útmutatójának részeként készült - látogasson el a guide.nepsi.eu oldalra.</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7955279" y="429114"/>
            <a:ext cx="386207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 sz="1400" b="1" i="0" strike="noStrike" cap="none" spc="0" baseline="0">
                <a:solidFill>
                  <a:srgbClr val="F6A317"/>
                </a:solidFill>
                <a:effectLst/>
                <a:latin typeface="Helvetica"/>
                <a:ea typeface="Helvetica"/>
                <a:cs typeface="Helvetica"/>
              </a:rPr>
              <a:t>A FOLYAMATOK ELKERÍTÉSÉRE VONATKOZÓ IRÁNYMUTATÓ GYAKORLATOK ALKALMAZÁSA</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pPr>
              <a:lnSpc>
                <a:spcPct val="100000"/>
              </a:lnSpc>
            </a:pPr>
            <a:r>
              <a:rPr lang="hu" sz="2800" b="1" i="0" strike="noStrike" cap="none" spc="0" baseline="0">
                <a:solidFill>
                  <a:srgbClr val="FFFFFF"/>
                </a:solidFill>
                <a:effectLst/>
                <a:latin typeface="Helvetica"/>
                <a:ea typeface="Helvetica"/>
                <a:cs typeface="Helvetica"/>
              </a:rPr>
              <a:t>A FOLYAMATOK ELKERÍTÉSÉRE VONATKOZÓ IRÁNYMUTATÓ GYAKORLATOK ALKALMAZÁSA</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8630307" y="321972"/>
            <a:ext cx="3166741" cy="918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hu" sz="2800" b="1" i="0" strike="noStrike" cap="none" spc="0" baseline="0">
                <a:solidFill>
                  <a:srgbClr val="F6A317"/>
                </a:solidFill>
                <a:effectLst/>
                <a:latin typeface="Helvetica"/>
                <a:ea typeface="Helvetica"/>
                <a:cs typeface="Helvetica"/>
              </a:rPr>
              <a:t>LEZÁRÁS</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hu" sz="1800" b="0" i="0" strike="noStrike" cap="none" spc="0" baseline="0" dirty="0">
                <a:solidFill>
                  <a:srgbClr val="000000"/>
                </a:solidFill>
                <a:effectLst/>
                <a:latin typeface="Helvetica"/>
                <a:ea typeface="Helvetica"/>
                <a:cs typeface="Helvetica"/>
              </a:rPr>
              <a:t>A folyamatok elkerítése a porcsökkentés leghatékonyabb eszközei közé tartozik. Ne feledje:</a:t>
            </a:r>
          </a:p>
          <a:p>
            <a:pPr marL="285750" indent="-285750">
              <a:lnSpc>
                <a:spcPts val="2400"/>
              </a:lnSpc>
              <a:spcBef>
                <a:spcPts val="600"/>
              </a:spcBef>
              <a:spcAft>
                <a:spcPts val="600"/>
              </a:spcAft>
              <a:buClr>
                <a:srgbClr val="F1B600"/>
              </a:buClr>
              <a:buSzPct val="120000"/>
              <a:buFont typeface="Wingdings" pitchFamily="2" charset="2"/>
              <a:buChar char="q"/>
            </a:pPr>
            <a:r>
              <a:rPr lang="hu" sz="1800" b="0" i="0" strike="noStrike" cap="none" spc="0" baseline="0" dirty="0">
                <a:solidFill>
                  <a:srgbClr val="000000"/>
                </a:solidFill>
                <a:effectLst/>
                <a:latin typeface="Helvetica"/>
                <a:ea typeface="Helvetica"/>
                <a:cs typeface="Helvetica"/>
              </a:rPr>
              <a:t>Ahol lehetséges, mindig elkerített, szellőztetőrendszerrel ellátott folyamatokat alkalmazzon - jelentse a hibákat.</a:t>
            </a:r>
          </a:p>
          <a:p>
            <a:pPr marL="285750" indent="-285750">
              <a:lnSpc>
                <a:spcPts val="2400"/>
              </a:lnSpc>
              <a:spcBef>
                <a:spcPts val="600"/>
              </a:spcBef>
              <a:spcAft>
                <a:spcPts val="600"/>
              </a:spcAft>
              <a:buClr>
                <a:srgbClr val="F1B600"/>
              </a:buClr>
              <a:buSzPct val="120000"/>
              <a:buFont typeface="Wingdings" pitchFamily="2" charset="2"/>
              <a:buChar char="q"/>
            </a:pPr>
            <a:r>
              <a:rPr lang="hu" sz="1800" b="0" i="0" strike="noStrike" cap="none" spc="0" baseline="0" dirty="0">
                <a:solidFill>
                  <a:srgbClr val="000000"/>
                </a:solidFill>
                <a:effectLst/>
                <a:latin typeface="Helvetica"/>
                <a:ea typeface="Helvetica"/>
                <a:cs typeface="Helvetica"/>
              </a:rPr>
              <a:t>Legyen felkészült az olyan helyzetek biztonságos kezelésére, amikor be kell lépnie az elkerített térbe.</a:t>
            </a:r>
          </a:p>
          <a:p>
            <a:pPr marL="285750" indent="-285750">
              <a:lnSpc>
                <a:spcPts val="2400"/>
              </a:lnSpc>
              <a:spcBef>
                <a:spcPts val="600"/>
              </a:spcBef>
              <a:spcAft>
                <a:spcPts val="600"/>
              </a:spcAft>
              <a:buClr>
                <a:srgbClr val="F1B600"/>
              </a:buClr>
              <a:buSzPct val="120000"/>
              <a:buFont typeface="Wingdings" pitchFamily="2" charset="2"/>
              <a:buChar char="q"/>
            </a:pPr>
            <a:r>
              <a:rPr lang="hu" sz="1800" b="0" i="0" strike="noStrike" cap="none" spc="0" baseline="0" dirty="0">
                <a:solidFill>
                  <a:srgbClr val="FF0000"/>
                </a:solidFill>
                <a:effectLst/>
                <a:latin typeface="Helvetica"/>
                <a:ea typeface="Helvetica"/>
                <a:cs typeface="Helvetica"/>
              </a:rPr>
              <a:t>Az oktató kapcsolódó következtetései</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hu" sz="2800" b="1" i="0" strike="noStrike" cap="none" spc="0" baseline="0">
                <a:solidFill>
                  <a:srgbClr val="F6A317"/>
                </a:solidFill>
                <a:effectLst/>
                <a:latin typeface="Helvetica"/>
                <a:ea typeface="Helvetica"/>
                <a:cs typeface="Helvetica"/>
              </a:rPr>
              <a:t>ÜRES DIA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hu" sz="1800" b="0" i="0" strike="noStrike" cap="none" spc="0" baseline="0">
                <a:solidFill>
                  <a:srgbClr val="000000"/>
                </a:solidFill>
                <a:effectLst/>
                <a:latin typeface="Helvetica"/>
                <a:ea typeface="Helvetica"/>
                <a:cs typeface="Helvetica"/>
              </a:rPr>
              <a:t>Hozzon létre ezen a dián egy adott munkakörnyezetre/munkakörülményre szabott egyéni tananyagot.</a:t>
            </a:r>
          </a:p>
          <a:p>
            <a:pPr>
              <a:lnSpc>
                <a:spcPts val="2400"/>
              </a:lnSpc>
            </a:pPr>
            <a:r>
              <a:rPr lang="hu" sz="1800" b="0" i="0" strike="noStrike" cap="none" spc="0" baseline="0">
                <a:solidFill>
                  <a:srgbClr val="000000"/>
                </a:solidFill>
                <a:effectLst/>
                <a:latin typeface="Helvetica"/>
                <a:ea typeface="Helvetica"/>
                <a:cs typeface="Helvetica"/>
              </a:rPr>
              <a:t>A kép megváltoztatásához kattintson a jobb gombbal &gt; kép módosítása &gt; fájlból.</a:t>
            </a:r>
          </a:p>
          <a:p>
            <a:pPr>
              <a:lnSpc>
                <a:spcPts val="2400"/>
              </a:lnSpc>
            </a:pPr>
            <a:r>
              <a:rPr lang="hu" sz="1800" b="0" i="0" strike="noStrike" cap="none" spc="0" baseline="0">
                <a:solidFill>
                  <a:srgbClr val="000000"/>
                </a:solidFill>
                <a:effectLst/>
                <a:latin typeface="Helvetica"/>
                <a:ea typeface="Helvetica"/>
                <a:cs typeface="Helvetica"/>
              </a:rPr>
              <a:t>Ha további diákat szeretne létrehozni, kattintson a fenti 'Új dia' fülre.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hu" sz="2800" b="1" i="0" strike="noStrike" cap="none" spc="0" baseline="0">
                <a:solidFill>
                  <a:srgbClr val="F6A317"/>
                </a:solidFill>
                <a:effectLst/>
                <a:latin typeface="Helvetica"/>
                <a:ea typeface="Helvetica"/>
                <a:cs typeface="Helvetica"/>
              </a:rPr>
              <a:t>TOVÁBBI KÉPZÉSI ANYAGOK</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hu" sz="1600" b="0" i="0" strike="noStrike" cap="none" spc="0" baseline="0">
                <a:solidFill>
                  <a:srgbClr val="000000"/>
                </a:solidFill>
                <a:effectLst/>
                <a:latin typeface="Helvetica"/>
                <a:ea typeface="Helvetica"/>
                <a:cs typeface="Helvetica"/>
                <a:hlinkClick r:id="rId3" history="0"/>
              </a:rPr>
              <a:t>NEPSI Gyakorlati Útmutató</a:t>
            </a:r>
          </a:p>
          <a:p>
            <a:pPr marL="285750" indent="-285750">
              <a:lnSpc>
                <a:spcPts val="2300"/>
              </a:lnSpc>
              <a:spcBef>
                <a:spcPts val="600"/>
              </a:spcBef>
              <a:spcAft>
                <a:spcPts val="600"/>
              </a:spcAft>
              <a:buSzPct val="130000"/>
              <a:buFont typeface="Arial" panose="020B0604020202020204" pitchFamily="34" charset="0"/>
              <a:buChar char="•"/>
            </a:pPr>
            <a:r>
              <a:rPr lang="hu" sz="1600" b="0" i="0" strike="noStrike" cap="none" spc="0" baseline="0">
                <a:solidFill>
                  <a:srgbClr val="000000"/>
                </a:solidFill>
                <a:effectLst/>
                <a:latin typeface="Helvetica"/>
                <a:ea typeface="Helvetica"/>
                <a:cs typeface="Helvetica"/>
                <a:hlinkClick r:id="rId4" history="0"/>
              </a:rPr>
              <a:t>NEPSI útmutató kkv-k számára</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hu" b="0" i="0" strike="noStrike" cap="none" spc="0" baseline="0" dirty="0">
                <a:solidFill>
                  <a:srgbClr val="000000"/>
                </a:solidFill>
                <a:effectLst/>
                <a:latin typeface="Calibri"/>
                <a:ea typeface="Calibri"/>
                <a:cs typeface="Calibri"/>
              </a:rPr>
              <a:t>Látogasson el a </a:t>
            </a:r>
            <a:r>
              <a:rPr lang="hu" b="1" i="0" strike="noStrike" cap="none" spc="0" baseline="0" dirty="0">
                <a:solidFill>
                  <a:srgbClr val="000000"/>
                </a:solidFill>
                <a:effectLst/>
                <a:latin typeface="Calibri"/>
                <a:ea typeface="Calibri"/>
                <a:cs typeface="Calibri"/>
              </a:rPr>
              <a:t>NEPSI e-tanulási platformjára</a:t>
            </a:r>
            <a:r>
              <a:rPr lang="hu" b="0" i="0" strike="noStrike" cap="none" spc="0" baseline="0" dirty="0">
                <a:solidFill>
                  <a:srgbClr val="000000"/>
                </a:solidFill>
                <a:effectLst/>
                <a:latin typeface="Calibri"/>
                <a:ea typeface="Calibri"/>
                <a:cs typeface="Calibri"/>
              </a:rPr>
              <a:t> a </a:t>
            </a:r>
            <a:r>
              <a:rPr lang="hu" b="0" i="0" strike="noStrike" cap="none" spc="0" baseline="0" dirty="0">
                <a:solidFill>
                  <a:srgbClr val="000000"/>
                </a:solidFill>
                <a:effectLst/>
                <a:latin typeface="Calibri"/>
                <a:ea typeface="Calibri"/>
                <a:cs typeface="Calibri"/>
                <a:hlinkClick r:id="rId5" history="0"/>
              </a:rPr>
              <a:t>training.nepsi.eu</a:t>
            </a:r>
            <a:r>
              <a:rPr lang="hu" b="0" i="0" strike="noStrike" cap="none" spc="0" baseline="0" dirty="0">
                <a:solidFill>
                  <a:srgbClr val="000000"/>
                </a:solidFill>
                <a:effectLst/>
                <a:latin typeface="Calibri"/>
                <a:ea typeface="Calibri"/>
                <a:cs typeface="Calibri"/>
              </a:rPr>
              <a:t> oldalon, ahol további RCS-sel kapcsolatos tanulási anyagokat talál.</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hu-HU" sz="2800" dirty="0"/>
              <a:t>BEVEZETŐ (AZ OKTATÓ SZÁMÁRA)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hu-HU" sz="1800" dirty="0">
                <a:latin typeface="Helvetica"/>
                <a:cs typeface="Helvetica"/>
              </a:rPr>
              <a:t>A NEPSI iránymutató gyakorlatai megvalósításának oktatási részéhez a NEPSI kidolgozott egy oktatási segédanyag csomagot.</a:t>
            </a:r>
          </a:p>
          <a:p>
            <a:pPr>
              <a:lnSpc>
                <a:spcPts val="2400"/>
              </a:lnSpc>
            </a:pPr>
            <a:r>
              <a:rPr lang="hu-HU" sz="1800" dirty="0">
                <a:latin typeface="Helvetica"/>
                <a:cs typeface="Helvetica"/>
              </a:rPr>
              <a:t>Minden PowerPoint képzési csomag egy-egy olyan témát tárgyal, amely a kristályos szilícium-dioxidot tartalmazó anyagokat felhasználó iparágak munkavállalói számára relevánsak. A csomagok tájékoztatást nyújtanak a témához kapcsolódó porexpozíciós kockázatokról, valamint az ezek csökkentésére rendelkezésre álló helyes gyakorlatokról és intézkedésekről. A képzés célja a munkavállalók tájékoztatása és oktatása, annak érdekében, hogy segítse őket az ellenőrző intézkedések hatékony alkalmazásában és a belélegezhető kristályos szilícium-dioxidnak (RCS) való kitettségük csökkentésében a munkahelyükön.</a:t>
            </a:r>
          </a:p>
          <a:p>
            <a:pPr>
              <a:lnSpc>
                <a:spcPts val="2400"/>
              </a:lnSpc>
            </a:pPr>
            <a:r>
              <a:rPr lang="hu-HU" sz="1800" dirty="0">
                <a:latin typeface="Helvetica"/>
                <a:cs typeface="Helvetica"/>
              </a:rPr>
              <a:t>Használja az üres sablonokat és a helyőrzőket (azok a részek, ahová egyedi szövegeket tud beilleszteni), hogy szükség szerint további információkkal egészítse ki ezt a képzési csomagot.</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hu" sz="2800" b="1" i="0" strike="noStrike" cap="none" spc="0" baseline="0">
                <a:solidFill>
                  <a:srgbClr val="F6A317"/>
                </a:solidFill>
                <a:effectLst/>
                <a:latin typeface="Helvetica"/>
                <a:ea typeface="Helvetica"/>
                <a:cs typeface="Helvetica"/>
              </a:rPr>
              <a:t>FELHÍVJUK FIGYELMÉT</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hu" sz="1800" b="0" i="0" strike="noStrike" cap="none" spc="0" baseline="0">
                <a:solidFill>
                  <a:srgbClr val="000000"/>
                </a:solidFill>
                <a:effectLst/>
                <a:latin typeface="Helvetica"/>
                <a:ea typeface="Helvetica"/>
                <a:cs typeface="Helvetica"/>
              </a:rPr>
              <a:t>Az oktatóanyagban szereplő információk tájékoztató jellegűek. Nem szabvány, nem előírás, nem jár jogi kötelezettségekkel, és semmiképpen sem írja felül az egészségügyi jogszabályok és irányelvek által támasztott kötelezettségeket.</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hu" sz="2800" b="1" i="0" strike="noStrike" cap="none" spc="0" baseline="0">
                <a:solidFill>
                  <a:srgbClr val="F6A317"/>
                </a:solidFill>
                <a:effectLst/>
                <a:latin typeface="Helvetica"/>
                <a:ea typeface="Helvetica"/>
                <a:cs typeface="Helvetica"/>
              </a:rPr>
              <a:t>BEVEZETÉS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852157" cy="3682369"/>
          </a:xfrm>
        </p:spPr>
        <p:txBody>
          <a:bodyPr/>
          <a:lstStyle/>
          <a:p>
            <a:pPr>
              <a:lnSpc>
                <a:spcPts val="2400"/>
              </a:lnSpc>
            </a:pPr>
            <a:r>
              <a:rPr lang="hu" sz="1800" b="1" i="0" strike="noStrike" cap="none" spc="0" baseline="0" dirty="0">
                <a:solidFill>
                  <a:srgbClr val="000000"/>
                </a:solidFill>
                <a:effectLst/>
                <a:latin typeface="Helvetica"/>
                <a:ea typeface="Helvetica"/>
                <a:cs typeface="Helvetica"/>
              </a:rPr>
              <a:t>A munka során felmerülő veszélyek elleni védekezés megtanulása kiemelt fontosságú.</a:t>
            </a:r>
          </a:p>
          <a:p>
            <a:pPr>
              <a:lnSpc>
                <a:spcPts val="2400"/>
              </a:lnSpc>
            </a:pPr>
            <a:r>
              <a:rPr lang="hu" sz="1800" b="0" i="0" strike="noStrike" cap="none" spc="0" baseline="0" dirty="0">
                <a:solidFill>
                  <a:srgbClr val="000000"/>
                </a:solidFill>
                <a:effectLst/>
                <a:latin typeface="Helvetica"/>
                <a:ea typeface="Helvetica"/>
                <a:cs typeface="Helvetica"/>
              </a:rPr>
              <a:t>Ezen a képzésen a következőket tanulhatja meg:</a:t>
            </a:r>
          </a:p>
          <a:p>
            <a:pPr marL="285750" indent="-285750">
              <a:lnSpc>
                <a:spcPts val="2400"/>
              </a:lnSpc>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Hogyan csökkentik az elkerített folyamatok a belélegezhető kristályos szilícium-dioxid pornak (RCS) való kitettséget</a:t>
            </a:r>
          </a:p>
          <a:p>
            <a:pPr marL="285750" indent="-285750">
              <a:lnSpc>
                <a:spcPts val="2400"/>
              </a:lnSpc>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Alapvető útmutatás a folyamatok elkerítésére vonatkozóan</a:t>
            </a:r>
          </a:p>
          <a:p>
            <a:pPr marL="285750" indent="-285750">
              <a:lnSpc>
                <a:spcPts val="2400"/>
              </a:lnSpc>
              <a:buFont typeface="Arial" panose="020B0604020202020204" pitchFamily="34" charset="0"/>
              <a:buChar char="•"/>
            </a:pPr>
            <a:r>
              <a:rPr lang="hu" sz="1800" b="0" i="0" strike="noStrike" cap="none" spc="0" baseline="0" dirty="0">
                <a:solidFill>
                  <a:srgbClr val="FF0000"/>
                </a:solidFill>
                <a:effectLst/>
                <a:latin typeface="Helvetica"/>
                <a:ea typeface="Helvetica"/>
                <a:cs typeface="Helvetica"/>
              </a:rPr>
              <a:t>Oktató által kitöltendő – egyéni dia beillesztése esetén írjon ide egy rövid áttekintést annak tartalmáról.</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 name="Picture 9">
            <a:extLst>
              <a:ext uri="{FF2B5EF4-FFF2-40B4-BE49-F238E27FC236}">
                <a16:creationId xmlns:a16="http://schemas.microsoft.com/office/drawing/2014/main" id="{760860C5-0CBA-2242-8E0A-3F6EB8D1F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1078" y="1409545"/>
            <a:ext cx="3888456"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a:lstStyle/>
          <a:p>
            <a:pPr>
              <a:lnSpc>
                <a:spcPct val="100000"/>
              </a:lnSpc>
            </a:pPr>
            <a:r>
              <a:rPr lang="hu" sz="2800" b="1" i="0" strike="noStrike" cap="none" spc="0" baseline="0">
                <a:solidFill>
                  <a:srgbClr val="F6A317"/>
                </a:solidFill>
                <a:effectLst/>
                <a:latin typeface="Helvetica"/>
                <a:ea typeface="Helvetica"/>
                <a:cs typeface="Helvetica"/>
              </a:rPr>
              <a:t>PORKEZELÉSI MÓDSZEREK</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hu" sz="1800" b="0" i="0" strike="noStrike" cap="none" spc="0" baseline="0">
                <a:solidFill>
                  <a:srgbClr val="000000"/>
                </a:solidFill>
                <a:effectLst/>
                <a:latin typeface="Helvetica"/>
                <a:ea typeface="Helvetica"/>
                <a:cs typeface="Helvetica"/>
              </a:rPr>
              <a:t>A folyamatok elkerítése az öt fő porcsökkentési technika egyike.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460083"/>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4" y="1702138"/>
            <a:ext cx="2134063" cy="2006065"/>
          </a:xfrm>
          <a:prstGeom prst="rect">
            <a:avLst/>
          </a:prstGeom>
          <a:noFill/>
        </p:spPr>
        <p:txBody>
          <a:bodyPr wrap="square" rtlCol="0">
            <a:spAutoFit/>
          </a:bodyPr>
          <a:lstStyle/>
          <a:p>
            <a:pPr>
              <a:spcAft>
                <a:spcPts val="300"/>
              </a:spcAft>
            </a:pPr>
            <a:r>
              <a:rPr lang="hu" sz="1050" b="1" i="0" strike="noStrike" cap="none" spc="50" baseline="0">
                <a:solidFill>
                  <a:srgbClr val="EF9A2E"/>
                </a:solidFill>
                <a:effectLst/>
                <a:latin typeface="Futura Medium"/>
                <a:ea typeface="Futura Medium"/>
                <a:cs typeface="Futura Medium"/>
              </a:rPr>
              <a:t>EGYÉNI ÉS MUNKAHELYI HIGIÉNIA</a:t>
            </a:r>
          </a:p>
          <a:p>
            <a:r>
              <a:rPr lang="hu" sz="1200" b="0" i="0" strike="noStrike" cap="none" spc="0" baseline="0">
                <a:solidFill>
                  <a:srgbClr val="000000"/>
                </a:solidFill>
                <a:effectLst/>
                <a:latin typeface="Calibri"/>
                <a:ea typeface="Calibri"/>
                <a:cs typeface="Calibri"/>
              </a:rPr>
              <a:t>A munkaruhák mosása és a folyamatok során keletkező por felporszívózása megakadályozza a por idővel történő felhalmozódását - a tiszta munkaterület biztonságos munkaterület.</a:t>
            </a:r>
          </a:p>
          <a:p>
            <a:endParaRPr lang="en-US"/>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460083"/>
            <a:ext cx="2134063" cy="1334834"/>
          </a:xfrm>
          <a:prstGeom prst="rect">
            <a:avLst/>
          </a:prstGeom>
          <a:noFill/>
        </p:spPr>
        <p:txBody>
          <a:bodyPr wrap="square" rtlCol="0">
            <a:spAutoFit/>
          </a:bodyPr>
          <a:lstStyle/>
          <a:p>
            <a:pPr>
              <a:spcAft>
                <a:spcPts val="300"/>
              </a:spcAft>
            </a:pPr>
            <a:r>
              <a:rPr lang="hu" sz="1050" b="1" i="0" strike="noStrike" cap="none" spc="50" baseline="0">
                <a:solidFill>
                  <a:srgbClr val="EF9A2E"/>
                </a:solidFill>
                <a:effectLst/>
                <a:latin typeface="Futura Medium"/>
                <a:ea typeface="Futura Medium"/>
                <a:cs typeface="Futura Medium"/>
              </a:rPr>
              <a:t>ELKERÍTÉS</a:t>
            </a:r>
          </a:p>
          <a:p>
            <a:pPr>
              <a:spcAft>
                <a:spcPts val="300"/>
              </a:spcAft>
            </a:pPr>
            <a:r>
              <a:rPr lang="hu" sz="1200" b="0" i="0" strike="noStrike" cap="none" spc="0" baseline="0">
                <a:solidFill>
                  <a:srgbClr val="000000"/>
                </a:solidFill>
                <a:effectLst/>
                <a:latin typeface="Calibri"/>
                <a:ea typeface="Calibri"/>
                <a:cs typeface="Calibri"/>
              </a:rPr>
              <a:t>Az RCS-t a forrásánál fel kell fogni mielőtt érintkezhetnénk vele, és a szennyezett levegőt tiszta levegőre kell cserélni.</a:t>
            </a:r>
          </a:p>
          <a:p>
            <a:pPr>
              <a:spcAft>
                <a:spcPts val="300"/>
              </a:spcAft>
            </a:pPr>
            <a:endParaRPr lang="en-US"/>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52474"/>
            <a:ext cx="2134063" cy="1334834"/>
          </a:xfrm>
          <a:prstGeom prst="rect">
            <a:avLst/>
          </a:prstGeom>
          <a:noFill/>
        </p:spPr>
        <p:txBody>
          <a:bodyPr wrap="square" rtlCol="0">
            <a:spAutoFit/>
          </a:bodyPr>
          <a:lstStyle/>
          <a:p>
            <a:pPr>
              <a:spcAft>
                <a:spcPts val="300"/>
              </a:spcAft>
            </a:pPr>
            <a:r>
              <a:rPr lang="hu" sz="1050" b="1" i="0" strike="noStrike" cap="none" spc="50" baseline="0">
                <a:solidFill>
                  <a:srgbClr val="EF9A2E"/>
                </a:solidFill>
                <a:effectLst/>
                <a:latin typeface="Futura Medium"/>
                <a:ea typeface="Futura Medium"/>
                <a:cs typeface="Futura Medium"/>
              </a:rPr>
              <a:t>ELSZÍVÁS / SZELLŐZÉS</a:t>
            </a:r>
          </a:p>
          <a:p>
            <a:pPr>
              <a:spcAft>
                <a:spcPts val="300"/>
              </a:spcAft>
            </a:pPr>
            <a:r>
              <a:rPr lang="hu" sz="1200" b="0" i="0" strike="noStrike" cap="none" spc="0" baseline="0">
                <a:solidFill>
                  <a:srgbClr val="000000"/>
                </a:solidFill>
                <a:effectLst/>
                <a:latin typeface="Calibri"/>
                <a:ea typeface="Calibri"/>
                <a:cs typeface="Calibri"/>
              </a:rPr>
              <a:t>Az RCS felfogása a forrásnál, mielőtt még ki lennénk téve neki, és a szennyezett levegő cseréje tiszta levegőre.</a:t>
            </a:r>
          </a:p>
          <a:p>
            <a:endParaRPr lang="en-US"/>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hu" sz="1050" b="1" i="0" strike="noStrike" cap="none" spc="50" baseline="0">
                <a:solidFill>
                  <a:srgbClr val="EF9A2E"/>
                </a:solidFill>
                <a:effectLst/>
                <a:latin typeface="Futura Medium"/>
                <a:ea typeface="Futura Medium"/>
                <a:cs typeface="Futura Medium"/>
              </a:rPr>
              <a:t>VÉDŐFELSZERELÉS (PPE)</a:t>
            </a:r>
          </a:p>
          <a:p>
            <a:r>
              <a:rPr lang="hu" sz="1200" b="0" i="0" strike="noStrike" cap="none" spc="0" baseline="0">
                <a:solidFill>
                  <a:srgbClr val="000000"/>
                </a:solidFill>
                <a:effectLst/>
                <a:latin typeface="Calibri"/>
                <a:ea typeface="Calibri"/>
                <a:cs typeface="Calibri"/>
              </a:rPr>
              <a:t>Az egyéni védőfelszerelés (PPE, pl. arcvédő maszk) védi a munkavállalót a portól, ha a többi védelmi intézkedés nem elegendő a kitettségi kockázatok kezelésére.</a:t>
            </a:r>
          </a:p>
          <a:p>
            <a:endParaRPr lang="en-US"/>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hu" sz="1050" b="1" i="0" strike="noStrike" cap="none" spc="50" baseline="0">
                <a:solidFill>
                  <a:srgbClr val="EF9A2E"/>
                </a:solidFill>
                <a:effectLst/>
                <a:latin typeface="Futura Medium"/>
                <a:ea typeface="Futura Medium"/>
                <a:cs typeface="Futura Medium"/>
              </a:rPr>
              <a:t>VÍZ</a:t>
            </a:r>
          </a:p>
          <a:p>
            <a:pPr>
              <a:spcAft>
                <a:spcPts val="300"/>
              </a:spcAft>
            </a:pPr>
            <a:r>
              <a:rPr lang="hu" sz="1200" b="0" i="0" strike="noStrike" cap="none" spc="0" baseline="0">
                <a:solidFill>
                  <a:srgbClr val="000000"/>
                </a:solidFill>
                <a:effectLst/>
                <a:latin typeface="Calibri"/>
                <a:ea typeface="Calibri"/>
                <a:cs typeface="Calibri"/>
              </a:rPr>
              <a:t>A folyamatok nedvesen tartása megakadályozza a por levegőbe kerülését, mivel a víz csapdába ejti a porrészecskéket.</a:t>
            </a:r>
          </a:p>
          <a:p>
            <a:pPr>
              <a:spcAft>
                <a:spcPts val="300"/>
              </a:spcAft>
            </a:pPr>
            <a:endParaRPr lang="en-US"/>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hu" sz="2800" b="1" i="0" strike="noStrike" cap="none" spc="0" baseline="0">
                <a:solidFill>
                  <a:srgbClr val="F6A317"/>
                </a:solidFill>
                <a:effectLst/>
                <a:latin typeface="Helvetica"/>
                <a:ea typeface="Helvetica"/>
                <a:cs typeface="Helvetica"/>
              </a:rPr>
              <a:t>A TEVÉKENYSÉGBŐL SZÁRAMAZÓ KOCKÁZATOK</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lIns="91440" tIns="45720" rIns="91440" bIns="45720" anchor="t"/>
          <a:lstStyle/>
          <a:p>
            <a:pPr marL="342900" indent="-342900">
              <a:lnSpc>
                <a:spcPts val="2400"/>
              </a:lnSpc>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Ezen berendezések megfelelő működése elengedhetetlen az RCS elleni védelemhez.</a:t>
            </a:r>
          </a:p>
          <a:p>
            <a:pPr marL="342900" indent="-342900">
              <a:lnSpc>
                <a:spcPts val="2400"/>
              </a:lnSpc>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A magas RCS-szintnek való hosszú távú kitettség súlyos tüdőbetegséget okozhat.</a:t>
            </a:r>
          </a:p>
          <a:p>
            <a:pPr>
              <a:lnSpc>
                <a:spcPts val="2400"/>
              </a:lnSpc>
            </a:pPr>
            <a:r>
              <a:rPr lang="hu" sz="1800" b="0" i="0" strike="noStrike" cap="none" spc="0" baseline="0" dirty="0">
                <a:solidFill>
                  <a:srgbClr val="000000"/>
                </a:solidFill>
                <a:effectLst/>
                <a:latin typeface="Helvetica"/>
                <a:ea typeface="Helvetica"/>
                <a:cs typeface="Helvetica"/>
              </a:rPr>
              <a:t>Fontos, hogy minden nap védjük magunkat a levegőben szálló portól.</a:t>
            </a:r>
            <a:r>
              <a:rPr lang="hu" sz="1800" dirty="0">
                <a:solidFill>
                  <a:srgbClr val="000000"/>
                </a:solidFill>
                <a:latin typeface="Helvetica"/>
                <a:ea typeface="Helvetica"/>
                <a:cs typeface="Helvetica"/>
              </a:rPr>
              <a:t> </a:t>
            </a:r>
            <a:endParaRPr lang="hu" sz="1800" b="0" i="0" strike="noStrike" cap="none" spc="0" baseline="0" dirty="0">
              <a:solidFill>
                <a:srgbClr val="000000"/>
              </a:solidFill>
              <a:effectLst/>
              <a:latin typeface="Helvetica"/>
              <a:ea typeface="Helvetica"/>
              <a:cs typeface="Helvetica"/>
            </a:endParaRPr>
          </a:p>
          <a:p>
            <a:pPr>
              <a:lnSpc>
                <a:spcPts val="2400"/>
              </a:lnSpc>
            </a:pPr>
            <a:r>
              <a:rPr lang="hu" sz="1800" b="0" i="0" strike="noStrike" cap="none" spc="0" baseline="0" dirty="0">
                <a:solidFill>
                  <a:srgbClr val="000000"/>
                </a:solidFill>
                <a:effectLst/>
                <a:latin typeface="Helvetica"/>
                <a:ea typeface="Helvetica"/>
                <a:cs typeface="Helvetica"/>
              </a:rPr>
              <a:t>Ha ma követjük az iránymutató gyakorlatokat, azzal hosszú távon óvjuk meg egészségünket.</a:t>
            </a:r>
          </a:p>
          <a:p>
            <a:pPr>
              <a:lnSpc>
                <a:spcPts val="2400"/>
              </a:lnSpc>
            </a:pPr>
            <a:r>
              <a:rPr lang="hu" sz="1800" dirty="0">
                <a:solidFill>
                  <a:srgbClr val="000000"/>
                </a:solidFill>
                <a:latin typeface="Helvetica"/>
                <a:ea typeface="Helvetica"/>
                <a:cs typeface="Helvetica"/>
              </a:rPr>
              <a:t>Ön hogyan</a:t>
            </a:r>
            <a:r>
              <a:rPr lang="hu" sz="1800" b="0" i="0" strike="noStrike" cap="none" spc="0" baseline="0" dirty="0">
                <a:solidFill>
                  <a:srgbClr val="000000"/>
                </a:solidFill>
                <a:effectLst/>
                <a:latin typeface="Helvetica"/>
                <a:ea typeface="Helvetica"/>
                <a:cs typeface="Helvetica"/>
              </a:rPr>
              <a:t> fogja tölteni a nyugdíjas éveit?</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hu" sz="2800" b="1" i="0" strike="noStrike" cap="none" spc="0" baseline="0">
                <a:solidFill>
                  <a:srgbClr val="F6A317"/>
                </a:solidFill>
                <a:effectLst/>
                <a:latin typeface="Helvetica"/>
                <a:ea typeface="Helvetica"/>
                <a:cs typeface="Helvetica"/>
              </a:rPr>
              <a:t>HOGYAN SEGÍTENEK AZ ELKERÍTETT FOLYAMATOK AZ RCS KITETTSÉG CSÖKKENTÉSÉBEN</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3514114"/>
            <a:ext cx="5453624" cy="3343886"/>
          </a:xfrm>
        </p:spPr>
        <p:txBody>
          <a:bodyPr/>
          <a:lstStyle/>
          <a:p>
            <a:pPr>
              <a:lnSpc>
                <a:spcPts val="2400"/>
              </a:lnSpc>
            </a:pPr>
            <a:r>
              <a:rPr lang="hu" sz="1800" b="0" i="0" strike="noStrike" cap="none" spc="0" baseline="0" dirty="0">
                <a:solidFill>
                  <a:srgbClr val="000000"/>
                </a:solidFill>
                <a:effectLst/>
                <a:latin typeface="Helvetica"/>
                <a:ea typeface="Helvetica"/>
                <a:cs typeface="Helvetica"/>
              </a:rPr>
              <a:t>Elkerített folyamatok alkalmazása a porcsökkentés egyik módszere. A porképződés forrásának elkerítésével és izolálásával csökkenti a porterhelést.</a:t>
            </a:r>
          </a:p>
          <a:p>
            <a:pPr>
              <a:lnSpc>
                <a:spcPts val="2400"/>
              </a:lnSpc>
            </a:pPr>
            <a:r>
              <a:rPr lang="hu" sz="1800" b="0" i="0" strike="noStrike" cap="none" spc="0" baseline="0" dirty="0">
                <a:solidFill>
                  <a:srgbClr val="000000"/>
                </a:solidFill>
                <a:effectLst/>
                <a:latin typeface="Helvetica"/>
                <a:ea typeface="Helvetica"/>
                <a:cs typeface="Helvetica"/>
              </a:rPr>
              <a:t>Ha egyszerűen akadályt helyezünk a porforrás és a dolgozók közé, a porterhelés szintje jelentősen csökkenthető. Az elkerítés számos ipari folyamatban alkalmazható.</a:t>
            </a:r>
          </a:p>
          <a:p>
            <a:pPr>
              <a:lnSpc>
                <a:spcPts val="2400"/>
              </a:lnSpc>
            </a:pPr>
            <a:endParaRPr lang="en-GB" sz="1800" dirty="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l="10802" r="10802"/>
          <a:stretch>
            <a:fillRect/>
          </a:stretch>
        </p:blipFill>
        <p:spPr>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a:xfrm>
            <a:off x="777245" y="1640901"/>
            <a:ext cx="7338056" cy="850900"/>
          </a:xfrm>
        </p:spPr>
        <p:txBody>
          <a:bodyPr/>
          <a:lstStyle/>
          <a:p>
            <a:pPr>
              <a:lnSpc>
                <a:spcPct val="100000"/>
              </a:lnSpc>
            </a:pPr>
            <a:r>
              <a:rPr lang="hu" sz="2800" b="1" i="0" strike="noStrike" cap="none" spc="0" baseline="0" dirty="0">
                <a:solidFill>
                  <a:srgbClr val="F6A317"/>
                </a:solidFill>
                <a:effectLst/>
                <a:latin typeface="Helvetica"/>
                <a:ea typeface="Helvetica"/>
                <a:cs typeface="Helvetica"/>
              </a:rPr>
              <a:t>ALAPVETŐ ÚTMUTATÁS A FOLYAMATOK ELKERÍTÉSÉHEZ</a:t>
            </a: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700338"/>
            <a:ext cx="10333122" cy="3263491"/>
          </a:xfrm>
        </p:spPr>
        <p:txBody>
          <a:bodyPr anchor="t"/>
          <a:lstStyle/>
          <a:p>
            <a:pPr>
              <a:lnSpc>
                <a:spcPts val="2400"/>
              </a:lnSpc>
              <a:spcAft>
                <a:spcPts val="1000"/>
              </a:spcAft>
            </a:pPr>
            <a:r>
              <a:rPr lang="hu" sz="1800" b="0" i="0" strike="noStrike" cap="none" spc="0" baseline="0" dirty="0">
                <a:solidFill>
                  <a:srgbClr val="000000"/>
                </a:solidFill>
                <a:effectLst/>
                <a:latin typeface="Helvetica"/>
                <a:ea typeface="Helvetica"/>
                <a:cs typeface="Helvetica"/>
              </a:rPr>
              <a:t>A folyamatok elkerítése a porcsökkentés egyik leghatékonyabb módja:</a:t>
            </a:r>
          </a:p>
          <a:p>
            <a:pPr marL="342900" indent="-342900">
              <a:lnSpc>
                <a:spcPts val="2400"/>
              </a:lnSpc>
              <a:spcAft>
                <a:spcPts val="1000"/>
              </a:spcAft>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Mindig előnyösebb, ha a port a forrásánál szabályozzuk, minthogy a dolgozóknak szánt egyéni védőfelszerelésre (PPE, pl. porvédő maszkokra) hagyatkoznánk, melyek csak a viselőjüket védik és nem mindig megbízhatóak.</a:t>
            </a:r>
          </a:p>
          <a:p>
            <a:pPr marL="342900" indent="-342900">
              <a:lnSpc>
                <a:spcPts val="2400"/>
              </a:lnSpc>
              <a:spcAft>
                <a:spcPts val="1000"/>
              </a:spcAft>
              <a:buFont typeface="Arial" panose="020B0604020202020204" pitchFamily="34" charset="0"/>
              <a:buChar char="•"/>
            </a:pPr>
            <a:r>
              <a:rPr lang="hu" sz="1800" b="0" i="0" strike="noStrike" cap="none" spc="0" baseline="0" dirty="0">
                <a:solidFill>
                  <a:srgbClr val="000000"/>
                </a:solidFill>
                <a:effectLst/>
                <a:latin typeface="Helvetica"/>
                <a:ea typeface="Helvetica"/>
                <a:cs typeface="Helvetica"/>
              </a:rPr>
              <a:t>A légelszívás és a negatív nyomás alkalmazása hozzájárulhat a elkerítési módszerekhez. A munkahely megfelelő szellőztetése biztosítja a jó levegőminőséget, és megakadályozza a por újbóli bejutását.</a:t>
            </a:r>
          </a:p>
          <a:p>
            <a:pPr>
              <a:lnSpc>
                <a:spcPts val="2400"/>
              </a:lnSpc>
              <a:spcAft>
                <a:spcPts val="1000"/>
              </a:spcAft>
            </a:pPr>
            <a:endParaRPr lang="en-GB" sz="1800" dirty="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6780844" cy="850900"/>
          </a:xfrm>
        </p:spPr>
        <p:txBody>
          <a:bodyPr anchor="t"/>
          <a:lstStyle/>
          <a:p>
            <a:pPr>
              <a:lnSpc>
                <a:spcPct val="100000"/>
              </a:lnSpc>
            </a:pPr>
            <a:r>
              <a:rPr lang="hu" sz="2800" b="1" i="0" strike="noStrike" cap="none" spc="0" baseline="0">
                <a:solidFill>
                  <a:srgbClr val="F6A317"/>
                </a:solidFill>
                <a:effectLst/>
                <a:latin typeface="Helvetica"/>
                <a:ea typeface="Helvetica"/>
                <a:cs typeface="Helvetica"/>
              </a:rPr>
              <a:t>A FOLYAMATOK ELKERÍTÉSÉNEK SZABÁLYAI ÉS TILALMAI</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13470"/>
            <a:ext cx="10995658" cy="3230407"/>
          </a:xfrm>
        </p:spPr>
        <p:txBody>
          <a:bodyPr/>
          <a:lstStyle/>
          <a:p>
            <a:pPr>
              <a:lnSpc>
                <a:spcPct val="100000"/>
              </a:lnSpc>
              <a:spcBef>
                <a:spcPts val="500"/>
              </a:spcBef>
            </a:pPr>
            <a:r>
              <a:rPr lang="hu" sz="1600" b="1" i="0" strike="noStrike" cap="none" spc="0" baseline="0" dirty="0">
                <a:solidFill>
                  <a:srgbClr val="000000"/>
                </a:solidFill>
                <a:effectLst/>
                <a:latin typeface="Helvetica"/>
                <a:ea typeface="Helvetica"/>
                <a:cs typeface="Helvetica"/>
              </a:rPr>
              <a:t>MINDIG</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Csak akkor működtesse a folyamatot, ha az elkerítés le van zárva és a szellőztetőrendszer működik.</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Rendszeresen ellenőrizze az elkerítés sérüléseit és jelentse a hibákat.</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Legyen felkészülve a gép meghibásodására és az elkerítésen belül bekövetkező kiömlések biztonságos kezelésére.</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Hagyjon időt a folyamat leállításakor a levegő kitisztulására, mielőtt belépne az elkerített térbe.</a:t>
            </a:r>
          </a:p>
          <a:p>
            <a:pPr marL="285750" indent="-285750">
              <a:lnSpc>
                <a:spcPct val="100000"/>
              </a:lnSpc>
              <a:spcBef>
                <a:spcPts val="500"/>
              </a:spcBef>
              <a:buSzPct val="85000"/>
              <a:buFont typeface=".Apple Color Emoji UI"/>
              <a:buChar char="✅"/>
            </a:pPr>
            <a:r>
              <a:rPr lang="hu" sz="1600" b="0" i="0" strike="noStrike" cap="none" spc="0" baseline="0" dirty="0">
                <a:solidFill>
                  <a:srgbClr val="FF0000"/>
                </a:solidFill>
                <a:effectLst/>
                <a:latin typeface="Helvetica"/>
                <a:ea typeface="Helvetica"/>
                <a:cs typeface="Helvetica"/>
              </a:rPr>
              <a:t>Oktató által kitöltendő - Adjon hozzá további, a saját kontextusához és céljaihoz kapcsolódó szöveget a folyamatok elkerítéséről.</a:t>
            </a:r>
          </a:p>
          <a:p>
            <a:pPr>
              <a:lnSpc>
                <a:spcPct val="100000"/>
              </a:lnSpc>
              <a:spcBef>
                <a:spcPts val="500"/>
              </a:spcBef>
            </a:pPr>
            <a:r>
              <a:rPr lang="hu" sz="1600" b="1" i="0" strike="noStrike" cap="none" spc="0" baseline="0" dirty="0">
                <a:solidFill>
                  <a:srgbClr val="000000"/>
                </a:solidFill>
                <a:effectLst/>
                <a:latin typeface="Helvetica"/>
                <a:ea typeface="Helvetica"/>
                <a:cs typeface="Helvetica"/>
              </a:rPr>
              <a:t>KERÜLJE</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Az elkerített térbe való belépést, amikor nem követi a porterheléssel kapcsolatos óvintézkedéseket (pl. PPE).</a:t>
            </a:r>
          </a:p>
          <a:p>
            <a:pPr marL="285750" indent="-285750">
              <a:lnSpc>
                <a:spcPct val="100000"/>
              </a:lnSpc>
              <a:spcBef>
                <a:spcPts val="500"/>
              </a:spcBef>
              <a:buSzPct val="85000"/>
              <a:buFont typeface=".Apple Color Emoji UI"/>
              <a:buChar char="❌"/>
            </a:pPr>
            <a:r>
              <a:rPr lang="hu" sz="1600" b="0" i="0" strike="noStrike" cap="none" spc="0" baseline="0" dirty="0">
                <a:solidFill>
                  <a:srgbClr val="000000"/>
                </a:solidFill>
                <a:effectLst/>
                <a:latin typeface="Helvetica"/>
                <a:ea typeface="Helvetica"/>
                <a:cs typeface="Helvetica"/>
              </a:rPr>
              <a:t>A folyamat működtetését, ha az elkerítés ajtajai nyitva vannak.</a:t>
            </a:r>
          </a:p>
          <a:p>
            <a:pPr marL="285750" indent="-285750">
              <a:lnSpc>
                <a:spcPct val="100000"/>
              </a:lnSpc>
              <a:spcBef>
                <a:spcPts val="500"/>
              </a:spcBef>
              <a:buSzPct val="85000"/>
              <a:buFont typeface=".Apple Color Emoji UI"/>
              <a:buChar char="❌"/>
            </a:pPr>
            <a:r>
              <a:rPr lang="hu" sz="1600" b="0" i="0" strike="noStrike" cap="none" spc="0" baseline="0" dirty="0">
                <a:solidFill>
                  <a:srgbClr val="FF0000"/>
                </a:solidFill>
                <a:effectLst/>
                <a:latin typeface="Helvetica"/>
                <a:ea typeface="Helvetica"/>
                <a:cs typeface="Helvetica"/>
              </a:rPr>
              <a:t>Oktató által kitöltendő - Adjon hozzá további, a saját kontextusához és céljaihoz kapcsolódó szöveget a folyamatok elkerítéséről.</a:t>
            </a:r>
          </a:p>
          <a:p>
            <a:pPr marL="285750" indent="-285750">
              <a:lnSpc>
                <a:spcPct val="100000"/>
              </a:lnSpc>
              <a:spcBef>
                <a:spcPts val="500"/>
              </a:spcBef>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45FEE-AD81-4023-B6AC-5CAEA335ED97}">
  <ds:schemaRefs>
    <ds:schemaRef ds:uri="http://purl.org/dc/dcmitype/"/>
    <ds:schemaRef ds:uri="d8ecf516-e360-4672-81b9-68723bedb71f"/>
    <ds:schemaRef ds:uri="6d9d7403-2d8c-4818-ae25-2c5629bc7330"/>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3.xml><?xml version="1.0" encoding="utf-8"?>
<ds:datastoreItem xmlns:ds="http://schemas.openxmlformats.org/officeDocument/2006/customXml" ds:itemID="{4D7ED66E-FCCC-42CE-8469-F7F97F6D4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90</TotalTime>
  <Words>877</Words>
  <Application>Microsoft Macintosh PowerPoint</Application>
  <PresentationFormat>Widescreen</PresentationFormat>
  <Paragraphs>74</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39</cp:revision>
  <dcterms:created xsi:type="dcterms:W3CDTF">2020-07-22T09:08:33Z</dcterms:created>
  <dcterms:modified xsi:type="dcterms:W3CDTF">2024-11-13T12:12:37Z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