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59" r:id="rId8"/>
    <p:sldId id="276" r:id="rId9"/>
    <p:sldId id="279" r:id="rId10"/>
    <p:sldId id="274" r:id="rId11"/>
    <p:sldId id="269" r:id="rId12"/>
    <p:sldId id="268"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B13BC-7A1C-3C43-B045-4E5D2C203417}" v="2" dt="2020-12-09T20:24:09.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autoAdjust="0"/>
    <p:restoredTop sz="76259"/>
  </p:normalViewPr>
  <p:slideViewPr>
    <p:cSldViewPr snapToGrid="0" snapToObjects="1">
      <p:cViewPr varScale="1">
        <p:scale>
          <a:sx n="91" d="100"/>
          <a:sy n="91" d="100"/>
        </p:scale>
        <p:origin x="2032" y="19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a:t>
            </a:fld>
            <a:endParaRPr lang="en-US"/>
          </a:p>
        </p:txBody>
      </p:sp>
    </p:spTree>
    <p:extLst>
      <p:ext uri="{BB962C8B-B14F-4D97-AF65-F5344CB8AC3E}">
        <p14:creationId xmlns:p14="http://schemas.microsoft.com/office/powerpoint/2010/main" val="233120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1842542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163795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3434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Eine übermäßige Belastung durch alveolengängiges kristallines Siliziumdioxid (RCS) kann langfristig zu ernsthaften Gesundheitsproblemen führen. Aus diesem Grund ist es wichtig, dass alle Arbeitskräfte bewährte Praktiken kennen, die die Belastung durch Quarzstaub begrenzen oder eliminieren.</a:t>
            </a:r>
          </a:p>
          <a:p>
            <a:endParaRPr lang="en-US" sz="1200" dirty="0">
              <a:latin typeface="+mn-lt"/>
            </a:endParaRPr>
          </a:p>
          <a:p>
            <a:r>
              <a:rPr lang="de" sz="1200" b="0" i="0" strike="noStrike" cap="none" spc="0" baseline="0" dirty="0">
                <a:solidFill>
                  <a:srgbClr val="000000"/>
                </a:solidFill>
                <a:effectLst/>
                <a:latin typeface="+mn-lt"/>
                <a:ea typeface="Calibri"/>
                <a:cs typeface="Calibri"/>
              </a:rPr>
              <a:t>Diese Schulung beinhaltet Informationen und Hinweise zur allgemeinen Belüftung von Umgebungen, die kristalline Kieselsäure enthalten.</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8687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415478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Die Belüftung ist ein wichtiger Bestandteil der Aufrechterhaltung der Luftqualität in Innenräumen. Eine richtig konzipierte örtliche Absaugung ist eine der wirksamsten Methoden, um die Belastung durch Siliziumdioxid zu reduzieren, wenn die Staubentwicklung nicht durch Isolierung oder Nassverfahren verhindert werden kann.</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61654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 sz="1200" b="0" i="0" strike="noStrike" cap="none" spc="0" baseline="0" dirty="0">
                <a:solidFill>
                  <a:srgbClr val="000000"/>
                </a:solidFill>
                <a:effectLst/>
                <a:latin typeface="+mn-lt"/>
                <a:ea typeface="Calibri"/>
                <a:cs typeface="Calibri"/>
              </a:rPr>
              <a:t>Es gibt drei Hauptarten der Belüftung. Die örtliche Absaugung gilt im Allgemeinen als die effektivste Art der Belüftung und sollte immer verwendet werden, wenn sie verfügbar ist.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280891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1438252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92885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de" sz="1000" b="0" i="0" strike="noStrike" cap="none" spc="0" baseline="0">
                <a:solidFill>
                  <a:srgbClr val="000000"/>
                </a:solidFill>
                <a:effectLst/>
                <a:latin typeface="Helvetica"/>
                <a:ea typeface="Helvetica"/>
                <a:cs typeface="Helvetica"/>
              </a:rPr>
              <a:t>Dieses Schulungspaket wurde als Teil des NEPSI-Handbuchs für bewährte Praktiken entwickelt – mehr Infos auf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F936513-58F5-8144-9635-C8DF2ADFF08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29DE00C3-212E-434E-AB45-EF90A1E88C52}"/>
              </a:ext>
            </a:extLst>
          </p:cNvPr>
          <p:cNvSpPr txBox="1"/>
          <p:nvPr userDrawn="1"/>
        </p:nvSpPr>
        <p:spPr>
          <a:xfrm>
            <a:off x="7607301" y="429114"/>
            <a:ext cx="4210050"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 sz="1400" b="1" i="0" strike="noStrike" cap="none" spc="0" baseline="0" dirty="0">
                <a:solidFill>
                  <a:srgbClr val="F6A317"/>
                </a:solidFill>
                <a:effectLst/>
                <a:latin typeface="Helvetica"/>
                <a:ea typeface="Helvetica"/>
                <a:cs typeface="Helvetica"/>
              </a:rPr>
              <a:t>BEWÄHRTE PRAKTIKEN FÜR </a:t>
            </a:r>
            <a:br>
              <a:rPr lang="de" sz="1400" b="1" i="0" strike="noStrike" cap="none" spc="0" baseline="0" dirty="0">
                <a:solidFill>
                  <a:srgbClr val="F6A317"/>
                </a:solidFill>
                <a:effectLst/>
                <a:latin typeface="Helvetica"/>
                <a:ea typeface="Helvetica"/>
                <a:cs typeface="Helvetica"/>
              </a:rPr>
            </a:br>
            <a:r>
              <a:rPr lang="de" sz="1400" b="1" i="0" strike="noStrike" cap="none" spc="0" baseline="0" dirty="0">
                <a:solidFill>
                  <a:srgbClr val="F6A317"/>
                </a:solidFill>
                <a:effectLst/>
                <a:latin typeface="Helvetica"/>
                <a:ea typeface="Helvetica"/>
                <a:cs typeface="Helvetica"/>
              </a:rPr>
              <a:t>DIE BELÜFTUNG UND BELÜFTUNGSSYSTEME</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424069"/>
            <a:ext cx="8725301" cy="1409377"/>
          </a:xfrm>
        </p:spPr>
        <p:txBody>
          <a:bodyPr anchor="t"/>
          <a:lstStyle/>
          <a:p>
            <a:pPr>
              <a:lnSpc>
                <a:spcPct val="100000"/>
              </a:lnSpc>
            </a:pPr>
            <a:endParaRPr lang="de" sz="2800" b="1" i="0" strike="noStrike" cap="none" spc="0" baseline="0" dirty="0">
              <a:solidFill>
                <a:srgbClr val="FFFFFF"/>
              </a:solidFill>
              <a:effectLst/>
              <a:latin typeface="Helvetica"/>
              <a:ea typeface="Helvetica"/>
              <a:cs typeface="Helvetica"/>
            </a:endParaRPr>
          </a:p>
          <a:p>
            <a:pPr>
              <a:lnSpc>
                <a:spcPct val="100000"/>
              </a:lnSpc>
            </a:pPr>
            <a:r>
              <a:rPr lang="de" sz="2800" b="1" i="0" strike="noStrike" cap="none" spc="0" baseline="0" dirty="0">
                <a:solidFill>
                  <a:srgbClr val="FFFFFF"/>
                </a:solidFill>
                <a:effectLst/>
                <a:latin typeface="Helvetica"/>
                <a:ea typeface="Helvetica"/>
                <a:cs typeface="Helvetica"/>
              </a:rPr>
              <a:t>BEWÄHRTE PRAKTIKEN FÜR </a:t>
            </a:r>
            <a:br>
              <a:rPr lang="de" sz="2800" b="1" i="0" strike="noStrike" cap="none" spc="0" baseline="0" dirty="0">
                <a:solidFill>
                  <a:srgbClr val="FFFFFF"/>
                </a:solidFill>
                <a:effectLst/>
                <a:latin typeface="Helvetica"/>
                <a:ea typeface="Helvetica"/>
                <a:cs typeface="Helvetica"/>
              </a:rPr>
            </a:br>
            <a:r>
              <a:rPr lang="de" sz="2800" b="1" i="0" strike="noStrike" cap="none" spc="0" baseline="0" dirty="0">
                <a:solidFill>
                  <a:srgbClr val="FFFFFF"/>
                </a:solidFill>
                <a:effectLst/>
                <a:latin typeface="Helvetica"/>
                <a:ea typeface="Helvetica"/>
                <a:cs typeface="Helvetica"/>
              </a:rPr>
              <a:t>DIE BELÜFTUNG UND BELÜFTUNGSSYSTEME</a:t>
            </a:r>
          </a:p>
        </p:txBody>
      </p:sp>
      <p:sp>
        <p:nvSpPr>
          <p:cNvPr id="2" name="Rectangle 1">
            <a:extLst>
              <a:ext uri="{FF2B5EF4-FFF2-40B4-BE49-F238E27FC236}">
                <a16:creationId xmlns:a16="http://schemas.microsoft.com/office/drawing/2014/main" id="{0B4C9CAB-7986-7246-85DA-293E0C28CCC7}"/>
              </a:ext>
            </a:extLst>
          </p:cNvPr>
          <p:cNvSpPr/>
          <p:nvPr/>
        </p:nvSpPr>
        <p:spPr>
          <a:xfrm>
            <a:off x="7416800" y="346363"/>
            <a:ext cx="4456545" cy="855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LEERE SEITE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400"/>
              </a:lnSpc>
            </a:pPr>
            <a:r>
              <a:rPr lang="de" sz="1800" b="0" i="0" strike="noStrike" cap="none" spc="0" baseline="0">
                <a:solidFill>
                  <a:srgbClr val="000000"/>
                </a:solidFill>
                <a:effectLst/>
                <a:latin typeface="Helvetica"/>
                <a:ea typeface="Helvetica"/>
                <a:cs typeface="Helvetica"/>
              </a:rPr>
              <a:t>Verwenden Sie diese Folie, um spezielles Schulungsmaterial für eine bestimmte Arbeitsumgebung/ einen bestimmten Kontext zu erstellen.</a:t>
            </a:r>
          </a:p>
          <a:p>
            <a:pPr>
              <a:lnSpc>
                <a:spcPts val="2400"/>
              </a:lnSpc>
            </a:pPr>
            <a:r>
              <a:rPr lang="de" sz="1800" b="0" i="0" strike="noStrike" cap="none" spc="0" baseline="0">
                <a:solidFill>
                  <a:srgbClr val="000000"/>
                </a:solidFill>
                <a:effectLst/>
                <a:latin typeface="Helvetica"/>
                <a:ea typeface="Helvetica"/>
                <a:cs typeface="Helvetica"/>
              </a:rPr>
              <a:t>Um das Bild zu ändern, klicken Sie mit der rechten Maustaste &gt; Bild ändern &gt; dieses Gerät.</a:t>
            </a:r>
          </a:p>
          <a:p>
            <a:pPr>
              <a:lnSpc>
                <a:spcPts val="2400"/>
              </a:lnSpc>
            </a:pPr>
            <a:r>
              <a:rPr lang="de" sz="1800" b="0" i="0" strike="noStrike" cap="none" spc="0" baseline="0">
                <a:solidFill>
                  <a:srgbClr val="000000"/>
                </a:solidFill>
                <a:effectLst/>
                <a:latin typeface="Helvetica"/>
                <a:ea typeface="Helvetica"/>
                <a:cs typeface="Helvetica"/>
              </a:rPr>
              <a:t>Um weitere Folien zu erstellen, klicken Sie oben auf die Registerkarte „Neue Folie“.</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40852129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FAZIT</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400"/>
              </a:lnSpc>
              <a:spcBef>
                <a:spcPts val="600"/>
              </a:spcBef>
              <a:spcAft>
                <a:spcPts val="1000"/>
              </a:spcAft>
            </a:pPr>
            <a:r>
              <a:rPr lang="de" sz="1800" b="0" i="0" strike="noStrike" cap="none" spc="0" baseline="0" dirty="0">
                <a:solidFill>
                  <a:srgbClr val="000000"/>
                </a:solidFill>
                <a:effectLst/>
                <a:latin typeface="Helvetica"/>
                <a:ea typeface="Helvetica"/>
                <a:cs typeface="Helvetica"/>
              </a:rPr>
              <a:t>Die Belüftung ist ein wichtiger Bestandteil der Staubbekämpfung und trägt zur Erhaltung einer sicheren Luftqualität bei.</a:t>
            </a:r>
          </a:p>
          <a:p>
            <a:pPr>
              <a:lnSpc>
                <a:spcPts val="2400"/>
              </a:lnSpc>
              <a:spcBef>
                <a:spcPts val="600"/>
              </a:spcBef>
              <a:spcAft>
                <a:spcPts val="1000"/>
              </a:spcAft>
            </a:pPr>
            <a:r>
              <a:rPr lang="de" sz="1800" b="0" i="0" strike="noStrike" cap="none" spc="0" baseline="0" dirty="0">
                <a:solidFill>
                  <a:srgbClr val="000000"/>
                </a:solidFill>
                <a:effectLst/>
                <a:latin typeface="Helvetica"/>
                <a:ea typeface="Helvetica"/>
                <a:cs typeface="Helvetica"/>
              </a:rPr>
              <a:t>Denken Sie daran: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Verwenden Sie, wenn möglich, immer Belüftungssysteme.</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Greifen Sie nicht in die Belüftungssysteme ein.</a:t>
            </a:r>
          </a:p>
          <a:p>
            <a:pPr marL="285750" indent="-285750">
              <a:lnSpc>
                <a:spcPts val="2400"/>
              </a:lnSpc>
              <a:spcBef>
                <a:spcPts val="600"/>
              </a:spcBef>
              <a:spcAft>
                <a:spcPts val="600"/>
              </a:spcAft>
              <a:buClr>
                <a:srgbClr val="F1B600"/>
              </a:buClr>
              <a:buSzPct val="120000"/>
              <a:buFont typeface="Wingdings" pitchFamily="2" charset="2"/>
              <a:buChar char="q"/>
            </a:pPr>
            <a:r>
              <a:rPr lang="de" sz="1800" b="0" i="0" strike="noStrike" cap="none" spc="0" baseline="0" dirty="0">
                <a:solidFill>
                  <a:srgbClr val="000000"/>
                </a:solidFill>
                <a:effectLst/>
                <a:latin typeface="Helvetica"/>
                <a:ea typeface="Helvetica"/>
                <a:cs typeface="Helvetica"/>
              </a:rPr>
              <a:t>Wenn Sie vermuten, dass ein Belüftungssystem nicht richtig funktioniert, wenden Sie sich an den Manager vor Ort.</a:t>
            </a:r>
          </a:p>
          <a:p>
            <a:pPr marL="285750" indent="-285750">
              <a:lnSpc>
                <a:spcPts val="2400"/>
              </a:lnSpc>
              <a:spcBef>
                <a:spcPts val="600"/>
              </a:spcBef>
              <a:spcAft>
                <a:spcPts val="600"/>
              </a:spcAft>
              <a:buClr>
                <a:srgbClr val="F1B600"/>
              </a:buClr>
              <a:buSzPct val="120000"/>
              <a:buFont typeface="Wingdings" pitchFamily="2" charset="2"/>
              <a:buChar char="q"/>
            </a:pPr>
            <a:endParaRPr lang="en-GB" sz="1800" dirty="0"/>
          </a:p>
          <a:p>
            <a:pPr>
              <a:lnSpc>
                <a:spcPts val="2400"/>
              </a:lnSpc>
            </a:pPr>
            <a:endParaRPr lang="en-US" sz="18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13485895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WEITERES LERNMATERIAL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3" history="0"/>
              </a:rPr>
              <a:t>Bewährte Praktiken für die allgemeine Belüftung (Aufgabenblatt 2.1.9)</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4" history="0"/>
              </a:rPr>
              <a:t>NEPSI-Handbuch für bewährte Praktiken</a:t>
            </a:r>
          </a:p>
          <a:p>
            <a:pPr marL="285750" indent="-285750">
              <a:lnSpc>
                <a:spcPts val="2300"/>
              </a:lnSpc>
              <a:spcBef>
                <a:spcPts val="600"/>
              </a:spcBef>
              <a:spcAft>
                <a:spcPts val="600"/>
              </a:spcAft>
              <a:buSzPct val="130000"/>
              <a:buFont typeface="Arial" panose="020B0604020202020204" pitchFamily="34" charset="0"/>
              <a:buChar char="•"/>
            </a:pPr>
            <a:r>
              <a:rPr lang="de" sz="1600" b="0" i="0" strike="noStrike" cap="none" spc="0" baseline="0">
                <a:solidFill>
                  <a:srgbClr val="000000"/>
                </a:solidFill>
                <a:effectLst/>
                <a:latin typeface="Helvetica"/>
                <a:ea typeface="Helvetica"/>
                <a:cs typeface="Helvetica"/>
                <a:hlinkClick r:id="rId5" history="0"/>
              </a:rPr>
              <a:t>NEPSI-Handbuch für KMUs</a:t>
            </a:r>
          </a:p>
        </p:txBody>
      </p:sp>
      <p:sp>
        <p:nvSpPr>
          <p:cNvPr id="4" name="Rounded Rectangle 3">
            <a:extLst>
              <a:ext uri="{FF2B5EF4-FFF2-40B4-BE49-F238E27FC236}">
                <a16:creationId xmlns:a16="http://schemas.microsoft.com/office/drawing/2014/main" id="{664076B8-4B8B-9A4C-BC62-87D5AB8D7D1F}"/>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E755BC8-9263-4A42-8BC8-2ABF4DB8BB35}"/>
              </a:ext>
            </a:extLst>
          </p:cNvPr>
          <p:cNvSpPr/>
          <p:nvPr/>
        </p:nvSpPr>
        <p:spPr>
          <a:xfrm>
            <a:off x="1088454" y="5260551"/>
            <a:ext cx="10022946" cy="441788"/>
          </a:xfrm>
          <a:prstGeom prst="rect">
            <a:avLst/>
          </a:prstGeom>
          <a:noFill/>
          <a:ln>
            <a:noFill/>
          </a:ln>
        </p:spPr>
        <p:txBody>
          <a:bodyPr wrap="square" anchor="ctr">
            <a:spAutoFit/>
          </a:bodyPr>
          <a:lstStyle/>
          <a:p>
            <a:pPr>
              <a:lnSpc>
                <a:spcPts val="3000"/>
              </a:lnSpc>
              <a:spcBef>
                <a:spcPts val="1200"/>
              </a:spcBef>
              <a:spcAft>
                <a:spcPts val="1200"/>
              </a:spcAft>
              <a:buSzPct val="130000"/>
            </a:pPr>
            <a:r>
              <a:rPr lang="de" b="0" i="0" strike="noStrike" cap="none" spc="0" baseline="0" dirty="0">
                <a:solidFill>
                  <a:srgbClr val="000000"/>
                </a:solidFill>
                <a:effectLst/>
                <a:latin typeface="Calibri"/>
                <a:ea typeface="Calibri"/>
                <a:cs typeface="Calibri"/>
              </a:rPr>
              <a:t>Unsere NEPSI E-Learning-Plattform mit weiteren Lernressourcen zu RCS finden Sie unter </a:t>
            </a:r>
            <a:r>
              <a:rPr lang="de" b="0" i="0" strike="noStrike" cap="none" spc="0" baseline="0" dirty="0">
                <a:solidFill>
                  <a:srgbClr val="000000"/>
                </a:solidFill>
                <a:effectLst/>
                <a:latin typeface="Calibri"/>
                <a:ea typeface="Calibri"/>
                <a:cs typeface="Calibri"/>
                <a:hlinkClick r:id="rId6" history="0"/>
              </a:rPr>
              <a:t>training.nepsi.eu</a:t>
            </a:r>
            <a:r>
              <a:rPr lang="de" b="0" i="0" strike="noStrike" cap="none" spc="0" baseline="0" dirty="0">
                <a:solidFill>
                  <a:srgbClr val="000000"/>
                </a:solidFill>
                <a:effectLst/>
                <a:latin typeface="Calibri"/>
                <a:ea typeface="Calibri"/>
                <a:cs typeface="Calibri"/>
              </a:rPr>
              <a:t>.</a:t>
            </a:r>
          </a:p>
        </p:txBody>
      </p:sp>
    </p:spTree>
    <p:extLst>
      <p:ext uri="{BB962C8B-B14F-4D97-AF65-F5344CB8AC3E}">
        <p14:creationId xmlns:p14="http://schemas.microsoft.com/office/powerpoint/2010/main" val="187440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de-DE" sz="2800" dirty="0"/>
              <a:t>VORWORT (FÜR LEHRKRAFT)</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a:xfrm>
            <a:off x="777243" y="2362676"/>
            <a:ext cx="10080000" cy="3601153"/>
          </a:xfrm>
        </p:spPr>
        <p:txBody>
          <a:bodyPr anchor="t"/>
          <a:lstStyle/>
          <a:p>
            <a:pPr>
              <a:lnSpc>
                <a:spcPts val="2400"/>
              </a:lnSpc>
            </a:pPr>
            <a:r>
              <a:rPr lang="de-DE" sz="1800" dirty="0">
                <a:latin typeface="Helvetica"/>
                <a:cs typeface="Helvetica"/>
              </a:rPr>
              <a:t>Als Teil der Schulung zur Umsetzung der NEPSI bewährten Praktiken hat NEPSI eine Reihe an Lehrmaterial entwickelt. </a:t>
            </a:r>
          </a:p>
          <a:p>
            <a:pPr>
              <a:lnSpc>
                <a:spcPts val="2400"/>
              </a:lnSpc>
            </a:pPr>
            <a:r>
              <a:rPr lang="de-DE" sz="1800" dirty="0">
                <a:latin typeface="Helvetica"/>
                <a:cs typeface="Helvetica"/>
              </a:rPr>
              <a:t>Jedes PowerPoint-Schulungspaket behandelt ein Thema, das für Arbeitskräfte in allen Branchen relevant ist, die Materialien verwenden, die kristalline Kieselsäure enthalten. Die Pakete informieren über die mit dem Thema verbundenen Risiken der Staubbelastung sowie über bewährte Praktiken und Maßnahmen, die zu deren Verringerung dienen. Ziel der Schulung ist es, die Arbeitskräfte zu informieren und zu schulen, damit sie die Sicherheitsmaßnahmen effektiv anwenden und die Belastung durch lungengängiges kristallines Siliziumdioxid (RCS) am Arbeitsplatz reduzieren können.</a:t>
            </a:r>
          </a:p>
          <a:p>
            <a:pPr>
              <a:lnSpc>
                <a:spcPts val="2400"/>
              </a:lnSpc>
            </a:pPr>
            <a:r>
              <a:rPr lang="de-DE" sz="1800" dirty="0">
                <a:latin typeface="Helvetica"/>
                <a:cs typeface="Helvetica"/>
              </a:rPr>
              <a:t>Verwenden Sie die leere Vorlage und die Platzhalter, um diesem Schulungspaket bei Bedarf zusätzliche Informationen hinzuzufügen.</a:t>
            </a:r>
          </a:p>
        </p:txBody>
      </p:sp>
    </p:spTree>
    <p:extLst>
      <p:ext uri="{BB962C8B-B14F-4D97-AF65-F5344CB8AC3E}">
        <p14:creationId xmlns:p14="http://schemas.microsoft.com/office/powerpoint/2010/main" val="12306172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BITTE BEACHTEN</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400"/>
              </a:lnSpc>
            </a:pPr>
            <a:r>
              <a:rPr lang="de" sz="1800" b="0" i="0" strike="noStrike" cap="none" spc="0" baseline="0">
                <a:solidFill>
                  <a:srgbClr val="000000"/>
                </a:solidFill>
                <a:effectLst/>
                <a:latin typeface="Helvetica"/>
                <a:ea typeface="Helvetica"/>
                <a:cs typeface="Helvetica"/>
              </a:rPr>
              <a:t>Die Informationen in dieser PowerPoint-Schulung sind lediglich von beratendem und informativem Charakter. Es handelt sich nicht um eine Norm oder Vorschrift und die Schulung schafft weder neue rechtliche Pflichten noch ändert sie bestehenden Pflichten, die durch die Gesetzgebung und Politik vorliegen.</a:t>
            </a:r>
          </a:p>
        </p:txBody>
      </p:sp>
    </p:spTree>
    <p:extLst>
      <p:ext uri="{BB962C8B-B14F-4D97-AF65-F5344CB8AC3E}">
        <p14:creationId xmlns:p14="http://schemas.microsoft.com/office/powerpoint/2010/main" val="13786811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EINLEITUNG</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362676"/>
            <a:ext cx="6205448" cy="3682369"/>
          </a:xfrm>
        </p:spPr>
        <p:txBody>
          <a:bodyPr/>
          <a:lstStyle/>
          <a:p>
            <a:pPr>
              <a:lnSpc>
                <a:spcPts val="2400"/>
              </a:lnSpc>
            </a:pPr>
            <a:r>
              <a:rPr lang="de" sz="1800" b="1" i="0" strike="noStrike" cap="none" spc="0" baseline="0" dirty="0">
                <a:solidFill>
                  <a:srgbClr val="000000"/>
                </a:solidFill>
                <a:effectLst/>
                <a:latin typeface="Helvetica"/>
                <a:ea typeface="Helvetica"/>
                <a:cs typeface="Helvetica"/>
              </a:rPr>
              <a:t>Zu lernen sich vor arbeitsbedingten Gesundheitsgefahren zu schützen, ist Priorität.</a:t>
            </a:r>
          </a:p>
          <a:p>
            <a:pPr>
              <a:lnSpc>
                <a:spcPts val="2400"/>
              </a:lnSpc>
              <a:spcBef>
                <a:spcPts val="600"/>
              </a:spcBef>
            </a:pPr>
            <a:r>
              <a:rPr lang="de" sz="1800" b="0" i="0" strike="noStrike" cap="none" spc="0" baseline="0" dirty="0">
                <a:solidFill>
                  <a:srgbClr val="000000"/>
                </a:solidFill>
                <a:effectLst/>
                <a:latin typeface="Helvetica"/>
                <a:ea typeface="Helvetica"/>
                <a:cs typeface="Helvetica"/>
              </a:rPr>
              <a:t>In dieser PowerPoint-Schulung erfahren Sie mehr über:</a:t>
            </a:r>
          </a:p>
          <a:p>
            <a:pPr marL="285750" indent="-285750">
              <a:lnSpc>
                <a:spcPts val="24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Die drei Arten von Belüftungssystemen, die verwendet werden, um Arbeitskräfte vor der Belastung durch alveolengängiges kristallines Siliziumdioxid (RCS) zu schützen</a:t>
            </a:r>
          </a:p>
          <a:p>
            <a:pPr marL="285750" indent="-285750">
              <a:lnSpc>
                <a:spcPts val="2400"/>
              </a:lnSpc>
              <a:spcBef>
                <a:spcPts val="600"/>
              </a:spcBef>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Bewährte Praktiken zur Belüftung</a:t>
            </a:r>
          </a:p>
          <a:p>
            <a:pPr marL="285750" indent="-285750">
              <a:lnSpc>
                <a:spcPts val="2400"/>
              </a:lnSpc>
              <a:spcBef>
                <a:spcPts val="600"/>
              </a:spcBef>
              <a:buFont typeface="Arial" panose="020B0604020202020204" pitchFamily="34" charset="0"/>
              <a:buChar char="•"/>
            </a:pPr>
            <a:r>
              <a:rPr lang="de" sz="1800" b="0" i="0" strike="noStrike" cap="none" spc="0" baseline="0" dirty="0">
                <a:solidFill>
                  <a:srgbClr val="FF0000"/>
                </a:solidFill>
                <a:effectLst/>
                <a:latin typeface="Helvetica"/>
                <a:ea typeface="Helvetica"/>
                <a:cs typeface="Helvetica"/>
              </a:rPr>
              <a:t>Text für Lehrkraft zum Ausfüllen – wenn Sie eine spezielle Folie hinzugefügt haben, fügen Sie einen kurzen Überblick über das kontextbezogene Material ein</a:t>
            </a:r>
          </a:p>
          <a:p>
            <a:pPr marL="285750" indent="-285750">
              <a:lnSpc>
                <a:spcPts val="2400"/>
              </a:lnSpc>
              <a:buFont typeface="Arial" panose="020B0604020202020204" pitchFamily="34" charset="0"/>
              <a:buChar char="•"/>
            </a:pPr>
            <a:endParaRPr lang="en-US" sz="1800" dirty="0"/>
          </a:p>
          <a:p>
            <a:pPr marL="285750" indent="-285750">
              <a:lnSpc>
                <a:spcPts val="2400"/>
              </a:lnSpc>
              <a:buFont typeface="Arial" panose="020B0604020202020204" pitchFamily="34" charset="0"/>
              <a:buChar char="•"/>
            </a:pPr>
            <a:endParaRPr lang="en-US" sz="1800" dirty="0"/>
          </a:p>
        </p:txBody>
      </p:sp>
      <p:pic>
        <p:nvPicPr>
          <p:cNvPr id="1025" name="Picture 1" descr="page1image189220480">
            <a:extLst>
              <a:ext uri="{FF2B5EF4-FFF2-40B4-BE49-F238E27FC236}">
                <a16:creationId xmlns:a16="http://schemas.microsoft.com/office/drawing/2014/main" id="{8E6F8E53-DA1B-4145-B49A-DB95CBC3829E}"/>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885708" y="2660661"/>
            <a:ext cx="4842132" cy="30863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189220912">
            <a:extLst>
              <a:ext uri="{FF2B5EF4-FFF2-40B4-BE49-F238E27FC236}">
                <a16:creationId xmlns:a16="http://schemas.microsoft.com/office/drawing/2014/main" id="{37991D75-69AF-5145-A1CC-4C6201DDCE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82691" y="621437"/>
            <a:ext cx="68580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00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484340" cy="850900"/>
          </a:xfrm>
        </p:spPr>
        <p:txBody>
          <a:bodyPr/>
          <a:lstStyle/>
          <a:p>
            <a:r>
              <a:rPr lang="de" sz="2800" b="1" i="0" strike="noStrike" cap="none" spc="0" baseline="0">
                <a:solidFill>
                  <a:srgbClr val="F6A317"/>
                </a:solidFill>
                <a:effectLst/>
                <a:latin typeface="Helvetica"/>
                <a:ea typeface="Helvetica"/>
                <a:cs typeface="Helvetica"/>
              </a:rPr>
              <a:t>TECHNIKEN ZUR STAUBMINIMIERUNG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400"/>
              </a:lnSpc>
            </a:pPr>
            <a:r>
              <a:rPr lang="de" sz="1800" b="0" i="0" strike="noStrike" cap="none" spc="0" baseline="0">
                <a:solidFill>
                  <a:srgbClr val="000000"/>
                </a:solidFill>
                <a:effectLst/>
                <a:latin typeface="Helvetica"/>
                <a:ea typeface="Helvetica"/>
                <a:cs typeface="Helvetica"/>
              </a:rPr>
              <a:t>Die Belüftung (und Absaugung) ist eine der fünf wichtigsten Techniken zur Staubminimierung. </a:t>
            </a:r>
          </a:p>
        </p:txBody>
      </p:sp>
      <p:pic>
        <p:nvPicPr>
          <p:cNvPr id="22" name="Picture 21" descr="A screenshot of a cell phone&#10;&#10;Description automatically generated">
            <a:extLst>
              <a:ext uri="{FF2B5EF4-FFF2-40B4-BE49-F238E27FC236}">
                <a16:creationId xmlns:a16="http://schemas.microsoft.com/office/drawing/2014/main" id="{96FA4A61-1C8C-9441-8D93-A41219113A32}"/>
              </a:ext>
            </a:extLst>
          </p:cNvPr>
          <p:cNvPicPr>
            <a:picLocks noChangeAspect="1"/>
          </p:cNvPicPr>
          <p:nvPr/>
        </p:nvPicPr>
        <p:blipFill>
          <a:blip r:embed="rId3"/>
          <a:srcRect l="6858" t="62670" r="77165" b="13177"/>
          <a:stretch>
            <a:fillRect/>
          </a:stretch>
        </p:blipFill>
        <p:spPr>
          <a:xfrm>
            <a:off x="8647437"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F3AB0E14-4E1E-414C-9431-282A79CE0CBD}"/>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79CD2578-96E6-514D-857C-7A5DCC6D18E3}"/>
              </a:ext>
            </a:extLst>
          </p:cNvPr>
          <p:cNvPicPr>
            <a:picLocks noChangeAspect="1"/>
          </p:cNvPicPr>
          <p:nvPr/>
        </p:nvPicPr>
        <p:blipFill>
          <a:blip r:embed="rId3"/>
          <a:srcRect l="7057" t="9146" r="76967" b="66230"/>
          <a:stretch>
            <a:fillRect/>
          </a:stretch>
        </p:blipFill>
        <p:spPr>
          <a:xfrm>
            <a:off x="5365058" y="3636000"/>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56F961-2531-A240-8399-5DCF23533686}"/>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85DFA808-2B4A-8240-A91D-2F1A09851540}"/>
              </a:ext>
            </a:extLst>
          </p:cNvPr>
          <p:cNvPicPr>
            <a:picLocks noChangeAspect="1"/>
          </p:cNvPicPr>
          <p:nvPr/>
        </p:nvPicPr>
        <p:blipFill>
          <a:blip r:embed="rId3"/>
          <a:srcRect l="58184" t="9878" r="26749" b="66739"/>
          <a:stretch>
            <a:fillRect/>
          </a:stretch>
        </p:blipFill>
        <p:spPr>
          <a:xfrm>
            <a:off x="5395588" y="4896000"/>
            <a:ext cx="1012189" cy="1010607"/>
          </a:xfrm>
          <a:prstGeom prst="rect">
            <a:avLst/>
          </a:prstGeom>
        </p:spPr>
      </p:pic>
      <p:sp>
        <p:nvSpPr>
          <p:cNvPr id="27" name="TextBox 26">
            <a:extLst>
              <a:ext uri="{FF2B5EF4-FFF2-40B4-BE49-F238E27FC236}">
                <a16:creationId xmlns:a16="http://schemas.microsoft.com/office/drawing/2014/main" id="{7C9EF97F-DCDB-194F-AE2B-8731C08CA145}"/>
              </a:ext>
            </a:extLst>
          </p:cNvPr>
          <p:cNvSpPr txBox="1"/>
          <p:nvPr/>
        </p:nvSpPr>
        <p:spPr>
          <a:xfrm>
            <a:off x="6579514" y="1702138"/>
            <a:ext cx="2134063" cy="218912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GUTE HYGIENE / SAUBERKEIT</a:t>
            </a:r>
          </a:p>
          <a:p>
            <a:r>
              <a:rPr lang="de" sz="1200" b="0" i="0" strike="noStrike" cap="none" spc="0" baseline="0">
                <a:solidFill>
                  <a:srgbClr val="000000"/>
                </a:solidFill>
                <a:effectLst/>
                <a:latin typeface="Calibri"/>
                <a:ea typeface="Calibri"/>
                <a:cs typeface="Calibri"/>
              </a:rPr>
              <a:t>Das Waschen der Arbeitskleidung und das Aufsaugen von Staub, der bei der Arbeit entsteht, verhindert, dass sich mit der Zeit Staub ansammelt – ein sauberer Arbeitsplatz ist ein sicherer Arbeitsplatz.</a:t>
            </a:r>
          </a:p>
          <a:p>
            <a:endParaRPr lang="en-US"/>
          </a:p>
        </p:txBody>
      </p:sp>
      <p:sp>
        <p:nvSpPr>
          <p:cNvPr id="28" name="TextBox 27">
            <a:extLst>
              <a:ext uri="{FF2B5EF4-FFF2-40B4-BE49-F238E27FC236}">
                <a16:creationId xmlns:a16="http://schemas.microsoft.com/office/drawing/2014/main" id="{4B18799A-7BB4-CE40-AABF-395977044742}"/>
              </a:ext>
            </a:extLst>
          </p:cNvPr>
          <p:cNvSpPr txBox="1"/>
          <p:nvPr/>
        </p:nvSpPr>
        <p:spPr>
          <a:xfrm>
            <a:off x="6579514" y="3636000"/>
            <a:ext cx="2264650" cy="1531188"/>
          </a:xfrm>
          <a:prstGeom prst="rect">
            <a:avLst/>
          </a:prstGeom>
          <a:noFill/>
        </p:spPr>
        <p:txBody>
          <a:bodyPr wrap="square" rtlCol="0">
            <a:spAutoFit/>
          </a:bodyPr>
          <a:lstStyle/>
          <a:p>
            <a:pPr>
              <a:spcAft>
                <a:spcPts val="300"/>
              </a:spcAft>
            </a:pPr>
            <a:r>
              <a:rPr lang="de" sz="1050" b="1" i="0" strike="noStrike" cap="none" spc="50" baseline="0" dirty="0">
                <a:solidFill>
                  <a:srgbClr val="EF9A2E"/>
                </a:solidFill>
                <a:effectLst/>
                <a:latin typeface="Futura Medium"/>
                <a:ea typeface="Futura Medium"/>
                <a:cs typeface="Futura Medium"/>
              </a:rPr>
              <a:t>EINHAUSUNG</a:t>
            </a:r>
          </a:p>
          <a:p>
            <a:pPr>
              <a:spcAft>
                <a:spcPts val="300"/>
              </a:spcAft>
            </a:pPr>
            <a:r>
              <a:rPr lang="de" sz="1200" b="0" i="0" strike="noStrike" cap="none" spc="0" baseline="0" dirty="0">
                <a:solidFill>
                  <a:srgbClr val="000000"/>
                </a:solidFill>
                <a:effectLst/>
                <a:latin typeface="Calibri"/>
                <a:ea typeface="Calibri"/>
                <a:cs typeface="Calibri"/>
              </a:rPr>
              <a:t>Die Durchführung von RCS-produzierenden Prozessen in einer geschlossenen Umgebung verhindert die Staubbelastung direkt an der Quelle.</a:t>
            </a:r>
          </a:p>
          <a:p>
            <a:pPr>
              <a:spcAft>
                <a:spcPts val="300"/>
              </a:spcAft>
            </a:pPr>
            <a:endParaRPr lang="en-US" dirty="0"/>
          </a:p>
        </p:txBody>
      </p:sp>
      <p:sp>
        <p:nvSpPr>
          <p:cNvPr id="29" name="TextBox 28">
            <a:extLst>
              <a:ext uri="{FF2B5EF4-FFF2-40B4-BE49-F238E27FC236}">
                <a16:creationId xmlns:a16="http://schemas.microsoft.com/office/drawing/2014/main" id="{05C478F3-51B4-1A4D-ABD9-1E0128297EDB}"/>
              </a:ext>
            </a:extLst>
          </p:cNvPr>
          <p:cNvSpPr txBox="1"/>
          <p:nvPr/>
        </p:nvSpPr>
        <p:spPr>
          <a:xfrm>
            <a:off x="6579515" y="4896000"/>
            <a:ext cx="2134063" cy="1517897"/>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ABSAUGUNG / BELÜFTUNG</a:t>
            </a:r>
          </a:p>
          <a:p>
            <a:pPr>
              <a:spcAft>
                <a:spcPts val="300"/>
              </a:spcAft>
            </a:pPr>
            <a:r>
              <a:rPr lang="de" sz="1200" b="0" i="0" strike="noStrike" cap="none" spc="0" baseline="0">
                <a:solidFill>
                  <a:srgbClr val="000000"/>
                </a:solidFill>
                <a:effectLst/>
                <a:latin typeface="Calibri"/>
                <a:ea typeface="Calibri"/>
                <a:cs typeface="Calibri"/>
              </a:rPr>
              <a:t>Fangen Sie RCS direkt an der Quelle ein, bevor wir ihm ausgesetzt sind und tauschen Sie kontaminierte Luft mit sauberer Luft aus.</a:t>
            </a:r>
          </a:p>
          <a:p>
            <a:endParaRPr lang="en-US"/>
          </a:p>
        </p:txBody>
      </p:sp>
      <p:sp>
        <p:nvSpPr>
          <p:cNvPr id="30" name="TextBox 29">
            <a:extLst>
              <a:ext uri="{FF2B5EF4-FFF2-40B4-BE49-F238E27FC236}">
                <a16:creationId xmlns:a16="http://schemas.microsoft.com/office/drawing/2014/main" id="{65238AFC-5BA5-EA4D-9DF4-A19D5EE9AF68}"/>
              </a:ext>
            </a:extLst>
          </p:cNvPr>
          <p:cNvSpPr txBox="1"/>
          <p:nvPr/>
        </p:nvSpPr>
        <p:spPr>
          <a:xfrm>
            <a:off x="9787266" y="3131929"/>
            <a:ext cx="2134062" cy="1479758"/>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SCHUTZAUSRÜSTUNG</a:t>
            </a:r>
          </a:p>
          <a:p>
            <a:r>
              <a:rPr lang="de" sz="1200" b="0" i="0" strike="noStrike" cap="none" spc="0" baseline="0">
                <a:solidFill>
                  <a:srgbClr val="000000"/>
                </a:solidFill>
                <a:effectLst/>
                <a:latin typeface="Calibri"/>
                <a:ea typeface="Calibri"/>
                <a:cs typeface="Calibri"/>
              </a:rPr>
              <a:t>PSA (z.B. Gesichtsmasken) schützt vor Staub, wenn alle anderen Kontrollmaßnahmen nicht ausreichen, um das Risiko zu minimieren.</a:t>
            </a:r>
          </a:p>
          <a:p>
            <a:endParaRPr lang="en-US"/>
          </a:p>
        </p:txBody>
      </p:sp>
      <p:sp>
        <p:nvSpPr>
          <p:cNvPr id="31" name="TextBox 30">
            <a:extLst>
              <a:ext uri="{FF2B5EF4-FFF2-40B4-BE49-F238E27FC236}">
                <a16:creationId xmlns:a16="http://schemas.microsoft.com/office/drawing/2014/main" id="{AB660412-ECE7-334F-BC67-5B70703BB86B}"/>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de" sz="1050" b="1" i="0" strike="noStrike" cap="none" spc="50" baseline="0">
                <a:solidFill>
                  <a:srgbClr val="EF9A2E"/>
                </a:solidFill>
                <a:effectLst/>
                <a:latin typeface="Futura Medium"/>
                <a:ea typeface="Futura Medium"/>
                <a:cs typeface="Futura Medium"/>
              </a:rPr>
              <a:t>WASSER</a:t>
            </a:r>
          </a:p>
          <a:p>
            <a:pPr>
              <a:spcAft>
                <a:spcPts val="300"/>
              </a:spcAft>
            </a:pPr>
            <a:r>
              <a:rPr lang="de" sz="1200" b="0" i="0" strike="noStrike" cap="none" spc="0" baseline="0">
                <a:solidFill>
                  <a:srgbClr val="000000"/>
                </a:solidFill>
                <a:effectLst/>
                <a:latin typeface="Calibri"/>
                <a:ea typeface="Calibri"/>
                <a:cs typeface="Calibri"/>
              </a:rPr>
              <a:t>Wenn Sie Wasser in Ihre Prozesse integrieren, verhindern Sie, dass Staub in die Luft gelangt, indem Sie die Partikel mit Wasser auffangen.</a:t>
            </a:r>
          </a:p>
          <a:p>
            <a:pPr>
              <a:spcAft>
                <a:spcPts val="300"/>
              </a:spcAft>
            </a:pPr>
            <a:endParaRPr lang="en-US"/>
          </a:p>
        </p:txBody>
      </p:sp>
    </p:spTree>
    <p:extLst>
      <p:ext uri="{BB962C8B-B14F-4D97-AF65-F5344CB8AC3E}">
        <p14:creationId xmlns:p14="http://schemas.microsoft.com/office/powerpoint/2010/main" val="30372993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r>
              <a:rPr lang="de" sz="2800" b="1" i="0" strike="noStrike" cap="none" spc="0" baseline="0">
                <a:solidFill>
                  <a:srgbClr val="F6A317"/>
                </a:solidFill>
                <a:effectLst/>
                <a:latin typeface="Helvetica"/>
                <a:ea typeface="Helvetica"/>
                <a:cs typeface="Helvetica"/>
              </a:rPr>
              <a:t>DIE RISIKEN BEI DIESER TÄTIGKEIT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5453624" cy="2938988"/>
          </a:xfrm>
        </p:spPr>
        <p:txBody>
          <a:bodyPr anchor="t"/>
          <a:lstStyle/>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Die Funktionsfähigkeit dieser Geräte ist entscheidend für den Schutz vor RCS.</a:t>
            </a:r>
          </a:p>
          <a:p>
            <a:pPr marL="342900" indent="-342900">
              <a:lnSpc>
                <a:spcPts val="2400"/>
              </a:lnSpc>
              <a:buFont typeface="Arial" panose="020B0604020202020204" pitchFamily="34" charset="0"/>
              <a:buChar char="•"/>
            </a:pPr>
            <a:r>
              <a:rPr lang="de" sz="1800" b="0" i="0" strike="noStrike" cap="none" spc="0" baseline="0">
                <a:solidFill>
                  <a:srgbClr val="000000"/>
                </a:solidFill>
                <a:effectLst/>
                <a:latin typeface="Helvetica"/>
                <a:ea typeface="Helvetica"/>
                <a:cs typeface="Helvetica"/>
              </a:rPr>
              <a:t>Langfristige Belastung durch hohe RCS-Werte kann zu schweren Lungenerkrankungen führen.</a:t>
            </a:r>
          </a:p>
          <a:p>
            <a:pPr>
              <a:lnSpc>
                <a:spcPts val="2400"/>
              </a:lnSpc>
            </a:pPr>
            <a:r>
              <a:rPr lang="de" sz="1800" b="0" i="0" strike="noStrike" cap="none" spc="0" baseline="0">
                <a:solidFill>
                  <a:srgbClr val="000000"/>
                </a:solidFill>
                <a:effectLst/>
                <a:latin typeface="Helvetica"/>
                <a:ea typeface="Helvetica"/>
                <a:cs typeface="Helvetica"/>
              </a:rPr>
              <a:t>Es ist wichtig, dass wir uns jeden Tag vor der Belastung durch diesen Staub schützen. </a:t>
            </a:r>
          </a:p>
          <a:p>
            <a:pPr>
              <a:lnSpc>
                <a:spcPts val="2400"/>
              </a:lnSpc>
            </a:pPr>
            <a:r>
              <a:rPr lang="de" sz="1800" b="0" i="0" strike="noStrike" cap="none" spc="0" baseline="0">
                <a:solidFill>
                  <a:srgbClr val="000000"/>
                </a:solidFill>
                <a:effectLst/>
                <a:latin typeface="Helvetica"/>
                <a:ea typeface="Helvetica"/>
                <a:cs typeface="Helvetica"/>
              </a:rPr>
              <a:t>Wenn wir bewährte Praktiken anwenden, schützen wir unsere Gesundheit.</a:t>
            </a:r>
          </a:p>
          <a:p>
            <a:pPr>
              <a:lnSpc>
                <a:spcPts val="2400"/>
              </a:lnSpc>
            </a:pPr>
            <a:r>
              <a:rPr lang="de" sz="1800" b="0" i="0" strike="noStrike" cap="none" spc="0" baseline="0">
                <a:solidFill>
                  <a:srgbClr val="000000"/>
                </a:solidFill>
                <a:effectLst/>
                <a:latin typeface="Helvetica"/>
                <a:ea typeface="Helvetica"/>
                <a:cs typeface="Helvetica"/>
              </a:rPr>
              <a:t>Wie werden Sie Ihren Ruhestand verbringen?</a:t>
            </a:r>
          </a:p>
        </p:txBody>
      </p:sp>
      <p:pic>
        <p:nvPicPr>
          <p:cNvPr id="7" name="Picture Placeholder 6" descr="A picture containing a sick person.&#10;">
            <a:extLst>
              <a:ext uri="{FF2B5EF4-FFF2-40B4-BE49-F238E27FC236}">
                <a16:creationId xmlns:a16="http://schemas.microsoft.com/office/drawing/2014/main" id="{89D6CD10-AD9D-9A45-87D3-BC373374B39F}"/>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252479" y="1742972"/>
            <a:ext cx="3548990" cy="2029091"/>
          </a:xfrm>
          <a:prstGeom prst="rect">
            <a:avLst/>
          </a:prstGeom>
        </p:spPr>
      </p:pic>
      <p:pic>
        <p:nvPicPr>
          <p:cNvPr id="8" name="Picture 7" descr="Old man riding a wave on a surfboard in the ocean.">
            <a:extLst>
              <a:ext uri="{FF2B5EF4-FFF2-40B4-BE49-F238E27FC236}">
                <a16:creationId xmlns:a16="http://schemas.microsoft.com/office/drawing/2014/main" id="{F8D1D515-97C3-E145-92C1-EA4CDB970638}"/>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255341"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FA503-E478-F44F-851B-B0BB20E05F8B}"/>
              </a:ext>
            </a:extLst>
          </p:cNvPr>
          <p:cNvSpPr>
            <a:spLocks noGrp="1"/>
          </p:cNvSpPr>
          <p:nvPr>
            <p:ph type="body" sz="quarter" idx="10"/>
          </p:nvPr>
        </p:nvSpPr>
        <p:spPr>
          <a:xfrm>
            <a:off x="777244" y="1640901"/>
            <a:ext cx="4920171" cy="850900"/>
          </a:xfrm>
        </p:spPr>
        <p:txBody>
          <a:bodyPr/>
          <a:lstStyle/>
          <a:p>
            <a:r>
              <a:rPr lang="de" sz="2800" b="1" i="0" strike="noStrike" cap="none" spc="0" baseline="0">
                <a:solidFill>
                  <a:srgbClr val="F6A317"/>
                </a:solidFill>
                <a:effectLst/>
                <a:latin typeface="Helvetica"/>
                <a:ea typeface="Helvetica"/>
                <a:cs typeface="Helvetica"/>
              </a:rPr>
              <a:t>WIE BELÜFTUNG RCS REDUZIERT</a:t>
            </a:r>
          </a:p>
        </p:txBody>
      </p:sp>
      <p:sp>
        <p:nvSpPr>
          <p:cNvPr id="3" name="Text Placeholder 2">
            <a:extLst>
              <a:ext uri="{FF2B5EF4-FFF2-40B4-BE49-F238E27FC236}">
                <a16:creationId xmlns:a16="http://schemas.microsoft.com/office/drawing/2014/main" id="{626AC553-3CC0-A94C-89A7-8650A9D69CB2}"/>
              </a:ext>
            </a:extLst>
          </p:cNvPr>
          <p:cNvSpPr>
            <a:spLocks noGrp="1"/>
          </p:cNvSpPr>
          <p:nvPr>
            <p:ph type="body" sz="quarter" idx="11"/>
          </p:nvPr>
        </p:nvSpPr>
        <p:spPr>
          <a:xfrm>
            <a:off x="777242" y="2747474"/>
            <a:ext cx="5725157" cy="3237451"/>
          </a:xfrm>
        </p:spPr>
        <p:txBody>
          <a:bodyPr/>
          <a:lstStyle/>
          <a:p>
            <a:pPr>
              <a:lnSpc>
                <a:spcPts val="2400"/>
              </a:lnSpc>
            </a:pPr>
            <a:r>
              <a:rPr lang="de" sz="1800" b="0" i="0" strike="noStrike" cap="none" spc="0" baseline="0" dirty="0">
                <a:solidFill>
                  <a:srgbClr val="000000"/>
                </a:solidFill>
                <a:effectLst/>
                <a:latin typeface="Helvetica"/>
                <a:ea typeface="Helvetica"/>
                <a:cs typeface="Helvetica"/>
              </a:rPr>
              <a:t>Die Belüftung wird eingesetzt, um die Belastung durch luftgetragenen Staub, einschließlich alveolengängiges kristallines Siliziumdioxid, zu verringern.</a:t>
            </a:r>
          </a:p>
          <a:p>
            <a:pPr>
              <a:lnSpc>
                <a:spcPts val="2400"/>
              </a:lnSpc>
            </a:pPr>
            <a:r>
              <a:rPr lang="de" sz="1800" b="0" i="0" strike="noStrike" cap="none" spc="0" baseline="0" dirty="0">
                <a:solidFill>
                  <a:srgbClr val="000000"/>
                </a:solidFill>
                <a:effectLst/>
                <a:latin typeface="Helvetica"/>
                <a:ea typeface="Helvetica"/>
                <a:cs typeface="Helvetica"/>
              </a:rPr>
              <a:t>Der Zweck von Belüftungssystemen ist der Schutz der Arbeitskräfte durch:</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Auffangen von Staub in der Luft, der durch Arbeitsprozesse entsteht, bevor wir ihm ausgesetzt werden</a:t>
            </a:r>
          </a:p>
          <a:p>
            <a:pPr marL="285750" indent="-285750">
              <a:lnSpc>
                <a:spcPts val="2400"/>
              </a:lnSpc>
              <a:buFont typeface="Arial" panose="020B0604020202020204" pitchFamily="34" charset="0"/>
              <a:buChar char="•"/>
            </a:pPr>
            <a:r>
              <a:rPr lang="de" sz="1800" b="0" i="0" strike="noStrike" cap="none" spc="0" baseline="0" dirty="0">
                <a:solidFill>
                  <a:srgbClr val="000000"/>
                </a:solidFill>
                <a:effectLst/>
                <a:latin typeface="Helvetica"/>
                <a:ea typeface="Helvetica"/>
                <a:cs typeface="Helvetica"/>
              </a:rPr>
              <a:t>Gewährleistung einer sicheren Luftqualität, indem kontaminierte Luft durch saubere Luft ersetzt wird</a:t>
            </a:r>
          </a:p>
        </p:txBody>
      </p:sp>
      <p:pic>
        <p:nvPicPr>
          <p:cNvPr id="6" name="Picture Placeholder 8">
            <a:extLst>
              <a:ext uri="{FF2B5EF4-FFF2-40B4-BE49-F238E27FC236}">
                <a16:creationId xmlns:a16="http://schemas.microsoft.com/office/drawing/2014/main" id="{4948EDDA-671C-4E9A-B938-FBDB4B68686B}"/>
              </a:ext>
            </a:extLst>
          </p:cNvPr>
          <p:cNvPicPr>
            <a:picLocks noGrp="1" noChangeAspect="1"/>
          </p:cNvPicPr>
          <p:nvPr>
            <p:ph type="pic" sz="quarter" idx="12"/>
          </p:nvPr>
        </p:nvPicPr>
        <p:blipFill rotWithShape="1">
          <a:blip r:embed="rId3"/>
          <a:srcRect l="4921" r="19401"/>
          <a:stretch/>
        </p:blipFill>
        <p:spPr>
          <a:xfrm>
            <a:off x="6587067" y="2491801"/>
            <a:ext cx="5180391" cy="3111448"/>
          </a:xfrm>
          <a:prstGeom prst="rect">
            <a:avLst/>
          </a:prstGeom>
        </p:spPr>
      </p:pic>
      <p:sp>
        <p:nvSpPr>
          <p:cNvPr id="4" name="TextBox 3">
            <a:extLst>
              <a:ext uri="{FF2B5EF4-FFF2-40B4-BE49-F238E27FC236}">
                <a16:creationId xmlns:a16="http://schemas.microsoft.com/office/drawing/2014/main" id="{58807824-4653-4EE2-98EC-F6A5CD9E19C6}"/>
              </a:ext>
            </a:extLst>
          </p:cNvPr>
          <p:cNvSpPr txBox="1"/>
          <p:nvPr/>
        </p:nvSpPr>
        <p:spPr>
          <a:xfrm>
            <a:off x="6502399" y="5603249"/>
            <a:ext cx="5265059" cy="523220"/>
          </a:xfrm>
          <a:prstGeom prst="rect">
            <a:avLst/>
          </a:prstGeom>
          <a:noFill/>
        </p:spPr>
        <p:txBody>
          <a:bodyPr wrap="square" rtlCol="0">
            <a:spAutoFit/>
          </a:bodyPr>
          <a:lstStyle/>
          <a:p>
            <a:pPr algn="ctr"/>
            <a:r>
              <a:rPr lang="de" sz="1400" b="0" i="0" strike="noStrike" cap="none" spc="0" baseline="0" dirty="0">
                <a:solidFill>
                  <a:srgbClr val="000000"/>
                </a:solidFill>
                <a:effectLst/>
                <a:latin typeface="Helvetica"/>
                <a:ea typeface="Helvetica"/>
                <a:cs typeface="Helvetica"/>
              </a:rPr>
              <a:t>Ein Entlüftungssystem an der Werkzeugmaschine, das den Staub an der Quelle auffängt</a:t>
            </a:r>
          </a:p>
        </p:txBody>
      </p:sp>
    </p:spTree>
    <p:extLst>
      <p:ext uri="{BB962C8B-B14F-4D97-AF65-F5344CB8AC3E}">
        <p14:creationId xmlns:p14="http://schemas.microsoft.com/office/powerpoint/2010/main" val="25476996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5C503-148E-804A-B6BD-D81F27B00C0E}"/>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ARTEN DER BELÜFTUNG</a:t>
            </a:r>
          </a:p>
        </p:txBody>
      </p:sp>
      <p:sp>
        <p:nvSpPr>
          <p:cNvPr id="3" name="Text Placeholder 2">
            <a:extLst>
              <a:ext uri="{FF2B5EF4-FFF2-40B4-BE49-F238E27FC236}">
                <a16:creationId xmlns:a16="http://schemas.microsoft.com/office/drawing/2014/main" id="{562CA652-A9E6-B84D-85CE-90E1A47F6B48}"/>
              </a:ext>
            </a:extLst>
          </p:cNvPr>
          <p:cNvSpPr>
            <a:spLocks noGrp="1"/>
          </p:cNvSpPr>
          <p:nvPr>
            <p:ph type="body" sz="quarter" idx="11"/>
          </p:nvPr>
        </p:nvSpPr>
        <p:spPr>
          <a:xfrm>
            <a:off x="783579" y="2252507"/>
            <a:ext cx="5718821" cy="3682369"/>
          </a:xfrm>
        </p:spPr>
        <p:txBody>
          <a:bodyPr anchor="t"/>
          <a:lstStyle/>
          <a:p>
            <a:pPr>
              <a:lnSpc>
                <a:spcPts val="2400"/>
              </a:lnSpc>
            </a:pPr>
            <a:r>
              <a:rPr lang="de" sz="1800" b="0" i="0" strike="noStrike" cap="none" spc="0" baseline="0" dirty="0">
                <a:solidFill>
                  <a:srgbClr val="000000"/>
                </a:solidFill>
                <a:effectLst/>
                <a:latin typeface="Helvetica"/>
                <a:ea typeface="Helvetica"/>
                <a:cs typeface="Helvetica"/>
              </a:rPr>
              <a:t>Es gibt drei Arten von Belüftungssystemen, die unterschiedliche Funktionen haben:</a:t>
            </a:r>
          </a:p>
          <a:p>
            <a:pPr marL="285750" indent="-285750">
              <a:lnSpc>
                <a:spcPts val="2400"/>
              </a:lnSpc>
              <a:spcBef>
                <a:spcPts val="600"/>
              </a:spcBef>
              <a:buFont typeface="Arial" panose="020B0604020202020204" pitchFamily="34" charset="0"/>
              <a:buChar char="•"/>
            </a:pPr>
            <a:r>
              <a:rPr lang="de" sz="1800" b="1" i="0" strike="noStrike" cap="none" spc="0" baseline="0" dirty="0">
                <a:solidFill>
                  <a:srgbClr val="000000"/>
                </a:solidFill>
                <a:effectLst/>
                <a:latin typeface="Helvetica"/>
                <a:ea typeface="Helvetica"/>
                <a:cs typeface="Helvetica"/>
              </a:rPr>
              <a:t>Natürliche Belüftung</a:t>
            </a:r>
            <a:r>
              <a:rPr lang="de" sz="1800" b="0" i="0" strike="noStrike" cap="none" spc="0" baseline="0" dirty="0">
                <a:solidFill>
                  <a:srgbClr val="000000"/>
                </a:solidFill>
                <a:effectLst/>
                <a:latin typeface="Helvetica"/>
                <a:ea typeface="Helvetica"/>
                <a:cs typeface="Helvetica"/>
              </a:rPr>
              <a:t> – (z. B. Frischluft aus Fenstern, Türen usw.) lässt die Luft strömen und reduziert auf natürliche Weise die Konzentration von Schadstoffen in der Luft</a:t>
            </a:r>
          </a:p>
          <a:p>
            <a:pPr marL="285750" indent="-285750">
              <a:lnSpc>
                <a:spcPts val="2400"/>
              </a:lnSpc>
              <a:spcBef>
                <a:spcPts val="600"/>
              </a:spcBef>
              <a:buFont typeface="Arial" panose="020B0604020202020204" pitchFamily="34" charset="0"/>
              <a:buChar char="•"/>
            </a:pPr>
            <a:r>
              <a:rPr lang="de" sz="1800" b="1" i="0" strike="noStrike" cap="none" spc="0" baseline="0" dirty="0">
                <a:solidFill>
                  <a:srgbClr val="000000"/>
                </a:solidFill>
                <a:effectLst/>
                <a:latin typeface="Helvetica"/>
                <a:ea typeface="Helvetica"/>
                <a:cs typeface="Helvetica"/>
              </a:rPr>
              <a:t>An der Wand montierte Ventilatoren</a:t>
            </a:r>
            <a:r>
              <a:rPr lang="de" sz="1800" b="0" i="0" strike="noStrike" cap="none" spc="0" baseline="0" dirty="0">
                <a:solidFill>
                  <a:srgbClr val="000000"/>
                </a:solidFill>
                <a:effectLst/>
                <a:latin typeface="Helvetica"/>
                <a:ea typeface="Helvetica"/>
                <a:cs typeface="Helvetica"/>
              </a:rPr>
              <a:t> – werden verwendet, um einen Luftstrom zu erzeugen, der kontaminierte Luft durch saubere Luft ersetzt</a:t>
            </a:r>
          </a:p>
          <a:p>
            <a:pPr marL="285750" indent="-285750">
              <a:lnSpc>
                <a:spcPts val="2400"/>
              </a:lnSpc>
              <a:spcBef>
                <a:spcPts val="600"/>
              </a:spcBef>
              <a:buFont typeface="Arial" panose="020B0604020202020204" pitchFamily="34" charset="0"/>
              <a:buChar char="•"/>
            </a:pPr>
            <a:r>
              <a:rPr lang="de" sz="1800" b="1" i="0" strike="noStrike" cap="none" spc="0" baseline="0" dirty="0">
                <a:solidFill>
                  <a:srgbClr val="000000"/>
                </a:solidFill>
                <a:effectLst/>
                <a:latin typeface="Helvetica"/>
                <a:ea typeface="Helvetica"/>
                <a:cs typeface="Helvetica"/>
              </a:rPr>
              <a:t>Absaugung</a:t>
            </a:r>
            <a:r>
              <a:rPr lang="de" sz="1800" b="0" i="0" strike="noStrike" cap="none" spc="0" baseline="0" dirty="0">
                <a:solidFill>
                  <a:srgbClr val="000000"/>
                </a:solidFill>
                <a:effectLst/>
                <a:latin typeface="Helvetica"/>
                <a:ea typeface="Helvetica"/>
                <a:cs typeface="Helvetica"/>
              </a:rPr>
              <a:t> – wird verwendet, um den Staub in der Luft auf sichere Weise abzusaugen, bevor er den Atembereich der Arbeitskräfte erreicht</a:t>
            </a:r>
          </a:p>
          <a:p>
            <a:pPr marL="285750" indent="-285750">
              <a:lnSpc>
                <a:spcPts val="2400"/>
              </a:lnSpc>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25B71734-E5BC-4D9B-BE64-6E127C590E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1718" y="1949295"/>
            <a:ext cx="5419725" cy="4095749"/>
          </a:xfrm>
          <a:prstGeom prst="rect">
            <a:avLst/>
          </a:prstGeom>
        </p:spPr>
      </p:pic>
    </p:spTree>
    <p:extLst>
      <p:ext uri="{BB962C8B-B14F-4D97-AF65-F5344CB8AC3E}">
        <p14:creationId xmlns:p14="http://schemas.microsoft.com/office/powerpoint/2010/main" val="392830938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p:txBody>
          <a:bodyPr/>
          <a:lstStyle/>
          <a:p>
            <a:r>
              <a:rPr lang="de" sz="2800" b="1" i="0" strike="noStrike" cap="none" spc="0" baseline="0">
                <a:solidFill>
                  <a:srgbClr val="F6A317"/>
                </a:solidFill>
                <a:effectLst/>
                <a:latin typeface="Helvetica"/>
                <a:ea typeface="Helvetica"/>
                <a:cs typeface="Helvetica"/>
              </a:rPr>
              <a:t>DOS UND DON'TS DER BELÜFTUNG</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662238"/>
            <a:ext cx="11039620" cy="3230407"/>
          </a:xfrm>
        </p:spPr>
        <p:txBody>
          <a:bodyPr/>
          <a:lstStyle/>
          <a:p>
            <a:pPr>
              <a:lnSpc>
                <a:spcPct val="100000"/>
              </a:lnSpc>
            </a:pPr>
            <a:r>
              <a:rPr lang="de" sz="1600" b="1" i="0" strike="noStrike" cap="none" spc="0" baseline="0" dirty="0">
                <a:solidFill>
                  <a:srgbClr val="000000"/>
                </a:solidFill>
                <a:effectLst/>
                <a:latin typeface="Helvetica"/>
                <a:ea typeface="Helvetica"/>
                <a:cs typeface="Helvetica"/>
              </a:rPr>
              <a:t>DO</a:t>
            </a:r>
          </a:p>
          <a:p>
            <a:pPr marL="285750" indent="-285750">
              <a:lnSpc>
                <a:spcPct val="100000"/>
              </a:lnSpc>
              <a:buSzPct val="85000"/>
              <a:buFont typeface=".Apple Color Emoji UI"/>
              <a:buChar char="✅"/>
            </a:pPr>
            <a:r>
              <a:rPr lang="de" sz="1600" b="0" i="0" strike="noStrike" cap="none" spc="0" baseline="0" dirty="0">
                <a:solidFill>
                  <a:srgbClr val="000000"/>
                </a:solidFill>
                <a:effectLst/>
                <a:latin typeface="Helvetica"/>
                <a:ea typeface="Helvetica"/>
                <a:cs typeface="Helvetica"/>
              </a:rPr>
              <a:t>Verwenden Sie Belüftungssysteme, wenn vorhanden</a:t>
            </a:r>
          </a:p>
          <a:p>
            <a:pPr marL="285750" indent="-285750">
              <a:lnSpc>
                <a:spcPct val="100000"/>
              </a:lnSpc>
              <a:buSzPct val="85000"/>
              <a:buFont typeface=".Apple Color Emoji UI"/>
              <a:buChar char="✅"/>
            </a:pPr>
            <a:r>
              <a:rPr lang="de" sz="1600" b="0" i="0" strike="noStrike" cap="none" spc="0" baseline="0" dirty="0">
                <a:solidFill>
                  <a:srgbClr val="000000"/>
                </a:solidFill>
                <a:effectLst/>
                <a:latin typeface="Helvetica"/>
                <a:ea typeface="Helvetica"/>
                <a:cs typeface="Helvetica"/>
              </a:rPr>
              <a:t>Melden Sie Probleme und Störungen von Belüftungssystemen</a:t>
            </a:r>
          </a:p>
          <a:p>
            <a:pPr marL="285750" indent="-285750">
              <a:lnSpc>
                <a:spcPct val="100000"/>
              </a:lnSpc>
              <a:spcAft>
                <a:spcPts val="1000"/>
              </a:spcAft>
              <a:buSzPct val="85000"/>
              <a:buFont typeface=".Apple Color Emoji UI"/>
              <a:buChar char="✅"/>
            </a:pPr>
            <a:r>
              <a:rPr lang="de" sz="1600" b="0" i="0" strike="noStrike" cap="none" spc="0" baseline="0" dirty="0">
                <a:solidFill>
                  <a:srgbClr val="FF0000"/>
                </a:solidFill>
                <a:effectLst/>
                <a:latin typeface="Helvetica"/>
                <a:ea typeface="Helvetica"/>
                <a:cs typeface="Helvetica"/>
              </a:rPr>
              <a:t>Text für Lehrkraft – Fügen Sie zusätzlichen Text über Belüftungen ein, der für Ihren eigenen Kontext relevant ist.</a:t>
            </a:r>
          </a:p>
          <a:p>
            <a:pPr>
              <a:lnSpc>
                <a:spcPct val="100000"/>
              </a:lnSpc>
            </a:pPr>
            <a:r>
              <a:rPr lang="de" sz="1600" b="1" i="0" strike="noStrike" cap="none" spc="0" baseline="0" dirty="0">
                <a:solidFill>
                  <a:srgbClr val="000000"/>
                </a:solidFill>
                <a:effectLst/>
                <a:latin typeface="Helvetica"/>
                <a:ea typeface="Helvetica"/>
                <a:cs typeface="Helvetica"/>
              </a:rPr>
              <a:t>DON’T</a:t>
            </a:r>
          </a:p>
          <a:p>
            <a:pPr marL="285750" indent="-285750">
              <a:lnSpc>
                <a:spcPct val="100000"/>
              </a:lnSpc>
              <a:buSzPct val="85000"/>
              <a:buFont typeface=".Apple Color Emoji UI"/>
              <a:buChar char="❌"/>
            </a:pPr>
            <a:r>
              <a:rPr lang="de" sz="1600" b="0" i="0" strike="noStrike" cap="none" spc="0" baseline="0" dirty="0">
                <a:solidFill>
                  <a:srgbClr val="000000"/>
                </a:solidFill>
                <a:effectLst/>
                <a:latin typeface="Helvetica"/>
                <a:ea typeface="Helvetica"/>
                <a:cs typeface="Helvetica"/>
              </a:rPr>
              <a:t>Beeinträchtigen Sie das Belüftungssystem nicht</a:t>
            </a:r>
          </a:p>
          <a:p>
            <a:pPr marL="285750" indent="-285750">
              <a:lnSpc>
                <a:spcPct val="100000"/>
              </a:lnSpc>
              <a:buSzPct val="85000"/>
              <a:buFont typeface=".Apple Color Emoji UI"/>
              <a:buChar char="❌"/>
            </a:pPr>
            <a:r>
              <a:rPr lang="de" sz="1600" b="0" i="0" strike="noStrike" cap="none" spc="0" baseline="0" dirty="0">
                <a:solidFill>
                  <a:srgbClr val="000000"/>
                </a:solidFill>
                <a:effectLst/>
                <a:latin typeface="Helvetica"/>
                <a:ea typeface="Helvetica"/>
                <a:cs typeface="Helvetica"/>
              </a:rPr>
              <a:t>Verwenden Sie keine tragbaren Ventilatoren, die den Luftstrom um Absaugungen stören können oder den abgesetzten Staub aufwirbeln und in die Luft bringen können</a:t>
            </a:r>
          </a:p>
          <a:p>
            <a:pPr marL="285750" indent="-285750">
              <a:lnSpc>
                <a:spcPct val="100000"/>
              </a:lnSpc>
              <a:buSzPct val="85000"/>
              <a:buFont typeface=".Apple Color Emoji UI"/>
              <a:buChar char="❌"/>
            </a:pPr>
            <a:r>
              <a:rPr lang="de" sz="1600" b="0" i="0" strike="noStrike" cap="none" spc="0" baseline="0" dirty="0">
                <a:solidFill>
                  <a:srgbClr val="FF0000"/>
                </a:solidFill>
                <a:effectLst/>
                <a:latin typeface="Helvetica"/>
                <a:ea typeface="Helvetica"/>
                <a:cs typeface="Helvetica"/>
              </a:rPr>
              <a:t>Text für Lehrkraft – Fügen Sie zusätzlichen Text über Belüftungen ein, der für Ihren eigenen Kontext relevant ist.</a:t>
            </a:r>
          </a:p>
          <a:p>
            <a:pPr marL="285750" indent="-285750">
              <a:lnSpc>
                <a:spcPct val="100000"/>
              </a:lnSpc>
              <a:buSzPct val="85000"/>
              <a:buFont typeface=".Apple Color Emoji UI"/>
              <a:buChar char="✅"/>
            </a:pPr>
            <a:endParaRPr lang="en-US" dirty="0">
              <a:solidFill>
                <a:srgbClr val="FF0000"/>
              </a:solidFill>
            </a:endParaRPr>
          </a:p>
        </p:txBody>
      </p:sp>
    </p:spTree>
    <p:extLst>
      <p:ext uri="{BB962C8B-B14F-4D97-AF65-F5344CB8AC3E}">
        <p14:creationId xmlns:p14="http://schemas.microsoft.com/office/powerpoint/2010/main" val="288333253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General Ventilation" id="{A96ADDEE-E5AB-104E-87B4-98BFC61B8EF6}" vid="{AD8F85EB-804D-284D-BBBB-AE7BAA1C95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d9d7403-2d8c-4818-ae25-2c5629bc7330">
      <Terms xmlns="http://schemas.microsoft.com/office/infopath/2007/PartnerControls"/>
    </lcf76f155ced4ddcb4097134ff3c332f>
    <TaxCatchAll xmlns="d8ecf516-e360-4672-81b9-68723bedb71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45FEE-AD81-4023-B6AC-5CAEA335ED97}">
  <ds:schemaRefs>
    <ds:schemaRef ds:uri="http://www.w3.org/XML/1998/namespace"/>
    <ds:schemaRef ds:uri="http://schemas.openxmlformats.org/package/2006/metadata/core-properties"/>
    <ds:schemaRef ds:uri="http://schemas.microsoft.com/office/2006/documentManagement/types"/>
    <ds:schemaRef ds:uri="http://purl.org/dc/terms/"/>
    <ds:schemaRef ds:uri="6d9d7403-2d8c-4818-ae25-2c5629bc7330"/>
    <ds:schemaRef ds:uri="http://purl.org/dc/elements/1.1/"/>
    <ds:schemaRef ds:uri="http://schemas.microsoft.com/office/infopath/2007/PartnerControls"/>
    <ds:schemaRef ds:uri="http://purl.org/dc/dcmitype/"/>
    <ds:schemaRef ds:uri="d8ecf516-e360-4672-81b9-68723bedb71f"/>
    <ds:schemaRef ds:uri="http://schemas.microsoft.com/office/2006/metadata/properties"/>
  </ds:schemaRefs>
</ds:datastoreItem>
</file>

<file path=customXml/itemProps2.xml><?xml version="1.0" encoding="utf-8"?>
<ds:datastoreItem xmlns:ds="http://schemas.openxmlformats.org/officeDocument/2006/customXml" ds:itemID="{28A94C58-5A90-48BA-B0CB-04901F5CF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63</TotalTime>
  <Words>1020</Words>
  <Application>Microsoft Macintosh PowerPoint</Application>
  <PresentationFormat>Widescreen</PresentationFormat>
  <Paragraphs>83</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21</cp:revision>
  <dcterms:created xsi:type="dcterms:W3CDTF">2020-06-24T14:34:32Z</dcterms:created>
  <dcterms:modified xsi:type="dcterms:W3CDTF">2024-11-13T11:20:04Z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