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B13BC-7A1C-3C43-B045-4E5D2C203417}" v="2" dt="2020-12-09T20:24:09.715"/>
    <p1510:client id="{BD36EFD7-B57D-4C69-9772-B8E6C3775D73}" v="3" dt="2022-09-22T14:31:58.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94354" autoAdjust="0"/>
  </p:normalViewPr>
  <p:slideViewPr>
    <p:cSldViewPr snapToGrid="0" snapToObjects="1">
      <p:cViewPr varScale="1">
        <p:scale>
          <a:sx n="116" d="100"/>
          <a:sy n="116" d="100"/>
        </p:scale>
        <p:origin x="1072"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800" b="0" i="0" strike="noStrike" cap="none" spc="0" baseline="0">
                <a:solidFill>
                  <a:srgbClr val="000000"/>
                </a:solidFill>
                <a:effectLst/>
                <a:latin typeface="Calibri"/>
                <a:ea typeface="Calibri"/>
                <a:cs typeface="Calibri"/>
              </a:rPr>
              <a:t>Liiallinen altistus hengitettävälle kiteiselle piidioksidille (RSC) voi johtaa vakaviin terveysongelmiin pitkällä aikavälillä. Siitä syystä on tärkeää, että kaikki työntekijät tuntevat hyvät käytännöt, jotka rajoittavat altistusta piidioksidipölylle tai poistavat altistuksen kokonaan.</a:t>
            </a:r>
          </a:p>
          <a:p>
            <a:endParaRPr lang="en-US"/>
          </a:p>
          <a:p>
            <a:r>
              <a:rPr lang="fi" sz="1800" b="0" i="0" strike="noStrike" cap="none" spc="0" baseline="0">
                <a:solidFill>
                  <a:srgbClr val="000000"/>
                </a:solidFill>
                <a:effectLst/>
                <a:latin typeface="Calibri"/>
                <a:ea typeface="Calibri"/>
                <a:cs typeface="Calibri"/>
              </a:rPr>
              <a:t>Tässä koulutuksessa annetaan tietoa ja opastusta yleisestä ilmanvaihdosta ympäristöissä, joissa on kiteistä piidioksidia.</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200" b="0" i="0" strike="noStrike" cap="none" spc="0" baseline="0">
                <a:solidFill>
                  <a:srgbClr val="000000"/>
                </a:solidFill>
                <a:effectLst/>
                <a:latin typeface="Calibri"/>
                <a:ea typeface="Calibri"/>
                <a:cs typeface="Calibri"/>
              </a:rPr>
              <a:t>Ilmanvaihto on tärkeä osa sisäilman laadun ylläpitoa työympäristöissä. Hyvin suunniteltu kohdepoistojärjestelmä on yksi tehokkaimmista tavoista vähentää altistusta piipölylle silloin, kun pölyn syntymistä ei voida ehkäistä eristämisellä tai märkämenetelmillä.</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800" b="0" i="0" strike="noStrike" cap="none" spc="0" baseline="0">
                <a:solidFill>
                  <a:srgbClr val="000000"/>
                </a:solidFill>
                <a:effectLst/>
                <a:latin typeface="Calibri"/>
                <a:ea typeface="Calibri"/>
                <a:cs typeface="Calibri"/>
              </a:rPr>
              <a:t>Ilmanvaihtoa on kolmea tyyppiä. Kohdepoistoa pidetään yleisesti tehokkaimpana ilmanvaihdon tyyppinä, ja sitä tulisi käyttää aina kun mahdollista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fi" sz="1000" b="0" i="0" strike="noStrike" cap="none" spc="0" baseline="0">
                <a:solidFill>
                  <a:srgbClr val="000000"/>
                </a:solidFill>
                <a:effectLst/>
                <a:latin typeface="Helvetica"/>
                <a:ea typeface="Helvetica"/>
                <a:cs typeface="Helvetica"/>
              </a:rPr>
              <a:t>Tämä koulutuspaketti on kehitetty osana NEPSI:n Hyvä käytäntö -opasta – vieraile osoitteessa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7485017" y="429114"/>
            <a:ext cx="4332334"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 sz="1400" b="1" i="0" strike="noStrike" cap="none" spc="0" baseline="0">
                <a:solidFill>
                  <a:srgbClr val="F6A317"/>
                </a:solidFill>
                <a:effectLst/>
                <a:latin typeface="Helvetica"/>
                <a:ea typeface="Helvetica"/>
                <a:cs typeface="Helvetica"/>
              </a:rPr>
              <a:t>HYVÄ KÄYTÄNTÖ -KOULUTUS ILMANVAIHTOON JA ILMANVAIHTOJÄRJESTELMIIN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424069"/>
            <a:ext cx="6745641" cy="1409377"/>
          </a:xfrm>
        </p:spPr>
        <p:txBody>
          <a:bodyPr anchor="t"/>
          <a:lstStyle/>
          <a:p>
            <a:pPr>
              <a:lnSpc>
                <a:spcPct val="100000"/>
              </a:lnSpc>
            </a:pPr>
            <a:r>
              <a:rPr lang="fi" sz="2800" b="1" i="0" strike="noStrike" cap="none" spc="0" baseline="0" dirty="0">
                <a:solidFill>
                  <a:srgbClr val="FFFFFF"/>
                </a:solidFill>
                <a:effectLst/>
                <a:latin typeface="Helvetica"/>
                <a:ea typeface="Helvetica"/>
                <a:cs typeface="Helvetica"/>
              </a:rPr>
              <a:t>HYVÄ KÄYTÄNTÖ -KOULUTUS ILMANVAIHTOON JA ILMANVAIHTOJÄRJESTELMIIN</a:t>
            </a:r>
          </a:p>
        </p:txBody>
      </p:sp>
      <p:sp>
        <p:nvSpPr>
          <p:cNvPr id="2" name="Rectangle 1">
            <a:extLst>
              <a:ext uri="{FF2B5EF4-FFF2-40B4-BE49-F238E27FC236}">
                <a16:creationId xmlns:a16="http://schemas.microsoft.com/office/drawing/2014/main" id="{0B4C9CAB-7986-7246-85DA-293E0C28CCC7}"/>
              </a:ext>
            </a:extLst>
          </p:cNvPr>
          <p:cNvSpPr/>
          <p:nvPr/>
        </p:nvSpPr>
        <p:spPr>
          <a:xfrm>
            <a:off x="8867955" y="346364"/>
            <a:ext cx="3005390" cy="86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TYHJÄ DIA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fi" sz="1800" b="0" i="0" strike="noStrike" cap="none" spc="0" baseline="0">
                <a:solidFill>
                  <a:srgbClr val="000000"/>
                </a:solidFill>
                <a:effectLst/>
                <a:latin typeface="Helvetica"/>
                <a:ea typeface="Helvetica"/>
                <a:cs typeface="Helvetica"/>
              </a:rPr>
              <a:t>Käytä tätä diaa lisätäksesi työympäristöön ja kontekstiin räätälöityä materiaalia.</a:t>
            </a:r>
          </a:p>
          <a:p>
            <a:pPr>
              <a:lnSpc>
                <a:spcPts val="2400"/>
              </a:lnSpc>
            </a:pPr>
            <a:r>
              <a:rPr lang="fi" sz="1800" b="0" i="0" strike="noStrike" cap="none" spc="0" baseline="0">
                <a:solidFill>
                  <a:srgbClr val="000000"/>
                </a:solidFill>
                <a:effectLst/>
                <a:latin typeface="Helvetica"/>
                <a:ea typeface="Helvetica"/>
                <a:cs typeface="Helvetica"/>
              </a:rPr>
              <a:t>Vaihda kuva napsauttamalla hiiren oikeaa painiketta &gt; vaihda kuva &gt; tiedostosta</a:t>
            </a:r>
          </a:p>
          <a:p>
            <a:pPr>
              <a:lnSpc>
                <a:spcPts val="2400"/>
              </a:lnSpc>
            </a:pPr>
            <a:r>
              <a:rPr lang="fi" sz="1800" b="0" i="0" strike="noStrike" cap="none" spc="0" baseline="0">
                <a:solidFill>
                  <a:srgbClr val="000000"/>
                </a:solidFill>
                <a:effectLst/>
                <a:latin typeface="Helvetica"/>
                <a:ea typeface="Helvetica"/>
                <a:cs typeface="Helvetica"/>
              </a:rPr>
              <a:t>Lisää uusia dioja napsauttamalla ”Uusi dia” yllä olevassa valintanauhassa.</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LOPUKSI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fi" sz="1800" b="0" i="0" strike="noStrike" cap="none" spc="0" baseline="0" dirty="0">
                <a:solidFill>
                  <a:srgbClr val="000000"/>
                </a:solidFill>
                <a:effectLst/>
                <a:latin typeface="Helvetica"/>
                <a:ea typeface="Helvetica"/>
                <a:cs typeface="Helvetica"/>
              </a:rPr>
              <a:t>Ilmanvaihto on tärkeä osa pölynhallintaa ja auttaa säilyttämään turvallisen ilmanlaadun tason.</a:t>
            </a:r>
          </a:p>
          <a:p>
            <a:pPr>
              <a:lnSpc>
                <a:spcPts val="2400"/>
              </a:lnSpc>
              <a:spcBef>
                <a:spcPts val="600"/>
              </a:spcBef>
              <a:spcAft>
                <a:spcPts val="1000"/>
              </a:spcAft>
            </a:pPr>
            <a:r>
              <a:rPr lang="fi" sz="1800" b="0" i="0" strike="noStrike" cap="none" spc="0" baseline="0" dirty="0">
                <a:solidFill>
                  <a:srgbClr val="000000"/>
                </a:solidFill>
                <a:effectLst/>
                <a:latin typeface="Helvetica"/>
                <a:ea typeface="Helvetica"/>
                <a:cs typeface="Helvetica"/>
              </a:rPr>
              <a:t>Muista: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Käytä ilmanvaihtojärjestelmiä aina kun mahdollista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Älä häiritse ilmanvaihtojärjestelmien toimintaa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Jos epäilet ilmanvaihtojärjestelmän olevan epäkunnossa, ota yhteyttä esimieheen</a:t>
            </a:r>
          </a:p>
          <a:p>
            <a:pPr marL="285750" indent="-285750">
              <a:lnSpc>
                <a:spcPts val="2400"/>
              </a:lnSpc>
              <a:spcBef>
                <a:spcPts val="600"/>
              </a:spcBef>
              <a:spcAft>
                <a:spcPts val="600"/>
              </a:spcAft>
              <a:buClr>
                <a:srgbClr val="F1B600"/>
              </a:buClr>
              <a:buSzPct val="120000"/>
              <a:buFont typeface="Wingdings" pitchFamily="2" charset="2"/>
              <a:buChar char="q"/>
            </a:pPr>
            <a:endParaRPr lang="en-GB" sz="1800" dirty="0"/>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LISÄÄ OPPIMATERIAALEJA</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5105972"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dirty="0">
                <a:solidFill>
                  <a:srgbClr val="000000"/>
                </a:solidFill>
                <a:effectLst/>
                <a:latin typeface="Helvetica"/>
                <a:ea typeface="Helvetica"/>
                <a:cs typeface="Helvetica"/>
                <a:hlinkClick r:id="rId3" history="0"/>
              </a:rPr>
              <a:t>Hyvä käytäntö yleisestä ilmanvaihdosta (Tehtäväarkki 2.1.9)</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dirty="0">
                <a:solidFill>
                  <a:srgbClr val="000000"/>
                </a:solidFill>
                <a:effectLst/>
                <a:latin typeface="Helvetica"/>
                <a:ea typeface="Helvetica"/>
                <a:cs typeface="Helvetica"/>
                <a:hlinkClick r:id="rId4" history="0"/>
              </a:rPr>
              <a:t>NEPSI Hyvä käytäntö -opas</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dirty="0">
                <a:solidFill>
                  <a:srgbClr val="000000"/>
                </a:solidFill>
                <a:effectLst/>
                <a:latin typeface="Helvetica"/>
                <a:ea typeface="Helvetica"/>
                <a:cs typeface="Helvetica"/>
                <a:hlinkClick r:id="rId5" history="0"/>
              </a:rPr>
              <a:t>NEPSI Opas PK-yrityksille</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260551"/>
            <a:ext cx="10022946" cy="441788"/>
          </a:xfrm>
          <a:prstGeom prst="rect">
            <a:avLst/>
          </a:prstGeom>
          <a:noFill/>
          <a:ln>
            <a:noFill/>
          </a:ln>
        </p:spPr>
        <p:txBody>
          <a:bodyPr wrap="square" anchor="ctr">
            <a:spAutoFit/>
          </a:bodyPr>
          <a:lstStyle/>
          <a:p>
            <a:pPr>
              <a:lnSpc>
                <a:spcPts val="3000"/>
              </a:lnSpc>
              <a:spcBef>
                <a:spcPts val="1200"/>
              </a:spcBef>
              <a:spcAft>
                <a:spcPts val="1200"/>
              </a:spcAft>
              <a:buSzPct val="130000"/>
            </a:pPr>
            <a:r>
              <a:rPr lang="fi" b="0" i="0" strike="noStrike" cap="none" spc="0" baseline="0" dirty="0">
                <a:solidFill>
                  <a:srgbClr val="000000"/>
                </a:solidFill>
                <a:effectLst/>
                <a:latin typeface="Calibri"/>
                <a:ea typeface="Calibri"/>
                <a:cs typeface="Calibri"/>
              </a:rPr>
              <a:t>Vieraile </a:t>
            </a:r>
            <a:r>
              <a:rPr lang="fi" b="1" i="0" strike="noStrike" cap="none" spc="0" baseline="0" dirty="0">
                <a:solidFill>
                  <a:srgbClr val="000000"/>
                </a:solidFill>
                <a:effectLst/>
                <a:latin typeface="Calibri"/>
                <a:ea typeface="Calibri"/>
                <a:cs typeface="Calibri"/>
              </a:rPr>
              <a:t>NEPSI:n e-oppimisalustalla</a:t>
            </a:r>
            <a:r>
              <a:rPr lang="fi" b="0" i="0" strike="noStrike" cap="none" spc="0" baseline="0" dirty="0">
                <a:solidFill>
                  <a:srgbClr val="000000"/>
                </a:solidFill>
                <a:effectLst/>
                <a:latin typeface="Calibri"/>
                <a:ea typeface="Calibri"/>
                <a:cs typeface="Calibri"/>
              </a:rPr>
              <a:t> osoitteessa </a:t>
            </a:r>
            <a:r>
              <a:rPr lang="fi" b="0" i="0" strike="noStrike" cap="none" spc="0" baseline="0" dirty="0">
                <a:solidFill>
                  <a:srgbClr val="000000"/>
                </a:solidFill>
                <a:effectLst/>
                <a:latin typeface="Calibri"/>
                <a:ea typeface="Calibri"/>
                <a:cs typeface="Calibri"/>
                <a:hlinkClick r:id="rId6" history="0"/>
              </a:rPr>
              <a:t>training.nepsi.eu</a:t>
            </a:r>
            <a:r>
              <a:rPr lang="fi" b="0" i="0" strike="noStrike" cap="none" spc="0" baseline="0" dirty="0">
                <a:solidFill>
                  <a:srgbClr val="000000"/>
                </a:solidFill>
                <a:effectLst/>
                <a:latin typeface="Calibri"/>
                <a:ea typeface="Calibri"/>
                <a:cs typeface="Calibri"/>
              </a:rPr>
              <a:t> ja löydä lisää oppimateriaalia RCS:stä</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en-US" sz="2800" dirty="0"/>
              <a:t>JOHDANTO (KOULUTTAJALLE)</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fi-FI" sz="1800" dirty="0">
                <a:latin typeface="Helvetica"/>
                <a:cs typeface="Helvetica"/>
              </a:rPr>
              <a:t>NEPSI on kehittänyt koulutusmateriaaleja osaksi NEPSI:n Hyvän käytännön toteuttamisen koulutusvaihetta.</a:t>
            </a:r>
          </a:p>
          <a:p>
            <a:pPr>
              <a:lnSpc>
                <a:spcPts val="2400"/>
              </a:lnSpc>
            </a:pPr>
            <a:r>
              <a:rPr lang="fi-FI" sz="1800" dirty="0">
                <a:latin typeface="Helvetica"/>
                <a:cs typeface="Helvetica"/>
              </a:rPr>
              <a:t>Kukin PowerPoint-koulutuspaketti kattaa aiheen, joka on hyödyllinen kaikilta sellaisilta aloilta tuleville työntekilöille, joilla käsitellään kiteistä piidioksidia sisältäviä materiaaleja. Koulutuspaketeissa on tietoa kuhunkin aiheeseen liittyvistä pölylle altistumisen aiheuttamista riskeistä sekä hyvistä käytännöistä ja toimista, joilla riskejä voidaan vähentää. Koulutuksen tarkoituksena on antaa työntekijöille tietoa siitä, miten he voivat toteuttaa varotoimia tehokkaasti ja vähentää siten altistumistaan hengitettävälle piidioksidille (RCS) työpaikalla.</a:t>
            </a:r>
          </a:p>
          <a:p>
            <a:pPr>
              <a:lnSpc>
                <a:spcPts val="2400"/>
              </a:lnSpc>
            </a:pPr>
            <a:r>
              <a:rPr lang="fi-FI" sz="1800" dirty="0">
                <a:latin typeface="Helvetica"/>
                <a:cs typeface="Helvetica"/>
              </a:rPr>
              <a:t>Käytä tyhjää templaattia ja korvaa väliaikaiset tekstit omillasi lisätäksesi tietoa tähän koulutuspakettiin tarvittaessa.</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HUOMIOITAVAA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fi" sz="1800" b="0" i="0" strike="noStrike" cap="none" spc="0" baseline="0">
                <a:solidFill>
                  <a:srgbClr val="000000"/>
                </a:solidFill>
                <a:effectLst/>
                <a:latin typeface="Helvetica"/>
                <a:ea typeface="Helvetica"/>
                <a:cs typeface="Helvetica"/>
              </a:rPr>
              <a:t>Tässä PowerPoint-koulutuksessa esitetty tieto on luonteeltaan neuvoa-antavaa ja sisällöltään informatiivista. Tässä esitetty tieto ei ole standardi eikä asetus, eikä se aseta mitään uusia laillisia velvoitteita tai muuta voimassa olevia terveydenhuoltoon liittyvien lakien tai käytänteiden määrittämiä velvoitteita.</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JOHDANTO</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pPr>
            <a:r>
              <a:rPr lang="fi" sz="1800" b="1" i="0" strike="noStrike" cap="none" spc="0" baseline="0" dirty="0">
                <a:solidFill>
                  <a:srgbClr val="000000"/>
                </a:solidFill>
                <a:effectLst/>
                <a:latin typeface="Helvetica"/>
                <a:ea typeface="Helvetica"/>
                <a:cs typeface="Helvetica"/>
              </a:rPr>
              <a:t>Etusijalla on oppia suojautumaan työperäisiltä vaaroilta terveydelle.</a:t>
            </a:r>
          </a:p>
          <a:p>
            <a:pPr>
              <a:lnSpc>
                <a:spcPts val="2400"/>
              </a:lnSpc>
            </a:pPr>
            <a:r>
              <a:rPr lang="fi" sz="1800" b="0" i="0" strike="noStrike" cap="none" spc="0" baseline="0" dirty="0">
                <a:solidFill>
                  <a:srgbClr val="000000"/>
                </a:solidFill>
                <a:effectLst/>
                <a:latin typeface="Helvetica"/>
                <a:ea typeface="Helvetica"/>
                <a:cs typeface="Helvetica"/>
              </a:rPr>
              <a:t>Tässä PowerPoint-koulutuksessa opit seuraavista asioista:</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Kolme ilmanvaihtojärjestelmätyyppiä, joita käytetään vähentämään työntekijöiden altistusta hengitettävälle piidioksidipölylle (RCS)</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Hyvät käytännöt ilmanvaihtoon</a:t>
            </a:r>
          </a:p>
          <a:p>
            <a:pPr marL="285750" indent="-285750">
              <a:lnSpc>
                <a:spcPts val="2400"/>
              </a:lnSpc>
              <a:buFont typeface="Arial" panose="020B0604020202020204" pitchFamily="34" charset="0"/>
              <a:buChar char="•"/>
            </a:pPr>
            <a:r>
              <a:rPr lang="fi" sz="1800" b="0" i="0" strike="noStrike" cap="none" spc="0" baseline="0" dirty="0">
                <a:solidFill>
                  <a:srgbClr val="FF0000"/>
                </a:solidFill>
                <a:effectLst/>
                <a:latin typeface="Helvetica"/>
                <a:ea typeface="Helvetica"/>
                <a:cs typeface="Helvetica"/>
              </a:rPr>
              <a:t>Tilaa kouluttajan tekstille – jos olet lisännyt oman dian, lisää tähän lyhyt kuvaus materiaalista</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5708" y="2660661"/>
            <a:ext cx="4842132"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lIns="91440" tIns="45720" rIns="91440" bIns="45720" anchor="t"/>
          <a:lstStyle/>
          <a:p>
            <a:r>
              <a:rPr lang="fi" sz="2800" dirty="0">
                <a:latin typeface="Helvetica"/>
                <a:ea typeface="Helvetica"/>
                <a:cs typeface="Helvetica"/>
              </a:rPr>
              <a:t>PÖLYNHALLINTA-MENETELMÄT</a:t>
            </a:r>
            <a:endParaRPr lang="fi"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fi" sz="1800" b="0" i="0" strike="noStrike" cap="none" spc="0" baseline="0">
                <a:solidFill>
                  <a:srgbClr val="000000"/>
                </a:solidFill>
                <a:effectLst/>
                <a:latin typeface="Helvetica"/>
                <a:ea typeface="Helvetica"/>
                <a:cs typeface="Helvetica"/>
              </a:rPr>
              <a:t>Ilmanvaihto (ja ilmanpoisto) on yksi viidestä tärkeimmästä pölynhallintamenetelmästä.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4" y="1702138"/>
            <a:ext cx="2134063" cy="1639939"/>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HYVÄ HYGIENIA / TALOUDENHOITO</a:t>
            </a:r>
          </a:p>
          <a:p>
            <a:r>
              <a:rPr lang="fi" sz="1200" b="0" i="0" strike="noStrike" cap="none" spc="0" baseline="0">
                <a:solidFill>
                  <a:srgbClr val="000000"/>
                </a:solidFill>
                <a:effectLst/>
                <a:latin typeface="Calibri"/>
                <a:ea typeface="Calibri"/>
                <a:cs typeface="Calibri"/>
              </a:rPr>
              <a:t>Työvaatteiden pesu ja prosessien tuottaman pölyn imurointi estää pölyn kertymisen ajan myötä – puhdas työtila on turvallinen</a:t>
            </a:r>
          </a:p>
          <a:p>
            <a:endParaRPr lang="en-US"/>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394767"/>
            <a:ext cx="2134063" cy="1334834"/>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SULJETUT ALUEET</a:t>
            </a:r>
          </a:p>
          <a:p>
            <a:pPr>
              <a:spcAft>
                <a:spcPts val="300"/>
              </a:spcAft>
            </a:pPr>
            <a:r>
              <a:rPr lang="fi" sz="1200" b="0" i="0" strike="noStrike" cap="none" spc="0" baseline="0">
                <a:solidFill>
                  <a:srgbClr val="000000"/>
                </a:solidFill>
                <a:effectLst/>
                <a:latin typeface="Calibri"/>
                <a:ea typeface="Calibri"/>
                <a:cs typeface="Calibri"/>
              </a:rPr>
              <a:t>RCS-tuotantoprosessien suorittaminen suljetussa ympäristössä estää pölyn altistumisen sen syntypaikalla</a:t>
            </a:r>
          </a:p>
          <a:p>
            <a:pPr>
              <a:spcAft>
                <a:spcPts val="300"/>
              </a:spcAft>
            </a:pPr>
            <a:endParaRPr lang="en-US"/>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POISTO/ILMANVAIHTO</a:t>
            </a:r>
          </a:p>
          <a:p>
            <a:pPr>
              <a:spcAft>
                <a:spcPts val="300"/>
              </a:spcAft>
            </a:pPr>
            <a:r>
              <a:rPr lang="fi" sz="1200" b="0" i="0" strike="noStrike" cap="none" spc="0" baseline="0">
                <a:solidFill>
                  <a:srgbClr val="000000"/>
                </a:solidFill>
                <a:effectLst/>
                <a:latin typeface="Calibri"/>
                <a:ea typeface="Calibri"/>
                <a:cs typeface="Calibri"/>
              </a:rPr>
              <a:t>Piidioksidipöly poistetaan sen syntypaikalla ennen kuin altistumme sille ja saastunut ilma korvataan puhtaalla ilmalla</a:t>
            </a:r>
          </a:p>
          <a:p>
            <a:endParaRPr lang="en-US"/>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SUOJAVARUSTEET</a:t>
            </a:r>
          </a:p>
          <a:p>
            <a:r>
              <a:rPr lang="fi" sz="1200" b="0" i="0" strike="noStrike" cap="none" spc="0" baseline="0">
                <a:solidFill>
                  <a:srgbClr val="000000"/>
                </a:solidFill>
                <a:effectLst/>
                <a:latin typeface="Calibri"/>
                <a:ea typeface="Calibri"/>
                <a:cs typeface="Calibri"/>
              </a:rPr>
              <a:t>Henkilönsuojaimet (esim. hengityssuojaimet) suojaavat työntekijöitä pölyltä, kun kaikki muut torjuntatoimenpiteet eivät ole riittäviä altistumisriskien hallitsemiseksi</a:t>
            </a:r>
          </a:p>
          <a:p>
            <a:endParaRPr lang="en-US"/>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15177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VESI</a:t>
            </a:r>
          </a:p>
          <a:p>
            <a:pPr>
              <a:spcAft>
                <a:spcPts val="300"/>
              </a:spcAft>
            </a:pPr>
            <a:r>
              <a:rPr lang="fi" sz="1200" b="0" i="0" strike="noStrike" cap="none" spc="0" baseline="0">
                <a:solidFill>
                  <a:srgbClr val="000000"/>
                </a:solidFill>
                <a:effectLst/>
                <a:latin typeface="Calibri"/>
                <a:ea typeface="Calibri"/>
                <a:cs typeface="Calibri"/>
              </a:rPr>
              <a:t>Kun työprosessit pidetään märkinä, pöly ei pääse ilmaan vaan vesi sitoo hiukkaset</a:t>
            </a:r>
          </a:p>
          <a:p>
            <a:pPr>
              <a:spcAft>
                <a:spcPts val="300"/>
              </a:spcAft>
            </a:pPr>
            <a:endParaRPr lang="en-US"/>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r>
              <a:rPr lang="fi" sz="2800" b="1" i="0" strike="noStrike" cap="none" spc="0" baseline="0">
                <a:solidFill>
                  <a:srgbClr val="F6A317"/>
                </a:solidFill>
                <a:effectLst/>
                <a:latin typeface="Helvetica"/>
                <a:ea typeface="Helvetica"/>
                <a:cs typeface="Helvetica"/>
              </a:rPr>
              <a:t>TOIMINNASTA SYNTYVÄT RISKIT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Laitteiden moitteeton toiminta on edellytys kiteiseltä piidioksidilta suojautumiseen.</a:t>
            </a:r>
          </a:p>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Pitkäaikainen altistuminen korkeille RCS-pitoisuuksille voi aiheuttaa vammauttavaa keuhkosairautta</a:t>
            </a:r>
          </a:p>
          <a:p>
            <a:pPr>
              <a:lnSpc>
                <a:spcPts val="2400"/>
              </a:lnSpc>
            </a:pPr>
            <a:r>
              <a:rPr lang="fi" sz="1800" b="0" i="0" strike="noStrike" cap="none" spc="0" baseline="0">
                <a:solidFill>
                  <a:srgbClr val="000000"/>
                </a:solidFill>
                <a:effectLst/>
                <a:latin typeface="Helvetica"/>
                <a:ea typeface="Helvetica"/>
                <a:cs typeface="Helvetica"/>
              </a:rPr>
              <a:t>On tärkeää suojautua leijuvalta pölyltä päivittäin. </a:t>
            </a:r>
          </a:p>
          <a:p>
            <a:pPr>
              <a:lnSpc>
                <a:spcPts val="2400"/>
              </a:lnSpc>
            </a:pPr>
            <a:r>
              <a:rPr lang="fi" sz="1800" b="0" i="0" strike="noStrike" cap="none" spc="0" baseline="0">
                <a:solidFill>
                  <a:srgbClr val="000000"/>
                </a:solidFill>
                <a:effectLst/>
                <a:latin typeface="Helvetica"/>
                <a:ea typeface="Helvetica"/>
                <a:cs typeface="Helvetica"/>
              </a:rPr>
              <a:t>Noudattamalla hyviä käytäntöjä tänään suojelemme terveyttämme tulevaisuudessa.</a:t>
            </a:r>
          </a:p>
          <a:p>
            <a:pPr>
              <a:lnSpc>
                <a:spcPts val="2400"/>
              </a:lnSpc>
            </a:pPr>
            <a:r>
              <a:rPr lang="fi" sz="1800" b="0" i="0" strike="noStrike" cap="none" spc="0" baseline="0">
                <a:solidFill>
                  <a:srgbClr val="000000"/>
                </a:solidFill>
                <a:effectLst/>
                <a:latin typeface="Helvetica"/>
                <a:ea typeface="Helvetica"/>
                <a:cs typeface="Helvetica"/>
              </a:rPr>
              <a:t>Miten aiot viettää eläkepäiväsi?</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4920171" cy="850900"/>
          </a:xfrm>
        </p:spPr>
        <p:txBody>
          <a:bodyPr/>
          <a:lstStyle/>
          <a:p>
            <a:pPr>
              <a:lnSpc>
                <a:spcPct val="100000"/>
              </a:lnSpc>
            </a:pPr>
            <a:r>
              <a:rPr lang="fi" sz="2800" b="1" i="0" strike="noStrike" cap="none" spc="0" baseline="0" dirty="0">
                <a:solidFill>
                  <a:srgbClr val="F6A317"/>
                </a:solidFill>
                <a:effectLst/>
                <a:latin typeface="Helvetica"/>
                <a:ea typeface="Helvetica"/>
                <a:cs typeface="Helvetica"/>
              </a:rPr>
              <a:t>MITEN ILMANVAIHTO VÄHENTÄÄ RCS-PÖLYÄ</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3" y="2747474"/>
            <a:ext cx="5453624" cy="3237451"/>
          </a:xfrm>
        </p:spPr>
        <p:txBody>
          <a:bodyPr/>
          <a:lstStyle/>
          <a:p>
            <a:pPr>
              <a:lnSpc>
                <a:spcPts val="2400"/>
              </a:lnSpc>
            </a:pPr>
            <a:r>
              <a:rPr lang="fi" sz="1800" b="0" i="0" strike="noStrike" cap="none" spc="0" baseline="0" dirty="0">
                <a:solidFill>
                  <a:srgbClr val="000000"/>
                </a:solidFill>
                <a:effectLst/>
                <a:latin typeface="Helvetica"/>
                <a:ea typeface="Helvetica"/>
                <a:cs typeface="Helvetica"/>
              </a:rPr>
              <a:t>Ilmanvaihtoa käytetään vähentämään työntekijöiden altistusta leijuvalle pölylle, kuten hengitettävälle kiteiselle piidioksidille.</a:t>
            </a:r>
          </a:p>
          <a:p>
            <a:pPr>
              <a:lnSpc>
                <a:spcPts val="2400"/>
              </a:lnSpc>
            </a:pPr>
            <a:r>
              <a:rPr lang="fi" sz="1800" b="0" i="0" strike="noStrike" cap="none" spc="0" baseline="0" dirty="0">
                <a:solidFill>
                  <a:srgbClr val="000000"/>
                </a:solidFill>
                <a:effectLst/>
                <a:latin typeface="Helvetica"/>
                <a:ea typeface="Helvetica"/>
                <a:cs typeface="Helvetica"/>
              </a:rPr>
              <a:t>Ilmanvaihtojärjestelmien on tarkoitus suojella työntekijöitä seuraavilla tavoilla:</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Sieppaamalla työprosesseista syntyvää leijuvaa pölyä ennen kuin altistumme sille.</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Varmistamalla turvallisen ilmanlaadun korvaamalla saastuneen ilman puhtaalla</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a:blip r:embed="rId3"/>
          <a:srcRect l="-283" r="19401"/>
          <a:stretch>
            <a:fillRect/>
          </a:stretch>
        </p:blipFill>
        <p:spPr>
          <a:xfrm>
            <a:off x="6230867" y="2491801"/>
            <a:ext cx="5536591"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137546" y="5603249"/>
            <a:ext cx="5723231" cy="305105"/>
          </a:xfrm>
          <a:prstGeom prst="rect">
            <a:avLst/>
          </a:prstGeom>
          <a:noFill/>
        </p:spPr>
        <p:txBody>
          <a:bodyPr wrap="none" rtlCol="0">
            <a:spAutoFit/>
          </a:bodyPr>
          <a:lstStyle/>
          <a:p>
            <a:r>
              <a:rPr lang="fi" sz="1400" b="0" i="0" strike="noStrike" cap="none" spc="0" baseline="0" dirty="0">
                <a:solidFill>
                  <a:srgbClr val="000000"/>
                </a:solidFill>
                <a:effectLst/>
                <a:latin typeface="Helvetica"/>
                <a:ea typeface="Helvetica"/>
                <a:cs typeface="Helvetica"/>
              </a:rPr>
              <a:t>Työkalujen kiinteät imutuuletusjärjestelmät sieppaavat pölyn lähteessä</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ILMANVAIHTOTYYPIT</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5568139" cy="3682369"/>
          </a:xfrm>
        </p:spPr>
        <p:txBody>
          <a:bodyPr anchor="t"/>
          <a:lstStyle/>
          <a:p>
            <a:pPr>
              <a:lnSpc>
                <a:spcPts val="2400"/>
              </a:lnSpc>
            </a:pPr>
            <a:r>
              <a:rPr lang="fi" sz="1800" b="0" i="0" strike="noStrike" cap="none" spc="0" baseline="0" dirty="0">
                <a:solidFill>
                  <a:srgbClr val="000000"/>
                </a:solidFill>
                <a:effectLst/>
                <a:latin typeface="Helvetica"/>
                <a:ea typeface="Helvetica"/>
                <a:cs typeface="Helvetica"/>
              </a:rPr>
              <a:t>On olemassa kolmen tyyppisiä ilmanvaihtojärjestelmiä, joilla on eri tarkoitukset:</a:t>
            </a:r>
          </a:p>
          <a:p>
            <a:pPr marL="285750" indent="-285750">
              <a:lnSpc>
                <a:spcPts val="2400"/>
              </a:lnSpc>
              <a:spcBef>
                <a:spcPts val="600"/>
              </a:spcBef>
              <a:buFont typeface="Arial" panose="020B0604020202020204" pitchFamily="34" charset="0"/>
              <a:buChar char="•"/>
            </a:pPr>
            <a:r>
              <a:rPr lang="fi" sz="1800" b="1" i="0" strike="noStrike" cap="none" spc="0" baseline="0" dirty="0">
                <a:solidFill>
                  <a:srgbClr val="000000"/>
                </a:solidFill>
                <a:effectLst/>
                <a:latin typeface="Helvetica"/>
                <a:ea typeface="Helvetica"/>
                <a:cs typeface="Helvetica"/>
              </a:rPr>
              <a:t>Painovoimainen ilmanvaihto</a:t>
            </a:r>
            <a:r>
              <a:rPr lang="fi" sz="1800" b="0" i="0" strike="noStrike" cap="none" spc="0" baseline="0" dirty="0">
                <a:solidFill>
                  <a:srgbClr val="000000"/>
                </a:solidFill>
                <a:effectLst/>
                <a:latin typeface="Helvetica"/>
                <a:ea typeface="Helvetica"/>
                <a:cs typeface="Helvetica"/>
              </a:rPr>
              <a:t> – (esim. raikkaan ilman virtaaminen ikkunoista, ovista jne.) mahdollistaa ilmavirtauksen luonnollisesti ja vähentää leijuvien hiukkasten määrää</a:t>
            </a:r>
          </a:p>
          <a:p>
            <a:pPr marL="285750" indent="-285750">
              <a:lnSpc>
                <a:spcPts val="2400"/>
              </a:lnSpc>
              <a:spcBef>
                <a:spcPts val="600"/>
              </a:spcBef>
              <a:buFont typeface="Arial" panose="020B0604020202020204" pitchFamily="34" charset="0"/>
              <a:buChar char="•"/>
            </a:pPr>
            <a:r>
              <a:rPr lang="fi" sz="1800" b="1" i="0" strike="noStrike" cap="none" spc="0" baseline="0" dirty="0">
                <a:solidFill>
                  <a:srgbClr val="000000"/>
                </a:solidFill>
                <a:effectLst/>
                <a:latin typeface="Helvetica"/>
                <a:ea typeface="Helvetica"/>
                <a:cs typeface="Helvetica"/>
              </a:rPr>
              <a:t>Seinään kiinnitetyt tuulettimet</a:t>
            </a:r>
            <a:r>
              <a:rPr lang="fi" sz="1800" b="0" i="0" strike="noStrike" cap="none" spc="0" baseline="0" dirty="0">
                <a:solidFill>
                  <a:srgbClr val="000000"/>
                </a:solidFill>
                <a:effectLst/>
                <a:latin typeface="Helvetica"/>
                <a:ea typeface="Helvetica"/>
                <a:cs typeface="Helvetica"/>
              </a:rPr>
              <a:t> – käytetään luomaan ilman läpivirtaus, jolloin saastunut ilma korvataan puhtaalla</a:t>
            </a:r>
          </a:p>
          <a:p>
            <a:pPr marL="285750" indent="-285750">
              <a:lnSpc>
                <a:spcPts val="2400"/>
              </a:lnSpc>
              <a:spcBef>
                <a:spcPts val="600"/>
              </a:spcBef>
              <a:buFont typeface="Arial" panose="020B0604020202020204" pitchFamily="34" charset="0"/>
              <a:buChar char="•"/>
            </a:pPr>
            <a:r>
              <a:rPr lang="fi" sz="1800" b="1" i="0" strike="noStrike" cap="none" spc="0" baseline="0" dirty="0">
                <a:solidFill>
                  <a:srgbClr val="000000"/>
                </a:solidFill>
                <a:effectLst/>
                <a:latin typeface="Helvetica"/>
                <a:ea typeface="Helvetica"/>
                <a:cs typeface="Helvetica"/>
              </a:rPr>
              <a:t>Imutuuletus</a:t>
            </a:r>
            <a:r>
              <a:rPr lang="fi" sz="1800" b="0" i="0" strike="noStrike" cap="none" spc="0" baseline="0" dirty="0">
                <a:solidFill>
                  <a:srgbClr val="000000"/>
                </a:solidFill>
                <a:effectLst/>
                <a:latin typeface="Helvetica"/>
                <a:ea typeface="Helvetica"/>
                <a:cs typeface="Helvetica"/>
              </a:rPr>
              <a:t> – käytetään sieppaamaan leijuvat pölyhiukkaset ennen kuin ne ehtivät työntekijöiden hengitysalueelle ja poistamaan pölyn turvallisesti</a:t>
            </a:r>
          </a:p>
          <a:p>
            <a:pPr marL="285750" indent="-285750">
              <a:lnSpc>
                <a:spcPts val="2400"/>
              </a:lnSpc>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stretch>
            <a:fillRect/>
          </a:stretch>
        </p:blipFill>
        <p:spPr>
          <a:xfrm>
            <a:off x="6351718" y="1949295"/>
            <a:ext cx="5419725" cy="4095750"/>
          </a:xfrm>
          <a:prstGeom prst="rect">
            <a:avLst/>
          </a:prstGeom>
        </p:spPr>
      </p:pic>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p:txBody>
          <a:bodyPr/>
          <a:lstStyle/>
          <a:p>
            <a:pPr>
              <a:lnSpc>
                <a:spcPct val="100000"/>
              </a:lnSpc>
            </a:pPr>
            <a:r>
              <a:rPr lang="fi" sz="2800" b="1" i="0" strike="noStrike" cap="none" spc="0" baseline="0" dirty="0">
                <a:solidFill>
                  <a:srgbClr val="F6A317"/>
                </a:solidFill>
                <a:effectLst/>
                <a:latin typeface="Helvetica"/>
                <a:ea typeface="Helvetica"/>
                <a:cs typeface="Helvetica"/>
              </a:rPr>
              <a:t>HUOMIOITAVAA ILMANVAIHDOSSA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814638"/>
            <a:ext cx="11039620" cy="3230407"/>
          </a:xfrm>
        </p:spPr>
        <p:txBody>
          <a:bodyPr/>
          <a:lstStyle/>
          <a:p>
            <a:pPr>
              <a:lnSpc>
                <a:spcPct val="100000"/>
              </a:lnSpc>
            </a:pPr>
            <a:r>
              <a:rPr lang="fi" sz="1600" b="1" i="0" strike="noStrike" cap="none" spc="0" baseline="0">
                <a:solidFill>
                  <a:srgbClr val="000000"/>
                </a:solidFill>
                <a:effectLst/>
                <a:latin typeface="Helvetica"/>
                <a:ea typeface="Helvetica"/>
                <a:cs typeface="Helvetica"/>
              </a:rPr>
              <a:t>TEE SEURAAVAT</a:t>
            </a:r>
          </a:p>
          <a:p>
            <a:pPr marL="285750" indent="-285750">
              <a:lnSpc>
                <a:spcPct val="100000"/>
              </a:lnSpc>
              <a:buSzPct val="85000"/>
              <a:buFont typeface=".Apple Color Emoji UI"/>
              <a:buChar char="✅"/>
            </a:pPr>
            <a:r>
              <a:rPr lang="fi" sz="1600" b="0" i="0" strike="noStrike" cap="none" spc="0" baseline="0">
                <a:solidFill>
                  <a:srgbClr val="000000"/>
                </a:solidFill>
                <a:effectLst/>
                <a:latin typeface="Helvetica"/>
                <a:ea typeface="Helvetica"/>
                <a:cs typeface="Helvetica"/>
              </a:rPr>
              <a:t>Käytä ilmanvaihtoa kun se on mahdollista</a:t>
            </a:r>
          </a:p>
          <a:p>
            <a:pPr marL="285750" indent="-285750">
              <a:lnSpc>
                <a:spcPct val="100000"/>
              </a:lnSpc>
              <a:buSzPct val="85000"/>
              <a:buFont typeface=".Apple Color Emoji UI"/>
              <a:buChar char="✅"/>
            </a:pPr>
            <a:r>
              <a:rPr lang="fi" sz="1600" b="0" i="0" strike="noStrike" cap="none" spc="0" baseline="0">
                <a:solidFill>
                  <a:srgbClr val="000000"/>
                </a:solidFill>
                <a:effectLst/>
                <a:latin typeface="Helvetica"/>
                <a:ea typeface="Helvetica"/>
                <a:cs typeface="Helvetica"/>
              </a:rPr>
              <a:t>Ilmoita ilmanvaihtoon liittyvistä ongelmista ja vioista</a:t>
            </a:r>
          </a:p>
          <a:p>
            <a:pPr marL="285750" indent="-285750">
              <a:lnSpc>
                <a:spcPct val="100000"/>
              </a:lnSpc>
              <a:spcAft>
                <a:spcPts val="1000"/>
              </a:spcAft>
              <a:buSzPct val="85000"/>
              <a:buFont typeface=".Apple Color Emoji UI"/>
              <a:buChar char="✅"/>
            </a:pPr>
            <a:r>
              <a:rPr lang="fi" sz="1600" b="0" i="0" strike="noStrike" cap="none" spc="0" baseline="0">
                <a:solidFill>
                  <a:srgbClr val="FF0000"/>
                </a:solidFill>
                <a:effectLst/>
                <a:latin typeface="Helvetica"/>
                <a:ea typeface="Helvetica"/>
                <a:cs typeface="Helvetica"/>
              </a:rPr>
              <a:t>Tilaa kouluttajan tekstille – lisää omaan työympäristöösi liittyvää materiaalia suljetuista tiloista</a:t>
            </a:r>
          </a:p>
          <a:p>
            <a:pPr>
              <a:lnSpc>
                <a:spcPct val="100000"/>
              </a:lnSpc>
            </a:pPr>
            <a:r>
              <a:rPr lang="fi" sz="1600" b="1" i="0" strike="noStrike" cap="none" spc="0" baseline="0">
                <a:solidFill>
                  <a:srgbClr val="000000"/>
                </a:solidFill>
                <a:effectLst/>
                <a:latin typeface="Helvetica"/>
                <a:ea typeface="Helvetica"/>
                <a:cs typeface="Helvetica"/>
              </a:rPr>
              <a:t>ÄLÄ TEE SEURAAVIA</a:t>
            </a:r>
          </a:p>
          <a:p>
            <a:pPr marL="285750" indent="-285750">
              <a:lnSpc>
                <a:spcPct val="100000"/>
              </a:lnSpc>
              <a:buSzPct val="85000"/>
              <a:buFont typeface=".Apple Color Emoji UI"/>
              <a:buChar char="❌"/>
            </a:pPr>
            <a:r>
              <a:rPr lang="fi" sz="1600" b="0" i="0" strike="noStrike" cap="none" spc="0" baseline="0">
                <a:solidFill>
                  <a:srgbClr val="000000"/>
                </a:solidFill>
                <a:effectLst/>
                <a:latin typeface="Helvetica"/>
                <a:ea typeface="Helvetica"/>
                <a:cs typeface="Helvetica"/>
              </a:rPr>
              <a:t>Älä häiritse ilmanvaihtojärjestelmien toimintaa</a:t>
            </a:r>
          </a:p>
          <a:p>
            <a:pPr marL="285750" indent="-285750">
              <a:lnSpc>
                <a:spcPct val="100000"/>
              </a:lnSpc>
              <a:buSzPct val="85000"/>
              <a:buFont typeface=".Apple Color Emoji UI"/>
              <a:buChar char="❌"/>
            </a:pPr>
            <a:r>
              <a:rPr lang="fi" sz="1600" b="0" i="0" strike="noStrike" cap="none" spc="0" baseline="0">
                <a:solidFill>
                  <a:srgbClr val="000000"/>
                </a:solidFill>
                <a:effectLst/>
                <a:latin typeface="Helvetica"/>
                <a:ea typeface="Helvetica"/>
                <a:cs typeface="Helvetica"/>
              </a:rPr>
              <a:t>Älä käytä kannettavia tuulettimia, jotka voivat häiritä ilmavirtausta imutuuletusjärjestelmien ympäristössä tai saada laskeutuneet pölyhiukkaset ilmaan.</a:t>
            </a:r>
          </a:p>
          <a:p>
            <a:pPr marL="285750" indent="-285750">
              <a:lnSpc>
                <a:spcPct val="100000"/>
              </a:lnSpc>
              <a:buSzPct val="85000"/>
              <a:buFont typeface=".Apple Color Emoji UI"/>
              <a:buChar char="❌"/>
            </a:pPr>
            <a:r>
              <a:rPr lang="fi" sz="1600" b="0" i="0" strike="noStrike" cap="none" spc="0" baseline="0">
                <a:solidFill>
                  <a:srgbClr val="FF0000"/>
                </a:solidFill>
                <a:effectLst/>
                <a:latin typeface="Helvetica"/>
                <a:ea typeface="Helvetica"/>
                <a:cs typeface="Helvetica"/>
              </a:rPr>
              <a:t>Tilaa kouluttajan tekstille – lisää omaan työympäristöösi liittyvää materiaalia yleisestä ilmanvaihdosta</a:t>
            </a:r>
          </a:p>
          <a:p>
            <a:pPr marL="285750" indent="-285750">
              <a:lnSpc>
                <a:spcPct val="100000"/>
              </a:lnSpc>
              <a:buSzPct val="85000"/>
              <a:buFont typeface=".Apple Color Emoji UI"/>
              <a:buChar char="✅"/>
            </a:pPr>
            <a:endParaRPr lang="en-US">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customXml/itemProps2.xml><?xml version="1.0" encoding="utf-8"?>
<ds:datastoreItem xmlns:ds="http://schemas.openxmlformats.org/officeDocument/2006/customXml" ds:itemID="{2B84E2EA-6F41-43E8-96F7-420EF7929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TotalTime>
  <Words>716</Words>
  <Application>Microsoft Macintosh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25</cp:revision>
  <dcterms:created xsi:type="dcterms:W3CDTF">2020-06-24T14:34:32Z</dcterms:created>
  <dcterms:modified xsi:type="dcterms:W3CDTF">2024-11-13T12:32:23Z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