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6" r:id="rId5"/>
    <p:sldId id="280" r:id="rId6"/>
    <p:sldId id="278" r:id="rId7"/>
    <p:sldId id="259" r:id="rId8"/>
    <p:sldId id="276" r:id="rId9"/>
    <p:sldId id="279" r:id="rId10"/>
    <p:sldId id="274" r:id="rId11"/>
    <p:sldId id="269" r:id="rId12"/>
    <p:sldId id="268" r:id="rId13"/>
    <p:sldId id="266" r:id="rId14"/>
    <p:sldId id="264" r:id="rId15"/>
    <p:sldId id="267"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317"/>
    <a:srgbClr val="A57F51"/>
    <a:srgbClr val="F1B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2C6CDA-42D5-48BB-B197-CB79252086B0}" v="23" dt="2022-10-05T16:44:54.522"/>
    <p1510:client id="{B61B13BC-7A1C-3C43-B045-4E5D2C203417}" v="2" dt="2020-12-09T20:24:09.7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51" autoAdjust="0"/>
    <p:restoredTop sz="76259"/>
  </p:normalViewPr>
  <p:slideViewPr>
    <p:cSldViewPr snapToGrid="0" snapToObjects="1">
      <p:cViewPr varScale="1">
        <p:scale>
          <a:sx n="91" d="100"/>
          <a:sy n="91" d="100"/>
        </p:scale>
        <p:origin x="2032" y="192"/>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9539EE-E249-D947-BF75-D3D422C0A1F6}" type="datetimeFigureOut">
              <a:rPr lang="en-US" smtClean="0"/>
              <a:t>11/13/24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3ED091-FD52-6845-85FF-5BF434D968E3}" type="slidenum">
              <a:rPr lang="en-US" smtClean="0"/>
              <a:t>‹#›</a:t>
            </a:fld>
            <a:endParaRPr lang="en-US"/>
          </a:p>
        </p:txBody>
      </p:sp>
    </p:spTree>
    <p:extLst>
      <p:ext uri="{BB962C8B-B14F-4D97-AF65-F5344CB8AC3E}">
        <p14:creationId xmlns:p14="http://schemas.microsoft.com/office/powerpoint/2010/main" val="919409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1</a:t>
            </a:fld>
            <a:endParaRPr lang="en-US"/>
          </a:p>
        </p:txBody>
      </p:sp>
    </p:spTree>
    <p:extLst>
      <p:ext uri="{BB962C8B-B14F-4D97-AF65-F5344CB8AC3E}">
        <p14:creationId xmlns:p14="http://schemas.microsoft.com/office/powerpoint/2010/main" val="233120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11</a:t>
            </a:fld>
            <a:endParaRPr lang="en-US"/>
          </a:p>
        </p:txBody>
      </p:sp>
    </p:spTree>
    <p:extLst>
      <p:ext uri="{BB962C8B-B14F-4D97-AF65-F5344CB8AC3E}">
        <p14:creationId xmlns:p14="http://schemas.microsoft.com/office/powerpoint/2010/main" val="1842542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2300"/>
              </a:lnSpc>
              <a:spcBef>
                <a:spcPts val="600"/>
              </a:spcBef>
              <a:spcAft>
                <a:spcPts val="600"/>
              </a:spcAft>
              <a:buClrTx/>
              <a:buSzTx/>
              <a:buFontTx/>
              <a:buNone/>
              <a:defRPr/>
            </a:pPr>
            <a:endParaRPr lang="en-GB" sz="1200" b="0" i="0" kern="1200">
              <a:solidFill>
                <a:schemeClr val="tx1"/>
              </a:solidFill>
              <a:effectLst/>
              <a:latin typeface="Helvetica" pitchFamily="2" charset="0"/>
              <a:ea typeface="+mn-ea"/>
              <a:cs typeface="+mn-cs"/>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12</a:t>
            </a:fld>
            <a:endParaRPr lang="en-US"/>
          </a:p>
        </p:txBody>
      </p:sp>
    </p:spTree>
    <p:extLst>
      <p:ext uri="{BB962C8B-B14F-4D97-AF65-F5344CB8AC3E}">
        <p14:creationId xmlns:p14="http://schemas.microsoft.com/office/powerpoint/2010/main" val="1637956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3</a:t>
            </a:fld>
            <a:endParaRPr lang="en-US"/>
          </a:p>
        </p:txBody>
      </p:sp>
    </p:spTree>
    <p:extLst>
      <p:ext uri="{BB962C8B-B14F-4D97-AF65-F5344CB8AC3E}">
        <p14:creationId xmlns:p14="http://schemas.microsoft.com/office/powerpoint/2010/main" val="3343469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 sz="1200" b="0" i="0" strike="noStrike" cap="none" spc="0" baseline="0" dirty="0">
                <a:solidFill>
                  <a:srgbClr val="000000"/>
                </a:solidFill>
                <a:effectLst/>
                <a:latin typeface="+mn-lt"/>
                <a:ea typeface="Calibri"/>
                <a:cs typeface="Calibri"/>
              </a:rPr>
              <a:t>Nadmierne narażenie na respirabilną krzemionkę krystaliczną (RKK) może</a:t>
            </a:r>
            <a:r>
              <a:rPr lang="en-IN" sz="1200" b="0" i="0" strike="noStrike" cap="none" spc="0" baseline="0" dirty="0">
                <a:solidFill>
                  <a:srgbClr val="000000"/>
                </a:solidFill>
                <a:effectLst/>
                <a:latin typeface="+mn-lt"/>
                <a:ea typeface="Calibri"/>
                <a:cs typeface="Calibri"/>
              </a:rPr>
              <a:t> w </a:t>
            </a:r>
            <a:r>
              <a:rPr lang="pl" sz="1200" b="0" i="0" strike="noStrike" cap="none" spc="0" baseline="0" dirty="0">
                <a:solidFill>
                  <a:srgbClr val="000000"/>
                </a:solidFill>
                <a:effectLst/>
                <a:latin typeface="+mn-lt"/>
                <a:ea typeface="Calibri"/>
                <a:cs typeface="Calibri"/>
              </a:rPr>
              <a:t>długiej perspektywie prowadzić do poważnych problemów zdrowotnych pracowników. Z tego powodu ważne jest, by wszyscy pracownicy znali dobre praktyki, które ograniczają lub eliminują narażenie na pył krzemionki.</a:t>
            </a:r>
          </a:p>
          <a:p>
            <a:endParaRPr lang="en-US" sz="1200" dirty="0">
              <a:latin typeface="+mn-lt"/>
            </a:endParaRPr>
          </a:p>
          <a:p>
            <a:r>
              <a:rPr lang="pl" sz="1200" b="0" i="0" strike="noStrike" cap="none" spc="0" baseline="0" dirty="0">
                <a:solidFill>
                  <a:srgbClr val="000000"/>
                </a:solidFill>
                <a:effectLst/>
                <a:latin typeface="+mn-lt"/>
                <a:ea typeface="Calibri"/>
                <a:cs typeface="Calibri"/>
              </a:rPr>
              <a:t>Niniejsze szkolenie zawiera informacje</a:t>
            </a:r>
            <a:r>
              <a:rPr lang="en-IN" sz="1200" b="0" i="0" strike="noStrike" cap="none" spc="0" baseline="0" dirty="0">
                <a:solidFill>
                  <a:srgbClr val="000000"/>
                </a:solidFill>
                <a:effectLst/>
                <a:latin typeface="+mn-lt"/>
                <a:ea typeface="Calibri"/>
                <a:cs typeface="Calibri"/>
              </a:rPr>
              <a:t> </a:t>
            </a:r>
            <a:r>
              <a:rPr lang="en-IN" sz="1200" b="0" i="0" strike="noStrike" cap="none" spc="0" baseline="0" dirty="0" err="1">
                <a:solidFill>
                  <a:srgbClr val="000000"/>
                </a:solidFill>
                <a:effectLst/>
                <a:latin typeface="+mn-lt"/>
                <a:ea typeface="Calibri"/>
                <a:cs typeface="Calibri"/>
              </a:rPr>
              <a:t>i</a:t>
            </a:r>
            <a:r>
              <a:rPr lang="en-IN" sz="1200" b="0" i="0" strike="noStrike" cap="none" spc="0" baseline="0" dirty="0">
                <a:solidFill>
                  <a:srgbClr val="000000"/>
                </a:solidFill>
                <a:effectLst/>
                <a:latin typeface="+mn-lt"/>
                <a:ea typeface="Calibri"/>
                <a:cs typeface="Calibri"/>
              </a:rPr>
              <a:t> </a:t>
            </a:r>
            <a:r>
              <a:rPr lang="pl" sz="1200" b="0" i="0" strike="noStrike" cap="none" spc="0" baseline="0" dirty="0">
                <a:solidFill>
                  <a:srgbClr val="000000"/>
                </a:solidFill>
                <a:effectLst/>
                <a:latin typeface="+mn-lt"/>
                <a:ea typeface="Calibri"/>
                <a:cs typeface="Calibri"/>
              </a:rPr>
              <a:t>wytyczne dotyczące ogólnej wentylacji</a:t>
            </a:r>
            <a:r>
              <a:rPr lang="en-IN" sz="1200" b="0" i="0" strike="noStrike" cap="none" spc="0" baseline="0" dirty="0">
                <a:solidFill>
                  <a:srgbClr val="000000"/>
                </a:solidFill>
                <a:effectLst/>
                <a:latin typeface="+mn-lt"/>
                <a:ea typeface="Calibri"/>
                <a:cs typeface="Calibri"/>
              </a:rPr>
              <a:t> w </a:t>
            </a:r>
            <a:r>
              <a:rPr lang="pl" sz="1200" b="0" i="0" strike="noStrike" cap="none" spc="0" baseline="0" dirty="0">
                <a:solidFill>
                  <a:srgbClr val="000000"/>
                </a:solidFill>
                <a:effectLst/>
                <a:latin typeface="+mn-lt"/>
                <a:ea typeface="Calibri"/>
                <a:cs typeface="Calibri"/>
              </a:rPr>
              <a:t>otoczeniu zawierającym krzemionkę krystaliczną.</a:t>
            </a:r>
          </a:p>
        </p:txBody>
      </p:sp>
      <p:sp>
        <p:nvSpPr>
          <p:cNvPr id="4" name="Slide Number Placeholder 3"/>
          <p:cNvSpPr>
            <a:spLocks noGrp="1"/>
          </p:cNvSpPr>
          <p:nvPr>
            <p:ph type="sldNum" sz="quarter" idx="5"/>
          </p:nvPr>
        </p:nvSpPr>
        <p:spPr/>
        <p:txBody>
          <a:bodyPr/>
          <a:lstStyle/>
          <a:p>
            <a:fld id="{333ED091-FD52-6845-85FF-5BF434D968E3}" type="slidenum">
              <a:rPr lang="en-US" smtClean="0"/>
              <a:t>4</a:t>
            </a:fld>
            <a:endParaRPr lang="en-US"/>
          </a:p>
        </p:txBody>
      </p:sp>
    </p:spTree>
    <p:extLst>
      <p:ext uri="{BB962C8B-B14F-4D97-AF65-F5344CB8AC3E}">
        <p14:creationId xmlns:p14="http://schemas.microsoft.com/office/powerpoint/2010/main" val="3868741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5</a:t>
            </a:fld>
            <a:endParaRPr lang="en-US"/>
          </a:p>
        </p:txBody>
      </p:sp>
    </p:spTree>
    <p:extLst>
      <p:ext uri="{BB962C8B-B14F-4D97-AF65-F5344CB8AC3E}">
        <p14:creationId xmlns:p14="http://schemas.microsoft.com/office/powerpoint/2010/main" val="4154783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6</a:t>
            </a:fld>
            <a:endParaRPr lang="en-US"/>
          </a:p>
        </p:txBody>
      </p:sp>
    </p:spTree>
    <p:extLst>
      <p:ext uri="{BB962C8B-B14F-4D97-AF65-F5344CB8AC3E}">
        <p14:creationId xmlns:p14="http://schemas.microsoft.com/office/powerpoint/2010/main" val="468889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 sz="1200" b="0" i="0" strike="noStrike" cap="none" spc="0" baseline="0" dirty="0">
                <a:solidFill>
                  <a:srgbClr val="000000"/>
                </a:solidFill>
                <a:effectLst/>
                <a:latin typeface="+mn-lt"/>
                <a:ea typeface="Calibri"/>
                <a:cs typeface="Calibri"/>
              </a:rPr>
              <a:t>Wentylacja odgrywa ważną rolę</a:t>
            </a:r>
            <a:r>
              <a:rPr lang="en-IN" sz="1200" b="0" i="0" strike="noStrike" cap="none" spc="0" baseline="0" dirty="0">
                <a:solidFill>
                  <a:srgbClr val="000000"/>
                </a:solidFill>
                <a:effectLst/>
                <a:latin typeface="+mn-lt"/>
                <a:ea typeface="Calibri"/>
                <a:cs typeface="Calibri"/>
              </a:rPr>
              <a:t> w </a:t>
            </a:r>
            <a:r>
              <a:rPr lang="pl" sz="1200" b="0" i="0" strike="noStrike" cap="none" spc="0" baseline="0" dirty="0">
                <a:solidFill>
                  <a:srgbClr val="000000"/>
                </a:solidFill>
                <a:effectLst/>
                <a:latin typeface="+mn-lt"/>
                <a:ea typeface="Calibri"/>
                <a:cs typeface="Calibri"/>
              </a:rPr>
              <a:t>utrzymywaniu dobrej jakości powietrza wewnątrz pomieszczeń</a:t>
            </a:r>
            <a:r>
              <a:rPr lang="en-IN" sz="1200" b="0" i="0" strike="noStrike" cap="none" spc="0" baseline="0" dirty="0">
                <a:solidFill>
                  <a:srgbClr val="000000"/>
                </a:solidFill>
                <a:effectLst/>
                <a:latin typeface="+mn-lt"/>
                <a:ea typeface="Calibri"/>
                <a:cs typeface="Calibri"/>
              </a:rPr>
              <a:t> w </a:t>
            </a:r>
            <a:r>
              <a:rPr lang="pl" sz="1200" b="0" i="0" strike="noStrike" cap="none" spc="0" baseline="0" dirty="0">
                <a:solidFill>
                  <a:srgbClr val="000000"/>
                </a:solidFill>
                <a:effectLst/>
                <a:latin typeface="+mn-lt"/>
                <a:ea typeface="Calibri"/>
                <a:cs typeface="Calibri"/>
              </a:rPr>
              <a:t>miejscu pracy. Dobrze zaprojektowany miejscowy system wentylacji wyciągowej stanowi jeden</a:t>
            </a:r>
            <a:r>
              <a:rPr lang="en-IN" sz="1200" b="0" i="0" strike="noStrike" cap="none" spc="0" baseline="0" dirty="0">
                <a:solidFill>
                  <a:srgbClr val="000000"/>
                </a:solidFill>
                <a:effectLst/>
                <a:latin typeface="+mn-lt"/>
                <a:ea typeface="Calibri"/>
                <a:cs typeface="Calibri"/>
              </a:rPr>
              <a:t> z </a:t>
            </a:r>
            <a:r>
              <a:rPr lang="pl" sz="1200" b="0" i="0" strike="noStrike" cap="none" spc="0" baseline="0" dirty="0">
                <a:solidFill>
                  <a:srgbClr val="000000"/>
                </a:solidFill>
                <a:effectLst/>
                <a:latin typeface="+mn-lt"/>
                <a:ea typeface="Calibri"/>
                <a:cs typeface="Calibri"/>
              </a:rPr>
              <a:t>najskuteczniejszych sposób na zmniejszanie stopnia narażenia na pył krzemionki, gdy wytwarzaniu pyłu nie można zapobiegać poprzez odizolowanie procesu lub metody mokre.</a:t>
            </a:r>
          </a:p>
        </p:txBody>
      </p:sp>
      <p:sp>
        <p:nvSpPr>
          <p:cNvPr id="4" name="Slide Number Placeholder 3"/>
          <p:cNvSpPr>
            <a:spLocks noGrp="1"/>
          </p:cNvSpPr>
          <p:nvPr>
            <p:ph type="sldNum" sz="quarter" idx="5"/>
          </p:nvPr>
        </p:nvSpPr>
        <p:spPr/>
        <p:txBody>
          <a:bodyPr/>
          <a:lstStyle/>
          <a:p>
            <a:fld id="{333ED091-FD52-6845-85FF-5BF434D968E3}" type="slidenum">
              <a:rPr lang="en-US" smtClean="0"/>
              <a:t>7</a:t>
            </a:fld>
            <a:endParaRPr lang="en-US"/>
          </a:p>
        </p:txBody>
      </p:sp>
    </p:spTree>
    <p:extLst>
      <p:ext uri="{BB962C8B-B14F-4D97-AF65-F5344CB8AC3E}">
        <p14:creationId xmlns:p14="http://schemas.microsoft.com/office/powerpoint/2010/main" val="3616542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 sz="1200" b="0" i="0" strike="noStrike" cap="none" spc="0" baseline="0" dirty="0">
                <a:solidFill>
                  <a:srgbClr val="000000"/>
                </a:solidFill>
                <a:effectLst/>
                <a:latin typeface="+mn-lt"/>
                <a:ea typeface="Calibri"/>
                <a:cs typeface="Calibri"/>
              </a:rPr>
              <a:t>Istnieją trzy główne rodzaje wentylacji. Miejscowa wentylacja wyciągowa jest powszechnie uważana za najskuteczniejszy rodzaj wentylacji</a:t>
            </a:r>
            <a:r>
              <a:rPr lang="en-IN" sz="1200" b="0" i="0" strike="noStrike" cap="none" spc="0" baseline="0" dirty="0">
                <a:solidFill>
                  <a:srgbClr val="000000"/>
                </a:solidFill>
                <a:effectLst/>
                <a:latin typeface="+mn-lt"/>
                <a:ea typeface="Calibri"/>
                <a:cs typeface="Calibri"/>
              </a:rPr>
              <a:t> </a:t>
            </a:r>
            <a:r>
              <a:rPr lang="en-IN" sz="1200" b="0" i="0" strike="noStrike" cap="none" spc="0" baseline="0" dirty="0" err="1">
                <a:solidFill>
                  <a:srgbClr val="000000"/>
                </a:solidFill>
                <a:effectLst/>
                <a:latin typeface="+mn-lt"/>
                <a:ea typeface="Calibri"/>
                <a:cs typeface="Calibri"/>
              </a:rPr>
              <a:t>i</a:t>
            </a:r>
            <a:r>
              <a:rPr lang="en-IN" sz="1200" b="0" i="0" strike="noStrike" cap="none" spc="0" baseline="0" dirty="0">
                <a:solidFill>
                  <a:srgbClr val="000000"/>
                </a:solidFill>
                <a:effectLst/>
                <a:latin typeface="+mn-lt"/>
                <a:ea typeface="Calibri"/>
                <a:cs typeface="Calibri"/>
              </a:rPr>
              <a:t> </a:t>
            </a:r>
            <a:r>
              <a:rPr lang="pl" sz="1200" b="0" i="0" strike="noStrike" cap="none" spc="0" baseline="0" dirty="0">
                <a:solidFill>
                  <a:srgbClr val="000000"/>
                </a:solidFill>
                <a:effectLst/>
                <a:latin typeface="+mn-lt"/>
                <a:ea typeface="Calibri"/>
                <a:cs typeface="Calibri"/>
              </a:rPr>
              <a:t>powinna być zawsze używana, jeżeli jest dostępna. </a:t>
            </a:r>
          </a:p>
        </p:txBody>
      </p:sp>
      <p:sp>
        <p:nvSpPr>
          <p:cNvPr id="4" name="Slide Number Placeholder 3"/>
          <p:cNvSpPr>
            <a:spLocks noGrp="1"/>
          </p:cNvSpPr>
          <p:nvPr>
            <p:ph type="sldNum" sz="quarter" idx="5"/>
          </p:nvPr>
        </p:nvSpPr>
        <p:spPr/>
        <p:txBody>
          <a:bodyPr/>
          <a:lstStyle/>
          <a:p>
            <a:fld id="{333ED091-FD52-6845-85FF-5BF434D968E3}" type="slidenum">
              <a:rPr lang="en-US" smtClean="0"/>
              <a:t>8</a:t>
            </a:fld>
            <a:endParaRPr lang="en-US"/>
          </a:p>
        </p:txBody>
      </p:sp>
    </p:spTree>
    <p:extLst>
      <p:ext uri="{BB962C8B-B14F-4D97-AF65-F5344CB8AC3E}">
        <p14:creationId xmlns:p14="http://schemas.microsoft.com/office/powerpoint/2010/main" val="2808917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9</a:t>
            </a:fld>
            <a:endParaRPr lang="en-US"/>
          </a:p>
        </p:txBody>
      </p:sp>
    </p:spTree>
    <p:extLst>
      <p:ext uri="{BB962C8B-B14F-4D97-AF65-F5344CB8AC3E}">
        <p14:creationId xmlns:p14="http://schemas.microsoft.com/office/powerpoint/2010/main" val="1438252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10</a:t>
            </a:fld>
            <a:endParaRPr lang="en-US"/>
          </a:p>
        </p:txBody>
      </p:sp>
    </p:spTree>
    <p:extLst>
      <p:ext uri="{BB962C8B-B14F-4D97-AF65-F5344CB8AC3E}">
        <p14:creationId xmlns:p14="http://schemas.microsoft.com/office/powerpoint/2010/main" val="19288561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34EC76-F13F-9E44-B53C-FA6C908E4372}"/>
              </a:ext>
            </a:extLst>
          </p:cNvPr>
          <p:cNvSpPr/>
          <p:nvPr userDrawn="1"/>
        </p:nvSpPr>
        <p:spPr>
          <a:xfrm>
            <a:off x="406304" y="1275644"/>
            <a:ext cx="11411322" cy="4763912"/>
          </a:xfrm>
          <a:prstGeom prst="rect">
            <a:avLst/>
          </a:prstGeom>
          <a:solidFill>
            <a:srgbClr val="F6A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0087D4E1-2B13-D24C-95C9-A2A32A704CE1}"/>
              </a:ext>
            </a:extLst>
          </p:cNvPr>
          <p:cNvPicPr>
            <a:picLocks noChangeAspect="1"/>
          </p:cNvPicPr>
          <p:nvPr userDrawn="1"/>
        </p:nvPicPr>
        <p:blipFill>
          <a:blip r:embed="rId2"/>
          <a:stretch>
            <a:fillRect/>
          </a:stretch>
        </p:blipFill>
        <p:spPr>
          <a:xfrm>
            <a:off x="11256975" y="6184495"/>
            <a:ext cx="570035" cy="324787"/>
          </a:xfrm>
          <a:prstGeom prst="rect">
            <a:avLst/>
          </a:prstGeom>
        </p:spPr>
      </p:pic>
      <p:sp>
        <p:nvSpPr>
          <p:cNvPr id="5" name="Text Placeholder 4">
            <a:extLst>
              <a:ext uri="{FF2B5EF4-FFF2-40B4-BE49-F238E27FC236}">
                <a16:creationId xmlns:a16="http://schemas.microsoft.com/office/drawing/2014/main" id="{FEBB0CC3-3343-434A-92B9-70FC47D209E5}"/>
              </a:ext>
            </a:extLst>
          </p:cNvPr>
          <p:cNvSpPr>
            <a:spLocks noGrp="1"/>
          </p:cNvSpPr>
          <p:nvPr>
            <p:ph type="body" sz="quarter" idx="10" hasCustomPrompt="1"/>
          </p:nvPr>
        </p:nvSpPr>
        <p:spPr>
          <a:xfrm>
            <a:off x="1096032" y="2902987"/>
            <a:ext cx="7534275" cy="850900"/>
          </a:xfrm>
          <a:prstGeom prst="rect">
            <a:avLst/>
          </a:prstGeom>
        </p:spPr>
        <p:txBody>
          <a:bodyPr/>
          <a:lstStyle>
            <a:lvl1pPr marL="0" indent="0">
              <a:buFontTx/>
              <a:buNone/>
              <a:defRPr sz="3200" b="1" i="0">
                <a:solidFill>
                  <a:schemeClr val="bg1"/>
                </a:solidFill>
                <a:latin typeface="Helvetica" pitchFamily="2" charset="0"/>
              </a:defRPr>
            </a:lvl1pPr>
          </a:lstStyle>
          <a:p>
            <a:pPr lvl="0"/>
            <a:r>
              <a:rPr lang="en-GB"/>
              <a:t>GOOD PRACTICES TRAINING </a:t>
            </a:r>
            <a:br>
              <a:rPr lang="en-GB"/>
            </a:br>
            <a:r>
              <a:rPr lang="en-GB"/>
              <a:t>FOR TOPIC HEADING</a:t>
            </a:r>
            <a:endParaRPr lang="en-US"/>
          </a:p>
        </p:txBody>
      </p:sp>
      <p:sp>
        <p:nvSpPr>
          <p:cNvPr id="9" name="Text Placeholder 4">
            <a:extLst>
              <a:ext uri="{FF2B5EF4-FFF2-40B4-BE49-F238E27FC236}">
                <a16:creationId xmlns:a16="http://schemas.microsoft.com/office/drawing/2014/main" id="{14CA27C6-C209-A845-B8E3-193A5E6CE9E0}"/>
              </a:ext>
            </a:extLst>
          </p:cNvPr>
          <p:cNvSpPr>
            <a:spLocks noGrp="1"/>
          </p:cNvSpPr>
          <p:nvPr>
            <p:ph type="body" sz="quarter" idx="11" hasCustomPrompt="1"/>
          </p:nvPr>
        </p:nvSpPr>
        <p:spPr>
          <a:xfrm>
            <a:off x="1096032" y="4045821"/>
            <a:ext cx="7534275" cy="850900"/>
          </a:xfrm>
          <a:prstGeom prst="rect">
            <a:avLst/>
          </a:prstGeom>
        </p:spPr>
        <p:txBody>
          <a:bodyPr/>
          <a:lstStyle>
            <a:lvl1pPr marL="0" indent="0">
              <a:buFontTx/>
              <a:buNone/>
              <a:defRPr sz="1400" b="0" i="0">
                <a:solidFill>
                  <a:schemeClr val="bg1"/>
                </a:solidFill>
                <a:latin typeface="Helvetica" pitchFamily="2" charset="0"/>
              </a:defRPr>
            </a:lvl1pPr>
          </a:lstStyle>
          <a:p>
            <a:pPr lvl="0"/>
            <a:r>
              <a:rPr lang="en-GB"/>
              <a:t>Date:</a:t>
            </a:r>
          </a:p>
          <a:p>
            <a:pPr lvl="0"/>
            <a:r>
              <a:rPr lang="en-GB"/>
              <a:t>Details:</a:t>
            </a:r>
            <a:endParaRPr lang="en-US"/>
          </a:p>
        </p:txBody>
      </p:sp>
    </p:spTree>
    <p:extLst>
      <p:ext uri="{BB962C8B-B14F-4D97-AF65-F5344CB8AC3E}">
        <p14:creationId xmlns:p14="http://schemas.microsoft.com/office/powerpoint/2010/main" val="48779586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E748082C-CC9B-AB48-BD61-920B28F2A329}"/>
              </a:ext>
            </a:extLst>
          </p:cNvPr>
          <p:cNvSpPr>
            <a:spLocks noGrp="1"/>
          </p:cNvSpPr>
          <p:nvPr>
            <p:ph type="body" sz="quarter" idx="10" hasCustomPrompt="1"/>
          </p:nvPr>
        </p:nvSpPr>
        <p:spPr>
          <a:xfrm>
            <a:off x="777244" y="1640901"/>
            <a:ext cx="10333121"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HEADING</a:t>
            </a:r>
            <a:endParaRPr lang="en-US"/>
          </a:p>
        </p:txBody>
      </p:sp>
      <p:sp>
        <p:nvSpPr>
          <p:cNvPr id="5" name="Text Placeholder 4">
            <a:extLst>
              <a:ext uri="{FF2B5EF4-FFF2-40B4-BE49-F238E27FC236}">
                <a16:creationId xmlns:a16="http://schemas.microsoft.com/office/drawing/2014/main" id="{DE6844B5-C065-754D-B429-AFE9E68D70D8}"/>
              </a:ext>
            </a:extLst>
          </p:cNvPr>
          <p:cNvSpPr>
            <a:spLocks noGrp="1"/>
          </p:cNvSpPr>
          <p:nvPr>
            <p:ph type="body" sz="quarter" idx="11" hasCustomPrompt="1"/>
          </p:nvPr>
        </p:nvSpPr>
        <p:spPr>
          <a:xfrm>
            <a:off x="777243" y="2362676"/>
            <a:ext cx="10333122" cy="3601153"/>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Tree>
    <p:extLst>
      <p:ext uri="{BB962C8B-B14F-4D97-AF65-F5344CB8AC3E}">
        <p14:creationId xmlns:p14="http://schemas.microsoft.com/office/powerpoint/2010/main" val="395941485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BF2A751-0B5F-074C-91B2-A74C8E7AB09D}"/>
              </a:ext>
            </a:extLst>
          </p:cNvPr>
          <p:cNvSpPr>
            <a:spLocks noGrp="1"/>
          </p:cNvSpPr>
          <p:nvPr>
            <p:ph type="body" sz="quarter" idx="10" hasCustomPrompt="1"/>
          </p:nvPr>
        </p:nvSpPr>
        <p:spPr>
          <a:xfrm>
            <a:off x="777244" y="1640901"/>
            <a:ext cx="5453623"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HEADING</a:t>
            </a:r>
            <a:endParaRPr lang="en-US"/>
          </a:p>
        </p:txBody>
      </p:sp>
      <p:sp>
        <p:nvSpPr>
          <p:cNvPr id="6" name="Text Placeholder 4">
            <a:extLst>
              <a:ext uri="{FF2B5EF4-FFF2-40B4-BE49-F238E27FC236}">
                <a16:creationId xmlns:a16="http://schemas.microsoft.com/office/drawing/2014/main" id="{B06366EC-2B28-8C4D-98A6-805C70162820}"/>
              </a:ext>
            </a:extLst>
          </p:cNvPr>
          <p:cNvSpPr>
            <a:spLocks noGrp="1"/>
          </p:cNvSpPr>
          <p:nvPr>
            <p:ph type="body" sz="quarter" idx="11" hasCustomPrompt="1"/>
          </p:nvPr>
        </p:nvSpPr>
        <p:spPr>
          <a:xfrm>
            <a:off x="777243" y="2362676"/>
            <a:ext cx="5453624" cy="3682369"/>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
        <p:nvSpPr>
          <p:cNvPr id="3" name="Picture Placeholder 2">
            <a:extLst>
              <a:ext uri="{FF2B5EF4-FFF2-40B4-BE49-F238E27FC236}">
                <a16:creationId xmlns:a16="http://schemas.microsoft.com/office/drawing/2014/main" id="{95AE49C1-4763-1D46-86E6-7FA4962E9CFC}"/>
              </a:ext>
            </a:extLst>
          </p:cNvPr>
          <p:cNvSpPr>
            <a:spLocks noGrp="1"/>
          </p:cNvSpPr>
          <p:nvPr>
            <p:ph type="pic" sz="quarter" idx="12"/>
          </p:nvPr>
        </p:nvSpPr>
        <p:spPr>
          <a:xfrm>
            <a:off x="6592888" y="1608138"/>
            <a:ext cx="5224462" cy="4437062"/>
          </a:xfrm>
          <a:prstGeom prst="rect">
            <a:avLst/>
          </a:prstGeom>
        </p:spPr>
        <p:txBody>
          <a:bodyPr/>
          <a:lstStyle>
            <a:lvl1pPr>
              <a:defRPr sz="1600">
                <a:latin typeface="Helvetica" pitchFamily="2" charset="0"/>
              </a:defRPr>
            </a:lvl1pPr>
          </a:lstStyle>
          <a:p>
            <a:r>
              <a:rPr lang="en-GB"/>
              <a:t>Click icon to add picture</a:t>
            </a:r>
            <a:endParaRPr lang="en-US"/>
          </a:p>
        </p:txBody>
      </p:sp>
    </p:spTree>
    <p:extLst>
      <p:ext uri="{BB962C8B-B14F-4D97-AF65-F5344CB8AC3E}">
        <p14:creationId xmlns:p14="http://schemas.microsoft.com/office/powerpoint/2010/main" val="109166789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C382C2BB-E259-FB47-9A52-B495131B9653}"/>
              </a:ext>
            </a:extLst>
          </p:cNvPr>
          <p:cNvSpPr>
            <a:spLocks noGrp="1"/>
          </p:cNvSpPr>
          <p:nvPr>
            <p:ph type="body" sz="quarter" idx="10" hasCustomPrompt="1"/>
          </p:nvPr>
        </p:nvSpPr>
        <p:spPr>
          <a:xfrm>
            <a:off x="777244" y="1640901"/>
            <a:ext cx="5453623"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BULLET POINTS</a:t>
            </a:r>
            <a:endParaRPr lang="en-US"/>
          </a:p>
        </p:txBody>
      </p:sp>
      <p:sp>
        <p:nvSpPr>
          <p:cNvPr id="5" name="Text Placeholder 4">
            <a:extLst>
              <a:ext uri="{FF2B5EF4-FFF2-40B4-BE49-F238E27FC236}">
                <a16:creationId xmlns:a16="http://schemas.microsoft.com/office/drawing/2014/main" id="{13B58B15-7863-8542-BFF3-B0337ED51ED3}"/>
              </a:ext>
            </a:extLst>
          </p:cNvPr>
          <p:cNvSpPr>
            <a:spLocks noGrp="1"/>
          </p:cNvSpPr>
          <p:nvPr>
            <p:ph type="body" sz="quarter" idx="11" hasCustomPrompt="1"/>
          </p:nvPr>
        </p:nvSpPr>
        <p:spPr>
          <a:xfrm>
            <a:off x="777242" y="2362677"/>
            <a:ext cx="10745815" cy="3568786"/>
          </a:xfrm>
          <a:prstGeom prst="rect">
            <a:avLst/>
          </a:prstGeom>
        </p:spPr>
        <p:txBody>
          <a:bodyPr numCol="2"/>
          <a:lstStyle>
            <a:lvl1pPr marL="285750" indent="-285750">
              <a:buFont typeface="Arial" panose="020B0604020202020204" pitchFamily="34" charset="0"/>
              <a:buChar char="•"/>
              <a:defRPr sz="1600" b="0" i="0">
                <a:solidFill>
                  <a:schemeClr val="tx1"/>
                </a:solidFill>
                <a:latin typeface="Helvetica" pitchFamily="2" charset="0"/>
              </a:defRPr>
            </a:lvl1pPr>
          </a:lstStyle>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endParaRPr lang="en-US"/>
          </a:p>
          <a:p>
            <a:pPr lvl="0"/>
            <a:r>
              <a:rPr lang="en-GB"/>
              <a:t>Bullet</a:t>
            </a:r>
          </a:p>
          <a:p>
            <a:pPr lvl="0"/>
            <a:r>
              <a:rPr lang="en-GB"/>
              <a:t>Bullet</a:t>
            </a:r>
          </a:p>
          <a:p>
            <a:pPr lvl="0"/>
            <a:r>
              <a:rPr lang="en-GB"/>
              <a:t>Bullet</a:t>
            </a:r>
          </a:p>
          <a:p>
            <a:pPr lvl="0"/>
            <a:r>
              <a:rPr lang="en-GB"/>
              <a:t>Bullet</a:t>
            </a:r>
          </a:p>
          <a:p>
            <a:pPr lvl="0"/>
            <a:r>
              <a:rPr lang="en-GB"/>
              <a:t>Bullet</a:t>
            </a:r>
            <a:endParaRPr lang="en-US"/>
          </a:p>
          <a:p>
            <a:pPr lvl="0"/>
            <a:r>
              <a:rPr lang="en-GB"/>
              <a:t>Bullet</a:t>
            </a:r>
          </a:p>
          <a:p>
            <a:pPr lvl="0"/>
            <a:r>
              <a:rPr lang="en-GB"/>
              <a:t>Bullet</a:t>
            </a:r>
          </a:p>
          <a:p>
            <a:pPr lvl="0"/>
            <a:r>
              <a:rPr lang="en-GB"/>
              <a:t>Bullet</a:t>
            </a:r>
          </a:p>
          <a:p>
            <a:pPr lvl="0"/>
            <a:r>
              <a:rPr lang="en-GB"/>
              <a:t>Bullet</a:t>
            </a:r>
          </a:p>
          <a:p>
            <a:pPr lvl="0"/>
            <a:r>
              <a:rPr lang="en-GB"/>
              <a:t>Bullet</a:t>
            </a:r>
            <a:endParaRPr lang="en-US"/>
          </a:p>
          <a:p>
            <a:pPr lvl="0"/>
            <a:endParaRPr lang="en-US"/>
          </a:p>
        </p:txBody>
      </p:sp>
    </p:spTree>
    <p:extLst>
      <p:ext uri="{BB962C8B-B14F-4D97-AF65-F5344CB8AC3E}">
        <p14:creationId xmlns:p14="http://schemas.microsoft.com/office/powerpoint/2010/main" val="68500276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85A97084-C1EA-B74C-8BAC-F1401D6091F1}"/>
              </a:ext>
            </a:extLst>
          </p:cNvPr>
          <p:cNvSpPr>
            <a:spLocks noGrp="1"/>
          </p:cNvSpPr>
          <p:nvPr>
            <p:ph type="body" sz="quarter" idx="10" hasCustomPrompt="1"/>
          </p:nvPr>
        </p:nvSpPr>
        <p:spPr>
          <a:xfrm>
            <a:off x="777244" y="1640901"/>
            <a:ext cx="10333121"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CHECKLIST</a:t>
            </a:r>
            <a:endParaRPr lang="en-US"/>
          </a:p>
        </p:txBody>
      </p:sp>
      <p:sp>
        <p:nvSpPr>
          <p:cNvPr id="5" name="Text Placeholder 4">
            <a:extLst>
              <a:ext uri="{FF2B5EF4-FFF2-40B4-BE49-F238E27FC236}">
                <a16:creationId xmlns:a16="http://schemas.microsoft.com/office/drawing/2014/main" id="{9AFE9360-42D4-C049-A636-9B760981C6AF}"/>
              </a:ext>
            </a:extLst>
          </p:cNvPr>
          <p:cNvSpPr>
            <a:spLocks noGrp="1"/>
          </p:cNvSpPr>
          <p:nvPr>
            <p:ph type="body" sz="quarter" idx="11" hasCustomPrompt="1"/>
          </p:nvPr>
        </p:nvSpPr>
        <p:spPr>
          <a:xfrm>
            <a:off x="777243" y="2362676"/>
            <a:ext cx="10333122" cy="3601153"/>
          </a:xfrm>
          <a:prstGeom prst="rect">
            <a:avLst/>
          </a:prstGeom>
        </p:spPr>
        <p:txBody>
          <a:bodyPr/>
          <a:lstStyle>
            <a:lvl1pPr marL="285750" indent="-285750" algn="l">
              <a:lnSpc>
                <a:spcPts val="2300"/>
              </a:lnSpc>
              <a:spcBef>
                <a:spcPts val="600"/>
              </a:spcBef>
              <a:spcAft>
                <a:spcPts val="600"/>
              </a:spcAft>
              <a:buClr>
                <a:srgbClr val="A57F51"/>
              </a:buClr>
              <a:buSzPct val="120000"/>
              <a:buFont typeface="Wingdings" pitchFamily="2" charset="2"/>
              <a:buChar char="q"/>
              <a:defRPr sz="1600" b="0" i="0">
                <a:solidFill>
                  <a:schemeClr val="tx1"/>
                </a:solidFill>
                <a:latin typeface="Helvetica" pitchFamily="2" charset="0"/>
              </a:defRPr>
            </a:lvl1pPr>
          </a:lstStyle>
          <a:p>
            <a:pPr algn="l">
              <a:lnSpc>
                <a:spcPts val="2300"/>
              </a:lnSpc>
              <a:spcBef>
                <a:spcPts val="600"/>
              </a:spcBef>
              <a:spcAft>
                <a:spcPts val="600"/>
              </a:spcAft>
            </a:pPr>
            <a:r>
              <a:rPr lang="en-GB" sz="1600" b="0" i="0" kern="1200">
                <a:solidFill>
                  <a:schemeClr val="tx1"/>
                </a:solidFill>
                <a:effectLst/>
                <a:latin typeface="Helvetica" pitchFamily="2" charset="0"/>
                <a:ea typeface="+mn-ea"/>
                <a:cs typeface="+mn-cs"/>
              </a:rPr>
              <a:t>Lorem ipsum dolor sit amet, consectetur adipiscing elit:</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Sed do eiusmod tempor incididunt ut labore et dolore magna aliqua </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Uternas enim ad minim veniam, quis nostrud nisi ut aliquip ex earterste art commododare consequat. Duis aute irure dolor in reprehenderit in voluptate velit esse cillum dolore eu fugiat nulla pariatur. </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Excepteur sint occaecat cupidatat non proident, sunt in culpa qui officia deserunt mollit anim.</a:t>
            </a:r>
          </a:p>
        </p:txBody>
      </p:sp>
    </p:spTree>
    <p:extLst>
      <p:ext uri="{BB962C8B-B14F-4D97-AF65-F5344CB8AC3E}">
        <p14:creationId xmlns:p14="http://schemas.microsoft.com/office/powerpoint/2010/main" val="82395210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uble imag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D62AFA78-38F7-EC42-9DE4-B2D7308DC139}"/>
              </a:ext>
            </a:extLst>
          </p:cNvPr>
          <p:cNvSpPr>
            <a:spLocks noGrp="1"/>
          </p:cNvSpPr>
          <p:nvPr>
            <p:ph type="pic" sz="quarter" idx="12"/>
          </p:nvPr>
        </p:nvSpPr>
        <p:spPr>
          <a:xfrm>
            <a:off x="408774" y="1608138"/>
            <a:ext cx="5608205" cy="4437062"/>
          </a:xfrm>
          <a:prstGeom prst="rect">
            <a:avLst/>
          </a:prstGeom>
        </p:spPr>
        <p:txBody>
          <a:bodyPr/>
          <a:lstStyle>
            <a:lvl1pPr>
              <a:defRPr sz="1600">
                <a:latin typeface="Helvetica" pitchFamily="2" charset="0"/>
              </a:defRPr>
            </a:lvl1pPr>
          </a:lstStyle>
          <a:p>
            <a:r>
              <a:rPr lang="en-GB"/>
              <a:t>Click icon to add picture</a:t>
            </a:r>
            <a:endParaRPr lang="en-US"/>
          </a:p>
        </p:txBody>
      </p:sp>
      <p:sp>
        <p:nvSpPr>
          <p:cNvPr id="5" name="Picture Placeholder 2">
            <a:extLst>
              <a:ext uri="{FF2B5EF4-FFF2-40B4-BE49-F238E27FC236}">
                <a16:creationId xmlns:a16="http://schemas.microsoft.com/office/drawing/2014/main" id="{36A2846B-5A8B-2B4B-B7BA-42C86CE123CE}"/>
              </a:ext>
            </a:extLst>
          </p:cNvPr>
          <p:cNvSpPr>
            <a:spLocks noGrp="1"/>
          </p:cNvSpPr>
          <p:nvPr>
            <p:ph type="pic" sz="quarter" idx="13"/>
          </p:nvPr>
        </p:nvSpPr>
        <p:spPr>
          <a:xfrm>
            <a:off x="6202672" y="1608138"/>
            <a:ext cx="5608205" cy="4437062"/>
          </a:xfrm>
          <a:prstGeom prst="rect">
            <a:avLst/>
          </a:prstGeom>
        </p:spPr>
        <p:txBody>
          <a:bodyPr/>
          <a:lstStyle>
            <a:lvl1pPr>
              <a:defRPr sz="1600">
                <a:latin typeface="Helvetica" pitchFamily="2" charset="0"/>
              </a:defRPr>
            </a:lvl1pPr>
          </a:lstStyle>
          <a:p>
            <a:r>
              <a:rPr lang="en-GB"/>
              <a:t>Click icon to add picture</a:t>
            </a:r>
            <a:endParaRPr lang="en-US"/>
          </a:p>
        </p:txBody>
      </p:sp>
    </p:spTree>
    <p:extLst>
      <p:ext uri="{BB962C8B-B14F-4D97-AF65-F5344CB8AC3E}">
        <p14:creationId xmlns:p14="http://schemas.microsoft.com/office/powerpoint/2010/main" val="4713604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5B1DF181-0294-304E-AE4A-33D8B535E42B}"/>
              </a:ext>
            </a:extLst>
          </p:cNvPr>
          <p:cNvSpPr>
            <a:spLocks noGrp="1"/>
          </p:cNvSpPr>
          <p:nvPr>
            <p:ph type="media" sz="quarter" idx="10" hasCustomPrompt="1"/>
          </p:nvPr>
        </p:nvSpPr>
        <p:spPr>
          <a:xfrm>
            <a:off x="3927475" y="1608138"/>
            <a:ext cx="7875588" cy="4437062"/>
          </a:xfrm>
          <a:prstGeom prst="rect">
            <a:avLst/>
          </a:prstGeom>
        </p:spPr>
        <p:txBody>
          <a:bodyPr/>
          <a:lstStyle>
            <a:lvl1pPr>
              <a:defRPr sz="1600">
                <a:latin typeface="Helvetica" pitchFamily="2" charset="0"/>
              </a:defRPr>
            </a:lvl1pPr>
          </a:lstStyle>
          <a:p>
            <a:r>
              <a:rPr lang="en-US"/>
              <a:t>Media/video</a:t>
            </a:r>
          </a:p>
        </p:txBody>
      </p:sp>
      <p:sp>
        <p:nvSpPr>
          <p:cNvPr id="10" name="Text Placeholder 4">
            <a:extLst>
              <a:ext uri="{FF2B5EF4-FFF2-40B4-BE49-F238E27FC236}">
                <a16:creationId xmlns:a16="http://schemas.microsoft.com/office/drawing/2014/main" id="{933159BB-8CEB-D54F-8C98-3AB22A594DCF}"/>
              </a:ext>
            </a:extLst>
          </p:cNvPr>
          <p:cNvSpPr>
            <a:spLocks noGrp="1"/>
          </p:cNvSpPr>
          <p:nvPr>
            <p:ph type="body" sz="quarter" idx="11" hasCustomPrompt="1"/>
          </p:nvPr>
        </p:nvSpPr>
        <p:spPr>
          <a:xfrm>
            <a:off x="777245" y="1640901"/>
            <a:ext cx="2928908"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VIDEO</a:t>
            </a:r>
            <a:endParaRPr lang="en-US"/>
          </a:p>
        </p:txBody>
      </p:sp>
      <p:sp>
        <p:nvSpPr>
          <p:cNvPr id="11" name="Text Placeholder 4">
            <a:extLst>
              <a:ext uri="{FF2B5EF4-FFF2-40B4-BE49-F238E27FC236}">
                <a16:creationId xmlns:a16="http://schemas.microsoft.com/office/drawing/2014/main" id="{D91A637F-9B88-9A4A-9225-F8DAB3254AD8}"/>
              </a:ext>
            </a:extLst>
          </p:cNvPr>
          <p:cNvSpPr>
            <a:spLocks noGrp="1"/>
          </p:cNvSpPr>
          <p:nvPr>
            <p:ph type="body" sz="quarter" idx="12" hasCustomPrompt="1"/>
          </p:nvPr>
        </p:nvSpPr>
        <p:spPr>
          <a:xfrm>
            <a:off x="777243" y="2362676"/>
            <a:ext cx="2928909" cy="3682369"/>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Tree>
    <p:extLst>
      <p:ext uri="{BB962C8B-B14F-4D97-AF65-F5344CB8AC3E}">
        <p14:creationId xmlns:p14="http://schemas.microsoft.com/office/powerpoint/2010/main" val="367097943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st relevant task sheets">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B1FCB6BD-7FDE-174C-87C5-231D460885D2}"/>
              </a:ext>
            </a:extLst>
          </p:cNvPr>
          <p:cNvSpPr>
            <a:spLocks noGrp="1"/>
          </p:cNvSpPr>
          <p:nvPr>
            <p:ph type="body" sz="quarter" idx="10" hasCustomPrompt="1"/>
          </p:nvPr>
        </p:nvSpPr>
        <p:spPr>
          <a:xfrm>
            <a:off x="777244" y="1640901"/>
            <a:ext cx="9483457"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LIST RELEVANT TASK SHEETS</a:t>
            </a:r>
            <a:endParaRPr lang="en-US"/>
          </a:p>
        </p:txBody>
      </p:sp>
      <p:sp>
        <p:nvSpPr>
          <p:cNvPr id="4" name="Text Placeholder 4">
            <a:extLst>
              <a:ext uri="{FF2B5EF4-FFF2-40B4-BE49-F238E27FC236}">
                <a16:creationId xmlns:a16="http://schemas.microsoft.com/office/drawing/2014/main" id="{E3BB6AF1-D396-8648-BB4B-66EC2E5BD9BC}"/>
              </a:ext>
            </a:extLst>
          </p:cNvPr>
          <p:cNvSpPr>
            <a:spLocks noGrp="1"/>
          </p:cNvSpPr>
          <p:nvPr>
            <p:ph type="body" sz="quarter" idx="11" hasCustomPrompt="1"/>
          </p:nvPr>
        </p:nvSpPr>
        <p:spPr>
          <a:xfrm>
            <a:off x="777242" y="2362677"/>
            <a:ext cx="10745815" cy="3568786"/>
          </a:xfrm>
          <a:prstGeom prst="rect">
            <a:avLst/>
          </a:prstGeom>
        </p:spPr>
        <p:txBody>
          <a:bodyPr numCol="1"/>
          <a:lstStyle>
            <a:lvl1pPr marL="285750" indent="-285750">
              <a:buFont typeface="Arial" panose="020B0604020202020204" pitchFamily="34" charset="0"/>
              <a:buChar char="•"/>
              <a:defRPr sz="1600" b="0" i="0">
                <a:solidFill>
                  <a:schemeClr val="tx1"/>
                </a:solidFill>
                <a:latin typeface="Helvetica" pitchFamily="2" charset="0"/>
              </a:defRPr>
            </a:lvl1pPr>
          </a:lstStyle>
          <a:p>
            <a:r>
              <a:rPr lang="en-US"/>
              <a:t>List relevant task sheets and link to download bundle</a:t>
            </a:r>
          </a:p>
        </p:txBody>
      </p:sp>
    </p:spTree>
    <p:extLst>
      <p:ext uri="{BB962C8B-B14F-4D97-AF65-F5344CB8AC3E}">
        <p14:creationId xmlns:p14="http://schemas.microsoft.com/office/powerpoint/2010/main" val="370418937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3123B6-0F67-0E48-895E-734B361B1F57}"/>
              </a:ext>
            </a:extLst>
          </p:cNvPr>
          <p:cNvSpPr txBox="1"/>
          <p:nvPr userDrawn="1"/>
        </p:nvSpPr>
        <p:spPr>
          <a:xfrm>
            <a:off x="319834" y="6327115"/>
            <a:ext cx="9489186" cy="244084"/>
          </a:xfrm>
          <a:prstGeom prst="rect">
            <a:avLst/>
          </a:prstGeom>
          <a:noFill/>
        </p:spPr>
        <p:txBody>
          <a:bodyPr wrap="square" rtlCol="0" anchor="b">
            <a:spAutoFit/>
          </a:bodyPr>
          <a:lstStyle/>
          <a:p>
            <a:pPr algn="l"/>
            <a:r>
              <a:rPr lang="pl" sz="1000" b="0" i="0" strike="noStrike" cap="none" spc="0" baseline="0">
                <a:solidFill>
                  <a:srgbClr val="000000"/>
                </a:solidFill>
                <a:effectLst/>
                <a:latin typeface="Helvetica"/>
                <a:ea typeface="Helvetica"/>
                <a:cs typeface="Helvetica"/>
              </a:rPr>
              <a:t>Niniejszy pakiet szkoleniowy stanowi część Przewodnika dobrych praktyk NEPSI, który znaleźć można na stronie guide.nepsi.eu</a:t>
            </a:r>
          </a:p>
        </p:txBody>
      </p:sp>
      <p:cxnSp>
        <p:nvCxnSpPr>
          <p:cNvPr id="6" name="Straight Connector 5">
            <a:extLst>
              <a:ext uri="{FF2B5EF4-FFF2-40B4-BE49-F238E27FC236}">
                <a16:creationId xmlns:a16="http://schemas.microsoft.com/office/drawing/2014/main" id="{EEF89B71-CE49-9241-9006-BD45EFB60699}"/>
              </a:ext>
            </a:extLst>
          </p:cNvPr>
          <p:cNvCxnSpPr/>
          <p:nvPr userDrawn="1"/>
        </p:nvCxnSpPr>
        <p:spPr>
          <a:xfrm>
            <a:off x="395111" y="1275645"/>
            <a:ext cx="11413067" cy="0"/>
          </a:xfrm>
          <a:prstGeom prst="line">
            <a:avLst/>
          </a:prstGeom>
          <a:ln w="19050">
            <a:solidFill>
              <a:srgbClr val="F6A317"/>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F936513-58F5-8144-9635-C8DF2ADFF08B}"/>
              </a:ext>
            </a:extLst>
          </p:cNvPr>
          <p:cNvPicPr>
            <a:picLocks noChangeAspect="1"/>
          </p:cNvPicPr>
          <p:nvPr userDrawn="1"/>
        </p:nvPicPr>
        <p:blipFill>
          <a:blip r:embed="rId10"/>
          <a:stretch>
            <a:fillRect/>
          </a:stretch>
        </p:blipFill>
        <p:spPr>
          <a:xfrm>
            <a:off x="406346" y="366936"/>
            <a:ext cx="1000588" cy="630000"/>
          </a:xfrm>
          <a:prstGeom prst="rect">
            <a:avLst/>
          </a:prstGeom>
        </p:spPr>
      </p:pic>
      <p:sp>
        <p:nvSpPr>
          <p:cNvPr id="8" name="Text Placeholder 4">
            <a:extLst>
              <a:ext uri="{FF2B5EF4-FFF2-40B4-BE49-F238E27FC236}">
                <a16:creationId xmlns:a16="http://schemas.microsoft.com/office/drawing/2014/main" id="{29DE00C3-212E-434E-AB45-EF90A1E88C52}"/>
              </a:ext>
            </a:extLst>
          </p:cNvPr>
          <p:cNvSpPr txBox="1"/>
          <p:nvPr userDrawn="1"/>
        </p:nvSpPr>
        <p:spPr>
          <a:xfrm>
            <a:off x="8551571" y="429114"/>
            <a:ext cx="3265779" cy="850900"/>
          </a:xfrm>
          <a:prstGeom prst="rect">
            <a:avLst/>
          </a:prstGeom>
        </p:spPr>
        <p:txBody>
          <a:bodyPr/>
          <a:lstStyle>
            <a:lvl1pPr marL="0" indent="0" algn="r" defTabSz="914400" rtl="0" eaLnBrk="1" latinLnBrk="0" hangingPunct="1">
              <a:lnSpc>
                <a:spcPct val="90000"/>
              </a:lnSpc>
              <a:spcBef>
                <a:spcPts val="1000"/>
              </a:spcBef>
              <a:buFontTx/>
              <a:buNone/>
              <a:defRPr sz="1400" b="1" i="0" kern="1200">
                <a:solidFill>
                  <a:srgbClr val="F6A317"/>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 sz="1400" b="1" i="0" strike="noStrike" cap="none" spc="0" baseline="0" dirty="0">
                <a:solidFill>
                  <a:srgbClr val="F6A317"/>
                </a:solidFill>
                <a:effectLst/>
                <a:latin typeface="Helvetica"/>
                <a:ea typeface="Helvetica"/>
                <a:cs typeface="Helvetica"/>
              </a:rPr>
              <a:t>DOBRE PRAKTYKI DOTYCZĄCE WENTYLACJI I SYSTEMÓW WENTYLACYJNYCH – SZKOLENIE</a:t>
            </a:r>
          </a:p>
        </p:txBody>
      </p:sp>
    </p:spTree>
    <p:extLst>
      <p:ext uri="{BB962C8B-B14F-4D97-AF65-F5344CB8AC3E}">
        <p14:creationId xmlns:p14="http://schemas.microsoft.com/office/powerpoint/2010/main" val="3320638671"/>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4" r:id="rId4"/>
    <p:sldLayoutId id="2147483657" r:id="rId5"/>
    <p:sldLayoutId id="2147483653" r:id="rId6"/>
    <p:sldLayoutId id="2147483658" r:id="rId7"/>
    <p:sldLayoutId id="2147483655" r:id="rId8"/>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guide.nepsi.eu/sheet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training.nepsi.eu/" TargetMode="External"/><Relationship Id="rId5" Type="http://schemas.openxmlformats.org/officeDocument/2006/relationships/hyperlink" Target="https://toolkit.nepsi.eu/" TargetMode="External"/><Relationship Id="rId4" Type="http://schemas.openxmlformats.org/officeDocument/2006/relationships/hyperlink" Target="https://guide.nepsi.e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302E89-B061-3248-A4DD-EEC96D8F9285}"/>
              </a:ext>
            </a:extLst>
          </p:cNvPr>
          <p:cNvSpPr>
            <a:spLocks noGrp="1"/>
          </p:cNvSpPr>
          <p:nvPr>
            <p:ph type="body" sz="quarter" idx="10"/>
          </p:nvPr>
        </p:nvSpPr>
        <p:spPr>
          <a:xfrm>
            <a:off x="1096032" y="2424069"/>
            <a:ext cx="7534275" cy="1409377"/>
          </a:xfrm>
        </p:spPr>
        <p:txBody>
          <a:bodyPr anchor="t"/>
          <a:lstStyle/>
          <a:p>
            <a:pPr>
              <a:lnSpc>
                <a:spcPct val="100000"/>
              </a:lnSpc>
            </a:pPr>
            <a:r>
              <a:rPr lang="pl" sz="2800" b="1" i="0" strike="noStrike" cap="none" spc="0" baseline="0">
                <a:solidFill>
                  <a:srgbClr val="FFFFFF"/>
                </a:solidFill>
                <a:effectLst/>
                <a:latin typeface="Helvetica"/>
                <a:ea typeface="Helvetica"/>
                <a:cs typeface="Helvetica"/>
              </a:rPr>
              <a:t>DOBRE PRAKTYKI DOTYCZĄCE WENTYLACJI I SYSTEMÓW WENTYLACYJNYCH – SZKOLENIE</a:t>
            </a:r>
          </a:p>
        </p:txBody>
      </p:sp>
      <p:sp>
        <p:nvSpPr>
          <p:cNvPr id="2" name="Rectangle 1">
            <a:extLst>
              <a:ext uri="{FF2B5EF4-FFF2-40B4-BE49-F238E27FC236}">
                <a16:creationId xmlns:a16="http://schemas.microsoft.com/office/drawing/2014/main" id="{0B4C9CAB-7986-7246-85DA-293E0C28CCC7}"/>
              </a:ext>
            </a:extLst>
          </p:cNvPr>
          <p:cNvSpPr/>
          <p:nvPr/>
        </p:nvSpPr>
        <p:spPr>
          <a:xfrm>
            <a:off x="7004650" y="346364"/>
            <a:ext cx="4868696" cy="8613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596468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65DD5F-04E6-6D4E-A885-E2746522BBFE}"/>
              </a:ext>
            </a:extLst>
          </p:cNvPr>
          <p:cNvSpPr>
            <a:spLocks noGrp="1"/>
          </p:cNvSpPr>
          <p:nvPr>
            <p:ph type="body" sz="quarter" idx="10"/>
          </p:nvPr>
        </p:nvSpPr>
        <p:spPr/>
        <p:txBody>
          <a:bodyPr/>
          <a:lstStyle/>
          <a:p>
            <a:r>
              <a:rPr lang="pl" sz="2800" b="1" i="0" strike="noStrike" cap="none" spc="0" baseline="0">
                <a:solidFill>
                  <a:srgbClr val="F6A317"/>
                </a:solidFill>
                <a:effectLst/>
                <a:latin typeface="Helvetica"/>
                <a:ea typeface="Helvetica"/>
                <a:cs typeface="Helvetica"/>
              </a:rPr>
              <a:t>PUSTY SLAJD</a:t>
            </a:r>
          </a:p>
        </p:txBody>
      </p:sp>
      <p:sp>
        <p:nvSpPr>
          <p:cNvPr id="3" name="Text Placeholder 2">
            <a:extLst>
              <a:ext uri="{FF2B5EF4-FFF2-40B4-BE49-F238E27FC236}">
                <a16:creationId xmlns:a16="http://schemas.microsoft.com/office/drawing/2014/main" id="{A7CCF503-854B-AB4F-95DE-9FA9D3D5EB19}"/>
              </a:ext>
            </a:extLst>
          </p:cNvPr>
          <p:cNvSpPr>
            <a:spLocks noGrp="1"/>
          </p:cNvSpPr>
          <p:nvPr>
            <p:ph type="body" sz="quarter" idx="11"/>
          </p:nvPr>
        </p:nvSpPr>
        <p:spPr>
          <a:xfrm>
            <a:off x="777243" y="2362676"/>
            <a:ext cx="5209489" cy="3682369"/>
          </a:xfrm>
        </p:spPr>
        <p:txBody>
          <a:bodyPr/>
          <a:lstStyle/>
          <a:p>
            <a:pPr>
              <a:lnSpc>
                <a:spcPts val="2400"/>
              </a:lnSpc>
            </a:pPr>
            <a:r>
              <a:rPr lang="pl" sz="1800" b="0" i="0" strike="noStrike" cap="none" spc="0" baseline="0" dirty="0">
                <a:solidFill>
                  <a:srgbClr val="000000"/>
                </a:solidFill>
                <a:effectLst/>
                <a:latin typeface="Helvetica"/>
                <a:ea typeface="Helvetica"/>
                <a:cs typeface="Helvetica"/>
              </a:rPr>
              <a:t>Wykorzystaj ten slajd do utworzenia własnego materiału szkoleniowego, dotyczący konkretnego miejsca pracy lub kontekstu.</a:t>
            </a:r>
          </a:p>
          <a:p>
            <a:pPr>
              <a:lnSpc>
                <a:spcPts val="2400"/>
              </a:lnSpc>
            </a:pPr>
            <a:r>
              <a:rPr lang="pl" sz="1800" b="0" i="0" strike="noStrike" cap="none" spc="0" baseline="0" dirty="0">
                <a:solidFill>
                  <a:srgbClr val="000000"/>
                </a:solidFill>
                <a:effectLst/>
                <a:latin typeface="Helvetica"/>
                <a:ea typeface="Helvetica"/>
                <a:cs typeface="Helvetica"/>
              </a:rPr>
              <a:t>Aby zmienić obraz, kliknij prawym przyciskiem myszy &gt; zmień obraz &gt;</a:t>
            </a:r>
            <a:r>
              <a:rPr lang="en-IN" sz="1800" b="0" i="0" strike="noStrike" cap="none" spc="0" baseline="0" dirty="0">
                <a:solidFill>
                  <a:srgbClr val="000000"/>
                </a:solidFill>
                <a:effectLst/>
                <a:latin typeface="Helvetica"/>
                <a:ea typeface="Helvetica"/>
                <a:cs typeface="Helvetica"/>
              </a:rPr>
              <a:t> z </a:t>
            </a:r>
            <a:r>
              <a:rPr lang="pl" sz="1800" b="0" i="0" strike="noStrike" cap="none" spc="0" baseline="0" dirty="0">
                <a:solidFill>
                  <a:srgbClr val="000000"/>
                </a:solidFill>
                <a:effectLst/>
                <a:latin typeface="Helvetica"/>
                <a:ea typeface="Helvetica"/>
                <a:cs typeface="Helvetica"/>
              </a:rPr>
              <a:t>pliku.</a:t>
            </a:r>
          </a:p>
          <a:p>
            <a:pPr>
              <a:lnSpc>
                <a:spcPts val="2400"/>
              </a:lnSpc>
            </a:pPr>
            <a:r>
              <a:rPr lang="pl" sz="1800" b="0" i="0" strike="noStrike" cap="none" spc="0" baseline="0" dirty="0">
                <a:solidFill>
                  <a:srgbClr val="000000"/>
                </a:solidFill>
                <a:effectLst/>
                <a:latin typeface="Helvetica"/>
                <a:ea typeface="Helvetica"/>
                <a:cs typeface="Helvetica"/>
              </a:rPr>
              <a:t>Aby utworzyć więcej slajdów, kliknij „Nowy slajd” na zakładce powyżej.</a:t>
            </a:r>
          </a:p>
        </p:txBody>
      </p:sp>
      <p:pic>
        <p:nvPicPr>
          <p:cNvPr id="5" name="Picture 4">
            <a:extLst>
              <a:ext uri="{FF2B5EF4-FFF2-40B4-BE49-F238E27FC236}">
                <a16:creationId xmlns:a16="http://schemas.microsoft.com/office/drawing/2014/main" id="{CCBA8D20-98C2-1040-9A50-289B5FCF0FF1}"/>
              </a:ext>
            </a:extLst>
          </p:cNvPr>
          <p:cNvPicPr>
            <a:picLocks noChangeAspect="1"/>
          </p:cNvPicPr>
          <p:nvPr/>
        </p:nvPicPr>
        <p:blipFill>
          <a:blip r:embed="rId3"/>
          <a:srcRect l="5438" r="16056"/>
          <a:stretch>
            <a:fillRect/>
          </a:stretch>
        </p:blipFill>
        <p:spPr>
          <a:xfrm>
            <a:off x="6592708" y="1608531"/>
            <a:ext cx="5224384" cy="4436510"/>
          </a:xfrm>
          <a:prstGeom prst="rect">
            <a:avLst/>
          </a:prstGeom>
        </p:spPr>
      </p:pic>
    </p:spTree>
    <p:extLst>
      <p:ext uri="{BB962C8B-B14F-4D97-AF65-F5344CB8AC3E}">
        <p14:creationId xmlns:p14="http://schemas.microsoft.com/office/powerpoint/2010/main" val="408521290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755A8C-0491-4D4D-B0C0-03C52FE6100C}"/>
              </a:ext>
            </a:extLst>
          </p:cNvPr>
          <p:cNvSpPr>
            <a:spLocks noGrp="1"/>
          </p:cNvSpPr>
          <p:nvPr>
            <p:ph type="body" sz="quarter" idx="10"/>
          </p:nvPr>
        </p:nvSpPr>
        <p:spPr/>
        <p:txBody>
          <a:bodyPr/>
          <a:lstStyle/>
          <a:p>
            <a:r>
              <a:rPr lang="pl" sz="2800" b="1" i="0" strike="noStrike" cap="none" spc="0" baseline="0">
                <a:solidFill>
                  <a:srgbClr val="F6A317"/>
                </a:solidFill>
                <a:effectLst/>
                <a:latin typeface="Helvetica"/>
                <a:ea typeface="Helvetica"/>
                <a:cs typeface="Helvetica"/>
              </a:rPr>
              <a:t>WNIOSKI</a:t>
            </a:r>
          </a:p>
        </p:txBody>
      </p:sp>
      <p:sp>
        <p:nvSpPr>
          <p:cNvPr id="3" name="Text Placeholder 2">
            <a:extLst>
              <a:ext uri="{FF2B5EF4-FFF2-40B4-BE49-F238E27FC236}">
                <a16:creationId xmlns:a16="http://schemas.microsoft.com/office/drawing/2014/main" id="{8D1981DF-FF6D-334E-A61C-977A636291F3}"/>
              </a:ext>
            </a:extLst>
          </p:cNvPr>
          <p:cNvSpPr>
            <a:spLocks noGrp="1"/>
          </p:cNvSpPr>
          <p:nvPr>
            <p:ph type="body" sz="quarter" idx="11"/>
          </p:nvPr>
        </p:nvSpPr>
        <p:spPr>
          <a:xfrm>
            <a:off x="777243" y="2362676"/>
            <a:ext cx="6227406" cy="3682369"/>
          </a:xfrm>
        </p:spPr>
        <p:txBody>
          <a:bodyPr/>
          <a:lstStyle/>
          <a:p>
            <a:pPr>
              <a:lnSpc>
                <a:spcPts val="2400"/>
              </a:lnSpc>
            </a:pPr>
            <a:r>
              <a:rPr lang="pl" sz="1800" b="0" i="0" strike="noStrike" cap="none" spc="0" baseline="0" dirty="0">
                <a:solidFill>
                  <a:srgbClr val="000000"/>
                </a:solidFill>
                <a:effectLst/>
                <a:latin typeface="Helvetica"/>
                <a:ea typeface="Helvetica"/>
                <a:cs typeface="Helvetica"/>
              </a:rPr>
              <a:t>Wentylacja odgrywa kluczową rolę</a:t>
            </a:r>
            <a:r>
              <a:rPr lang="en-IN" sz="1800" b="0" i="0" strike="noStrike" cap="none" spc="0" baseline="0" dirty="0">
                <a:solidFill>
                  <a:srgbClr val="000000"/>
                </a:solidFill>
                <a:effectLst/>
                <a:latin typeface="Helvetica"/>
                <a:ea typeface="Helvetica"/>
                <a:cs typeface="Helvetica"/>
              </a:rPr>
              <a:t> w </a:t>
            </a:r>
            <a:r>
              <a:rPr lang="pl" sz="1800" b="0" i="0" strike="noStrike" cap="none" spc="0" baseline="0" dirty="0">
                <a:solidFill>
                  <a:srgbClr val="000000"/>
                </a:solidFill>
                <a:effectLst/>
                <a:latin typeface="Helvetica"/>
                <a:ea typeface="Helvetica"/>
                <a:cs typeface="Helvetica"/>
              </a:rPr>
              <a:t>kontroli pyłu</a:t>
            </a:r>
            <a:r>
              <a:rPr lang="en-IN" sz="1800" b="0" i="0" strike="noStrike" cap="none" spc="0" baseline="0" dirty="0">
                <a:solidFill>
                  <a:srgbClr val="000000"/>
                </a:solidFill>
                <a:effectLst/>
                <a:latin typeface="Helvetica"/>
                <a:ea typeface="Helvetica"/>
                <a:cs typeface="Helvetica"/>
              </a:rPr>
              <a:t> </a:t>
            </a:r>
            <a:r>
              <a:rPr lang="en-IN" sz="1800" b="0" i="0" strike="noStrike" cap="none" spc="0" baseline="0" dirty="0" err="1">
                <a:solidFill>
                  <a:srgbClr val="000000"/>
                </a:solidFill>
                <a:effectLst/>
                <a:latin typeface="Helvetica"/>
                <a:ea typeface="Helvetica"/>
                <a:cs typeface="Helvetica"/>
              </a:rPr>
              <a:t>i</a:t>
            </a:r>
            <a:r>
              <a:rPr lang="en-IN" sz="1800" b="0" i="0" strike="noStrike" cap="none" spc="0" baseline="0" dirty="0">
                <a:solidFill>
                  <a:srgbClr val="000000"/>
                </a:solidFill>
                <a:effectLst/>
                <a:latin typeface="Helvetica"/>
                <a:ea typeface="Helvetica"/>
                <a:cs typeface="Helvetica"/>
              </a:rPr>
              <a:t> </a:t>
            </a:r>
            <a:r>
              <a:rPr lang="pl" sz="1800" b="0" i="0" strike="noStrike" cap="none" spc="0" baseline="0" dirty="0">
                <a:solidFill>
                  <a:srgbClr val="000000"/>
                </a:solidFill>
                <a:effectLst/>
                <a:latin typeface="Helvetica"/>
                <a:ea typeface="Helvetica"/>
                <a:cs typeface="Helvetica"/>
              </a:rPr>
              <a:t>pomaga utrzymywać bezpieczny poziom jakości powietrza.</a:t>
            </a:r>
          </a:p>
          <a:p>
            <a:pPr>
              <a:lnSpc>
                <a:spcPts val="2400"/>
              </a:lnSpc>
            </a:pPr>
            <a:r>
              <a:rPr lang="pl" sz="1800" b="0" i="0" strike="noStrike" cap="none" spc="0" baseline="0" dirty="0">
                <a:solidFill>
                  <a:srgbClr val="000000"/>
                </a:solidFill>
                <a:effectLst/>
                <a:latin typeface="Helvetica"/>
                <a:ea typeface="Helvetica"/>
                <a:cs typeface="Helvetica"/>
              </a:rPr>
              <a:t>Pamiętaj:</a:t>
            </a:r>
          </a:p>
          <a:p>
            <a:pPr marL="285750" indent="-285750">
              <a:lnSpc>
                <a:spcPts val="2400"/>
              </a:lnSpc>
              <a:buClr>
                <a:srgbClr val="F1B600"/>
              </a:buClr>
              <a:buSzPct val="120000"/>
              <a:buFont typeface="Wingdings" pitchFamily="2" charset="2"/>
              <a:buChar char="q"/>
            </a:pPr>
            <a:r>
              <a:rPr lang="pl" sz="1800" b="0" i="0" strike="noStrike" cap="none" spc="0" baseline="0" dirty="0">
                <a:solidFill>
                  <a:srgbClr val="000000"/>
                </a:solidFill>
                <a:effectLst/>
                <a:latin typeface="Helvetica"/>
                <a:ea typeface="Helvetica"/>
                <a:cs typeface="Helvetica"/>
              </a:rPr>
              <a:t>Zawsze, gdy jest to możliwe, używaj systemów wentylacyjnych</a:t>
            </a:r>
          </a:p>
          <a:p>
            <a:pPr marL="285750" indent="-285750">
              <a:lnSpc>
                <a:spcPts val="2400"/>
              </a:lnSpc>
              <a:buClr>
                <a:srgbClr val="F1B600"/>
              </a:buClr>
              <a:buSzPct val="120000"/>
              <a:buFont typeface="Wingdings" pitchFamily="2" charset="2"/>
              <a:buChar char="q"/>
            </a:pPr>
            <a:r>
              <a:rPr lang="pl" sz="1800" b="0" i="0" strike="noStrike" cap="none" spc="0" baseline="0" dirty="0">
                <a:solidFill>
                  <a:srgbClr val="000000"/>
                </a:solidFill>
                <a:effectLst/>
                <a:latin typeface="Helvetica"/>
                <a:ea typeface="Helvetica"/>
                <a:cs typeface="Helvetica"/>
              </a:rPr>
              <a:t>Nie zakłócaj działania systemów wentylacyjnych</a:t>
            </a:r>
          </a:p>
          <a:p>
            <a:pPr marL="285750" indent="-285750">
              <a:lnSpc>
                <a:spcPts val="2400"/>
              </a:lnSpc>
              <a:buClr>
                <a:srgbClr val="F1B600"/>
              </a:buClr>
              <a:buSzPct val="120000"/>
              <a:buFont typeface="Wingdings" pitchFamily="2" charset="2"/>
              <a:buChar char="q"/>
            </a:pPr>
            <a:r>
              <a:rPr lang="pl" sz="1800" b="0" i="0" strike="noStrike" cap="none" spc="0" baseline="0" dirty="0">
                <a:solidFill>
                  <a:srgbClr val="000000"/>
                </a:solidFill>
                <a:effectLst/>
                <a:latin typeface="Helvetica"/>
                <a:ea typeface="Helvetica"/>
                <a:cs typeface="Helvetica"/>
              </a:rPr>
              <a:t>Jeśli podejrzewasz, że system wentylacyjny nie jest sprawny, skontaktuj się</a:t>
            </a:r>
            <a:r>
              <a:rPr lang="en-IN" sz="1800" b="0" i="0" strike="noStrike" cap="none" spc="0" baseline="0" dirty="0">
                <a:solidFill>
                  <a:srgbClr val="000000"/>
                </a:solidFill>
                <a:effectLst/>
                <a:latin typeface="Helvetica"/>
                <a:ea typeface="Helvetica"/>
                <a:cs typeface="Helvetica"/>
              </a:rPr>
              <a:t> z </a:t>
            </a:r>
            <a:r>
              <a:rPr lang="pl" sz="1800" b="0" i="0" strike="noStrike" cap="none" spc="0" baseline="0" dirty="0">
                <a:solidFill>
                  <a:srgbClr val="000000"/>
                </a:solidFill>
                <a:effectLst/>
                <a:latin typeface="Helvetica"/>
                <a:ea typeface="Helvetica"/>
                <a:cs typeface="Helvetica"/>
              </a:rPr>
              <a:t>kierownikiem znajdującym się na terenie zakładu</a:t>
            </a:r>
          </a:p>
          <a:p>
            <a:pPr marL="285750" indent="-285750">
              <a:lnSpc>
                <a:spcPts val="2400"/>
              </a:lnSpc>
              <a:buClr>
                <a:srgbClr val="F1B600"/>
              </a:buClr>
              <a:buSzPct val="120000"/>
              <a:buFont typeface="Wingdings" pitchFamily="2" charset="2"/>
              <a:buChar char="q"/>
            </a:pPr>
            <a:endParaRPr lang="en-GB" sz="1800" dirty="0"/>
          </a:p>
          <a:p>
            <a:pPr>
              <a:lnSpc>
                <a:spcPts val="2400"/>
              </a:lnSpc>
            </a:pPr>
            <a:endParaRPr lang="en-US" sz="1800" dirty="0"/>
          </a:p>
        </p:txBody>
      </p:sp>
      <p:pic>
        <p:nvPicPr>
          <p:cNvPr id="5" name="Picture 4">
            <a:extLst>
              <a:ext uri="{FF2B5EF4-FFF2-40B4-BE49-F238E27FC236}">
                <a16:creationId xmlns:a16="http://schemas.microsoft.com/office/drawing/2014/main" id="{0B390723-ECD8-4745-934F-06F7A23C5080}"/>
              </a:ext>
            </a:extLst>
          </p:cNvPr>
          <p:cNvPicPr>
            <a:picLocks noChangeAspect="1"/>
          </p:cNvPicPr>
          <p:nvPr/>
        </p:nvPicPr>
        <p:blipFill>
          <a:blip r:embed="rId3"/>
          <a:stretch>
            <a:fillRect/>
          </a:stretch>
        </p:blipFill>
        <p:spPr>
          <a:xfrm>
            <a:off x="7287256" y="1365250"/>
            <a:ext cx="4127500" cy="4127500"/>
          </a:xfrm>
          <a:prstGeom prst="rect">
            <a:avLst/>
          </a:prstGeom>
        </p:spPr>
      </p:pic>
    </p:spTree>
    <p:extLst>
      <p:ext uri="{BB962C8B-B14F-4D97-AF65-F5344CB8AC3E}">
        <p14:creationId xmlns:p14="http://schemas.microsoft.com/office/powerpoint/2010/main" val="134858959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040799-38CC-024D-885F-40D009CA9E71}"/>
              </a:ext>
            </a:extLst>
          </p:cNvPr>
          <p:cNvSpPr>
            <a:spLocks noGrp="1"/>
          </p:cNvSpPr>
          <p:nvPr>
            <p:ph type="body" sz="quarter" idx="10"/>
          </p:nvPr>
        </p:nvSpPr>
        <p:spPr>
          <a:xfrm>
            <a:off x="777244" y="1640901"/>
            <a:ext cx="6434439" cy="850900"/>
          </a:xfrm>
        </p:spPr>
        <p:txBody>
          <a:bodyPr/>
          <a:lstStyle/>
          <a:p>
            <a:r>
              <a:rPr lang="pl" sz="2800" b="1" i="0" strike="noStrike" cap="none" spc="0" baseline="0" dirty="0">
                <a:solidFill>
                  <a:srgbClr val="F6A317"/>
                </a:solidFill>
                <a:effectLst/>
                <a:latin typeface="Helvetica"/>
                <a:ea typeface="Helvetica"/>
                <a:cs typeface="Helvetica"/>
              </a:rPr>
              <a:t>MATERIAŁY DO DALSZEJ NAUKI</a:t>
            </a:r>
          </a:p>
        </p:txBody>
      </p:sp>
      <p:sp>
        <p:nvSpPr>
          <p:cNvPr id="3" name="Text Placeholder 2">
            <a:extLst>
              <a:ext uri="{FF2B5EF4-FFF2-40B4-BE49-F238E27FC236}">
                <a16:creationId xmlns:a16="http://schemas.microsoft.com/office/drawing/2014/main" id="{E4F07BA6-6CD5-BD44-A586-339407333047}"/>
              </a:ext>
            </a:extLst>
          </p:cNvPr>
          <p:cNvSpPr>
            <a:spLocks noGrp="1"/>
          </p:cNvSpPr>
          <p:nvPr>
            <p:ph type="body" sz="quarter" idx="11"/>
          </p:nvPr>
        </p:nvSpPr>
        <p:spPr>
          <a:xfrm>
            <a:off x="777243" y="2362676"/>
            <a:ext cx="6565632" cy="3682369"/>
          </a:xfrm>
        </p:spPr>
        <p:txBody>
          <a:bodyPr/>
          <a:lstStyle/>
          <a:p>
            <a:pPr marL="285750" indent="-285750">
              <a:lnSpc>
                <a:spcPts val="2300"/>
              </a:lnSpc>
              <a:spcBef>
                <a:spcPts val="600"/>
              </a:spcBef>
              <a:spcAft>
                <a:spcPts val="600"/>
              </a:spcAft>
              <a:buSzPct val="130000"/>
              <a:buFont typeface="Arial" panose="020B0604020202020204" pitchFamily="34" charset="0"/>
              <a:buChar char="•"/>
            </a:pPr>
            <a:r>
              <a:rPr lang="pl" sz="1600" b="0" i="0" strike="noStrike" cap="none" spc="0" baseline="0" dirty="0">
                <a:solidFill>
                  <a:srgbClr val="000000"/>
                </a:solidFill>
                <a:effectLst/>
                <a:latin typeface="Helvetica"/>
                <a:ea typeface="Helvetica"/>
                <a:cs typeface="Helvetica"/>
                <a:hlinkClick r:id="rId3" history="0"/>
              </a:rPr>
              <a:t>Dobre praktyki dotyczące ogólnej wentylacji (Karta zadań 2.1.9)</a:t>
            </a:r>
          </a:p>
          <a:p>
            <a:pPr marL="285750" indent="-285750">
              <a:lnSpc>
                <a:spcPts val="2300"/>
              </a:lnSpc>
              <a:spcBef>
                <a:spcPts val="600"/>
              </a:spcBef>
              <a:spcAft>
                <a:spcPts val="600"/>
              </a:spcAft>
              <a:buSzPct val="130000"/>
              <a:buFont typeface="Arial" panose="020B0604020202020204" pitchFamily="34" charset="0"/>
              <a:buChar char="•"/>
            </a:pPr>
            <a:r>
              <a:rPr lang="pl" sz="1600" b="0" i="0" strike="noStrike" cap="none" spc="0" baseline="0" dirty="0">
                <a:solidFill>
                  <a:srgbClr val="000000"/>
                </a:solidFill>
                <a:effectLst/>
                <a:latin typeface="Helvetica"/>
                <a:ea typeface="Helvetica"/>
                <a:cs typeface="Helvetica"/>
                <a:hlinkClick r:id="rId4" history="0"/>
              </a:rPr>
              <a:t>Przewodnik dobrych praktyk NEPSI</a:t>
            </a:r>
          </a:p>
          <a:p>
            <a:pPr marL="285750" indent="-285750">
              <a:lnSpc>
                <a:spcPts val="2300"/>
              </a:lnSpc>
              <a:spcBef>
                <a:spcPts val="600"/>
              </a:spcBef>
              <a:spcAft>
                <a:spcPts val="600"/>
              </a:spcAft>
              <a:buSzPct val="130000"/>
              <a:buFont typeface="Arial" panose="020B0604020202020204" pitchFamily="34" charset="0"/>
              <a:buChar char="•"/>
            </a:pPr>
            <a:r>
              <a:rPr lang="pl" sz="1600" b="0" i="0" strike="noStrike" cap="none" spc="0" baseline="0" dirty="0">
                <a:solidFill>
                  <a:srgbClr val="000000"/>
                </a:solidFill>
                <a:effectLst/>
                <a:latin typeface="Helvetica"/>
                <a:ea typeface="Helvetica"/>
                <a:cs typeface="Helvetica"/>
                <a:hlinkClick r:id="rId5" history="0"/>
              </a:rPr>
              <a:t>Przewodnik NEPSI dla małych</a:t>
            </a:r>
            <a:r>
              <a:rPr lang="en-IN" sz="1600" b="0" i="0" strike="noStrike" cap="none" spc="0" baseline="0" dirty="0">
                <a:solidFill>
                  <a:srgbClr val="000000"/>
                </a:solidFill>
                <a:effectLst/>
                <a:latin typeface="Helvetica"/>
                <a:ea typeface="Helvetica"/>
                <a:cs typeface="Helvetica"/>
                <a:hlinkClick r:id="rId5" history="0"/>
              </a:rPr>
              <a:t> </a:t>
            </a:r>
            <a:r>
              <a:rPr lang="en-IN" sz="1600" b="0" i="0" strike="noStrike" cap="none" spc="0" baseline="0" dirty="0" err="1">
                <a:solidFill>
                  <a:srgbClr val="000000"/>
                </a:solidFill>
                <a:effectLst/>
                <a:latin typeface="Helvetica"/>
                <a:ea typeface="Helvetica"/>
                <a:cs typeface="Helvetica"/>
                <a:hlinkClick r:id="rId5" history="0"/>
              </a:rPr>
              <a:t>i</a:t>
            </a:r>
            <a:r>
              <a:rPr lang="en-IN" sz="1600" b="0" i="0" strike="noStrike" cap="none" spc="0" baseline="0" dirty="0">
                <a:solidFill>
                  <a:srgbClr val="000000"/>
                </a:solidFill>
                <a:effectLst/>
                <a:latin typeface="Helvetica"/>
                <a:ea typeface="Helvetica"/>
                <a:cs typeface="Helvetica"/>
                <a:hlinkClick r:id="rId5" history="0"/>
              </a:rPr>
              <a:t> </a:t>
            </a:r>
            <a:r>
              <a:rPr lang="pl" sz="1600" b="0" i="0" strike="noStrike" cap="none" spc="0" baseline="0" dirty="0">
                <a:solidFill>
                  <a:srgbClr val="000000"/>
                </a:solidFill>
                <a:effectLst/>
                <a:latin typeface="Helvetica"/>
                <a:ea typeface="Helvetica"/>
                <a:cs typeface="Helvetica"/>
                <a:hlinkClick r:id="rId5" history="0"/>
              </a:rPr>
              <a:t>średnich przedsiębiorstw</a:t>
            </a:r>
          </a:p>
        </p:txBody>
      </p:sp>
      <p:sp>
        <p:nvSpPr>
          <p:cNvPr id="4" name="Rounded Rectangle 3">
            <a:extLst>
              <a:ext uri="{FF2B5EF4-FFF2-40B4-BE49-F238E27FC236}">
                <a16:creationId xmlns:a16="http://schemas.microsoft.com/office/drawing/2014/main" id="{664076B8-4B8B-9A4C-BC62-87D5AB8D7D1F}"/>
              </a:ext>
            </a:extLst>
          </p:cNvPr>
          <p:cNvSpPr/>
          <p:nvPr/>
        </p:nvSpPr>
        <p:spPr>
          <a:xfrm>
            <a:off x="957262" y="5159235"/>
            <a:ext cx="10144125" cy="655778"/>
          </a:xfrm>
          <a:prstGeom prst="roundRect">
            <a:avLst/>
          </a:prstGeom>
          <a:noFill/>
          <a:ln>
            <a:solidFill>
              <a:srgbClr val="F6A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5" name="Rectangle 4">
            <a:extLst>
              <a:ext uri="{FF2B5EF4-FFF2-40B4-BE49-F238E27FC236}">
                <a16:creationId xmlns:a16="http://schemas.microsoft.com/office/drawing/2014/main" id="{9E755BC8-9263-4A42-8BC8-2ABF4DB8BB35}"/>
              </a:ext>
            </a:extLst>
          </p:cNvPr>
          <p:cNvSpPr/>
          <p:nvPr/>
        </p:nvSpPr>
        <p:spPr>
          <a:xfrm>
            <a:off x="1088454" y="5158279"/>
            <a:ext cx="10022946" cy="646331"/>
          </a:xfrm>
          <a:prstGeom prst="rect">
            <a:avLst/>
          </a:prstGeom>
          <a:noFill/>
          <a:ln>
            <a:noFill/>
          </a:ln>
        </p:spPr>
        <p:txBody>
          <a:bodyPr wrap="square" anchor="ctr">
            <a:spAutoFit/>
          </a:bodyPr>
          <a:lstStyle/>
          <a:p>
            <a:pPr>
              <a:spcBef>
                <a:spcPts val="1200"/>
              </a:spcBef>
              <a:spcAft>
                <a:spcPts val="1200"/>
              </a:spcAft>
              <a:buSzPct val="130000"/>
            </a:pPr>
            <a:r>
              <a:rPr lang="pl" b="0" i="0" strike="noStrike" cap="none" spc="0" baseline="0" dirty="0">
                <a:solidFill>
                  <a:srgbClr val="000000"/>
                </a:solidFill>
                <a:effectLst/>
                <a:latin typeface="Calibri"/>
                <a:ea typeface="Calibri"/>
                <a:cs typeface="Calibri"/>
              </a:rPr>
              <a:t>Więcej materiałów szkoleniowych na temat RKK znajdziesz na </a:t>
            </a:r>
            <a:r>
              <a:rPr lang="pl" b="1" i="0" strike="noStrike" cap="none" spc="0" baseline="0" dirty="0">
                <a:solidFill>
                  <a:srgbClr val="000000"/>
                </a:solidFill>
                <a:effectLst/>
                <a:latin typeface="Calibri"/>
                <a:ea typeface="Calibri"/>
                <a:cs typeface="Calibri"/>
              </a:rPr>
              <a:t>Platformie e-szkoleniowej NEPSI</a:t>
            </a:r>
            <a:r>
              <a:rPr lang="pl" b="0" i="0" strike="noStrike" cap="none" spc="0" baseline="0" dirty="0">
                <a:solidFill>
                  <a:srgbClr val="000000"/>
                </a:solidFill>
                <a:effectLst/>
                <a:latin typeface="Calibri"/>
                <a:ea typeface="Calibri"/>
                <a:cs typeface="Calibri"/>
              </a:rPr>
              <a:t> na stronie </a:t>
            </a:r>
            <a:r>
              <a:rPr lang="pl" b="0" i="0" strike="noStrike" cap="none" spc="0" baseline="0" dirty="0">
                <a:solidFill>
                  <a:srgbClr val="000000"/>
                </a:solidFill>
                <a:effectLst/>
                <a:latin typeface="Calibri"/>
                <a:ea typeface="Calibri"/>
                <a:cs typeface="Calibri"/>
                <a:hlinkClick r:id="rId6" history="0"/>
              </a:rPr>
              <a:t>training.nepsi.eu</a:t>
            </a:r>
          </a:p>
        </p:txBody>
      </p:sp>
    </p:spTree>
    <p:extLst>
      <p:ext uri="{BB962C8B-B14F-4D97-AF65-F5344CB8AC3E}">
        <p14:creationId xmlns:p14="http://schemas.microsoft.com/office/powerpoint/2010/main" val="18744016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EA709F-2BB7-4845-8773-7B61985F5DB2}"/>
              </a:ext>
            </a:extLst>
          </p:cNvPr>
          <p:cNvSpPr>
            <a:spLocks noGrp="1"/>
          </p:cNvSpPr>
          <p:nvPr>
            <p:ph type="body" sz="quarter" idx="10"/>
          </p:nvPr>
        </p:nvSpPr>
        <p:spPr/>
        <p:txBody>
          <a:bodyPr/>
          <a:lstStyle/>
          <a:p>
            <a:r>
              <a:rPr lang="pl-PL" sz="2800" dirty="0"/>
              <a:t>WSTĘP (DLA INSTRUKTORA)</a:t>
            </a:r>
          </a:p>
        </p:txBody>
      </p:sp>
      <p:sp>
        <p:nvSpPr>
          <p:cNvPr id="3" name="Text Placeholder 2">
            <a:extLst>
              <a:ext uri="{FF2B5EF4-FFF2-40B4-BE49-F238E27FC236}">
                <a16:creationId xmlns:a16="http://schemas.microsoft.com/office/drawing/2014/main" id="{778F63C9-1C70-4F4D-9234-7DEE4FC33B21}"/>
              </a:ext>
            </a:extLst>
          </p:cNvPr>
          <p:cNvSpPr>
            <a:spLocks noGrp="1"/>
          </p:cNvSpPr>
          <p:nvPr>
            <p:ph type="body" sz="quarter" idx="11"/>
          </p:nvPr>
        </p:nvSpPr>
        <p:spPr/>
        <p:txBody>
          <a:bodyPr anchor="t"/>
          <a:lstStyle/>
          <a:p>
            <a:pPr>
              <a:lnSpc>
                <a:spcPts val="2400"/>
              </a:lnSpc>
            </a:pPr>
            <a:r>
              <a:rPr lang="pl-PL" sz="1800" dirty="0">
                <a:latin typeface="Helvetica"/>
                <a:cs typeface="Helvetica"/>
              </a:rPr>
              <a:t>NEPSI przygotował zestaw materiałów edukacyjnych do wykorzystania na etapie szkoleniowym procesu wdrażania Dobrych praktyk NEPSI.</a:t>
            </a:r>
          </a:p>
          <a:p>
            <a:pPr>
              <a:lnSpc>
                <a:spcPts val="2400"/>
              </a:lnSpc>
            </a:pPr>
            <a:r>
              <a:rPr lang="pl-PL" sz="1800" dirty="0">
                <a:latin typeface="Helvetica"/>
                <a:cs typeface="Helvetica"/>
              </a:rPr>
              <a:t>Każda z prezentacji szkoleniowych omawia temat istotny dla pracowników wszystkich branż stosujących materiały zawierające krzemionkę krystaliczną. Prezentacje zawierają informacje o związanych z danym tematem zagrożeniach wynikających z narażenia na pył, jak również dobre praktyki i dostępne środki umożliwiające ograniczanie tych zagrożeń. Szkolenie ma na celu zapewnienie informacji i wiedzy pracownikom, aby mogli skutecznie stosować środki kontroli i ograniczać narażenie na respirabilną krzemionkę krystaliczną (RKK) w miejscu pracy.</a:t>
            </a:r>
          </a:p>
          <a:p>
            <a:pPr>
              <a:lnSpc>
                <a:spcPts val="2400"/>
              </a:lnSpc>
            </a:pPr>
            <a:r>
              <a:rPr lang="pl-PL" sz="1800" dirty="0">
                <a:latin typeface="Helvetica"/>
                <a:cs typeface="Helvetica"/>
              </a:rPr>
              <a:t>Zgodnie z potrzebami prosimy uzupełnić tę prezentację o dodatkowe informacje na pustych slajdach i w polach tekstowych do tego przeznaczonych.</a:t>
            </a:r>
          </a:p>
        </p:txBody>
      </p:sp>
    </p:spTree>
    <p:extLst>
      <p:ext uri="{BB962C8B-B14F-4D97-AF65-F5344CB8AC3E}">
        <p14:creationId xmlns:p14="http://schemas.microsoft.com/office/powerpoint/2010/main" val="123061726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EA709F-2BB7-4845-8773-7B61985F5DB2}"/>
              </a:ext>
            </a:extLst>
          </p:cNvPr>
          <p:cNvSpPr>
            <a:spLocks noGrp="1"/>
          </p:cNvSpPr>
          <p:nvPr>
            <p:ph type="body" sz="quarter" idx="10"/>
          </p:nvPr>
        </p:nvSpPr>
        <p:spPr/>
        <p:txBody>
          <a:bodyPr/>
          <a:lstStyle/>
          <a:p>
            <a:r>
              <a:rPr lang="pl" sz="2800" b="1" i="0" strike="noStrike" cap="none" spc="0" baseline="0">
                <a:solidFill>
                  <a:srgbClr val="F6A317"/>
                </a:solidFill>
                <a:effectLst/>
                <a:latin typeface="Helvetica"/>
                <a:ea typeface="Helvetica"/>
                <a:cs typeface="Helvetica"/>
              </a:rPr>
              <a:t>UWAGA</a:t>
            </a:r>
          </a:p>
        </p:txBody>
      </p:sp>
      <p:sp>
        <p:nvSpPr>
          <p:cNvPr id="7" name="Text Placeholder 2">
            <a:extLst>
              <a:ext uri="{FF2B5EF4-FFF2-40B4-BE49-F238E27FC236}">
                <a16:creationId xmlns:a16="http://schemas.microsoft.com/office/drawing/2014/main" id="{11EB7C82-4052-B846-89A4-42945DBEBA56}"/>
              </a:ext>
            </a:extLst>
          </p:cNvPr>
          <p:cNvSpPr txBox="1">
            <a:spLocks noGrp="1"/>
          </p:cNvSpPr>
          <p:nvPr>
            <p:ph type="body" sz="quarter" idx="11"/>
          </p:nvPr>
        </p:nvSpPr>
        <p:spPr>
          <a:xfrm>
            <a:off x="777243" y="2362676"/>
            <a:ext cx="10678636" cy="3601153"/>
          </a:xfrm>
          <a:prstGeom prst="rect">
            <a:avLst/>
          </a:prstGeom>
        </p:spPr>
        <p:txBody>
          <a:bodyPr/>
          <a:lstStyle>
            <a:lvl1pPr marL="0" indent="0" algn="l" defTabSz="914400" rtl="0" eaLnBrk="1" latinLnBrk="0" hangingPunct="1">
              <a:lnSpc>
                <a:spcPct val="90000"/>
              </a:lnSpc>
              <a:spcBef>
                <a:spcPts val="1000"/>
              </a:spcBef>
              <a:buFontTx/>
              <a:buNone/>
              <a:defRPr sz="1400" b="0" i="0" kern="1200">
                <a:solidFill>
                  <a:schemeClr val="bg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400"/>
              </a:lnSpc>
            </a:pPr>
            <a:r>
              <a:rPr lang="pl" sz="1800" b="0" i="0" strike="noStrike" cap="none" spc="0" baseline="0" dirty="0">
                <a:solidFill>
                  <a:srgbClr val="000000"/>
                </a:solidFill>
                <a:effectLst/>
                <a:latin typeface="Helvetica"/>
                <a:ea typeface="Helvetica"/>
                <a:cs typeface="Helvetica"/>
              </a:rPr>
              <a:t>Niniejsza prezentacja szkoleniowa ma charakter doradczy</a:t>
            </a:r>
            <a:r>
              <a:rPr lang="en-IN" sz="1800" b="0" i="0" strike="noStrike" cap="none" spc="0" baseline="0" dirty="0">
                <a:solidFill>
                  <a:srgbClr val="000000"/>
                </a:solidFill>
                <a:effectLst/>
                <a:latin typeface="Helvetica"/>
                <a:ea typeface="Helvetica"/>
                <a:cs typeface="Helvetica"/>
              </a:rPr>
              <a:t> </a:t>
            </a:r>
            <a:r>
              <a:rPr lang="en-IN" sz="1800" b="0" i="0" strike="noStrike" cap="none" spc="0" baseline="0" dirty="0" err="1">
                <a:solidFill>
                  <a:srgbClr val="000000"/>
                </a:solidFill>
                <a:effectLst/>
                <a:latin typeface="Helvetica"/>
                <a:ea typeface="Helvetica"/>
                <a:cs typeface="Helvetica"/>
              </a:rPr>
              <a:t>i</a:t>
            </a:r>
            <a:r>
              <a:rPr lang="en-IN" sz="1800" b="0" i="0" strike="noStrike" cap="none" spc="0" baseline="0" dirty="0">
                <a:solidFill>
                  <a:srgbClr val="000000"/>
                </a:solidFill>
                <a:effectLst/>
                <a:latin typeface="Helvetica"/>
                <a:ea typeface="Helvetica"/>
                <a:cs typeface="Helvetica"/>
              </a:rPr>
              <a:t> </a:t>
            </a:r>
            <a:r>
              <a:rPr lang="pl" sz="1800" b="0" i="0" strike="noStrike" cap="none" spc="0" baseline="0" dirty="0">
                <a:solidFill>
                  <a:srgbClr val="000000"/>
                </a:solidFill>
                <a:effectLst/>
                <a:latin typeface="Helvetica"/>
                <a:ea typeface="Helvetica"/>
                <a:cs typeface="Helvetica"/>
              </a:rPr>
              <a:t>zawiera treści informacyjne. Przedstawione</a:t>
            </a:r>
            <a:r>
              <a:rPr lang="en-IN" sz="1800" b="0" i="0" strike="noStrike" cap="none" spc="0" baseline="0" dirty="0">
                <a:solidFill>
                  <a:srgbClr val="000000"/>
                </a:solidFill>
                <a:effectLst/>
                <a:latin typeface="Helvetica"/>
                <a:ea typeface="Helvetica"/>
                <a:cs typeface="Helvetica"/>
              </a:rPr>
              <a:t> w </a:t>
            </a:r>
            <a:r>
              <a:rPr lang="pl" sz="1800" b="0" i="0" strike="noStrike" cap="none" spc="0" baseline="0" dirty="0">
                <a:solidFill>
                  <a:srgbClr val="000000"/>
                </a:solidFill>
                <a:effectLst/>
                <a:latin typeface="Helvetica"/>
                <a:ea typeface="Helvetica"/>
                <a:cs typeface="Helvetica"/>
              </a:rPr>
              <a:t>niej informacje nie stanowią norm ani przepisów. Nie tworzą one także nowych zobowiązań ani nie zmieniają zobowiązań już istniejących, wynikających</a:t>
            </a:r>
            <a:r>
              <a:rPr lang="en-IN" sz="1800" b="0" i="0" strike="noStrike" cap="none" spc="0" baseline="0" dirty="0">
                <a:solidFill>
                  <a:srgbClr val="000000"/>
                </a:solidFill>
                <a:effectLst/>
                <a:latin typeface="Helvetica"/>
                <a:ea typeface="Helvetica"/>
                <a:cs typeface="Helvetica"/>
              </a:rPr>
              <a:t> z </a:t>
            </a:r>
            <a:r>
              <a:rPr lang="pl" sz="1800" b="0" i="0" strike="noStrike" cap="none" spc="0" baseline="0" dirty="0">
                <a:solidFill>
                  <a:srgbClr val="000000"/>
                </a:solidFill>
                <a:effectLst/>
                <a:latin typeface="Helvetica"/>
                <a:ea typeface="Helvetica"/>
                <a:cs typeface="Helvetica"/>
              </a:rPr>
              <a:t>przepisów</a:t>
            </a:r>
            <a:r>
              <a:rPr lang="en-IN" sz="1800" b="0" i="0" strike="noStrike" cap="none" spc="0" baseline="0" dirty="0">
                <a:solidFill>
                  <a:srgbClr val="000000"/>
                </a:solidFill>
                <a:effectLst/>
                <a:latin typeface="Helvetica"/>
                <a:ea typeface="Helvetica"/>
                <a:cs typeface="Helvetica"/>
              </a:rPr>
              <a:t> </a:t>
            </a:r>
            <a:r>
              <a:rPr lang="en-IN" sz="1800" b="0" i="0" strike="noStrike" cap="none" spc="0" baseline="0" dirty="0" err="1">
                <a:solidFill>
                  <a:srgbClr val="000000"/>
                </a:solidFill>
                <a:effectLst/>
                <a:latin typeface="Helvetica"/>
                <a:ea typeface="Helvetica"/>
                <a:cs typeface="Helvetica"/>
              </a:rPr>
              <a:t>i</a:t>
            </a:r>
            <a:r>
              <a:rPr lang="en-IN" sz="1800" b="0" i="0" strike="noStrike" cap="none" spc="0" baseline="0" dirty="0">
                <a:solidFill>
                  <a:srgbClr val="000000"/>
                </a:solidFill>
                <a:effectLst/>
                <a:latin typeface="Helvetica"/>
                <a:ea typeface="Helvetica"/>
                <a:cs typeface="Helvetica"/>
              </a:rPr>
              <a:t> </a:t>
            </a:r>
            <a:r>
              <a:rPr lang="pl" sz="1800" b="0" i="0" strike="noStrike" cap="none" spc="0" baseline="0" dirty="0">
                <a:solidFill>
                  <a:srgbClr val="000000"/>
                </a:solidFill>
                <a:effectLst/>
                <a:latin typeface="Helvetica"/>
                <a:ea typeface="Helvetica"/>
                <a:cs typeface="Helvetica"/>
              </a:rPr>
              <a:t>polityki zdrowotnej.</a:t>
            </a:r>
          </a:p>
        </p:txBody>
      </p:sp>
    </p:spTree>
    <p:extLst>
      <p:ext uri="{BB962C8B-B14F-4D97-AF65-F5344CB8AC3E}">
        <p14:creationId xmlns:p14="http://schemas.microsoft.com/office/powerpoint/2010/main" val="137868115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p:txBody>
          <a:bodyPr/>
          <a:lstStyle/>
          <a:p>
            <a:r>
              <a:rPr lang="pl" sz="2800" b="1" i="0" strike="noStrike" cap="none" spc="0" baseline="0">
                <a:solidFill>
                  <a:srgbClr val="F6A317"/>
                </a:solidFill>
                <a:effectLst/>
                <a:latin typeface="Helvetica"/>
                <a:ea typeface="Helvetica"/>
                <a:cs typeface="Helvetica"/>
              </a:rPr>
              <a:t>WSTĘP</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2" y="2362676"/>
            <a:ext cx="5951361" cy="3682369"/>
          </a:xfrm>
        </p:spPr>
        <p:txBody>
          <a:bodyPr/>
          <a:lstStyle/>
          <a:p>
            <a:pPr>
              <a:lnSpc>
                <a:spcPts val="2400"/>
              </a:lnSpc>
            </a:pPr>
            <a:r>
              <a:rPr lang="pl" sz="1800" b="1" i="0" strike="noStrike" cap="none" spc="0" baseline="0" dirty="0">
                <a:solidFill>
                  <a:srgbClr val="000000"/>
                </a:solidFill>
                <a:effectLst/>
                <a:latin typeface="Helvetica"/>
                <a:ea typeface="Helvetica"/>
                <a:cs typeface="Helvetica"/>
              </a:rPr>
              <a:t>Zdobycie wiedzy na temat tego, jak się chronić przez zagrożeniami związanymi</a:t>
            </a:r>
            <a:r>
              <a:rPr lang="en-IN" sz="1800" b="1" i="0" strike="noStrike" cap="none" spc="0" baseline="0" dirty="0">
                <a:solidFill>
                  <a:srgbClr val="000000"/>
                </a:solidFill>
                <a:effectLst/>
                <a:latin typeface="Helvetica"/>
                <a:ea typeface="Helvetica"/>
                <a:cs typeface="Helvetica"/>
              </a:rPr>
              <a:t> z </a:t>
            </a:r>
            <a:r>
              <a:rPr lang="pl" sz="1800" b="1" i="0" strike="noStrike" cap="none" spc="0" baseline="0" dirty="0">
                <a:solidFill>
                  <a:srgbClr val="000000"/>
                </a:solidFill>
                <a:effectLst/>
                <a:latin typeface="Helvetica"/>
                <a:ea typeface="Helvetica"/>
                <a:cs typeface="Helvetica"/>
              </a:rPr>
              <a:t>pracą, to priorytet.</a:t>
            </a:r>
          </a:p>
          <a:p>
            <a:pPr>
              <a:lnSpc>
                <a:spcPts val="2400"/>
              </a:lnSpc>
            </a:pPr>
            <a:r>
              <a:rPr lang="pl" sz="1800" b="0" i="0" strike="noStrike" cap="none" spc="0" baseline="0" dirty="0">
                <a:solidFill>
                  <a:srgbClr val="000000"/>
                </a:solidFill>
                <a:effectLst/>
                <a:latin typeface="Helvetica"/>
                <a:ea typeface="Helvetica"/>
                <a:cs typeface="Helvetica"/>
              </a:rPr>
              <a:t>Niniejsze szkolenie pozwala zdobyć wiedzę na temat:</a:t>
            </a:r>
          </a:p>
          <a:p>
            <a:pPr marL="285750" indent="-285750">
              <a:lnSpc>
                <a:spcPts val="2400"/>
              </a:lnSpc>
              <a:buFont typeface="Arial" panose="020B0604020202020204" pitchFamily="34" charset="0"/>
              <a:buChar char="•"/>
            </a:pPr>
            <a:r>
              <a:rPr lang="pl" sz="1800" b="0" i="0" strike="noStrike" cap="none" spc="0" baseline="0" dirty="0">
                <a:solidFill>
                  <a:srgbClr val="000000"/>
                </a:solidFill>
                <a:effectLst/>
                <a:latin typeface="Helvetica"/>
                <a:ea typeface="Helvetica"/>
                <a:cs typeface="Helvetica"/>
              </a:rPr>
              <a:t>Trzech rodzajów systemów wentylacyjnych używanych do zmniejszania stopnia narażenia pracowników na pył respirabilnej krzemionki krystalicznej (RKK)</a:t>
            </a:r>
          </a:p>
          <a:p>
            <a:pPr marL="285750" indent="-285750">
              <a:lnSpc>
                <a:spcPts val="2400"/>
              </a:lnSpc>
              <a:buFont typeface="Arial" panose="020B0604020202020204" pitchFamily="34" charset="0"/>
              <a:buChar char="•"/>
            </a:pPr>
            <a:r>
              <a:rPr lang="pl" sz="1800" b="0" i="0" strike="noStrike" cap="none" spc="0" baseline="0" dirty="0">
                <a:solidFill>
                  <a:srgbClr val="000000"/>
                </a:solidFill>
                <a:effectLst/>
                <a:latin typeface="Helvetica"/>
                <a:ea typeface="Helvetica"/>
                <a:cs typeface="Helvetica"/>
              </a:rPr>
              <a:t>Dobrych praktyk dotyczących wentylacji</a:t>
            </a:r>
          </a:p>
          <a:p>
            <a:pPr marL="285750" indent="-285750">
              <a:lnSpc>
                <a:spcPts val="2400"/>
              </a:lnSpc>
              <a:buFont typeface="Arial" panose="020B0604020202020204" pitchFamily="34" charset="0"/>
              <a:buChar char="•"/>
            </a:pPr>
            <a:r>
              <a:rPr lang="pl" sz="1800" b="0" i="0" strike="noStrike" cap="none" spc="0" baseline="0" dirty="0">
                <a:solidFill>
                  <a:srgbClr val="FF0000"/>
                </a:solidFill>
                <a:effectLst/>
                <a:latin typeface="Helvetica"/>
                <a:ea typeface="Helvetica"/>
                <a:cs typeface="Helvetica"/>
              </a:rPr>
              <a:t>Miejsce na tekst instruktora –</a:t>
            </a:r>
            <a:r>
              <a:rPr lang="en-IN" sz="1800" b="0" i="0" strike="noStrike" cap="none" spc="0" baseline="0" dirty="0">
                <a:solidFill>
                  <a:srgbClr val="FF0000"/>
                </a:solidFill>
                <a:effectLst/>
                <a:latin typeface="Helvetica"/>
                <a:ea typeface="Helvetica"/>
                <a:cs typeface="Helvetica"/>
              </a:rPr>
              <a:t> w </a:t>
            </a:r>
            <a:r>
              <a:rPr lang="pl" sz="1800" b="0" i="0" strike="noStrike" cap="none" spc="0" baseline="0" dirty="0">
                <a:solidFill>
                  <a:srgbClr val="FF0000"/>
                </a:solidFill>
                <a:effectLst/>
                <a:latin typeface="Helvetica"/>
                <a:ea typeface="Helvetica"/>
                <a:cs typeface="Helvetica"/>
              </a:rPr>
              <a:t>przypadku dodania własnego slajdu należy podać krótki opis materiału</a:t>
            </a:r>
          </a:p>
          <a:p>
            <a:pPr marL="285750" indent="-285750">
              <a:lnSpc>
                <a:spcPts val="2400"/>
              </a:lnSpc>
              <a:buFont typeface="Arial" panose="020B0604020202020204" pitchFamily="34" charset="0"/>
              <a:buChar char="•"/>
            </a:pPr>
            <a:endParaRPr lang="en-US" sz="1800" dirty="0"/>
          </a:p>
          <a:p>
            <a:pPr marL="285750" indent="-285750">
              <a:lnSpc>
                <a:spcPts val="2400"/>
              </a:lnSpc>
              <a:buFont typeface="Arial" panose="020B0604020202020204" pitchFamily="34" charset="0"/>
              <a:buChar char="•"/>
            </a:pPr>
            <a:endParaRPr lang="en-US" sz="1800" dirty="0"/>
          </a:p>
        </p:txBody>
      </p:sp>
      <p:pic>
        <p:nvPicPr>
          <p:cNvPr id="1025" name="Picture 1" descr="page1image189220480">
            <a:extLst>
              <a:ext uri="{FF2B5EF4-FFF2-40B4-BE49-F238E27FC236}">
                <a16:creationId xmlns:a16="http://schemas.microsoft.com/office/drawing/2014/main" id="{8E6F8E53-DA1B-4145-B49A-DB95CBC3829E}"/>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6885708" y="2660661"/>
            <a:ext cx="4842132" cy="308639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age1image189220912">
            <a:extLst>
              <a:ext uri="{FF2B5EF4-FFF2-40B4-BE49-F238E27FC236}">
                <a16:creationId xmlns:a16="http://schemas.microsoft.com/office/drawing/2014/main" id="{37991D75-69AF-5145-A1CC-4C6201DDCE6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982691" y="621437"/>
            <a:ext cx="6858000" cy="1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40008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65DD5F-04E6-6D4E-A885-E2746522BBFE}"/>
              </a:ext>
            </a:extLst>
          </p:cNvPr>
          <p:cNvSpPr>
            <a:spLocks noGrp="1"/>
          </p:cNvSpPr>
          <p:nvPr>
            <p:ph type="body" sz="quarter" idx="10"/>
          </p:nvPr>
        </p:nvSpPr>
        <p:spPr>
          <a:xfrm>
            <a:off x="777245" y="1640901"/>
            <a:ext cx="4484340" cy="850900"/>
          </a:xfrm>
        </p:spPr>
        <p:txBody>
          <a:bodyPr/>
          <a:lstStyle/>
          <a:p>
            <a:r>
              <a:rPr lang="pl" sz="2800" b="1" i="0" strike="noStrike" cap="none" spc="0" baseline="0">
                <a:solidFill>
                  <a:srgbClr val="F6A317"/>
                </a:solidFill>
                <a:effectLst/>
                <a:latin typeface="Helvetica"/>
                <a:ea typeface="Helvetica"/>
                <a:cs typeface="Helvetica"/>
              </a:rPr>
              <a:t>METODY KONTROLI PYŁU</a:t>
            </a:r>
          </a:p>
        </p:txBody>
      </p:sp>
      <p:sp>
        <p:nvSpPr>
          <p:cNvPr id="3" name="Text Placeholder 2">
            <a:extLst>
              <a:ext uri="{FF2B5EF4-FFF2-40B4-BE49-F238E27FC236}">
                <a16:creationId xmlns:a16="http://schemas.microsoft.com/office/drawing/2014/main" id="{A7CCF503-854B-AB4F-95DE-9FA9D3D5EB19}"/>
              </a:ext>
            </a:extLst>
          </p:cNvPr>
          <p:cNvSpPr>
            <a:spLocks noGrp="1"/>
          </p:cNvSpPr>
          <p:nvPr>
            <p:ph type="body" sz="quarter" idx="11"/>
          </p:nvPr>
        </p:nvSpPr>
        <p:spPr>
          <a:xfrm>
            <a:off x="777243" y="2719864"/>
            <a:ext cx="4594857" cy="3682369"/>
          </a:xfrm>
        </p:spPr>
        <p:txBody>
          <a:bodyPr/>
          <a:lstStyle/>
          <a:p>
            <a:pPr>
              <a:lnSpc>
                <a:spcPts val="2400"/>
              </a:lnSpc>
            </a:pPr>
            <a:r>
              <a:rPr lang="pl" sz="1800" b="0" i="0" strike="noStrike" cap="none" spc="0" baseline="0" dirty="0">
                <a:solidFill>
                  <a:srgbClr val="000000"/>
                </a:solidFill>
                <a:effectLst/>
                <a:latin typeface="Helvetica"/>
                <a:ea typeface="Helvetica"/>
                <a:cs typeface="Helvetica"/>
              </a:rPr>
              <a:t>Wentylacja (i odpylanie) stanowi jedną</a:t>
            </a:r>
            <a:r>
              <a:rPr lang="en-IN" sz="1800" b="0" i="0" strike="noStrike" cap="none" spc="0" baseline="0" dirty="0">
                <a:solidFill>
                  <a:srgbClr val="000000"/>
                </a:solidFill>
                <a:effectLst/>
                <a:latin typeface="Helvetica"/>
                <a:ea typeface="Helvetica"/>
                <a:cs typeface="Helvetica"/>
              </a:rPr>
              <a:t> z </a:t>
            </a:r>
            <a:r>
              <a:rPr lang="pl" sz="1800" b="0" i="0" strike="noStrike" cap="none" spc="0" baseline="0" dirty="0">
                <a:solidFill>
                  <a:srgbClr val="000000"/>
                </a:solidFill>
                <a:effectLst/>
                <a:latin typeface="Helvetica"/>
                <a:ea typeface="Helvetica"/>
                <a:cs typeface="Helvetica"/>
              </a:rPr>
              <a:t>pięciu głównych metod kontroli pyłu. </a:t>
            </a:r>
          </a:p>
        </p:txBody>
      </p:sp>
      <p:pic>
        <p:nvPicPr>
          <p:cNvPr id="22" name="Picture 21" descr="A screenshot of a cell phone&#10;&#10;Description automatically generated">
            <a:extLst>
              <a:ext uri="{FF2B5EF4-FFF2-40B4-BE49-F238E27FC236}">
                <a16:creationId xmlns:a16="http://schemas.microsoft.com/office/drawing/2014/main" id="{96FA4A61-1C8C-9441-8D93-A41219113A32}"/>
              </a:ext>
            </a:extLst>
          </p:cNvPr>
          <p:cNvPicPr>
            <a:picLocks noChangeAspect="1"/>
          </p:cNvPicPr>
          <p:nvPr/>
        </p:nvPicPr>
        <p:blipFill>
          <a:blip r:embed="rId3"/>
          <a:srcRect l="6858" t="62670" r="77165" b="13177"/>
          <a:stretch>
            <a:fillRect/>
          </a:stretch>
        </p:blipFill>
        <p:spPr>
          <a:xfrm>
            <a:off x="8647437" y="3170865"/>
            <a:ext cx="1073251" cy="1043870"/>
          </a:xfrm>
          <a:prstGeom prst="rect">
            <a:avLst/>
          </a:prstGeom>
        </p:spPr>
      </p:pic>
      <p:pic>
        <p:nvPicPr>
          <p:cNvPr id="23" name="Picture 22" descr="A screenshot of a cell phone&#10;&#10;Description automatically generated">
            <a:extLst>
              <a:ext uri="{FF2B5EF4-FFF2-40B4-BE49-F238E27FC236}">
                <a16:creationId xmlns:a16="http://schemas.microsoft.com/office/drawing/2014/main" id="{F3AB0E14-4E1E-414C-9431-282A79CE0CBD}"/>
              </a:ext>
            </a:extLst>
          </p:cNvPr>
          <p:cNvPicPr>
            <a:picLocks noChangeAspect="1"/>
          </p:cNvPicPr>
          <p:nvPr/>
        </p:nvPicPr>
        <p:blipFill>
          <a:blip r:embed="rId3"/>
          <a:srcRect l="32512" t="34616" r="51513" b="40760"/>
          <a:stretch>
            <a:fillRect/>
          </a:stretch>
        </p:blipFill>
        <p:spPr>
          <a:xfrm>
            <a:off x="8647438" y="1640901"/>
            <a:ext cx="1073250" cy="1064204"/>
          </a:xfrm>
          <a:prstGeom prst="rect">
            <a:avLst/>
          </a:prstGeom>
        </p:spPr>
      </p:pic>
      <p:pic>
        <p:nvPicPr>
          <p:cNvPr id="24" name="Picture 23" descr="A screenshot of a cell phone&#10;&#10;Description automatically generated">
            <a:extLst>
              <a:ext uri="{FF2B5EF4-FFF2-40B4-BE49-F238E27FC236}">
                <a16:creationId xmlns:a16="http://schemas.microsoft.com/office/drawing/2014/main" id="{79CD2578-96E6-514D-857C-7A5DCC6D18E3}"/>
              </a:ext>
            </a:extLst>
          </p:cNvPr>
          <p:cNvPicPr>
            <a:picLocks noChangeAspect="1"/>
          </p:cNvPicPr>
          <p:nvPr/>
        </p:nvPicPr>
        <p:blipFill>
          <a:blip r:embed="rId3"/>
          <a:srcRect l="7057" t="9146" r="76967" b="66230"/>
          <a:stretch>
            <a:fillRect/>
          </a:stretch>
        </p:blipFill>
        <p:spPr>
          <a:xfrm>
            <a:off x="5365058" y="3394767"/>
            <a:ext cx="1073250" cy="1064204"/>
          </a:xfrm>
          <a:prstGeom prst="rect">
            <a:avLst/>
          </a:prstGeom>
        </p:spPr>
      </p:pic>
      <p:pic>
        <p:nvPicPr>
          <p:cNvPr id="25" name="Picture 24" descr="A screenshot of a cell phone&#10;&#10;Description automatically generated">
            <a:extLst>
              <a:ext uri="{FF2B5EF4-FFF2-40B4-BE49-F238E27FC236}">
                <a16:creationId xmlns:a16="http://schemas.microsoft.com/office/drawing/2014/main" id="{B356F961-2531-A240-8399-5DCF23533686}"/>
              </a:ext>
            </a:extLst>
          </p:cNvPr>
          <p:cNvPicPr>
            <a:picLocks noChangeAspect="1"/>
          </p:cNvPicPr>
          <p:nvPr/>
        </p:nvPicPr>
        <p:blipFill>
          <a:blip r:embed="rId3">
            <a:alphaModFix/>
          </a:blip>
          <a:srcRect l="57729" t="62602" r="26295" b="13245"/>
          <a:stretch>
            <a:fillRect/>
          </a:stretch>
        </p:blipFill>
        <p:spPr>
          <a:xfrm>
            <a:off x="5383925" y="1679231"/>
            <a:ext cx="1073250" cy="1043870"/>
          </a:xfrm>
          <a:prstGeom prst="rect">
            <a:avLst/>
          </a:prstGeom>
        </p:spPr>
      </p:pic>
      <p:pic>
        <p:nvPicPr>
          <p:cNvPr id="26" name="Picture 25" descr="A screenshot of a cell phone&#10;&#10;Description automatically generated">
            <a:extLst>
              <a:ext uri="{FF2B5EF4-FFF2-40B4-BE49-F238E27FC236}">
                <a16:creationId xmlns:a16="http://schemas.microsoft.com/office/drawing/2014/main" id="{85DFA808-2B4A-8240-A91D-2F1A09851540}"/>
              </a:ext>
            </a:extLst>
          </p:cNvPr>
          <p:cNvPicPr>
            <a:picLocks noChangeAspect="1"/>
          </p:cNvPicPr>
          <p:nvPr/>
        </p:nvPicPr>
        <p:blipFill>
          <a:blip r:embed="rId3"/>
          <a:srcRect l="58184" t="9878" r="26749" b="66739"/>
          <a:stretch>
            <a:fillRect/>
          </a:stretch>
        </p:blipFill>
        <p:spPr>
          <a:xfrm>
            <a:off x="5395588" y="4852473"/>
            <a:ext cx="1012189" cy="1010607"/>
          </a:xfrm>
          <a:prstGeom prst="rect">
            <a:avLst/>
          </a:prstGeom>
        </p:spPr>
      </p:pic>
      <p:sp>
        <p:nvSpPr>
          <p:cNvPr id="27" name="TextBox 26">
            <a:extLst>
              <a:ext uri="{FF2B5EF4-FFF2-40B4-BE49-F238E27FC236}">
                <a16:creationId xmlns:a16="http://schemas.microsoft.com/office/drawing/2014/main" id="{7C9EF97F-DCDB-194F-AE2B-8731C08CA145}"/>
              </a:ext>
            </a:extLst>
          </p:cNvPr>
          <p:cNvSpPr txBox="1"/>
          <p:nvPr/>
        </p:nvSpPr>
        <p:spPr>
          <a:xfrm>
            <a:off x="6579514" y="1702138"/>
            <a:ext cx="2134063" cy="1823002"/>
          </a:xfrm>
          <a:prstGeom prst="rect">
            <a:avLst/>
          </a:prstGeom>
          <a:noFill/>
        </p:spPr>
        <p:txBody>
          <a:bodyPr wrap="square" rtlCol="0">
            <a:spAutoFit/>
          </a:bodyPr>
          <a:lstStyle/>
          <a:p>
            <a:pPr>
              <a:spcAft>
                <a:spcPts val="300"/>
              </a:spcAft>
            </a:pPr>
            <a:r>
              <a:rPr lang="pl" sz="1050" b="1" i="0" strike="noStrike" cap="none" spc="50" baseline="0" dirty="0">
                <a:solidFill>
                  <a:srgbClr val="EF9A2E"/>
                </a:solidFill>
                <a:effectLst/>
                <a:latin typeface="Futura Medium"/>
                <a:ea typeface="Futura Medium"/>
                <a:cs typeface="Futura Medium"/>
              </a:rPr>
              <a:t>DOBRA HIGIENA / SPRZĄTANIE</a:t>
            </a:r>
          </a:p>
          <a:p>
            <a:r>
              <a:rPr lang="pl" sz="1200" b="0" i="0" strike="noStrike" cap="none" spc="0" baseline="0" dirty="0">
                <a:solidFill>
                  <a:srgbClr val="000000"/>
                </a:solidFill>
                <a:effectLst/>
                <a:latin typeface="Calibri"/>
                <a:ea typeface="Calibri"/>
                <a:cs typeface="Calibri"/>
              </a:rPr>
              <a:t>Pranie odzieży roboczej</a:t>
            </a:r>
            <a:r>
              <a:rPr lang="en-IN" sz="1200" b="0" i="0" strike="noStrike" cap="none" spc="0" baseline="0" dirty="0">
                <a:solidFill>
                  <a:srgbClr val="000000"/>
                </a:solidFill>
                <a:effectLst/>
                <a:latin typeface="Calibri"/>
                <a:ea typeface="Calibri"/>
                <a:cs typeface="Calibri"/>
              </a:rPr>
              <a:t> </a:t>
            </a:r>
            <a:r>
              <a:rPr lang="en-IN" sz="1200" b="0" i="0" strike="noStrike" cap="none" spc="0" baseline="0" dirty="0" err="1">
                <a:solidFill>
                  <a:srgbClr val="000000"/>
                </a:solidFill>
                <a:effectLst/>
                <a:latin typeface="Calibri"/>
                <a:ea typeface="Calibri"/>
                <a:cs typeface="Calibri"/>
              </a:rPr>
              <a:t>i</a:t>
            </a:r>
            <a:r>
              <a:rPr lang="en-IN" sz="1200" b="0" i="0" strike="noStrike" cap="none" spc="0" baseline="0" dirty="0">
                <a:solidFill>
                  <a:srgbClr val="000000"/>
                </a:solidFill>
                <a:effectLst/>
                <a:latin typeface="Calibri"/>
                <a:ea typeface="Calibri"/>
                <a:cs typeface="Calibri"/>
              </a:rPr>
              <a:t> </a:t>
            </a:r>
            <a:r>
              <a:rPr lang="pl" sz="1200" b="0" i="0" strike="noStrike" cap="none" spc="0" baseline="0" dirty="0">
                <a:solidFill>
                  <a:srgbClr val="000000"/>
                </a:solidFill>
                <a:effectLst/>
                <a:latin typeface="Calibri"/>
                <a:ea typeface="Calibri"/>
                <a:cs typeface="Calibri"/>
              </a:rPr>
              <a:t>odkurzanie pyłu wytwarzanego</a:t>
            </a:r>
            <a:r>
              <a:rPr lang="en-IN" sz="1200" b="0" i="0" strike="noStrike" cap="none" spc="0" baseline="0" dirty="0">
                <a:solidFill>
                  <a:srgbClr val="000000"/>
                </a:solidFill>
                <a:effectLst/>
                <a:latin typeface="Calibri"/>
                <a:ea typeface="Calibri"/>
                <a:cs typeface="Calibri"/>
              </a:rPr>
              <a:t> w </a:t>
            </a:r>
            <a:r>
              <a:rPr lang="pl" sz="1200" b="0" i="0" strike="noStrike" cap="none" spc="0" baseline="0" dirty="0">
                <a:solidFill>
                  <a:srgbClr val="000000"/>
                </a:solidFill>
                <a:effectLst/>
                <a:latin typeface="Calibri"/>
                <a:ea typeface="Calibri"/>
                <a:cs typeface="Calibri"/>
              </a:rPr>
              <a:t>procesach zapobiegają gromadzeniu się pyłu</a:t>
            </a:r>
            <a:r>
              <a:rPr lang="en-IN" sz="1200" b="0" i="0" strike="noStrike" cap="none" spc="0" baseline="0" dirty="0">
                <a:solidFill>
                  <a:srgbClr val="000000"/>
                </a:solidFill>
                <a:effectLst/>
                <a:latin typeface="Calibri"/>
                <a:ea typeface="Calibri"/>
                <a:cs typeface="Calibri"/>
              </a:rPr>
              <a:t> z </a:t>
            </a:r>
            <a:r>
              <a:rPr lang="pl" sz="1200" b="0" i="0" strike="noStrike" cap="none" spc="0" baseline="0" dirty="0">
                <a:solidFill>
                  <a:srgbClr val="000000"/>
                </a:solidFill>
                <a:effectLst/>
                <a:latin typeface="Calibri"/>
                <a:ea typeface="Calibri"/>
                <a:cs typeface="Calibri"/>
              </a:rPr>
              <a:t>biegiem czasu – czyste miejsce pracy jest bezpieczne.</a:t>
            </a:r>
          </a:p>
          <a:p>
            <a:endParaRPr lang="en-US" dirty="0"/>
          </a:p>
        </p:txBody>
      </p:sp>
      <p:sp>
        <p:nvSpPr>
          <p:cNvPr id="28" name="TextBox 27">
            <a:extLst>
              <a:ext uri="{FF2B5EF4-FFF2-40B4-BE49-F238E27FC236}">
                <a16:creationId xmlns:a16="http://schemas.microsoft.com/office/drawing/2014/main" id="{4B18799A-7BB4-CE40-AABF-395977044742}"/>
              </a:ext>
            </a:extLst>
          </p:cNvPr>
          <p:cNvSpPr txBox="1"/>
          <p:nvPr/>
        </p:nvSpPr>
        <p:spPr>
          <a:xfrm>
            <a:off x="6579514" y="3394767"/>
            <a:ext cx="2134063" cy="1517897"/>
          </a:xfrm>
          <a:prstGeom prst="rect">
            <a:avLst/>
          </a:prstGeom>
          <a:noFill/>
        </p:spPr>
        <p:txBody>
          <a:bodyPr wrap="square" rtlCol="0">
            <a:spAutoFit/>
          </a:bodyPr>
          <a:lstStyle/>
          <a:p>
            <a:pPr>
              <a:spcAft>
                <a:spcPts val="300"/>
              </a:spcAft>
            </a:pPr>
            <a:r>
              <a:rPr lang="pl" sz="1050" b="1" i="0" strike="noStrike" cap="none" spc="50" baseline="0" dirty="0">
                <a:solidFill>
                  <a:srgbClr val="EF9A2E"/>
                </a:solidFill>
                <a:effectLst/>
                <a:latin typeface="Futura Medium"/>
                <a:ea typeface="Futura Medium"/>
                <a:cs typeface="Futura Medium"/>
              </a:rPr>
              <a:t>ZAMKNIĘTA PRZESTRZEŃ</a:t>
            </a:r>
          </a:p>
          <a:p>
            <a:pPr>
              <a:spcAft>
                <a:spcPts val="300"/>
              </a:spcAft>
            </a:pPr>
            <a:r>
              <a:rPr lang="pl" sz="1200" b="0" i="0" strike="noStrike" cap="none" spc="0" baseline="0" dirty="0">
                <a:solidFill>
                  <a:srgbClr val="000000"/>
                </a:solidFill>
                <a:effectLst/>
                <a:latin typeface="Calibri"/>
                <a:ea typeface="Calibri"/>
                <a:cs typeface="Calibri"/>
              </a:rPr>
              <a:t>Prowadzenie procesów wytwarzających RKK</a:t>
            </a:r>
            <a:r>
              <a:rPr lang="en-IN" sz="1200" b="0" i="0" strike="noStrike" cap="none" spc="0" baseline="0" dirty="0">
                <a:solidFill>
                  <a:srgbClr val="000000"/>
                </a:solidFill>
                <a:effectLst/>
                <a:latin typeface="Calibri"/>
                <a:ea typeface="Calibri"/>
                <a:cs typeface="Calibri"/>
              </a:rPr>
              <a:t> w </a:t>
            </a:r>
            <a:r>
              <a:rPr lang="pl" sz="1200" b="0" i="0" strike="noStrike" cap="none" spc="0" baseline="0" dirty="0">
                <a:solidFill>
                  <a:srgbClr val="000000"/>
                </a:solidFill>
                <a:effectLst/>
                <a:latin typeface="Calibri"/>
                <a:ea typeface="Calibri"/>
                <a:cs typeface="Calibri"/>
              </a:rPr>
              <a:t>szczelnym środowisku zapobiega narażeniu na pył</a:t>
            </a:r>
            <a:r>
              <a:rPr lang="en-IN" sz="1200" b="0" i="0" strike="noStrike" cap="none" spc="0" baseline="0" dirty="0">
                <a:solidFill>
                  <a:srgbClr val="000000"/>
                </a:solidFill>
                <a:effectLst/>
                <a:latin typeface="Calibri"/>
                <a:ea typeface="Calibri"/>
                <a:cs typeface="Calibri"/>
              </a:rPr>
              <a:t> u </a:t>
            </a:r>
            <a:r>
              <a:rPr lang="pl" sz="1200" b="0" i="0" strike="noStrike" cap="none" spc="0" baseline="0" dirty="0">
                <a:solidFill>
                  <a:srgbClr val="000000"/>
                </a:solidFill>
                <a:effectLst/>
                <a:latin typeface="Calibri"/>
                <a:ea typeface="Calibri"/>
                <a:cs typeface="Calibri"/>
              </a:rPr>
              <a:t>źródła.</a:t>
            </a:r>
          </a:p>
          <a:p>
            <a:pPr>
              <a:spcAft>
                <a:spcPts val="300"/>
              </a:spcAft>
            </a:pPr>
            <a:endParaRPr lang="en-US" dirty="0"/>
          </a:p>
        </p:txBody>
      </p:sp>
      <p:sp>
        <p:nvSpPr>
          <p:cNvPr id="29" name="TextBox 28">
            <a:extLst>
              <a:ext uri="{FF2B5EF4-FFF2-40B4-BE49-F238E27FC236}">
                <a16:creationId xmlns:a16="http://schemas.microsoft.com/office/drawing/2014/main" id="{05C478F3-51B4-1A4D-ABD9-1E0128297EDB}"/>
              </a:ext>
            </a:extLst>
          </p:cNvPr>
          <p:cNvSpPr txBox="1"/>
          <p:nvPr/>
        </p:nvSpPr>
        <p:spPr>
          <a:xfrm>
            <a:off x="6579515" y="4852474"/>
            <a:ext cx="2134063" cy="1517897"/>
          </a:xfrm>
          <a:prstGeom prst="rect">
            <a:avLst/>
          </a:prstGeom>
          <a:noFill/>
        </p:spPr>
        <p:txBody>
          <a:bodyPr wrap="square" rtlCol="0">
            <a:spAutoFit/>
          </a:bodyPr>
          <a:lstStyle/>
          <a:p>
            <a:pPr>
              <a:spcAft>
                <a:spcPts val="300"/>
              </a:spcAft>
            </a:pPr>
            <a:r>
              <a:rPr lang="pl" sz="1050" b="1" i="0" strike="noStrike" cap="none" spc="50" baseline="0" dirty="0">
                <a:solidFill>
                  <a:srgbClr val="EF9A2E"/>
                </a:solidFill>
                <a:effectLst/>
                <a:latin typeface="Futura Medium"/>
                <a:ea typeface="Futura Medium"/>
                <a:cs typeface="Futura Medium"/>
              </a:rPr>
              <a:t>ODPYLANIE/WENTYLACJA</a:t>
            </a:r>
          </a:p>
          <a:p>
            <a:pPr>
              <a:spcAft>
                <a:spcPts val="300"/>
              </a:spcAft>
            </a:pPr>
            <a:r>
              <a:rPr lang="pl" sz="1200" b="0" i="0" strike="noStrike" cap="none" spc="0" baseline="0" dirty="0">
                <a:solidFill>
                  <a:srgbClr val="000000"/>
                </a:solidFill>
                <a:effectLst/>
                <a:latin typeface="Calibri"/>
                <a:ea typeface="Calibri"/>
                <a:cs typeface="Calibri"/>
              </a:rPr>
              <a:t>Wychwytywanie RKK</a:t>
            </a:r>
            <a:r>
              <a:rPr lang="en-IN" sz="1200" b="0" i="0" strike="noStrike" cap="none" spc="0" baseline="0" dirty="0">
                <a:solidFill>
                  <a:srgbClr val="000000"/>
                </a:solidFill>
                <a:effectLst/>
                <a:latin typeface="Calibri"/>
                <a:ea typeface="Calibri"/>
                <a:cs typeface="Calibri"/>
              </a:rPr>
              <a:t> u </a:t>
            </a:r>
            <a:r>
              <a:rPr lang="pl" sz="1200" b="0" i="0" strike="noStrike" cap="none" spc="0" baseline="0" dirty="0">
                <a:solidFill>
                  <a:srgbClr val="000000"/>
                </a:solidFill>
                <a:effectLst/>
                <a:latin typeface="Calibri"/>
                <a:ea typeface="Calibri"/>
                <a:cs typeface="Calibri"/>
              </a:rPr>
              <a:t>źródła, zanim zostaniemy na nią narażeni,</a:t>
            </a:r>
            <a:r>
              <a:rPr lang="en-IN" sz="1200" b="0" i="0" strike="noStrike" cap="none" spc="0" baseline="0" dirty="0">
                <a:solidFill>
                  <a:srgbClr val="000000"/>
                </a:solidFill>
                <a:effectLst/>
                <a:latin typeface="Calibri"/>
                <a:ea typeface="Calibri"/>
                <a:cs typeface="Calibri"/>
              </a:rPr>
              <a:t> </a:t>
            </a:r>
            <a:r>
              <a:rPr lang="en-IN" sz="1200" b="0" i="0" strike="noStrike" cap="none" spc="0" baseline="0" dirty="0" err="1">
                <a:solidFill>
                  <a:srgbClr val="000000"/>
                </a:solidFill>
                <a:effectLst/>
                <a:latin typeface="Calibri"/>
                <a:ea typeface="Calibri"/>
                <a:cs typeface="Calibri"/>
              </a:rPr>
              <a:t>i</a:t>
            </a:r>
            <a:r>
              <a:rPr lang="en-IN" sz="1200" b="0" i="0" strike="noStrike" cap="none" spc="0" baseline="0" dirty="0">
                <a:solidFill>
                  <a:srgbClr val="000000"/>
                </a:solidFill>
                <a:effectLst/>
                <a:latin typeface="Calibri"/>
                <a:ea typeface="Calibri"/>
                <a:cs typeface="Calibri"/>
              </a:rPr>
              <a:t> </a:t>
            </a:r>
            <a:r>
              <a:rPr lang="pl" sz="1200" b="0" i="0" strike="noStrike" cap="none" spc="0" baseline="0" dirty="0">
                <a:solidFill>
                  <a:srgbClr val="000000"/>
                </a:solidFill>
                <a:effectLst/>
                <a:latin typeface="Calibri"/>
                <a:ea typeface="Calibri"/>
                <a:cs typeface="Calibri"/>
              </a:rPr>
              <a:t>zastępowanie zanieczyszczonego powietrza czystym powietrzem.</a:t>
            </a:r>
          </a:p>
          <a:p>
            <a:endParaRPr lang="en-US" dirty="0"/>
          </a:p>
        </p:txBody>
      </p:sp>
      <p:sp>
        <p:nvSpPr>
          <p:cNvPr id="30" name="TextBox 29">
            <a:extLst>
              <a:ext uri="{FF2B5EF4-FFF2-40B4-BE49-F238E27FC236}">
                <a16:creationId xmlns:a16="http://schemas.microsoft.com/office/drawing/2014/main" id="{65238AFC-5BA5-EA4D-9DF4-A19D5EE9AF68}"/>
              </a:ext>
            </a:extLst>
          </p:cNvPr>
          <p:cNvSpPr txBox="1"/>
          <p:nvPr/>
        </p:nvSpPr>
        <p:spPr>
          <a:xfrm>
            <a:off x="9787266" y="3131928"/>
            <a:ext cx="2134062" cy="1662821"/>
          </a:xfrm>
          <a:prstGeom prst="rect">
            <a:avLst/>
          </a:prstGeom>
          <a:noFill/>
        </p:spPr>
        <p:txBody>
          <a:bodyPr wrap="square" rtlCol="0">
            <a:spAutoFit/>
          </a:bodyPr>
          <a:lstStyle/>
          <a:p>
            <a:pPr>
              <a:spcAft>
                <a:spcPts val="300"/>
              </a:spcAft>
            </a:pPr>
            <a:r>
              <a:rPr lang="pl" sz="1050" b="1" i="0" strike="noStrike" cap="none" spc="50" baseline="0" dirty="0">
                <a:solidFill>
                  <a:srgbClr val="EF9A2E"/>
                </a:solidFill>
                <a:effectLst/>
                <a:latin typeface="Futura Medium"/>
                <a:ea typeface="Futura Medium"/>
                <a:cs typeface="Futura Medium"/>
              </a:rPr>
              <a:t>SPRZĘT OCHRONNY</a:t>
            </a:r>
          </a:p>
          <a:p>
            <a:r>
              <a:rPr lang="pl" sz="1200" b="0" i="0" strike="noStrike" cap="none" spc="0" baseline="0" dirty="0">
                <a:solidFill>
                  <a:srgbClr val="000000"/>
                </a:solidFill>
                <a:effectLst/>
                <a:latin typeface="Calibri"/>
                <a:ea typeface="Calibri"/>
                <a:cs typeface="Calibri"/>
              </a:rPr>
              <a:t>ŚOI (np. maski) chronią pracowników przed pyłem, gdy wszystkie inne środki kontroli nie zapewniają wystarczającej kontroli ryzyka związanego</a:t>
            </a:r>
            <a:r>
              <a:rPr lang="en-IN" sz="1200" b="0" i="0" strike="noStrike" cap="none" spc="0" baseline="0" dirty="0">
                <a:solidFill>
                  <a:srgbClr val="000000"/>
                </a:solidFill>
                <a:effectLst/>
                <a:latin typeface="Calibri"/>
                <a:ea typeface="Calibri"/>
                <a:cs typeface="Calibri"/>
              </a:rPr>
              <a:t> z </a:t>
            </a:r>
            <a:r>
              <a:rPr lang="pl" sz="1200" b="0" i="0" strike="noStrike" cap="none" spc="0" baseline="0" dirty="0">
                <a:solidFill>
                  <a:srgbClr val="000000"/>
                </a:solidFill>
                <a:effectLst/>
                <a:latin typeface="Calibri"/>
                <a:ea typeface="Calibri"/>
                <a:cs typeface="Calibri"/>
              </a:rPr>
              <a:t>narażeniem.</a:t>
            </a:r>
          </a:p>
          <a:p>
            <a:endParaRPr lang="en-US" dirty="0"/>
          </a:p>
        </p:txBody>
      </p:sp>
      <p:sp>
        <p:nvSpPr>
          <p:cNvPr id="31" name="TextBox 30">
            <a:extLst>
              <a:ext uri="{FF2B5EF4-FFF2-40B4-BE49-F238E27FC236}">
                <a16:creationId xmlns:a16="http://schemas.microsoft.com/office/drawing/2014/main" id="{AB660412-ECE7-334F-BC67-5B70703BB86B}"/>
              </a:ext>
            </a:extLst>
          </p:cNvPr>
          <p:cNvSpPr txBox="1"/>
          <p:nvPr/>
        </p:nvSpPr>
        <p:spPr>
          <a:xfrm>
            <a:off x="9787266" y="1679231"/>
            <a:ext cx="2134062" cy="1334833"/>
          </a:xfrm>
          <a:prstGeom prst="rect">
            <a:avLst/>
          </a:prstGeom>
          <a:noFill/>
        </p:spPr>
        <p:txBody>
          <a:bodyPr wrap="square" rtlCol="0">
            <a:spAutoFit/>
          </a:bodyPr>
          <a:lstStyle/>
          <a:p>
            <a:pPr>
              <a:spcAft>
                <a:spcPts val="300"/>
              </a:spcAft>
            </a:pPr>
            <a:r>
              <a:rPr lang="pl" sz="1050" b="1" i="0" strike="noStrike" cap="none" spc="50" baseline="0" dirty="0">
                <a:solidFill>
                  <a:srgbClr val="EF9A2E"/>
                </a:solidFill>
                <a:effectLst/>
                <a:latin typeface="Futura Medium"/>
                <a:ea typeface="Futura Medium"/>
                <a:cs typeface="Futura Medium"/>
              </a:rPr>
              <a:t>WODA</a:t>
            </a:r>
          </a:p>
          <a:p>
            <a:pPr>
              <a:spcAft>
                <a:spcPts val="300"/>
              </a:spcAft>
            </a:pPr>
            <a:r>
              <a:rPr lang="pl" sz="1200" b="0" i="0" strike="noStrike" cap="none" spc="0" baseline="0" dirty="0">
                <a:solidFill>
                  <a:srgbClr val="000000"/>
                </a:solidFill>
                <a:effectLst/>
                <a:latin typeface="Calibri"/>
                <a:ea typeface="Calibri"/>
                <a:cs typeface="Calibri"/>
              </a:rPr>
              <a:t>Mokre procesy zapobiegają unoszeniu się pyłu</a:t>
            </a:r>
            <a:r>
              <a:rPr lang="en-IN" sz="1200" b="0" i="0" strike="noStrike" cap="none" spc="0" baseline="0" dirty="0">
                <a:solidFill>
                  <a:srgbClr val="000000"/>
                </a:solidFill>
                <a:effectLst/>
                <a:latin typeface="Calibri"/>
                <a:ea typeface="Calibri"/>
                <a:cs typeface="Calibri"/>
              </a:rPr>
              <a:t> w </a:t>
            </a:r>
            <a:r>
              <a:rPr lang="pl" sz="1200" b="0" i="0" strike="noStrike" cap="none" spc="0" baseline="0" dirty="0">
                <a:solidFill>
                  <a:srgbClr val="000000"/>
                </a:solidFill>
                <a:effectLst/>
                <a:latin typeface="Calibri"/>
                <a:ea typeface="Calibri"/>
                <a:cs typeface="Calibri"/>
              </a:rPr>
              <a:t>powietrze, gdyż woda wychwytuje jego cząsteczki.</a:t>
            </a:r>
          </a:p>
          <a:p>
            <a:pPr>
              <a:spcAft>
                <a:spcPts val="300"/>
              </a:spcAft>
            </a:pPr>
            <a:endParaRPr lang="en-US" dirty="0"/>
          </a:p>
        </p:txBody>
      </p:sp>
    </p:spTree>
    <p:extLst>
      <p:ext uri="{BB962C8B-B14F-4D97-AF65-F5344CB8AC3E}">
        <p14:creationId xmlns:p14="http://schemas.microsoft.com/office/powerpoint/2010/main" val="303729932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a:xfrm>
            <a:off x="777246" y="1616076"/>
            <a:ext cx="4726408" cy="850900"/>
          </a:xfrm>
        </p:spPr>
        <p:txBody>
          <a:bodyPr/>
          <a:lstStyle/>
          <a:p>
            <a:r>
              <a:rPr lang="pl" sz="2800" b="1" i="0" strike="noStrike" cap="none" spc="0" baseline="0" dirty="0">
                <a:solidFill>
                  <a:srgbClr val="F6A317"/>
                </a:solidFill>
                <a:effectLst/>
                <a:latin typeface="Helvetica"/>
                <a:ea typeface="Helvetica"/>
                <a:cs typeface="Helvetica"/>
              </a:rPr>
              <a:t>ZAGROŻENIA ZWIĄZANE Z TYM DZIAŁANIEM</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4" y="2677432"/>
            <a:ext cx="5453624" cy="2938988"/>
          </a:xfrm>
        </p:spPr>
        <p:txBody>
          <a:bodyPr anchor="t"/>
          <a:lstStyle/>
          <a:p>
            <a:pPr marL="342900" indent="-342900">
              <a:lnSpc>
                <a:spcPts val="2400"/>
              </a:lnSpc>
              <a:buFont typeface="Arial" panose="020B0604020202020204" pitchFamily="34" charset="0"/>
              <a:buChar char="•"/>
            </a:pPr>
            <a:r>
              <a:rPr lang="pl" sz="1800" b="0" i="0" strike="noStrike" cap="none" spc="0" baseline="0" dirty="0">
                <a:solidFill>
                  <a:srgbClr val="000000"/>
                </a:solidFill>
                <a:effectLst/>
                <a:latin typeface="Helvetica"/>
                <a:ea typeface="Helvetica"/>
                <a:cs typeface="Helvetica"/>
              </a:rPr>
              <a:t>Właściwe działanie tego sprzętu jest konieczne do ochrony nas przed RKK.</a:t>
            </a:r>
          </a:p>
          <a:p>
            <a:pPr marL="342900" indent="-342900">
              <a:lnSpc>
                <a:spcPts val="2400"/>
              </a:lnSpc>
              <a:buFont typeface="Arial" panose="020B0604020202020204" pitchFamily="34" charset="0"/>
              <a:buChar char="•"/>
            </a:pPr>
            <a:r>
              <a:rPr lang="pl" sz="1800" b="0" i="0" strike="noStrike" cap="none" spc="0" baseline="0" dirty="0">
                <a:solidFill>
                  <a:srgbClr val="000000"/>
                </a:solidFill>
                <a:effectLst/>
                <a:latin typeface="Helvetica"/>
                <a:ea typeface="Helvetica"/>
                <a:cs typeface="Helvetica"/>
              </a:rPr>
              <a:t>Długoterminowe narażenie na wysoki poziom RKK może powodować ciężką chorobę płuc.</a:t>
            </a:r>
          </a:p>
          <a:p>
            <a:pPr>
              <a:lnSpc>
                <a:spcPts val="2400"/>
              </a:lnSpc>
            </a:pPr>
            <a:r>
              <a:rPr lang="pl" sz="1800" b="0" i="0" strike="noStrike" cap="none" spc="0" baseline="0" dirty="0">
                <a:solidFill>
                  <a:srgbClr val="000000"/>
                </a:solidFill>
                <a:effectLst/>
                <a:latin typeface="Helvetica"/>
                <a:ea typeface="Helvetica"/>
                <a:cs typeface="Helvetica"/>
              </a:rPr>
              <a:t>Ważne jest, byśmy każdego dnia chronili się przed narażeniem na pył zawieszony</a:t>
            </a:r>
            <a:r>
              <a:rPr lang="en-IN" sz="1800" b="0" i="0" strike="noStrike" cap="none" spc="0" baseline="0" dirty="0">
                <a:solidFill>
                  <a:srgbClr val="000000"/>
                </a:solidFill>
                <a:effectLst/>
                <a:latin typeface="Helvetica"/>
                <a:ea typeface="Helvetica"/>
                <a:cs typeface="Helvetica"/>
              </a:rPr>
              <a:t> w </a:t>
            </a:r>
            <a:r>
              <a:rPr lang="pl" sz="1800" b="0" i="0" strike="noStrike" cap="none" spc="0" baseline="0" dirty="0">
                <a:solidFill>
                  <a:srgbClr val="000000"/>
                </a:solidFill>
                <a:effectLst/>
                <a:latin typeface="Helvetica"/>
                <a:ea typeface="Helvetica"/>
                <a:cs typeface="Helvetica"/>
              </a:rPr>
              <a:t>powietrzu. </a:t>
            </a:r>
          </a:p>
          <a:p>
            <a:pPr>
              <a:lnSpc>
                <a:spcPts val="2400"/>
              </a:lnSpc>
            </a:pPr>
            <a:r>
              <a:rPr lang="pl" sz="1800" b="0" i="0" strike="noStrike" cap="none" spc="0" baseline="0" dirty="0">
                <a:solidFill>
                  <a:srgbClr val="000000"/>
                </a:solidFill>
                <a:effectLst/>
                <a:latin typeface="Helvetica"/>
                <a:ea typeface="Helvetica"/>
                <a:cs typeface="Helvetica"/>
              </a:rPr>
              <a:t>Stosując dzisiaj dobre praktyki, chronimy swoje przyszłe zdrowie.</a:t>
            </a:r>
          </a:p>
          <a:p>
            <a:pPr>
              <a:lnSpc>
                <a:spcPts val="2400"/>
              </a:lnSpc>
            </a:pPr>
            <a:r>
              <a:rPr lang="pl" sz="1800" b="0" i="0" strike="noStrike" cap="none" spc="0" baseline="0" dirty="0">
                <a:solidFill>
                  <a:srgbClr val="000000"/>
                </a:solidFill>
                <a:effectLst/>
                <a:latin typeface="Helvetica"/>
                <a:ea typeface="Helvetica"/>
                <a:cs typeface="Helvetica"/>
              </a:rPr>
              <a:t>Jak spędzisz swoją emeryturę?</a:t>
            </a:r>
          </a:p>
        </p:txBody>
      </p:sp>
      <p:pic>
        <p:nvPicPr>
          <p:cNvPr id="7" name="Picture Placeholder 6" descr="A picture containing a sick person.&#10;">
            <a:extLst>
              <a:ext uri="{FF2B5EF4-FFF2-40B4-BE49-F238E27FC236}">
                <a16:creationId xmlns:a16="http://schemas.microsoft.com/office/drawing/2014/main" id="{89D6CD10-AD9D-9A45-87D3-BC373374B39F}"/>
              </a:ext>
            </a:extLst>
          </p:cNvPr>
          <p:cNvPicPr>
            <a:picLocks noChangeAspect="1"/>
          </p:cNvPicPr>
          <p:nvPr/>
        </p:nvPicPr>
        <p:blipFill>
          <a:blip r:embed="rId3" cstate="print">
            <a:extLst>
              <a:ext uri="{28A0092B-C50C-407E-A947-70E740481C1C}">
                <a14:useLocalDpi xmlns:a14="http://schemas.microsoft.com/office/drawing/2010/main"/>
              </a:ext>
            </a:extLst>
          </a:blip>
          <a:srcRect l="8011" t="31627" r="13491" b="1053"/>
          <a:stretch>
            <a:fillRect/>
          </a:stretch>
        </p:blipFill>
        <p:spPr>
          <a:xfrm>
            <a:off x="7252479" y="1742972"/>
            <a:ext cx="3548990" cy="2029091"/>
          </a:xfrm>
          <a:prstGeom prst="rect">
            <a:avLst/>
          </a:prstGeom>
        </p:spPr>
      </p:pic>
      <p:pic>
        <p:nvPicPr>
          <p:cNvPr id="8" name="Picture 7" descr="Old man riding a wave on a surfboard in the ocean.">
            <a:extLst>
              <a:ext uri="{FF2B5EF4-FFF2-40B4-BE49-F238E27FC236}">
                <a16:creationId xmlns:a16="http://schemas.microsoft.com/office/drawing/2014/main" id="{F8D1D515-97C3-E145-92C1-EA4CDB970638}"/>
              </a:ext>
            </a:extLst>
          </p:cNvPr>
          <p:cNvPicPr>
            <a:picLocks noChangeAspect="1"/>
          </p:cNvPicPr>
          <p:nvPr/>
        </p:nvPicPr>
        <p:blipFill>
          <a:blip r:embed="rId4" cstate="print">
            <a:extLst>
              <a:ext uri="{28A0092B-C50C-407E-A947-70E740481C1C}">
                <a14:useLocalDpi xmlns:a14="http://schemas.microsoft.com/office/drawing/2010/main"/>
              </a:ext>
            </a:extLst>
          </a:blip>
          <a:srcRect l="30771" t="34278" r="13784" b="18172"/>
          <a:stretch>
            <a:fillRect/>
          </a:stretch>
        </p:blipFill>
        <p:spPr>
          <a:xfrm>
            <a:off x="7255341" y="3976608"/>
            <a:ext cx="3606232" cy="2061818"/>
          </a:xfrm>
          <a:prstGeom prst="rect">
            <a:avLst/>
          </a:prstGeom>
        </p:spPr>
      </p:pic>
    </p:spTree>
    <p:extLst>
      <p:ext uri="{BB962C8B-B14F-4D97-AF65-F5344CB8AC3E}">
        <p14:creationId xmlns:p14="http://schemas.microsoft.com/office/powerpoint/2010/main" val="127717319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FFA503-E478-F44F-851B-B0BB20E05F8B}"/>
              </a:ext>
            </a:extLst>
          </p:cNvPr>
          <p:cNvSpPr>
            <a:spLocks noGrp="1"/>
          </p:cNvSpPr>
          <p:nvPr>
            <p:ph type="body" sz="quarter" idx="10"/>
          </p:nvPr>
        </p:nvSpPr>
        <p:spPr>
          <a:xfrm>
            <a:off x="777244" y="1640901"/>
            <a:ext cx="4920171" cy="850900"/>
          </a:xfrm>
        </p:spPr>
        <p:txBody>
          <a:bodyPr/>
          <a:lstStyle/>
          <a:p>
            <a:r>
              <a:rPr lang="pl" sz="2800" b="1" i="0" strike="noStrike" cap="none" spc="0" baseline="0">
                <a:solidFill>
                  <a:srgbClr val="F6A317"/>
                </a:solidFill>
                <a:effectLst/>
                <a:latin typeface="Helvetica"/>
                <a:ea typeface="Helvetica"/>
                <a:cs typeface="Helvetica"/>
              </a:rPr>
              <a:t>JAK WENTYLACJA OGRANICZA RKK</a:t>
            </a:r>
          </a:p>
        </p:txBody>
      </p:sp>
      <p:sp>
        <p:nvSpPr>
          <p:cNvPr id="3" name="Text Placeholder 2">
            <a:extLst>
              <a:ext uri="{FF2B5EF4-FFF2-40B4-BE49-F238E27FC236}">
                <a16:creationId xmlns:a16="http://schemas.microsoft.com/office/drawing/2014/main" id="{626AC553-3CC0-A94C-89A7-8650A9D69CB2}"/>
              </a:ext>
            </a:extLst>
          </p:cNvPr>
          <p:cNvSpPr>
            <a:spLocks noGrp="1"/>
          </p:cNvSpPr>
          <p:nvPr>
            <p:ph type="body" sz="quarter" idx="11"/>
          </p:nvPr>
        </p:nvSpPr>
        <p:spPr>
          <a:xfrm>
            <a:off x="777243" y="2670903"/>
            <a:ext cx="5921792" cy="3237451"/>
          </a:xfrm>
        </p:spPr>
        <p:txBody>
          <a:bodyPr/>
          <a:lstStyle/>
          <a:p>
            <a:pPr>
              <a:lnSpc>
                <a:spcPts val="2200"/>
              </a:lnSpc>
              <a:spcBef>
                <a:spcPts val="600"/>
              </a:spcBef>
            </a:pPr>
            <a:r>
              <a:rPr lang="pl" sz="1800" b="0" i="0" strike="noStrike" cap="none" spc="0" baseline="0" dirty="0">
                <a:solidFill>
                  <a:srgbClr val="000000"/>
                </a:solidFill>
                <a:effectLst/>
                <a:latin typeface="Helvetica"/>
                <a:ea typeface="Helvetica"/>
                <a:cs typeface="Helvetica"/>
              </a:rPr>
              <a:t>Wentylacja używana jest do zmniejszania stopnia narażenia pracowników na pył zawieszony</a:t>
            </a:r>
            <a:r>
              <a:rPr lang="en-IN" sz="1800" b="0" i="0" strike="noStrike" cap="none" spc="0" baseline="0" dirty="0">
                <a:solidFill>
                  <a:srgbClr val="000000"/>
                </a:solidFill>
                <a:effectLst/>
                <a:latin typeface="Helvetica"/>
                <a:ea typeface="Helvetica"/>
                <a:cs typeface="Helvetica"/>
              </a:rPr>
              <a:t> w </a:t>
            </a:r>
            <a:r>
              <a:rPr lang="pl" sz="1800" b="0" i="0" strike="noStrike" cap="none" spc="0" baseline="0" dirty="0">
                <a:solidFill>
                  <a:srgbClr val="000000"/>
                </a:solidFill>
                <a:effectLst/>
                <a:latin typeface="Helvetica"/>
                <a:ea typeface="Helvetica"/>
                <a:cs typeface="Helvetica"/>
              </a:rPr>
              <a:t>powietrzu,</a:t>
            </a:r>
            <a:r>
              <a:rPr lang="en-IN" sz="1800" b="0" i="0" strike="noStrike" cap="none" spc="0" baseline="0" dirty="0">
                <a:solidFill>
                  <a:srgbClr val="000000"/>
                </a:solidFill>
                <a:effectLst/>
                <a:latin typeface="Helvetica"/>
                <a:ea typeface="Helvetica"/>
                <a:cs typeface="Helvetica"/>
              </a:rPr>
              <a:t> w </a:t>
            </a:r>
            <a:r>
              <a:rPr lang="pl" sz="1800" b="0" i="0" strike="noStrike" cap="none" spc="0" baseline="0" dirty="0">
                <a:solidFill>
                  <a:srgbClr val="000000"/>
                </a:solidFill>
                <a:effectLst/>
                <a:latin typeface="Helvetica"/>
                <a:ea typeface="Helvetica"/>
                <a:cs typeface="Helvetica"/>
              </a:rPr>
              <a:t>tym na respirabilną krzemionkę krystaliczną.</a:t>
            </a:r>
          </a:p>
          <a:p>
            <a:pPr>
              <a:lnSpc>
                <a:spcPts val="2200"/>
              </a:lnSpc>
              <a:spcBef>
                <a:spcPts val="600"/>
              </a:spcBef>
            </a:pPr>
            <a:r>
              <a:rPr lang="pl" sz="1800" b="0" i="0" strike="noStrike" cap="none" spc="0" baseline="0" dirty="0">
                <a:solidFill>
                  <a:srgbClr val="000000"/>
                </a:solidFill>
                <a:effectLst/>
                <a:latin typeface="Helvetica"/>
                <a:ea typeface="Helvetica"/>
                <a:cs typeface="Helvetica"/>
              </a:rPr>
              <a:t>Celem systemów wentylacyjnych jest zapewnianie ochrony pracowników poprzez:</a:t>
            </a:r>
          </a:p>
          <a:p>
            <a:pPr marL="285750" indent="-285750">
              <a:lnSpc>
                <a:spcPts val="2200"/>
              </a:lnSpc>
              <a:spcBef>
                <a:spcPts val="600"/>
              </a:spcBef>
              <a:buFont typeface="Arial" panose="020B0604020202020204" pitchFamily="34" charset="0"/>
              <a:buChar char="•"/>
            </a:pPr>
            <a:r>
              <a:rPr lang="pl" sz="1800" b="0" i="0" strike="noStrike" cap="none" spc="0" baseline="0" dirty="0">
                <a:solidFill>
                  <a:srgbClr val="000000"/>
                </a:solidFill>
                <a:effectLst/>
                <a:latin typeface="Helvetica"/>
                <a:ea typeface="Helvetica"/>
                <a:cs typeface="Helvetica"/>
              </a:rPr>
              <a:t>Wychwytywanie pyłu wytwarzanego poprzez procesy robocze</a:t>
            </a:r>
            <a:r>
              <a:rPr lang="en-IN" sz="1800" b="0" i="0" strike="noStrike" cap="none" spc="0" baseline="0" dirty="0">
                <a:solidFill>
                  <a:srgbClr val="000000"/>
                </a:solidFill>
                <a:effectLst/>
                <a:latin typeface="Helvetica"/>
                <a:ea typeface="Helvetica"/>
                <a:cs typeface="Helvetica"/>
              </a:rPr>
              <a:t> </a:t>
            </a:r>
            <a:r>
              <a:rPr lang="en-IN" sz="1800" b="0" i="0" strike="noStrike" cap="none" spc="0" baseline="0" dirty="0" err="1">
                <a:solidFill>
                  <a:srgbClr val="000000"/>
                </a:solidFill>
                <a:effectLst/>
                <a:latin typeface="Helvetica"/>
                <a:ea typeface="Helvetica"/>
                <a:cs typeface="Helvetica"/>
              </a:rPr>
              <a:t>i</a:t>
            </a:r>
            <a:r>
              <a:rPr lang="en-IN" sz="1800" b="0" i="0" strike="noStrike" cap="none" spc="0" baseline="0" dirty="0">
                <a:solidFill>
                  <a:srgbClr val="000000"/>
                </a:solidFill>
                <a:effectLst/>
                <a:latin typeface="Helvetica"/>
                <a:ea typeface="Helvetica"/>
                <a:cs typeface="Helvetica"/>
              </a:rPr>
              <a:t> </a:t>
            </a:r>
            <a:r>
              <a:rPr lang="pl" sz="1800" b="0" i="0" strike="noStrike" cap="none" spc="0" baseline="0" dirty="0">
                <a:solidFill>
                  <a:srgbClr val="000000"/>
                </a:solidFill>
                <a:effectLst/>
                <a:latin typeface="Helvetica"/>
                <a:ea typeface="Helvetica"/>
                <a:cs typeface="Helvetica"/>
              </a:rPr>
              <a:t>unoszącego się</a:t>
            </a:r>
            <a:r>
              <a:rPr lang="en-IN" sz="1800" b="0" i="0" strike="noStrike" cap="none" spc="0" baseline="0" dirty="0">
                <a:solidFill>
                  <a:srgbClr val="000000"/>
                </a:solidFill>
                <a:effectLst/>
                <a:latin typeface="Helvetica"/>
                <a:ea typeface="Helvetica"/>
                <a:cs typeface="Helvetica"/>
              </a:rPr>
              <a:t> w </a:t>
            </a:r>
            <a:r>
              <a:rPr lang="pl" sz="1800" b="0" i="0" strike="noStrike" cap="none" spc="0" baseline="0" dirty="0">
                <a:solidFill>
                  <a:srgbClr val="000000"/>
                </a:solidFill>
                <a:effectLst/>
                <a:latin typeface="Helvetica"/>
                <a:ea typeface="Helvetica"/>
                <a:cs typeface="Helvetica"/>
              </a:rPr>
              <a:t>powietrzu, zanim zostaniemy na niego narażeni</a:t>
            </a:r>
          </a:p>
          <a:p>
            <a:pPr marL="285750" indent="-285750">
              <a:lnSpc>
                <a:spcPts val="2200"/>
              </a:lnSpc>
              <a:spcBef>
                <a:spcPts val="600"/>
              </a:spcBef>
              <a:buFont typeface="Arial" panose="020B0604020202020204" pitchFamily="34" charset="0"/>
              <a:buChar char="•"/>
            </a:pPr>
            <a:r>
              <a:rPr lang="pl" sz="1800" b="0" i="0" strike="noStrike" cap="none" spc="0" baseline="0" dirty="0">
                <a:solidFill>
                  <a:srgbClr val="000000"/>
                </a:solidFill>
                <a:effectLst/>
                <a:latin typeface="Helvetica"/>
                <a:ea typeface="Helvetica"/>
                <a:cs typeface="Helvetica"/>
              </a:rPr>
              <a:t>Zapewnianie bezpiecznej jakości powietrza poprzez zastępowanie zanieczyszczonego powietrza czystym powietrzem</a:t>
            </a:r>
          </a:p>
        </p:txBody>
      </p:sp>
      <p:pic>
        <p:nvPicPr>
          <p:cNvPr id="6" name="Picture Placeholder 8">
            <a:extLst>
              <a:ext uri="{FF2B5EF4-FFF2-40B4-BE49-F238E27FC236}">
                <a16:creationId xmlns:a16="http://schemas.microsoft.com/office/drawing/2014/main" id="{4948EDDA-671C-4E9A-B938-FBDB4B68686B}"/>
              </a:ext>
            </a:extLst>
          </p:cNvPr>
          <p:cNvPicPr>
            <a:picLocks noGrp="1" noChangeAspect="1"/>
          </p:cNvPicPr>
          <p:nvPr>
            <p:ph type="pic" sz="quarter" idx="12"/>
          </p:nvPr>
        </p:nvPicPr>
        <p:blipFill rotWithShape="1">
          <a:blip r:embed="rId3"/>
          <a:srcRect l="8467" r="19401"/>
          <a:stretch/>
        </p:blipFill>
        <p:spPr>
          <a:xfrm>
            <a:off x="6866627" y="2491801"/>
            <a:ext cx="4937679" cy="3111448"/>
          </a:xfrm>
          <a:prstGeom prst="rect">
            <a:avLst/>
          </a:prstGeom>
        </p:spPr>
      </p:pic>
      <p:sp>
        <p:nvSpPr>
          <p:cNvPr id="4" name="TextBox 3">
            <a:extLst>
              <a:ext uri="{FF2B5EF4-FFF2-40B4-BE49-F238E27FC236}">
                <a16:creationId xmlns:a16="http://schemas.microsoft.com/office/drawing/2014/main" id="{58807824-4653-4EE2-98EC-F6A5CD9E19C6}"/>
              </a:ext>
            </a:extLst>
          </p:cNvPr>
          <p:cNvSpPr txBox="1"/>
          <p:nvPr/>
        </p:nvSpPr>
        <p:spPr>
          <a:xfrm>
            <a:off x="6866627" y="5603249"/>
            <a:ext cx="4937679" cy="523220"/>
          </a:xfrm>
          <a:prstGeom prst="rect">
            <a:avLst/>
          </a:prstGeom>
          <a:noFill/>
        </p:spPr>
        <p:txBody>
          <a:bodyPr wrap="square" rtlCol="0">
            <a:spAutoFit/>
          </a:bodyPr>
          <a:lstStyle/>
          <a:p>
            <a:pPr algn="ctr"/>
            <a:r>
              <a:rPr lang="pl" sz="1400" b="0" i="0" strike="noStrike" cap="none" spc="0" baseline="0" dirty="0">
                <a:solidFill>
                  <a:srgbClr val="000000"/>
                </a:solidFill>
                <a:effectLst/>
                <a:latin typeface="Helvetica"/>
                <a:ea typeface="Helvetica"/>
                <a:cs typeface="Helvetica"/>
              </a:rPr>
              <a:t>Zamocowany na narzędziu system wentylacji wyciągowej wychwytuje pył</a:t>
            </a:r>
            <a:r>
              <a:rPr lang="en-IN" sz="1400" b="0" i="0" strike="noStrike" cap="none" spc="0" baseline="0" dirty="0">
                <a:solidFill>
                  <a:srgbClr val="000000"/>
                </a:solidFill>
                <a:effectLst/>
                <a:latin typeface="Helvetica"/>
                <a:ea typeface="Helvetica"/>
                <a:cs typeface="Helvetica"/>
              </a:rPr>
              <a:t> u </a:t>
            </a:r>
            <a:r>
              <a:rPr lang="pl" sz="1400" b="0" i="0" strike="noStrike" cap="none" spc="0" baseline="0" dirty="0">
                <a:solidFill>
                  <a:srgbClr val="000000"/>
                </a:solidFill>
                <a:effectLst/>
                <a:latin typeface="Helvetica"/>
                <a:ea typeface="Helvetica"/>
                <a:cs typeface="Helvetica"/>
              </a:rPr>
              <a:t>źródła</a:t>
            </a:r>
          </a:p>
        </p:txBody>
      </p:sp>
    </p:spTree>
    <p:extLst>
      <p:ext uri="{BB962C8B-B14F-4D97-AF65-F5344CB8AC3E}">
        <p14:creationId xmlns:p14="http://schemas.microsoft.com/office/powerpoint/2010/main" val="254769967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B71734-E5BC-4D9B-BE64-6E127C590EA8}"/>
              </a:ext>
            </a:extLst>
          </p:cNvPr>
          <p:cNvPicPr>
            <a:picLocks noChangeAspect="1"/>
          </p:cNvPicPr>
          <p:nvPr/>
        </p:nvPicPr>
        <p:blipFill>
          <a:blip r:embed="rId3"/>
          <a:stretch>
            <a:fillRect/>
          </a:stretch>
        </p:blipFill>
        <p:spPr>
          <a:xfrm>
            <a:off x="6935638" y="2221074"/>
            <a:ext cx="5060092" cy="3823971"/>
          </a:xfrm>
          <a:prstGeom prst="rect">
            <a:avLst/>
          </a:prstGeom>
        </p:spPr>
      </p:pic>
      <p:sp>
        <p:nvSpPr>
          <p:cNvPr id="2" name="Text Placeholder 1">
            <a:extLst>
              <a:ext uri="{FF2B5EF4-FFF2-40B4-BE49-F238E27FC236}">
                <a16:creationId xmlns:a16="http://schemas.microsoft.com/office/drawing/2014/main" id="{16C5C503-148E-804A-B6BD-D81F27B00C0E}"/>
              </a:ext>
            </a:extLst>
          </p:cNvPr>
          <p:cNvSpPr>
            <a:spLocks noGrp="1"/>
          </p:cNvSpPr>
          <p:nvPr>
            <p:ph type="body" sz="quarter" idx="10"/>
          </p:nvPr>
        </p:nvSpPr>
        <p:spPr/>
        <p:txBody>
          <a:bodyPr/>
          <a:lstStyle/>
          <a:p>
            <a:r>
              <a:rPr lang="pl" sz="2800" b="1" i="0" strike="noStrike" cap="none" spc="0" baseline="0">
                <a:solidFill>
                  <a:srgbClr val="F6A317"/>
                </a:solidFill>
                <a:effectLst/>
                <a:latin typeface="Helvetica"/>
                <a:ea typeface="Helvetica"/>
                <a:cs typeface="Helvetica"/>
              </a:rPr>
              <a:t>RODZAJE WENTYLACJI</a:t>
            </a:r>
          </a:p>
        </p:txBody>
      </p:sp>
      <p:sp>
        <p:nvSpPr>
          <p:cNvPr id="3" name="Text Placeholder 2">
            <a:extLst>
              <a:ext uri="{FF2B5EF4-FFF2-40B4-BE49-F238E27FC236}">
                <a16:creationId xmlns:a16="http://schemas.microsoft.com/office/drawing/2014/main" id="{562CA652-A9E6-B84D-85CE-90E1A47F6B48}"/>
              </a:ext>
            </a:extLst>
          </p:cNvPr>
          <p:cNvSpPr>
            <a:spLocks noGrp="1"/>
          </p:cNvSpPr>
          <p:nvPr>
            <p:ph type="body" sz="quarter" idx="11"/>
          </p:nvPr>
        </p:nvSpPr>
        <p:spPr>
          <a:xfrm>
            <a:off x="783579" y="2252507"/>
            <a:ext cx="6324587" cy="3682369"/>
          </a:xfrm>
        </p:spPr>
        <p:txBody>
          <a:bodyPr lIns="91440" tIns="45720" rIns="91440" bIns="45720" anchor="t"/>
          <a:lstStyle/>
          <a:p>
            <a:pPr>
              <a:lnSpc>
                <a:spcPts val="2400"/>
              </a:lnSpc>
              <a:spcAft>
                <a:spcPts val="1000"/>
              </a:spcAft>
            </a:pPr>
            <a:r>
              <a:rPr lang="pl" sz="1800" b="0" i="0" strike="noStrike" cap="none" spc="0" baseline="0" dirty="0">
                <a:solidFill>
                  <a:srgbClr val="000000"/>
                </a:solidFill>
                <a:effectLst/>
                <a:latin typeface="Helvetica"/>
                <a:ea typeface="Helvetica"/>
                <a:cs typeface="Helvetica"/>
              </a:rPr>
              <a:t>Istnieją trzy rodzaje systemów wentylacyjnych,</a:t>
            </a:r>
            <a:r>
              <a:rPr lang="en-IN" sz="1800" b="0" i="0" strike="noStrike" cap="none" spc="0" baseline="0" dirty="0">
                <a:solidFill>
                  <a:srgbClr val="000000"/>
                </a:solidFill>
                <a:effectLst/>
                <a:latin typeface="Helvetica"/>
                <a:ea typeface="Helvetica"/>
                <a:cs typeface="Helvetica"/>
              </a:rPr>
              <a:t> z </a:t>
            </a:r>
            <a:r>
              <a:rPr lang="pl" sz="1800" b="0" i="0" strike="noStrike" cap="none" spc="0" baseline="0" dirty="0">
                <a:solidFill>
                  <a:srgbClr val="000000"/>
                </a:solidFill>
                <a:effectLst/>
                <a:latin typeface="Helvetica"/>
                <a:ea typeface="Helvetica"/>
                <a:cs typeface="Helvetica"/>
              </a:rPr>
              <a:t>których każdy pełni inne funkcje:</a:t>
            </a:r>
          </a:p>
          <a:p>
            <a:pPr marL="285750" indent="-285750">
              <a:lnSpc>
                <a:spcPts val="2400"/>
              </a:lnSpc>
              <a:spcBef>
                <a:spcPts val="600"/>
              </a:spcBef>
              <a:buFont typeface="Arial" panose="020B0604020202020204" pitchFamily="34" charset="0"/>
              <a:buChar char="•"/>
            </a:pPr>
            <a:r>
              <a:rPr lang="pl" sz="1700" b="1" i="0" strike="noStrike" cap="none" spc="0" baseline="0" dirty="0">
                <a:solidFill>
                  <a:srgbClr val="000000"/>
                </a:solidFill>
                <a:effectLst/>
                <a:latin typeface="Helvetica"/>
                <a:ea typeface="Helvetica"/>
                <a:cs typeface="Helvetica"/>
              </a:rPr>
              <a:t>Wentylacja naturalna</a:t>
            </a:r>
            <a:r>
              <a:rPr lang="pl" sz="1700" b="0" i="0" strike="noStrike" cap="none" spc="0" baseline="0" dirty="0">
                <a:solidFill>
                  <a:srgbClr val="000000"/>
                </a:solidFill>
                <a:effectLst/>
                <a:latin typeface="Helvetica"/>
                <a:ea typeface="Helvetica"/>
                <a:cs typeface="Helvetica"/>
              </a:rPr>
              <a:t> — (np. świeże powietrze</a:t>
            </a:r>
            <a:r>
              <a:rPr lang="en-IN" sz="1700" b="0" i="0" strike="noStrike" cap="none" spc="0" baseline="0" dirty="0">
                <a:solidFill>
                  <a:srgbClr val="000000"/>
                </a:solidFill>
                <a:effectLst/>
                <a:latin typeface="Helvetica"/>
                <a:ea typeface="Helvetica"/>
                <a:cs typeface="Helvetica"/>
              </a:rPr>
              <a:t> z </a:t>
            </a:r>
            <a:r>
              <a:rPr lang="pl" sz="1700" b="0" i="0" strike="noStrike" cap="none" spc="0" baseline="0" dirty="0">
                <a:solidFill>
                  <a:srgbClr val="000000"/>
                </a:solidFill>
                <a:effectLst/>
                <a:latin typeface="Helvetica"/>
                <a:ea typeface="Helvetica"/>
                <a:cs typeface="Helvetica"/>
              </a:rPr>
              <a:t>okien, drzwi itp.) umożliwia przepływ powietrza,</a:t>
            </a:r>
            <a:r>
              <a:rPr lang="en-IN" sz="1700" b="0" i="0" strike="noStrike" cap="none" spc="0" baseline="0" dirty="0">
                <a:solidFill>
                  <a:srgbClr val="000000"/>
                </a:solidFill>
                <a:effectLst/>
                <a:latin typeface="Helvetica"/>
                <a:ea typeface="Helvetica"/>
                <a:cs typeface="Helvetica"/>
              </a:rPr>
              <a:t> w </a:t>
            </a:r>
            <a:r>
              <a:rPr lang="pl" sz="1700" b="0" i="0" strike="noStrike" cap="none" spc="0" baseline="0" dirty="0">
                <a:solidFill>
                  <a:srgbClr val="000000"/>
                </a:solidFill>
                <a:effectLst/>
                <a:latin typeface="Helvetica"/>
                <a:ea typeface="Helvetica"/>
                <a:cs typeface="Helvetica"/>
              </a:rPr>
              <a:t>naturalny sposób ograniczając koncentrację zanieczyszczeń</a:t>
            </a:r>
            <a:r>
              <a:rPr lang="en-IN" sz="1700" b="0" i="0" strike="noStrike" cap="none" spc="0" baseline="0" dirty="0">
                <a:solidFill>
                  <a:srgbClr val="000000"/>
                </a:solidFill>
                <a:effectLst/>
                <a:latin typeface="Helvetica"/>
                <a:ea typeface="Helvetica"/>
                <a:cs typeface="Helvetica"/>
              </a:rPr>
              <a:t> w </a:t>
            </a:r>
            <a:r>
              <a:rPr lang="pl" sz="1700" b="0" i="0" strike="noStrike" cap="none" spc="0" baseline="0" dirty="0">
                <a:solidFill>
                  <a:srgbClr val="000000"/>
                </a:solidFill>
                <a:effectLst/>
                <a:latin typeface="Helvetica"/>
                <a:ea typeface="Helvetica"/>
                <a:cs typeface="Helvetica"/>
              </a:rPr>
              <a:t>powietrzu</a:t>
            </a:r>
          </a:p>
          <a:p>
            <a:pPr marL="285750" indent="-285750">
              <a:lnSpc>
                <a:spcPts val="2400"/>
              </a:lnSpc>
              <a:spcBef>
                <a:spcPts val="600"/>
              </a:spcBef>
              <a:buFont typeface="Arial" panose="020B0604020202020204" pitchFamily="34" charset="0"/>
              <a:buChar char="•"/>
            </a:pPr>
            <a:r>
              <a:rPr lang="pl" sz="1700" b="1" i="0" strike="noStrike" cap="none" spc="0" baseline="0" dirty="0">
                <a:solidFill>
                  <a:srgbClr val="000000"/>
                </a:solidFill>
                <a:effectLst/>
                <a:latin typeface="Helvetica"/>
                <a:ea typeface="Helvetica"/>
                <a:cs typeface="Helvetica"/>
              </a:rPr>
              <a:t>Wentylatory montowane na ścianach</a:t>
            </a:r>
            <a:r>
              <a:rPr lang="pl" sz="1700" b="0" i="0" strike="noStrike" cap="none" spc="0" baseline="0" dirty="0">
                <a:solidFill>
                  <a:srgbClr val="000000"/>
                </a:solidFill>
                <a:effectLst/>
                <a:latin typeface="Helvetica"/>
                <a:ea typeface="Helvetica"/>
                <a:cs typeface="Helvetica"/>
              </a:rPr>
              <a:t> — wykorzystywane są do tworzenia przepływu powietrza, zastępując zanieczyszczone powietrze czystym powietrzem</a:t>
            </a:r>
          </a:p>
          <a:p>
            <a:pPr marL="285750" indent="-285750">
              <a:lnSpc>
                <a:spcPts val="2400"/>
              </a:lnSpc>
              <a:spcBef>
                <a:spcPts val="600"/>
              </a:spcBef>
              <a:buFont typeface="Arial" panose="020B0604020202020204" pitchFamily="34" charset="0"/>
              <a:buChar char="•"/>
            </a:pPr>
            <a:r>
              <a:rPr lang="pl" sz="1700" b="1" i="0" strike="noStrike" cap="none" spc="0" baseline="0" dirty="0">
                <a:solidFill>
                  <a:srgbClr val="000000"/>
                </a:solidFill>
                <a:effectLst/>
                <a:latin typeface="Helvetica"/>
                <a:ea typeface="Helvetica"/>
                <a:cs typeface="Helvetica"/>
              </a:rPr>
              <a:t>Wentylacja wyciągowa</a:t>
            </a:r>
            <a:r>
              <a:rPr lang="pl" sz="1700" b="0" i="0" strike="noStrike" cap="none" spc="0" baseline="0" dirty="0">
                <a:solidFill>
                  <a:srgbClr val="000000"/>
                </a:solidFill>
                <a:effectLst/>
                <a:latin typeface="Helvetica"/>
                <a:ea typeface="Helvetica"/>
                <a:cs typeface="Helvetica"/>
              </a:rPr>
              <a:t> — wychwytuje pył</a:t>
            </a:r>
            <a:r>
              <a:rPr lang="en-IN" sz="1700" b="0" i="0" strike="noStrike" cap="none" spc="0" baseline="0" dirty="0">
                <a:solidFill>
                  <a:srgbClr val="000000"/>
                </a:solidFill>
                <a:effectLst/>
                <a:latin typeface="Helvetica"/>
                <a:ea typeface="Helvetica"/>
                <a:cs typeface="Helvetica"/>
              </a:rPr>
              <a:t> z </a:t>
            </a:r>
            <a:r>
              <a:rPr lang="pl" sz="1700" b="0" i="0" strike="noStrike" cap="none" spc="0" baseline="0" dirty="0">
                <a:solidFill>
                  <a:srgbClr val="000000"/>
                </a:solidFill>
                <a:effectLst/>
                <a:latin typeface="Helvetica"/>
                <a:ea typeface="Helvetica"/>
                <a:cs typeface="Helvetica"/>
              </a:rPr>
              <a:t>powietrza, zanim przedostanie się on</a:t>
            </a:r>
            <a:r>
              <a:rPr lang="pl" sz="1700" dirty="0">
                <a:solidFill>
                  <a:srgbClr val="000000"/>
                </a:solidFill>
                <a:latin typeface="Helvetica"/>
                <a:ea typeface="Helvetica"/>
                <a:cs typeface="Helvetica"/>
              </a:rPr>
              <a:t> do</a:t>
            </a:r>
            <a:r>
              <a:rPr lang="pl" sz="1700" b="0" i="0" strike="noStrike" cap="none" spc="0" baseline="0" dirty="0">
                <a:solidFill>
                  <a:srgbClr val="000000"/>
                </a:solidFill>
                <a:effectLst/>
                <a:latin typeface="Helvetica"/>
                <a:ea typeface="Helvetica"/>
                <a:cs typeface="Helvetica"/>
              </a:rPr>
              <a:t> </a:t>
            </a:r>
            <a:r>
              <a:rPr lang="pl" sz="1700" dirty="0">
                <a:solidFill>
                  <a:srgbClr val="000000"/>
                </a:solidFill>
                <a:latin typeface="Helvetica"/>
                <a:ea typeface="Helvetica"/>
                <a:cs typeface="Helvetica"/>
              </a:rPr>
              <a:t>strefy oddychania pracowników</a:t>
            </a:r>
            <a:r>
              <a:rPr lang="pl" sz="1700" b="0" i="0" strike="noStrike" cap="none" spc="0" baseline="0" dirty="0">
                <a:solidFill>
                  <a:srgbClr val="000000"/>
                </a:solidFill>
                <a:effectLst/>
                <a:latin typeface="Helvetica"/>
                <a:ea typeface="Helvetica"/>
                <a:cs typeface="Helvetica"/>
              </a:rPr>
              <a:t>, a następnie wywiewa go</a:t>
            </a:r>
            <a:r>
              <a:rPr lang="en-IN" sz="1700" b="0" i="0" strike="noStrike" cap="none" spc="0" baseline="0" dirty="0">
                <a:solidFill>
                  <a:srgbClr val="000000"/>
                </a:solidFill>
                <a:effectLst/>
                <a:latin typeface="Helvetica"/>
                <a:ea typeface="Helvetica"/>
                <a:cs typeface="Helvetica"/>
              </a:rPr>
              <a:t> w </a:t>
            </a:r>
            <a:r>
              <a:rPr lang="pl" sz="1700" b="0" i="0" strike="noStrike" cap="none" spc="0" baseline="0" dirty="0">
                <a:solidFill>
                  <a:srgbClr val="000000"/>
                </a:solidFill>
                <a:effectLst/>
                <a:latin typeface="Helvetica"/>
                <a:ea typeface="Helvetica"/>
                <a:cs typeface="Helvetica"/>
              </a:rPr>
              <a:t>bezpieczny sposób</a:t>
            </a:r>
          </a:p>
          <a:p>
            <a:pPr marL="285750" indent="-285750">
              <a:lnSpc>
                <a:spcPts val="2400"/>
              </a:lnSpc>
              <a:buFont typeface="Arial" panose="020B0604020202020204" pitchFamily="34" charset="0"/>
              <a:buChar char="•"/>
            </a:pPr>
            <a:endParaRPr lang="en-US" sz="1700" dirty="0"/>
          </a:p>
        </p:txBody>
      </p:sp>
    </p:spTree>
    <p:extLst>
      <p:ext uri="{BB962C8B-B14F-4D97-AF65-F5344CB8AC3E}">
        <p14:creationId xmlns:p14="http://schemas.microsoft.com/office/powerpoint/2010/main" val="392830938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C7B79F-A549-D34A-B351-A94C89AF8B0F}"/>
              </a:ext>
            </a:extLst>
          </p:cNvPr>
          <p:cNvSpPr>
            <a:spLocks noGrp="1"/>
          </p:cNvSpPr>
          <p:nvPr>
            <p:ph type="body" sz="quarter" idx="10"/>
          </p:nvPr>
        </p:nvSpPr>
        <p:spPr>
          <a:xfrm>
            <a:off x="777244" y="1640901"/>
            <a:ext cx="8401262" cy="850900"/>
          </a:xfrm>
        </p:spPr>
        <p:txBody>
          <a:bodyPr/>
          <a:lstStyle/>
          <a:p>
            <a:r>
              <a:rPr lang="pl" sz="2800" b="1" i="0" strike="noStrike" cap="none" spc="0" baseline="0" dirty="0">
                <a:solidFill>
                  <a:srgbClr val="F6A317"/>
                </a:solidFill>
                <a:effectLst/>
                <a:latin typeface="Helvetica"/>
                <a:ea typeface="Helvetica"/>
                <a:cs typeface="Helvetica"/>
              </a:rPr>
              <a:t>CO NALEŻY, A CZEGO NIE NALEŻY ROBIĆ, KORZYSTAJĄC Z WENTYLACJI</a:t>
            </a:r>
          </a:p>
        </p:txBody>
      </p:sp>
      <p:sp>
        <p:nvSpPr>
          <p:cNvPr id="3" name="Text Placeholder 2">
            <a:extLst>
              <a:ext uri="{FF2B5EF4-FFF2-40B4-BE49-F238E27FC236}">
                <a16:creationId xmlns:a16="http://schemas.microsoft.com/office/drawing/2014/main" id="{D02FD246-F495-D545-93DD-1087536EA9F3}"/>
              </a:ext>
            </a:extLst>
          </p:cNvPr>
          <p:cNvSpPr>
            <a:spLocks noGrp="1"/>
          </p:cNvSpPr>
          <p:nvPr>
            <p:ph type="body" sz="quarter" idx="11"/>
          </p:nvPr>
        </p:nvSpPr>
        <p:spPr>
          <a:xfrm>
            <a:off x="777242" y="2693868"/>
            <a:ext cx="11039620" cy="3230407"/>
          </a:xfrm>
        </p:spPr>
        <p:txBody>
          <a:bodyPr/>
          <a:lstStyle/>
          <a:p>
            <a:pPr>
              <a:lnSpc>
                <a:spcPct val="100000"/>
              </a:lnSpc>
            </a:pPr>
            <a:r>
              <a:rPr lang="pl" sz="1600" b="1" i="0" strike="noStrike" cap="none" spc="0" baseline="0" dirty="0">
                <a:solidFill>
                  <a:srgbClr val="000000"/>
                </a:solidFill>
                <a:effectLst/>
                <a:latin typeface="Helvetica"/>
                <a:ea typeface="Helvetica"/>
                <a:cs typeface="Helvetica"/>
              </a:rPr>
              <a:t>NALEŻY</a:t>
            </a:r>
          </a:p>
          <a:p>
            <a:pPr marL="285750" indent="-285750">
              <a:lnSpc>
                <a:spcPct val="100000"/>
              </a:lnSpc>
              <a:buSzPct val="85000"/>
              <a:buFont typeface=".Apple Color Emoji UI"/>
              <a:buChar char="✅"/>
            </a:pPr>
            <a:r>
              <a:rPr lang="pl" sz="1600" b="0" i="0" strike="noStrike" cap="none" spc="0" baseline="0" dirty="0">
                <a:solidFill>
                  <a:srgbClr val="000000"/>
                </a:solidFill>
                <a:effectLst/>
                <a:latin typeface="Helvetica"/>
                <a:ea typeface="Helvetica"/>
                <a:cs typeface="Helvetica"/>
              </a:rPr>
              <a:t>Korzystać</a:t>
            </a:r>
            <a:r>
              <a:rPr lang="en-IN" sz="1600" b="0" i="0" strike="noStrike" cap="none" spc="0" baseline="0" dirty="0">
                <a:solidFill>
                  <a:srgbClr val="000000"/>
                </a:solidFill>
                <a:effectLst/>
                <a:latin typeface="Helvetica"/>
                <a:ea typeface="Helvetica"/>
                <a:cs typeface="Helvetica"/>
              </a:rPr>
              <a:t> z </a:t>
            </a:r>
            <a:r>
              <a:rPr lang="pl" sz="1600" b="0" i="0" strike="noStrike" cap="none" spc="0" baseline="0" dirty="0">
                <a:solidFill>
                  <a:srgbClr val="000000"/>
                </a:solidFill>
                <a:effectLst/>
                <a:latin typeface="Helvetica"/>
                <a:ea typeface="Helvetica"/>
                <a:cs typeface="Helvetica"/>
              </a:rPr>
              <a:t>systemów wentylacyjnych, gdy są dostępne</a:t>
            </a:r>
          </a:p>
          <a:p>
            <a:pPr marL="285750" indent="-285750">
              <a:lnSpc>
                <a:spcPct val="100000"/>
              </a:lnSpc>
              <a:buSzPct val="85000"/>
              <a:buFont typeface=".Apple Color Emoji UI"/>
              <a:buChar char="✅"/>
            </a:pPr>
            <a:r>
              <a:rPr lang="pl" sz="1600" b="0" i="0" strike="noStrike" cap="none" spc="0" baseline="0" dirty="0">
                <a:solidFill>
                  <a:srgbClr val="000000"/>
                </a:solidFill>
                <a:effectLst/>
                <a:latin typeface="Helvetica"/>
                <a:ea typeface="Helvetica"/>
                <a:cs typeface="Helvetica"/>
              </a:rPr>
              <a:t>Zgłaszać problemy</a:t>
            </a:r>
            <a:r>
              <a:rPr lang="en-IN" sz="1600" b="0" i="0" strike="noStrike" cap="none" spc="0" baseline="0" dirty="0">
                <a:solidFill>
                  <a:srgbClr val="000000"/>
                </a:solidFill>
                <a:effectLst/>
                <a:latin typeface="Helvetica"/>
                <a:ea typeface="Helvetica"/>
                <a:cs typeface="Helvetica"/>
              </a:rPr>
              <a:t> </a:t>
            </a:r>
            <a:r>
              <a:rPr lang="en-IN" sz="1600" b="0" i="0" strike="noStrike" cap="none" spc="0" baseline="0" dirty="0" err="1">
                <a:solidFill>
                  <a:srgbClr val="000000"/>
                </a:solidFill>
                <a:effectLst/>
                <a:latin typeface="Helvetica"/>
                <a:ea typeface="Helvetica"/>
                <a:cs typeface="Helvetica"/>
              </a:rPr>
              <a:t>i</a:t>
            </a:r>
            <a:r>
              <a:rPr lang="en-IN" sz="1600" b="0" i="0" strike="noStrike" cap="none" spc="0" baseline="0" dirty="0">
                <a:solidFill>
                  <a:srgbClr val="000000"/>
                </a:solidFill>
                <a:effectLst/>
                <a:latin typeface="Helvetica"/>
                <a:ea typeface="Helvetica"/>
                <a:cs typeface="Helvetica"/>
              </a:rPr>
              <a:t> </a:t>
            </a:r>
            <a:r>
              <a:rPr lang="pl" sz="1600" b="0" i="0" strike="noStrike" cap="none" spc="0" baseline="0" dirty="0">
                <a:solidFill>
                  <a:srgbClr val="000000"/>
                </a:solidFill>
                <a:effectLst/>
                <a:latin typeface="Helvetica"/>
                <a:ea typeface="Helvetica"/>
                <a:cs typeface="Helvetica"/>
              </a:rPr>
              <a:t>usterki związane</a:t>
            </a:r>
            <a:r>
              <a:rPr lang="en-IN" sz="1600" b="0" i="0" strike="noStrike" cap="none" spc="0" baseline="0" dirty="0">
                <a:solidFill>
                  <a:srgbClr val="000000"/>
                </a:solidFill>
                <a:effectLst/>
                <a:latin typeface="Helvetica"/>
                <a:ea typeface="Helvetica"/>
                <a:cs typeface="Helvetica"/>
              </a:rPr>
              <a:t> z </a:t>
            </a:r>
            <a:r>
              <a:rPr lang="pl" sz="1600" b="0" i="0" strike="noStrike" cap="none" spc="0" baseline="0" dirty="0">
                <a:solidFill>
                  <a:srgbClr val="000000"/>
                </a:solidFill>
                <a:effectLst/>
                <a:latin typeface="Helvetica"/>
                <a:ea typeface="Helvetica"/>
                <a:cs typeface="Helvetica"/>
              </a:rPr>
              <a:t>systemami wentylacyjnymi</a:t>
            </a:r>
          </a:p>
          <a:p>
            <a:pPr marL="285750" indent="-285750">
              <a:lnSpc>
                <a:spcPct val="100000"/>
              </a:lnSpc>
              <a:spcAft>
                <a:spcPts val="1000"/>
              </a:spcAft>
              <a:buSzPct val="85000"/>
              <a:buFont typeface=".Apple Color Emoji UI"/>
              <a:buChar char="✅"/>
            </a:pPr>
            <a:r>
              <a:rPr lang="pl" sz="1600" b="0" i="0" strike="noStrike" cap="none" spc="0" baseline="0" dirty="0">
                <a:solidFill>
                  <a:srgbClr val="FF0000"/>
                </a:solidFill>
                <a:effectLst/>
                <a:latin typeface="Helvetica"/>
                <a:ea typeface="Helvetica"/>
                <a:cs typeface="Helvetica"/>
              </a:rPr>
              <a:t>Miejsce na tekst instruktora – Dodaj dodatkowy tekst na temat ogólnej wentylacji, dotyczący własnego kontekstu</a:t>
            </a:r>
          </a:p>
          <a:p>
            <a:pPr>
              <a:lnSpc>
                <a:spcPct val="100000"/>
              </a:lnSpc>
            </a:pPr>
            <a:r>
              <a:rPr lang="pl" sz="1600" b="1" i="0" strike="noStrike" cap="none" spc="0" baseline="0" dirty="0">
                <a:solidFill>
                  <a:srgbClr val="000000"/>
                </a:solidFill>
                <a:effectLst/>
                <a:latin typeface="Helvetica"/>
                <a:ea typeface="Helvetica"/>
                <a:cs typeface="Helvetica"/>
              </a:rPr>
              <a:t>NIE NALEŻY</a:t>
            </a:r>
          </a:p>
          <a:p>
            <a:pPr marL="285750" indent="-285750">
              <a:lnSpc>
                <a:spcPct val="100000"/>
              </a:lnSpc>
              <a:buSzPct val="85000"/>
              <a:buFont typeface=".Apple Color Emoji UI"/>
              <a:buChar char="❌"/>
            </a:pPr>
            <a:r>
              <a:rPr lang="pl" sz="1600" b="0" i="0" strike="noStrike" cap="none" spc="0" baseline="0" dirty="0">
                <a:solidFill>
                  <a:srgbClr val="000000"/>
                </a:solidFill>
                <a:effectLst/>
                <a:latin typeface="Helvetica"/>
                <a:ea typeface="Helvetica"/>
                <a:cs typeface="Helvetica"/>
              </a:rPr>
              <a:t>Zakłócać działania systemów wentylacyjnych</a:t>
            </a:r>
          </a:p>
          <a:p>
            <a:pPr marL="285750" indent="-285750">
              <a:lnSpc>
                <a:spcPct val="100000"/>
              </a:lnSpc>
              <a:buSzPct val="85000"/>
              <a:buFont typeface=".Apple Color Emoji UI"/>
              <a:buChar char="❌"/>
            </a:pPr>
            <a:r>
              <a:rPr lang="pl" sz="1600" b="0" i="0" strike="noStrike" cap="none" spc="0" baseline="0" dirty="0">
                <a:solidFill>
                  <a:srgbClr val="000000"/>
                </a:solidFill>
                <a:effectLst/>
                <a:latin typeface="Helvetica"/>
                <a:ea typeface="Helvetica"/>
                <a:cs typeface="Helvetica"/>
              </a:rPr>
              <a:t>Używać przenośnych wentylatorów, które mogą zakłócać przepływ powietrza wokół systemów wentylacji wyciągowej lub naruszać osiadły pył, powodując jego unoszenie się</a:t>
            </a:r>
            <a:r>
              <a:rPr lang="en-IN" sz="1600" b="0" i="0" strike="noStrike" cap="none" spc="0" baseline="0" dirty="0">
                <a:solidFill>
                  <a:srgbClr val="000000"/>
                </a:solidFill>
                <a:effectLst/>
                <a:latin typeface="Helvetica"/>
                <a:ea typeface="Helvetica"/>
                <a:cs typeface="Helvetica"/>
              </a:rPr>
              <a:t> w </a:t>
            </a:r>
            <a:r>
              <a:rPr lang="pl" sz="1600" b="0" i="0" strike="noStrike" cap="none" spc="0" baseline="0" dirty="0">
                <a:solidFill>
                  <a:srgbClr val="000000"/>
                </a:solidFill>
                <a:effectLst/>
                <a:latin typeface="Helvetica"/>
                <a:ea typeface="Helvetica"/>
                <a:cs typeface="Helvetica"/>
              </a:rPr>
              <a:t>powietrze</a:t>
            </a:r>
          </a:p>
          <a:p>
            <a:pPr marL="285750" indent="-285750">
              <a:lnSpc>
                <a:spcPct val="100000"/>
              </a:lnSpc>
              <a:buSzPct val="85000"/>
              <a:buFont typeface=".Apple Color Emoji UI"/>
              <a:buChar char="❌"/>
            </a:pPr>
            <a:r>
              <a:rPr lang="pl" sz="1600" b="0" i="0" strike="noStrike" cap="none" spc="0" baseline="0" dirty="0">
                <a:solidFill>
                  <a:srgbClr val="FF0000"/>
                </a:solidFill>
                <a:effectLst/>
                <a:latin typeface="Helvetica"/>
                <a:ea typeface="Helvetica"/>
                <a:cs typeface="Helvetica"/>
              </a:rPr>
              <a:t>Miejsce na tekst instruktora – Dodaj dodatkowy tekst na temat ogólnej wentylacji, dotyczący własnego kontekstu</a:t>
            </a:r>
          </a:p>
          <a:p>
            <a:pPr marL="285750" indent="-285750">
              <a:lnSpc>
                <a:spcPct val="100000"/>
              </a:lnSpc>
              <a:buSzPct val="85000"/>
              <a:buFont typeface=".Apple Color Emoji UI"/>
              <a:buChar char="✅"/>
            </a:pPr>
            <a:endParaRPr lang="en-US" dirty="0">
              <a:solidFill>
                <a:srgbClr val="FF0000"/>
              </a:solidFill>
            </a:endParaRPr>
          </a:p>
        </p:txBody>
      </p:sp>
    </p:spTree>
    <p:extLst>
      <p:ext uri="{BB962C8B-B14F-4D97-AF65-F5344CB8AC3E}">
        <p14:creationId xmlns:p14="http://schemas.microsoft.com/office/powerpoint/2010/main" val="288333253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17.10.31"/>
  <p:tag name="AS_TITLE" val="Aspose.Slides for Java"/>
  <p:tag name="AS_VERSION" val="17.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PSI Training General Ventilation" id="{A96ADDEE-E5AB-104E-87B4-98BFC61B8EF6}" vid="{AD8F85EB-804D-284D-BBBB-AE7BAA1C95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E8D432CE7244B409A76C38E51B114B2" ma:contentTypeVersion="22" ma:contentTypeDescription="Create a new document." ma:contentTypeScope="" ma:versionID="3b65d00cb17ade1f87e587b146520326">
  <xsd:schema xmlns:xsd="http://www.w3.org/2001/XMLSchema" xmlns:xs="http://www.w3.org/2001/XMLSchema" xmlns:p="http://schemas.microsoft.com/office/2006/metadata/properties" xmlns:ns2="6d9d7403-2d8c-4818-ae25-2c5629bc7330" xmlns:ns3="d8ecf516-e360-4672-81b9-68723bedb71f" targetNamespace="http://schemas.microsoft.com/office/2006/metadata/properties" ma:root="true" ma:fieldsID="5c659a0f85073eddfcef942c3a4ea0a4" ns2:_="" ns3:_="">
    <xsd:import namespace="6d9d7403-2d8c-4818-ae25-2c5629bc7330"/>
    <xsd:import namespace="d8ecf516-e360-4672-81b9-68723bedb71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9d7403-2d8c-4818-ae25-2c5629bc73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7db71fa-6225-4e5d-8d04-885ce7d9243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ecf516-e360-4672-81b9-68723bedb71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f5be016-a4e9-4ae4-99b5-de5d8d170bf1}" ma:internalName="TaxCatchAll" ma:showField="CatchAllData" ma:web="d8ecf516-e360-4672-81b9-68723bedb7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d9d7403-2d8c-4818-ae25-2c5629bc7330">
      <Terms xmlns="http://schemas.microsoft.com/office/infopath/2007/PartnerControls"/>
    </lcf76f155ced4ddcb4097134ff3c332f>
    <TaxCatchAll xmlns="d8ecf516-e360-4672-81b9-68723bedb71f" xsi:nil="true"/>
  </documentManagement>
</p:properties>
</file>

<file path=customXml/itemProps1.xml><?xml version="1.0" encoding="utf-8"?>
<ds:datastoreItem xmlns:ds="http://schemas.openxmlformats.org/officeDocument/2006/customXml" ds:itemID="{3E9D9CC3-1A92-450F-A475-EF23AF4BCF49}">
  <ds:schemaRefs>
    <ds:schemaRef ds:uri="http://schemas.microsoft.com/sharepoint/v3/contenttype/forms"/>
  </ds:schemaRefs>
</ds:datastoreItem>
</file>

<file path=customXml/itemProps2.xml><?xml version="1.0" encoding="utf-8"?>
<ds:datastoreItem xmlns:ds="http://schemas.openxmlformats.org/officeDocument/2006/customXml" ds:itemID="{12A02433-2EED-496C-A971-C63930AFE1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9d7403-2d8c-4818-ae25-2c5629bc7330"/>
    <ds:schemaRef ds:uri="d8ecf516-e360-4672-81b9-68723bedb7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D545FEE-AD81-4023-B6AC-5CAEA335ED97}">
  <ds:schemaRefs>
    <ds:schemaRef ds:uri="http://www.w3.org/XML/1998/namespace"/>
    <ds:schemaRef ds:uri="http://schemas.openxmlformats.org/package/2006/metadata/core-properties"/>
    <ds:schemaRef ds:uri="http://schemas.microsoft.com/office/2006/documentManagement/types"/>
    <ds:schemaRef ds:uri="http://purl.org/dc/terms/"/>
    <ds:schemaRef ds:uri="6d9d7403-2d8c-4818-ae25-2c5629bc7330"/>
    <ds:schemaRef ds:uri="http://purl.org/dc/elements/1.1/"/>
    <ds:schemaRef ds:uri="http://schemas.microsoft.com/office/infopath/2007/PartnerControls"/>
    <ds:schemaRef ds:uri="http://purl.org/dc/dcmitype/"/>
    <ds:schemaRef ds:uri="d8ecf516-e360-4672-81b9-68723bedb71f"/>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72</TotalTime>
  <Words>942</Words>
  <Application>Microsoft Macintosh PowerPoint</Application>
  <PresentationFormat>Widescreen</PresentationFormat>
  <Paragraphs>82</Paragraphs>
  <Slides>12</Slides>
  <Notes>11</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.Apple Color Emoji UI</vt:lpstr>
      <vt:lpstr>Arial</vt:lpstr>
      <vt:lpstr>Calibri</vt:lpstr>
      <vt:lpstr>Futura Medium</vt:lpstr>
      <vt:lpstr>Helvetica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Samuel Davies</dc:creator>
  <cp:lastModifiedBy>Carlo Arboit</cp:lastModifiedBy>
  <cp:revision>25</cp:revision>
  <dcterms:created xsi:type="dcterms:W3CDTF">2020-06-24T14:34:32Z</dcterms:created>
  <dcterms:modified xsi:type="dcterms:W3CDTF">2024-11-13T10:50:30Z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0x010100BE8D432CE7244B409A76C38E51B114B2</vt:lpwstr>
  </property>
</Properties>
</file>