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8" r:id="rId7"/>
    <p:sldId id="268" r:id="rId8"/>
    <p:sldId id="276" r:id="rId9"/>
    <p:sldId id="279" r:id="rId10"/>
    <p:sldId id="269" r:id="rId11"/>
    <p:sldId id="259" r:id="rId12"/>
    <p:sldId id="260" r:id="rId13"/>
    <p:sldId id="277" r:id="rId14"/>
    <p:sldId id="272" r:id="rId15"/>
    <p:sldId id="274" r:id="rId16"/>
    <p:sldId id="266" r:id="rId17"/>
    <p:sldId id="264"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ed Kiva" initials="OK" lastIdx="0" clrIdx="0">
    <p:extLst>
      <p:ext uri="{19B8F6BF-5375-455C-9EA6-DF929625EA0E}">
        <p15:presenceInfo xmlns:p15="http://schemas.microsoft.com/office/powerpoint/2012/main" userId="S::Oded.Kiva@caesarstone.com::e86d9d0c-3126-4952-85d0-773a2bdc62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12564-FD60-5B49-81CA-180295909D65}" v="2" dt="2020-12-09T20:22:16.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3197"/>
  </p:normalViewPr>
  <p:slideViewPr>
    <p:cSldViewPr snapToGrid="0" snapToObjects="1">
      <p:cViewPr varScale="1">
        <p:scale>
          <a:sx n="87" d="100"/>
          <a:sy n="87" d="100"/>
        </p:scale>
        <p:origin x="1984" y="20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5729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10181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4211351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de" sz="1200" b="0" i="0" strike="noStrike" cap="none" spc="0" baseline="0" dirty="0">
                <a:solidFill>
                  <a:srgbClr val="000000"/>
                </a:solidFill>
                <a:effectLst/>
                <a:latin typeface="+mn-lt"/>
                <a:ea typeface="Calibri"/>
                <a:cs typeface="Calibri"/>
              </a:rPr>
              <a:t>Wartungs-, Service- und Reparaturarbeiten sind in allen Branchen notwendige, routinemäßige Verfahren. Prüfen und implementieren Sie Maßnahmen zur Unterstützung der Arbeitskräfte.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2946578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418587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Eine übermäßige Belastung durch alveolengängiges kristallines Siliziumdioxid (RCS) kann langfristig zu ernsthaften Gesundheitsproblemen führen. Aus diesem Grund ist es wichtig, dass alle Arbeitskräfte bewährte Praktiken kennen, die die Belastung durch Quarzstaub begrenzen oder eliminieren.</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Diese Schulung beinhaltet Hinweise zu Wartungs-, Service- und Reparaturarbeiten in Umgebungen, in denen Materialien verwendet werden, die kristalline Kieselsäure enthalten.</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13166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18998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Bestimmte Angestellte und Auftragnehmende – z.B. Monteure, Elektriker, Streifenpolizisten und Arbeitskräfte – müssen Wartungs-, Service- und Reparaturarbeiten durchführen. Die Mitarbeitenden können verschiedene Maßnahmen ergreifen, um sicherzustellen, dass diese Tätigkeiten ohne Störung durchgeführt werden.</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93073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Baustellen sind belebte Orte. Berücksichtigen Sie die Umweltfaktoren auf dem Bildschirm, um Wartungs-, Service- und Reparaturarbeiten zu erleichtern. </a:t>
            </a:r>
          </a:p>
          <a:p>
            <a:endParaRPr lang="en-US" sz="1200" dirty="0">
              <a:latin typeface="+mn-lt"/>
            </a:endParaRPr>
          </a:p>
          <a:p>
            <a:r>
              <a:rPr lang="de" sz="1200" b="0" i="0" strike="noStrike" cap="none" spc="0" baseline="0" dirty="0">
                <a:solidFill>
                  <a:srgbClr val="000000"/>
                </a:solidFill>
                <a:effectLst/>
                <a:latin typeface="+mn-lt"/>
                <a:ea typeface="Calibri"/>
                <a:cs typeface="Calibri"/>
              </a:rPr>
              <a:t>Vergewissern Sie sich, dass der Arbeitsplatz sauber ist und dass die Absauganlagen eingeschaltet und funktionsfähig sind. Dadurch wird das Verletzungsrisiko verringert – eine saubere Umgebung ist eine sichere Umgebung.</a:t>
            </a:r>
          </a:p>
          <a:p>
            <a:endParaRPr lang="en-US" sz="1200" dirty="0">
              <a:latin typeface="+mn-lt"/>
            </a:endParaRPr>
          </a:p>
          <a:p>
            <a:r>
              <a:rPr lang="de" sz="1200" b="0" i="0" strike="noStrike" cap="none" spc="0" baseline="0" dirty="0">
                <a:solidFill>
                  <a:srgbClr val="000000"/>
                </a:solidFill>
                <a:effectLst/>
                <a:latin typeface="+mn-lt"/>
                <a:ea typeface="Calibri"/>
                <a:cs typeface="Calibri"/>
              </a:rPr>
              <a:t>Die Bereitstellung von Bandabstreifern an den Förderbändern minimiert Verschüttungen.</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16648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Obwohl die Staubelastung für alle Arbeitskräfte vor Ort ein großes Problem darstellt, können zusätzliche Gefahren für Personen, die Wartungs-, Service- und Reparaturarbeiten durchführen, ein Risiko darstellen. Bevor Sie mit solchen Tätigkeiten beginnen, sollten Sie die Gefahren auf dem Bildschirm berücksichtigen, die über die RCS-Belastung hinausgehen.</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802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59872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Dieses Video behandelt bewährte Praktiken für Wartungs-, Service- und Reparaturarbeiten.</a:t>
            </a:r>
          </a:p>
          <a:p>
            <a:endParaRPr lang="en-US" sz="1200" dirty="0">
              <a:latin typeface="+mn-lt"/>
            </a:endParaRPr>
          </a:p>
          <a:p>
            <a:r>
              <a:rPr lang="de" sz="1200" b="0" i="0" strike="noStrike" cap="none" spc="0" baseline="0" dirty="0">
                <a:solidFill>
                  <a:srgbClr val="000000"/>
                </a:solidFill>
                <a:effectLst/>
                <a:latin typeface="+mn-lt"/>
                <a:ea typeface="Calibri"/>
                <a:cs typeface="Calibri"/>
              </a:rPr>
              <a:t>Neben dem Video sehen Sie ein Diagramm und einen roten Balken, der die Staubkonzentration in mg/m3 anzeigt.</a:t>
            </a:r>
          </a:p>
          <a:p>
            <a:endParaRPr lang="en-GB" sz="1200" b="0" i="0" u="none" strike="noStrike" kern="1200" dirty="0">
              <a:solidFill>
                <a:schemeClr val="tx1"/>
              </a:solidFill>
              <a:effectLst/>
              <a:latin typeface="+mn-lt"/>
              <a:ea typeface="+mn-ea"/>
              <a:cs typeface="+mn-cs"/>
            </a:endParaRPr>
          </a:p>
          <a:p>
            <a:r>
              <a:rPr lang="de" sz="1200" b="0" i="0" strike="noStrike" cap="none" spc="0" baseline="0" dirty="0">
                <a:solidFill>
                  <a:srgbClr val="000000"/>
                </a:solidFill>
                <a:effectLst/>
                <a:latin typeface="+mn-lt"/>
                <a:ea typeface="Calibri"/>
                <a:cs typeface="Calibri"/>
              </a:rPr>
              <a:t>Beim Messen der Staubkonzentration geht es nicht um alveolengängiges kristallines Siliziumdioxid, es basiert auf einer halbquantitativen Messung. Entscheidend ist nicht der Wert der Staubkonzentration, sondern der relative Unterschied zwischen der Belastung bei befolgen der bewährten Praktiken und abweichenden Praktiken.</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162615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de" sz="1000" b="0" i="0" strike="noStrike" cap="none" spc="0" baseline="0">
                <a:solidFill>
                  <a:srgbClr val="000000"/>
                </a:solidFill>
                <a:effectLst/>
                <a:latin typeface="Helvetica"/>
                <a:ea typeface="Helvetica"/>
                <a:cs typeface="Helvetica"/>
              </a:rPr>
              <a:t>Dieses Schulungspaket wurde als Teil des NEPSI-Handbuchs für bewährte Praktiken entwickelt – mehr Infos auf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3F6C85-61B6-714A-AA5E-9744FB5D6C79}"/>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73262F70-A16D-944E-B24A-4BAF8E82FECB}"/>
              </a:ext>
            </a:extLst>
          </p:cNvPr>
          <p:cNvSpPr txBox="1"/>
          <p:nvPr userDrawn="1"/>
        </p:nvSpPr>
        <p:spPr>
          <a:xfrm>
            <a:off x="7276011" y="429114"/>
            <a:ext cx="454134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 sz="1400" b="1" i="0" strike="noStrike" cap="none" spc="0" baseline="0">
                <a:solidFill>
                  <a:srgbClr val="F6A317"/>
                </a:solidFill>
                <a:effectLst/>
                <a:latin typeface="Helvetica"/>
                <a:ea typeface="Helvetica"/>
                <a:cs typeface="Helvetica"/>
              </a:rPr>
              <a:t>BEWÄHRTE PRAKTIKEN FÜR WARTUNGS-, SERVICE- UND REPARATURARBEITEN</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tiff"/><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2.xml"/><Relationship Id="rId7" Type="http://schemas.openxmlformats.org/officeDocument/2006/relationships/hyperlink" Target="https://guide.nepsi.eu/sheets"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13.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3.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622849"/>
            <a:ext cx="7661105" cy="1691348"/>
          </a:xfrm>
        </p:spPr>
        <p:txBody>
          <a:bodyPr anchor="t"/>
          <a:lstStyle/>
          <a:p>
            <a:pPr>
              <a:lnSpc>
                <a:spcPct val="100000"/>
              </a:lnSpc>
            </a:pPr>
            <a:br>
              <a:rPr lang="de" sz="2800" b="1" i="0" strike="noStrike" cap="none" spc="0" baseline="0" dirty="0">
                <a:solidFill>
                  <a:srgbClr val="FFFFFF"/>
                </a:solidFill>
                <a:effectLst/>
                <a:latin typeface="Helvetica"/>
                <a:ea typeface="Helvetica"/>
                <a:cs typeface="Helvetica"/>
              </a:rPr>
            </a:br>
            <a:r>
              <a:rPr lang="de" sz="2800" b="1" i="0" strike="noStrike" cap="none" spc="0" baseline="0" dirty="0">
                <a:solidFill>
                  <a:srgbClr val="FFFFFF"/>
                </a:solidFill>
                <a:effectLst/>
                <a:latin typeface="Helvetica"/>
                <a:ea typeface="Helvetica"/>
                <a:cs typeface="Helvetica"/>
              </a:rPr>
              <a:t>BEWÄHRTE PRAKTIKEN FÜR WARTUNGS-, SERVICE- UND REPARATURARBEITEN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314197"/>
            <a:ext cx="7534275" cy="850900"/>
          </a:xfrm>
        </p:spPr>
        <p:txBody>
          <a:bodyPr/>
          <a:lstStyle/>
          <a:p>
            <a:endParaRPr lang="en-US"/>
          </a:p>
        </p:txBody>
      </p:sp>
      <p:sp>
        <p:nvSpPr>
          <p:cNvPr id="2" name="Rectangle 1">
            <a:extLst>
              <a:ext uri="{FF2B5EF4-FFF2-40B4-BE49-F238E27FC236}">
                <a16:creationId xmlns:a16="http://schemas.microsoft.com/office/drawing/2014/main" id="{38DA2A35-C7D5-2D42-BBF6-9ECD4BF6FA32}"/>
              </a:ext>
            </a:extLst>
          </p:cNvPr>
          <p:cNvSpPr/>
          <p:nvPr/>
        </p:nvSpPr>
        <p:spPr>
          <a:xfrm>
            <a:off x="7172325" y="315454"/>
            <a:ext cx="462915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BEWÄHRTE PRAKTIKEN FÜR GUTE HYGIENE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743200"/>
            <a:ext cx="5453624" cy="3301845"/>
          </a:xfrm>
        </p:spPr>
        <p:txBody>
          <a:bodyPr/>
          <a:lstStyle/>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Essen Sie in einem Bereich, der von Arbeitsabläufen mit möglicher RCS-Belastung entfernt ist.</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Vor dem Essen, Trinken oder Rauchen müssen die Arbeitskräfte ihre Hände und ihr Gesicht waschen und ihre Kleidung wechseln.</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Rauchen ist schlecht für Ihre Gesundheit und kann die mit kristallinem Siliziumdioxidstaub verbundenen Gesundheitsschäden verstärken.</a:t>
            </a:r>
          </a:p>
        </p:txBody>
      </p:sp>
    </p:spTree>
    <p:extLst>
      <p:ext uri="{BB962C8B-B14F-4D97-AF65-F5344CB8AC3E}">
        <p14:creationId xmlns:p14="http://schemas.microsoft.com/office/powerpoint/2010/main" val="16490289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tenanceServicesRepair.mp4" descr="MaintenanceServicesRepair.mp4">
            <a:hlinkClick r:id="" action="ppaction://media"/>
            <a:extLst>
              <a:ext uri="{FF2B5EF4-FFF2-40B4-BE49-F238E27FC236}">
                <a16:creationId xmlns:a16="http://schemas.microsoft.com/office/drawing/2014/main" id="{A1B0DBED-A470-1B4F-813C-DD533A889EC4}"/>
              </a:ext>
            </a:extLst>
          </p:cNvPr>
          <p:cNvPicPr>
            <a:picLocks noGrp="1" noChangeAspect="1"/>
          </p:cNvPicPr>
          <p:nvPr>
            <p:ph type="media" sz="quarter" idx="10"/>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3322638" y="1608138"/>
            <a:ext cx="5546725" cy="4437062"/>
          </a:xfrm>
          <a:prstGeom prst="rect">
            <a:avLst/>
          </a:prstGeom>
        </p:spPr>
      </p:pic>
    </p:spTree>
    <p:extLst>
      <p:ext uri="{BB962C8B-B14F-4D97-AF65-F5344CB8AC3E}">
        <p14:creationId xmlns:p14="http://schemas.microsoft.com/office/powerpoint/2010/main" val="3327312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44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7802876" cy="850900"/>
          </a:xfrm>
        </p:spPr>
        <p:txBody>
          <a:bodyPr/>
          <a:lstStyle/>
          <a:p>
            <a:pPr>
              <a:lnSpc>
                <a:spcPct val="100000"/>
              </a:lnSpc>
            </a:pPr>
            <a:r>
              <a:rPr lang="de" sz="2800" b="1" i="0" strike="noStrike" cap="none" spc="0" baseline="0" dirty="0">
                <a:solidFill>
                  <a:srgbClr val="F6A317"/>
                </a:solidFill>
                <a:effectLst/>
                <a:latin typeface="Helvetica"/>
                <a:ea typeface="Helvetica"/>
                <a:cs typeface="Helvetica"/>
              </a:rPr>
              <a:t>DOS UND DON'TS BEI WARTUNG, SERVICE UND REPARATUREN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2" y="2814638"/>
            <a:ext cx="9079989" cy="3230407"/>
          </a:xfrm>
        </p:spPr>
        <p:txBody>
          <a:bodyPr/>
          <a:lstStyle/>
          <a:p>
            <a:pPr>
              <a:lnSpc>
                <a:spcPct val="100000"/>
              </a:lnSpc>
              <a:spcBef>
                <a:spcPts val="600"/>
              </a:spcBef>
            </a:pPr>
            <a:r>
              <a:rPr lang="de"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Planen Sie im Voraus für Fehler, Störungen, und Verschüttungen.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Stellen Sie sicher, dass der Arbeitsplatz sauber ist.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Reinigen Sie Verschüttungen sofort.</a:t>
            </a:r>
          </a:p>
          <a:p>
            <a:pPr marL="285750" indent="-285750">
              <a:lnSpc>
                <a:spcPct val="100000"/>
              </a:lnSpc>
              <a:spcBef>
                <a:spcPts val="600"/>
              </a:spcBef>
              <a:spcAft>
                <a:spcPts val="1000"/>
              </a:spcAft>
              <a:buSzPct val="85000"/>
              <a:buFont typeface=".Apple Color Emoji UI"/>
              <a:buChar char="✅"/>
            </a:pPr>
            <a:r>
              <a:rPr lang="de" sz="1600" b="0" i="0" strike="noStrike" cap="none" spc="0" baseline="0" dirty="0">
                <a:solidFill>
                  <a:srgbClr val="000000"/>
                </a:solidFill>
                <a:effectLst/>
                <a:latin typeface="Helvetica"/>
                <a:ea typeface="Helvetica"/>
                <a:cs typeface="Helvetica"/>
              </a:rPr>
              <a:t>Melden Sie Fälle von beschädigter Ausrüstung und Einrichtungen.</a:t>
            </a:r>
          </a:p>
          <a:p>
            <a:pPr>
              <a:lnSpc>
                <a:spcPct val="100000"/>
              </a:lnSpc>
              <a:spcBef>
                <a:spcPts val="600"/>
              </a:spcBef>
            </a:pPr>
            <a:r>
              <a:rPr lang="de"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keine beschädigten oder übermäßig abgenutzten Geräte.</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Kehren Sie nicht mit einem trockenen Besen oder Druckluft.</a:t>
            </a:r>
          </a:p>
          <a:p>
            <a:pPr marL="285750" indent="-285750">
              <a:lnSpc>
                <a:spcPct val="100000"/>
              </a:lnSpc>
              <a:spcBef>
                <a:spcPts val="600"/>
              </a:spcBef>
              <a:buSzPct val="85000"/>
              <a:buFont typeface=".Apple Color Emoji UI"/>
              <a:buChar char="❌"/>
            </a:pPr>
            <a:r>
              <a:rPr lang="de" sz="1600" b="0" i="0" strike="noStrike" cap="none" spc="0" baseline="0" dirty="0">
                <a:solidFill>
                  <a:srgbClr val="FF0000"/>
                </a:solidFill>
                <a:effectLst/>
                <a:latin typeface="Helvetica"/>
                <a:ea typeface="Helvetica"/>
                <a:cs typeface="Helvetica"/>
              </a:rPr>
              <a:t>Text für Lehrkraft - Zusätzliche Informationen erforderlich</a:t>
            </a:r>
          </a:p>
          <a:p>
            <a:pPr>
              <a:lnSpc>
                <a:spcPct val="100000"/>
              </a:lnSpc>
              <a:spcBef>
                <a:spcPts val="600"/>
              </a:spcBef>
              <a:buSzPct val="85000"/>
            </a:pPr>
            <a:endParaRPr lang="en-US" dirty="0"/>
          </a:p>
          <a:p>
            <a:pPr marL="285750" indent="-285750">
              <a:lnSpc>
                <a:spcPct val="100000"/>
              </a:lnSpc>
              <a:spcBef>
                <a:spcPts val="600"/>
              </a:spcBef>
              <a:buSzPct val="85000"/>
              <a:buFont typeface=".Apple Color Emoji UI"/>
              <a:buChar char="✅"/>
            </a:pPr>
            <a:endParaRPr lang="en-US" dirty="0"/>
          </a:p>
        </p:txBody>
      </p:sp>
    </p:spTree>
    <p:extLst>
      <p:ext uri="{BB962C8B-B14F-4D97-AF65-F5344CB8AC3E}">
        <p14:creationId xmlns:p14="http://schemas.microsoft.com/office/powerpoint/2010/main" val="13587965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LEERE SEITE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Verwenden Sie diese Folie, um spezielles Schulungsmaterial für eine bestimmte Arbeitsumgebung/ einen bestimmten Kontext zu erstellen.</a:t>
            </a:r>
          </a:p>
          <a:p>
            <a:pPr>
              <a:lnSpc>
                <a:spcPts val="2400"/>
              </a:lnSpc>
            </a:pPr>
            <a:r>
              <a:rPr lang="de" sz="1800" b="0" i="0" strike="noStrike" cap="none" spc="0" baseline="0">
                <a:solidFill>
                  <a:srgbClr val="000000"/>
                </a:solidFill>
                <a:effectLst/>
                <a:latin typeface="Helvetica"/>
                <a:ea typeface="Helvetica"/>
                <a:cs typeface="Helvetica"/>
              </a:rPr>
              <a:t>Um das Bild zu ändern, klicken Sie mit der rechten Maustaste &gt; Bild ändern &gt; dieses Gerät.</a:t>
            </a:r>
          </a:p>
          <a:p>
            <a:pPr>
              <a:lnSpc>
                <a:spcPts val="2400"/>
              </a:lnSpc>
            </a:pPr>
            <a:r>
              <a:rPr lang="de" sz="1800" b="0" i="0" strike="noStrike" cap="none" spc="0" baseline="0">
                <a:solidFill>
                  <a:srgbClr val="000000"/>
                </a:solidFill>
                <a:effectLst/>
                <a:latin typeface="Helvetica"/>
                <a:ea typeface="Helvetica"/>
                <a:cs typeface="Helvetica"/>
              </a:rPr>
              <a:t>Um weitere Folien zu erstellen, klicken Sie oben auf die Registerkarte „Neue Folie“.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2950093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FAZIT</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3" y="2362676"/>
            <a:ext cx="6168680" cy="3682369"/>
          </a:xfrm>
        </p:spPr>
        <p:txBody>
          <a:bodyPr anchor="t"/>
          <a:lstStyle/>
          <a:p>
            <a:pPr>
              <a:lnSpc>
                <a:spcPts val="2400"/>
              </a:lnSpc>
              <a:spcBef>
                <a:spcPts val="600"/>
              </a:spcBef>
              <a:spcAft>
                <a:spcPts val="1000"/>
              </a:spcAft>
            </a:pPr>
            <a:r>
              <a:rPr lang="de" sz="1800" b="0" i="0" strike="noStrike" cap="none" spc="0" baseline="0" dirty="0">
                <a:solidFill>
                  <a:srgbClr val="000000"/>
                </a:solidFill>
                <a:effectLst/>
                <a:latin typeface="Helvetica"/>
                <a:ea typeface="Helvetica"/>
                <a:cs typeface="Helvetica"/>
              </a:rPr>
              <a:t>Wartungs-, Service- und Reparaturarbeiten sind in allen Branchen notwendige, routinemäßige Verfahren. </a:t>
            </a:r>
            <a:br>
              <a:rPr lang="de" sz="1800" b="0" i="0" strike="noStrike" cap="none" spc="0" baseline="0" dirty="0">
                <a:solidFill>
                  <a:srgbClr val="000000"/>
                </a:solidFill>
                <a:effectLst/>
                <a:latin typeface="Helvetica"/>
                <a:ea typeface="Helvetica"/>
                <a:cs typeface="Helvetica"/>
              </a:rPr>
            </a:br>
            <a:r>
              <a:rPr lang="de" sz="1800" b="0" i="0" strike="noStrike" cap="none" spc="0" baseline="0" dirty="0">
                <a:solidFill>
                  <a:srgbClr val="000000"/>
                </a:solidFill>
                <a:effectLst/>
                <a:latin typeface="Helvetica"/>
                <a:ea typeface="Helvetica"/>
                <a:cs typeface="Helvetica"/>
              </a:rPr>
              <a:t>Denken Sie daran: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Planen Sie im Voraus für Fehler, Störungen, und Verschüttungen.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Halten Sie den Arbeitsplatz sauber und gut belüftet. </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Achten Sie auf weitere Gefahren am Arbeitsplatz.</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FF0000"/>
                </a:solidFill>
                <a:effectLst/>
                <a:latin typeface="Helvetica"/>
                <a:ea typeface="Helvetica"/>
                <a:cs typeface="Helvetica"/>
              </a:rPr>
              <a:t>Lehrkraft kann weitere Schlussfolgerungen hinzuzufügen.</a:t>
            </a:r>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8930326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WEITERES LERNMATERIAL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7" history="0"/>
              </a:rPr>
              <a:t>Bewährte Praktiken für Wartungs-, Service- und Reparaturarbeiten (Aufgabenblatt 2.1.14)</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8" history="0"/>
              </a:rPr>
              <a:t>NEPSI-Handbuch für bewährte Praktiken</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9" history="0"/>
              </a:rPr>
              <a:t>NEPSI-Handbuch für KMUs</a:t>
            </a:r>
          </a:p>
        </p:txBody>
      </p:sp>
      <p:sp>
        <p:nvSpPr>
          <p:cNvPr id="4" name="Rounded Rectangle 3">
            <a:extLst>
              <a:ext uri="{FF2B5EF4-FFF2-40B4-BE49-F238E27FC236}">
                <a16:creationId xmlns:a16="http://schemas.microsoft.com/office/drawing/2014/main" id="{7F0A6CEB-33FF-294B-BA7A-26C4179A6FCB}"/>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A97588B-762C-B645-AB24-44A7631A33F5}"/>
              </a:ext>
            </a:extLst>
          </p:cNvPr>
          <p:cNvSpPr/>
          <p:nvPr>
            <p:custDataLst>
              <p:tags r:id="rId4"/>
            </p:custDataLst>
          </p:nvPr>
        </p:nvSpPr>
        <p:spPr>
          <a:xfrm>
            <a:off x="1031302"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de" b="0" i="0" strike="noStrike" cap="none" spc="0" baseline="0" dirty="0">
                <a:solidFill>
                  <a:srgbClr val="000000"/>
                </a:solidFill>
                <a:effectLst/>
                <a:latin typeface="Calibri"/>
                <a:ea typeface="Calibri"/>
                <a:cs typeface="Calibri"/>
              </a:rPr>
              <a:t>Unsere NEPSI E-Learning-Plattform mit weiteren Lernressourcen zu RCS finden Sie unter </a:t>
            </a:r>
            <a:r>
              <a:rPr lang="de" b="0" i="0" strike="noStrike" cap="none" spc="0" baseline="0" dirty="0">
                <a:solidFill>
                  <a:srgbClr val="000000"/>
                </a:solidFill>
                <a:effectLst/>
                <a:latin typeface="Calibri"/>
                <a:ea typeface="Calibri"/>
                <a:cs typeface="Calibri"/>
                <a:hlinkClick r:id="rId10" history="0"/>
              </a:rPr>
              <a:t>training.nepsi.eu</a:t>
            </a:r>
            <a:r>
              <a:rPr lang="de"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22042624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DE" sz="2800" dirty="0"/>
              <a:t>VORWORT (FÜR LEHRKRAFT)</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362676"/>
            <a:ext cx="10080000" cy="3601153"/>
          </a:xfrm>
        </p:spPr>
        <p:txBody>
          <a:bodyPr anchor="t"/>
          <a:lstStyle/>
          <a:p>
            <a:pPr>
              <a:lnSpc>
                <a:spcPts val="2400"/>
              </a:lnSpc>
            </a:pPr>
            <a:r>
              <a:rPr lang="de-DE" sz="1800" dirty="0">
                <a:latin typeface="Helvetica"/>
                <a:cs typeface="Helvetica"/>
              </a:rPr>
              <a:t>Als Teil der Schulung zur Umsetzung der NEPSI bewährten Praktiken hat NEPSI eine Reihe an Lehrmaterial entwickelt. </a:t>
            </a:r>
          </a:p>
          <a:p>
            <a:pPr>
              <a:lnSpc>
                <a:spcPts val="2400"/>
              </a:lnSpc>
            </a:pPr>
            <a:r>
              <a:rPr lang="de-DE" sz="1800" dirty="0">
                <a:latin typeface="Helvetica"/>
                <a:cs typeface="Helvetica"/>
              </a:rPr>
              <a:t>Jedes PowerPoint-Schulungspaket behandelt ein Thema, das für Arbeitskräfte in allen Branchen relevant ist, die Materialien verwenden, die kristalline Kieselsäure enthalten. Die Pakete informieren über die mit dem Thema verbundenen Risiken der Staubbelastung sowie über bewährte Praktiken und Maßnahmen, die zu deren Verringerung dienen. Ziel der Schulung ist es, die Arbeitskräfte zu informieren und zu schulen, damit sie die Sicherheitsmaßnahmen effektiv anwenden und die Belastung durch lungengängiges kristallines Siliziumdioxid (RCS) am Arbeitsplatz reduzieren können.</a:t>
            </a:r>
          </a:p>
          <a:p>
            <a:pPr>
              <a:lnSpc>
                <a:spcPts val="2400"/>
              </a:lnSpc>
            </a:pPr>
            <a:r>
              <a:rPr lang="de-DE" sz="1800" dirty="0">
                <a:latin typeface="Helvetica"/>
                <a:cs typeface="Helvetica"/>
              </a:rPr>
              <a:t>Verwenden Sie die leere Vorlage und die Platzhalter, um diesem Schulungspaket bei Bedarf zusätzliche Informationen hinzuzufügen.</a:t>
            </a:r>
          </a:p>
        </p:txBody>
      </p:sp>
    </p:spTree>
    <p:extLst>
      <p:ext uri="{BB962C8B-B14F-4D97-AF65-F5344CB8AC3E}">
        <p14:creationId xmlns:p14="http://schemas.microsoft.com/office/powerpoint/2010/main" val="29343355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BITTE BEACHTEN</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3" y="2362676"/>
            <a:ext cx="10080000"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de" sz="1800" b="0" i="0" strike="noStrike" cap="none" spc="0" baseline="0" dirty="0">
                <a:solidFill>
                  <a:srgbClr val="000000"/>
                </a:solidFill>
                <a:effectLst/>
                <a:latin typeface="Helvetica"/>
                <a:ea typeface="Helvetica"/>
                <a:cs typeface="Helvetica"/>
              </a:rPr>
              <a:t>Die Informationen in dieser PowerPoint-Schulung sind lediglich von beratendem und informativem Charakter. Es handelt sich nicht um eine Norm oder Vorschrift und die Schulung schafft weder neue rechtliche Pflichten noch ändert sie bestehenden Pflichten, die durch die Gesetzgebung und Politik vorliegen.</a:t>
            </a:r>
          </a:p>
        </p:txBody>
      </p:sp>
    </p:spTree>
    <p:extLst>
      <p:ext uri="{BB962C8B-B14F-4D97-AF65-F5344CB8AC3E}">
        <p14:creationId xmlns:p14="http://schemas.microsoft.com/office/powerpoint/2010/main" val="33580731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EINLEITUNG</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239019" cy="3682369"/>
          </a:xfrm>
        </p:spPr>
        <p:txBody>
          <a:bodyPr/>
          <a:lstStyle/>
          <a:p>
            <a:pPr>
              <a:lnSpc>
                <a:spcPts val="2400"/>
              </a:lnSpc>
              <a:spcBef>
                <a:spcPts val="800"/>
              </a:spcBef>
            </a:pPr>
            <a:r>
              <a:rPr lang="de" sz="1800" b="1" i="0" strike="noStrike" cap="none" spc="0" baseline="0" dirty="0">
                <a:solidFill>
                  <a:srgbClr val="000000"/>
                </a:solidFill>
                <a:effectLst/>
                <a:latin typeface="Helvetica"/>
                <a:ea typeface="Helvetica"/>
                <a:cs typeface="Helvetica"/>
              </a:rPr>
              <a:t>Zu lernen sich vor arbeitsbedingten Gesundheitsgefahren zu schützen, ist Priorität.</a:t>
            </a:r>
          </a:p>
          <a:p>
            <a:pPr>
              <a:lnSpc>
                <a:spcPts val="2400"/>
              </a:lnSpc>
              <a:spcBef>
                <a:spcPts val="800"/>
              </a:spcBef>
            </a:pPr>
            <a:r>
              <a:rPr lang="de" sz="1800" b="0" i="0" strike="noStrike" cap="none" spc="0" baseline="0" dirty="0">
                <a:solidFill>
                  <a:srgbClr val="000000"/>
                </a:solidFill>
                <a:effectLst/>
                <a:latin typeface="Helvetica"/>
                <a:ea typeface="Helvetica"/>
                <a:cs typeface="Helvetica"/>
              </a:rPr>
              <a:t>In dieser PowerPoint-Schulung erfahren Sie mehr über:</a:t>
            </a:r>
          </a:p>
          <a:p>
            <a:pPr marL="285750" indent="-285750">
              <a:lnSpc>
                <a:spcPts val="2400"/>
              </a:lnSpc>
              <a:spcBef>
                <a:spcPts val="8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Wie Sie die Belastung durch alveolengängiges kristallines Siliziumdioxid (RCS) bei der Durchführung von Wartungs-, Service- und Reparaturarbeiten minimieren können</a:t>
            </a:r>
          </a:p>
          <a:p>
            <a:pPr marL="285750" indent="-285750">
              <a:lnSpc>
                <a:spcPts val="2400"/>
              </a:lnSpc>
              <a:spcBef>
                <a:spcPts val="8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Weitere Gefahren am Arbeitsplatz</a:t>
            </a:r>
          </a:p>
          <a:p>
            <a:pPr marL="285750" indent="-285750">
              <a:lnSpc>
                <a:spcPts val="2400"/>
              </a:lnSpc>
              <a:spcBef>
                <a:spcPts val="800"/>
              </a:spcBef>
              <a:buFont typeface="Arial" panose="020B0604020202020204" pitchFamily="34" charset="0"/>
              <a:buChar char="•"/>
            </a:pPr>
            <a:r>
              <a:rPr lang="de" sz="1800" b="0" i="0" strike="noStrike" cap="none" spc="0" baseline="0" dirty="0">
                <a:solidFill>
                  <a:srgbClr val="FF0000"/>
                </a:solidFill>
                <a:effectLst/>
                <a:latin typeface="Helvetica"/>
                <a:ea typeface="Helvetica"/>
                <a:cs typeface="Helvetica"/>
              </a:rPr>
              <a:t>Text für Lehrkraft zum Ausfüllen – wenn Sie eine spezielle Folie hinzugefügt haben, fügen Sie einen kurzen Überblick über das kontextbezogene Material ein</a:t>
            </a:r>
          </a:p>
          <a:p>
            <a:pPr marL="285750" indent="-285750">
              <a:lnSpc>
                <a:spcPts val="2400"/>
              </a:lnSpc>
              <a:spcBef>
                <a:spcPts val="800"/>
              </a:spcBef>
              <a:buFont typeface="Arial" panose="020B0604020202020204" pitchFamily="34" charset="0"/>
              <a:buChar char="•"/>
            </a:pPr>
            <a:endParaRPr lang="en-US" sz="1800" dirty="0"/>
          </a:p>
        </p:txBody>
      </p:sp>
      <p:pic>
        <p:nvPicPr>
          <p:cNvPr id="1027" name="Picture 3" descr="page1image1800773776">
            <a:extLst>
              <a:ext uri="{FF2B5EF4-FFF2-40B4-BE49-F238E27FC236}">
                <a16:creationId xmlns:a16="http://schemas.microsoft.com/office/drawing/2014/main" id="{F193EC80-B5EB-7840-8854-22197ACED08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685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E598D708-AE9F-F74E-B43E-1F73CD50AB5C}"/>
              </a:ext>
            </a:extLst>
          </p:cNvPr>
          <p:cNvPicPr>
            <a:picLocks noGrp="1" noChangeAspect="1"/>
          </p:cNvPicPr>
          <p:nvPr>
            <p:ph type="pic" sz="quarter" idx="12"/>
          </p:nvPr>
        </p:nvPicPr>
        <p:blipFill rotWithShape="1">
          <a:blip r:embed="rId4"/>
          <a:srcRect l="9232" r="19242"/>
          <a:stretch/>
        </p:blipFill>
        <p:spPr>
          <a:xfrm>
            <a:off x="7051430" y="1608138"/>
            <a:ext cx="4765919" cy="4437062"/>
          </a:xfrm>
          <a:prstGeom prst="rect">
            <a:avLst/>
          </a:prstGeom>
        </p:spPr>
      </p:pic>
    </p:spTree>
    <p:extLst>
      <p:ext uri="{BB962C8B-B14F-4D97-AF65-F5344CB8AC3E}">
        <p14:creationId xmlns:p14="http://schemas.microsoft.com/office/powerpoint/2010/main" val="16060466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43870"/>
          </a:xfrm>
        </p:spPr>
        <p:txBody>
          <a:bodyPr/>
          <a:lstStyle/>
          <a:p>
            <a:pPr>
              <a:lnSpc>
                <a:spcPct val="100000"/>
              </a:lnSpc>
            </a:pPr>
            <a:r>
              <a:rPr lang="de" sz="2800" b="1" i="0" strike="noStrike" cap="none" spc="0" baseline="0">
                <a:solidFill>
                  <a:srgbClr val="F6A317"/>
                </a:solidFill>
                <a:effectLst/>
                <a:latin typeface="Helvetica"/>
                <a:ea typeface="Helvetica"/>
                <a:cs typeface="Helvetica"/>
              </a:rPr>
              <a:t>TECHNIKEN ZUR STAUBMINIMIERUNG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de" sz="1800" b="0" i="0" strike="noStrike" cap="none" spc="0" baseline="0">
                <a:solidFill>
                  <a:srgbClr val="000000"/>
                </a:solidFill>
                <a:effectLst/>
                <a:latin typeface="Helvetica"/>
                <a:ea typeface="Helvetica"/>
                <a:cs typeface="Helvetica"/>
              </a:rPr>
              <a:t>Wartungs-, Service- und Reparaturarbeiten benötigen gute Hygiene und Sauberkeit, was eine der fünf wichtigsten Techniken zur Staubminimierung sind.</a:t>
            </a:r>
          </a:p>
        </p:txBody>
      </p:sp>
      <p:pic>
        <p:nvPicPr>
          <p:cNvPr id="22" name="Picture 21" descr="A screenshot of a cell phone&#10;&#10;Description automatically generated">
            <a:extLst>
              <a:ext uri="{FF2B5EF4-FFF2-40B4-BE49-F238E27FC236}">
                <a16:creationId xmlns:a16="http://schemas.microsoft.com/office/drawing/2014/main" id="{392BF60B-4F8B-D041-983A-8F7FA03DEA08}"/>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36F96ADB-D417-1A4D-A2FA-4797E585D355}"/>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FEF042-1FE5-674D-8A12-9FB735588EC6}"/>
              </a:ext>
            </a:extLst>
          </p:cNvPr>
          <p:cNvPicPr>
            <a:picLocks noChangeAspect="1"/>
          </p:cNvPicPr>
          <p:nvPr/>
        </p:nvPicPr>
        <p:blipFill>
          <a:blip r:embed="rId3"/>
          <a:srcRect l="7057" t="9146" r="76967" b="66230"/>
          <a:stretch>
            <a:fillRect/>
          </a:stretch>
        </p:blipFill>
        <p:spPr>
          <a:xfrm>
            <a:off x="5365058" y="3636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1F07057F-8ABA-4147-A0E5-F9030C0DD712}"/>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68EF1F2E-C6A3-7045-AC38-2F66C12102E6}"/>
              </a:ext>
            </a:extLst>
          </p:cNvPr>
          <p:cNvPicPr>
            <a:picLocks noChangeAspect="1"/>
          </p:cNvPicPr>
          <p:nvPr/>
        </p:nvPicPr>
        <p:blipFill>
          <a:blip r:embed="rId3"/>
          <a:srcRect l="58184" t="9878" r="26749" b="66739"/>
          <a:stretch>
            <a:fillRect/>
          </a:stretch>
        </p:blipFill>
        <p:spPr>
          <a:xfrm>
            <a:off x="5395588" y="4896000"/>
            <a:ext cx="1012189" cy="1010607"/>
          </a:xfrm>
          <a:prstGeom prst="rect">
            <a:avLst/>
          </a:prstGeom>
        </p:spPr>
      </p:pic>
      <p:sp>
        <p:nvSpPr>
          <p:cNvPr id="27" name="TextBox 26">
            <a:extLst>
              <a:ext uri="{FF2B5EF4-FFF2-40B4-BE49-F238E27FC236}">
                <a16:creationId xmlns:a16="http://schemas.microsoft.com/office/drawing/2014/main" id="{CC5133B2-26CC-B948-914C-17AADA88EE2C}"/>
              </a:ext>
            </a:extLst>
          </p:cNvPr>
          <p:cNvSpPr txBox="1"/>
          <p:nvPr/>
        </p:nvSpPr>
        <p:spPr>
          <a:xfrm>
            <a:off x="6579514" y="1702138"/>
            <a:ext cx="2134063" cy="218912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GUTE HYGIENE / SAUBERKEIT</a:t>
            </a:r>
          </a:p>
          <a:p>
            <a:r>
              <a:rPr lang="de" sz="1200" b="0" i="0" strike="noStrike" cap="none" spc="0" baseline="0">
                <a:solidFill>
                  <a:srgbClr val="000000"/>
                </a:solidFill>
                <a:effectLst/>
                <a:latin typeface="Calibri"/>
                <a:ea typeface="Calibri"/>
                <a:cs typeface="Calibri"/>
              </a:rPr>
              <a:t>Das Waschen der Arbeitskleidung und das Aufsaugen von Staub, der bei der Arbeit entsteht, verhindert, dass sich mit der Zeit Staub ansammelt – ein sauberer Arbeitsplatz ist ein sicherer Arbeitsplatz.</a:t>
            </a:r>
          </a:p>
          <a:p>
            <a:endParaRPr lang="en-US"/>
          </a:p>
        </p:txBody>
      </p:sp>
      <p:sp>
        <p:nvSpPr>
          <p:cNvPr id="28" name="TextBox 27">
            <a:extLst>
              <a:ext uri="{FF2B5EF4-FFF2-40B4-BE49-F238E27FC236}">
                <a16:creationId xmlns:a16="http://schemas.microsoft.com/office/drawing/2014/main" id="{D4C963E3-A9CF-9543-B08F-381C8F95D59A}"/>
              </a:ext>
            </a:extLst>
          </p:cNvPr>
          <p:cNvSpPr txBox="1"/>
          <p:nvPr/>
        </p:nvSpPr>
        <p:spPr>
          <a:xfrm>
            <a:off x="6579514" y="3636000"/>
            <a:ext cx="2264650" cy="153118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EINHAUSUNG</a:t>
            </a:r>
          </a:p>
          <a:p>
            <a:pPr>
              <a:spcAft>
                <a:spcPts val="300"/>
              </a:spcAft>
            </a:pPr>
            <a:r>
              <a:rPr lang="de" sz="1200" b="0" i="0" strike="noStrike" cap="none" spc="0" baseline="0" dirty="0">
                <a:solidFill>
                  <a:srgbClr val="000000"/>
                </a:solidFill>
                <a:effectLst/>
                <a:latin typeface="Calibri"/>
                <a:ea typeface="Calibri"/>
                <a:cs typeface="Calibri"/>
              </a:rPr>
              <a:t>Die Durchführung von RCS-produzierenden Prozessen in einer geschlossenen Umgebung verhindert die Staubbelastung direkt an der Quelle.</a:t>
            </a:r>
          </a:p>
          <a:p>
            <a:pPr>
              <a:spcAft>
                <a:spcPts val="300"/>
              </a:spcAft>
            </a:pPr>
            <a:endParaRPr lang="en-US" dirty="0"/>
          </a:p>
        </p:txBody>
      </p:sp>
      <p:sp>
        <p:nvSpPr>
          <p:cNvPr id="29" name="TextBox 28">
            <a:extLst>
              <a:ext uri="{FF2B5EF4-FFF2-40B4-BE49-F238E27FC236}">
                <a16:creationId xmlns:a16="http://schemas.microsoft.com/office/drawing/2014/main" id="{9B6CC14D-78F9-7A4D-ABC3-60AA33C7D016}"/>
              </a:ext>
            </a:extLst>
          </p:cNvPr>
          <p:cNvSpPr txBox="1"/>
          <p:nvPr/>
        </p:nvSpPr>
        <p:spPr>
          <a:xfrm>
            <a:off x="6579515" y="4896000"/>
            <a:ext cx="2134063" cy="1517897"/>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ABSAUGUNG / BELÜFTUNG</a:t>
            </a:r>
          </a:p>
          <a:p>
            <a:pPr>
              <a:spcAft>
                <a:spcPts val="300"/>
              </a:spcAft>
            </a:pPr>
            <a:r>
              <a:rPr lang="de" sz="1200" b="0" i="0" strike="noStrike" cap="none" spc="0" baseline="0">
                <a:solidFill>
                  <a:srgbClr val="000000"/>
                </a:solidFill>
                <a:effectLst/>
                <a:latin typeface="Calibri"/>
                <a:ea typeface="Calibri"/>
                <a:cs typeface="Calibri"/>
              </a:rPr>
              <a:t>Fangen Sie RCS direkt an der Quelle ein, bevor wir ihm ausgesetzt sind und tauschen Sie kontaminierte Luft mit sauberer Luft aus.</a:t>
            </a:r>
          </a:p>
          <a:p>
            <a:endParaRPr lang="en-US"/>
          </a:p>
        </p:txBody>
      </p:sp>
      <p:sp>
        <p:nvSpPr>
          <p:cNvPr id="30" name="TextBox 29">
            <a:extLst>
              <a:ext uri="{FF2B5EF4-FFF2-40B4-BE49-F238E27FC236}">
                <a16:creationId xmlns:a16="http://schemas.microsoft.com/office/drawing/2014/main" id="{AF9784E2-9AB4-1249-B272-3DE93AC59001}"/>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SCHUTZAUSRÜSTUNG</a:t>
            </a:r>
          </a:p>
          <a:p>
            <a:r>
              <a:rPr lang="de" sz="1200" b="0" i="0" strike="noStrike" cap="none" spc="0" baseline="0">
                <a:solidFill>
                  <a:srgbClr val="000000"/>
                </a:solidFill>
                <a:effectLst/>
                <a:latin typeface="Calibri"/>
                <a:ea typeface="Calibri"/>
                <a:cs typeface="Calibri"/>
              </a:rPr>
              <a:t>PSA (z.B. Gesichtsmasken) schützt vor Staub, wenn alle anderen Kontrollmaßnahmen nicht ausreichen, um das Risiko zu minimieren.</a:t>
            </a:r>
          </a:p>
          <a:p>
            <a:endParaRPr lang="en-US"/>
          </a:p>
        </p:txBody>
      </p:sp>
      <p:sp>
        <p:nvSpPr>
          <p:cNvPr id="31" name="TextBox 30">
            <a:extLst>
              <a:ext uri="{FF2B5EF4-FFF2-40B4-BE49-F238E27FC236}">
                <a16:creationId xmlns:a16="http://schemas.microsoft.com/office/drawing/2014/main" id="{EF2AB30E-081B-2948-B263-EE0008671187}"/>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WASSER</a:t>
            </a:r>
          </a:p>
          <a:p>
            <a:pPr>
              <a:spcAft>
                <a:spcPts val="300"/>
              </a:spcAft>
            </a:pPr>
            <a:r>
              <a:rPr lang="de" sz="1200" b="0" i="0" strike="noStrike" cap="none" spc="0" baseline="0">
                <a:solidFill>
                  <a:srgbClr val="000000"/>
                </a:solidFill>
                <a:effectLst/>
                <a:latin typeface="Calibri"/>
                <a:ea typeface="Calibri"/>
                <a:cs typeface="Calibri"/>
              </a:rPr>
              <a:t>Wenn Sie Wasser in Ihre Prozesse integrieren, verhindern Sie, dass Staub in die Luft gelangt, indem Sie die Partikel mit Wasser auffangen.</a:t>
            </a:r>
          </a:p>
          <a:p>
            <a:pPr>
              <a:spcAft>
                <a:spcPts val="300"/>
              </a:spcAft>
            </a:pPr>
            <a:endParaRPr lang="en-US"/>
          </a:p>
        </p:txBody>
      </p:sp>
    </p:spTree>
    <p:extLst>
      <p:ext uri="{BB962C8B-B14F-4D97-AF65-F5344CB8AC3E}">
        <p14:creationId xmlns:p14="http://schemas.microsoft.com/office/powerpoint/2010/main" val="2322128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DIE RISIKEN BEI DIESER TÄTIGKEIT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Diese Tätigkeit kann sehr staubig sein.</a:t>
            </a:r>
          </a:p>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Langfristige Belastung durch hohe RCS-Werte kann zu schweren Lungenerkrankungen führen.</a:t>
            </a:r>
          </a:p>
          <a:p>
            <a:pPr>
              <a:lnSpc>
                <a:spcPts val="2400"/>
              </a:lnSpc>
            </a:pPr>
            <a:r>
              <a:rPr lang="de" sz="1800" b="0" i="0" strike="noStrike" cap="none" spc="0" baseline="0">
                <a:solidFill>
                  <a:srgbClr val="000000"/>
                </a:solidFill>
                <a:effectLst/>
                <a:latin typeface="Helvetica"/>
                <a:ea typeface="Helvetica"/>
                <a:cs typeface="Helvetica"/>
              </a:rPr>
              <a:t>Es ist wichtig, dass wir uns jeden Tag vor der Belastung durch diesen Staub schützen. </a:t>
            </a:r>
          </a:p>
          <a:p>
            <a:pPr>
              <a:lnSpc>
                <a:spcPts val="2400"/>
              </a:lnSpc>
            </a:pPr>
            <a:r>
              <a:rPr lang="de" sz="1800" b="0" i="0" strike="noStrike" cap="none" spc="0" baseline="0">
                <a:solidFill>
                  <a:srgbClr val="000000"/>
                </a:solidFill>
                <a:effectLst/>
                <a:latin typeface="Helvetica"/>
                <a:ea typeface="Helvetica"/>
                <a:cs typeface="Helvetica"/>
              </a:rPr>
              <a:t>Wenn wir bewährte Praktiken anwenden, schützen wir unsere Gesundheit.</a:t>
            </a:r>
          </a:p>
          <a:p>
            <a:pPr>
              <a:lnSpc>
                <a:spcPts val="2400"/>
              </a:lnSpc>
            </a:pPr>
            <a:r>
              <a:rPr lang="de" sz="1800" b="0" i="0" strike="noStrike" cap="none" spc="0" baseline="0">
                <a:solidFill>
                  <a:srgbClr val="000000"/>
                </a:solidFill>
                <a:effectLst/>
                <a:latin typeface="Helvetica"/>
                <a:ea typeface="Helvetica"/>
                <a:cs typeface="Helvetica"/>
              </a:rPr>
              <a:t>Wie werden Sie Ihren Ruhestand verbringen?</a:t>
            </a:r>
          </a:p>
        </p:txBody>
      </p:sp>
      <p:pic>
        <p:nvPicPr>
          <p:cNvPr id="7" name="Picture Placeholder 6" descr="A picture containing a sick person in bed.">
            <a:extLst>
              <a:ext uri="{FF2B5EF4-FFF2-40B4-BE49-F238E27FC236}">
                <a16:creationId xmlns:a16="http://schemas.microsoft.com/office/drawing/2014/main" id="{A754756E-DF66-1845-AC99-E6DF716A905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n old man riding a wave on a surfboard in the ocean.">
            <a:extLst>
              <a:ext uri="{FF2B5EF4-FFF2-40B4-BE49-F238E27FC236}">
                <a16:creationId xmlns:a16="http://schemas.microsoft.com/office/drawing/2014/main" id="{229E5784-BF93-2C48-9EF5-254842ADC57E}"/>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ARTEN VON WARTUNGEN, SERVICE UND REPARATUREN</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808288"/>
            <a:ext cx="5453624" cy="3236757"/>
          </a:xfrm>
        </p:spPr>
        <p:txBody>
          <a:bodyPr/>
          <a:lstStyle/>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Tägliche geplante präventive Wartungen/Service/Reparaturen</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Routinemäßige geplante präventive Wartungen/Service/Reparaturen</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Betriebsstörungen und Notfälle</a:t>
            </a:r>
          </a:p>
          <a:p>
            <a:pPr>
              <a:lnSpc>
                <a:spcPts val="2400"/>
              </a:lnSpc>
            </a:pPr>
            <a:endParaRPr lang="en-US" sz="1800">
              <a:solidFill>
                <a:schemeClr val="bg1">
                  <a:lumMod val="65000"/>
                </a:schemeClr>
              </a:solidFill>
            </a:endParaRPr>
          </a:p>
          <a:p>
            <a:pPr>
              <a:lnSpc>
                <a:spcPts val="2400"/>
              </a:lnSpc>
            </a:pPr>
            <a:r>
              <a:rPr lang="de" sz="1800" b="0" i="0" strike="noStrike" cap="none" spc="0" baseline="0">
                <a:solidFill>
                  <a:srgbClr val="A6A6A6"/>
                </a:solidFill>
                <a:effectLst/>
                <a:latin typeface="Helvetica"/>
                <a:ea typeface="Helvetica"/>
                <a:cs typeface="Helvetica"/>
              </a:rPr>
              <a:t>    (Keine vollständige Liste)</a:t>
            </a:r>
          </a:p>
          <a:p>
            <a:pPr>
              <a:lnSpc>
                <a:spcPts val="2400"/>
              </a:lnSpc>
            </a:pPr>
            <a:endParaRPr lang="en-US" sz="1800"/>
          </a:p>
        </p:txBody>
      </p:sp>
      <p:pic>
        <p:nvPicPr>
          <p:cNvPr id="1027" name="Picture 3" descr="page1image1800773776">
            <a:extLst>
              <a:ext uri="{FF2B5EF4-FFF2-40B4-BE49-F238E27FC236}">
                <a16:creationId xmlns:a16="http://schemas.microsoft.com/office/drawing/2014/main" id="{F193EC80-B5EB-7840-8854-22197ACED08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685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3E211259-1BED-6143-BCD2-AD222D26CAE0}"/>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l="22467" t="-738" r="-12" b="738"/>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16534695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4" y="1640901"/>
            <a:ext cx="5936072"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UMGEBUNG</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295032"/>
            <a:ext cx="6151094" cy="3301845"/>
          </a:xfrm>
        </p:spPr>
        <p:txBody>
          <a:bodyPr/>
          <a:lstStyle/>
          <a:p>
            <a:pPr>
              <a:lnSpc>
                <a:spcPct val="100000"/>
              </a:lnSpc>
              <a:spcBef>
                <a:spcPts val="600"/>
              </a:spcBef>
            </a:pPr>
            <a:r>
              <a:rPr lang="de" sz="1600" b="0" i="0" strike="noStrike" cap="none" spc="0" baseline="0" dirty="0">
                <a:solidFill>
                  <a:srgbClr val="000000"/>
                </a:solidFill>
                <a:effectLst/>
                <a:latin typeface="Helvetica"/>
                <a:ea typeface="Helvetica"/>
                <a:cs typeface="Helvetica"/>
              </a:rPr>
              <a:t>Das kann helfen:</a:t>
            </a:r>
          </a:p>
          <a:p>
            <a:pPr marL="285750" indent="-285750">
              <a:lnSpc>
                <a:spcPct val="100000"/>
              </a:lnSpc>
              <a:spcBef>
                <a:spcPts val="600"/>
              </a:spcBef>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Planen Sie vorausschauend, um mit Verfahren und Ausrüstung (einschließlich persönlicher Schutzausrüstung) für den sicheren Umgang mit Fehlern, Betriebsstörungen und Verschüttungen vorbereitet zu sein.</a:t>
            </a:r>
          </a:p>
          <a:p>
            <a:pPr marL="285750" indent="-285750">
              <a:lnSpc>
                <a:spcPct val="100000"/>
              </a:lnSpc>
              <a:spcBef>
                <a:spcPts val="600"/>
              </a:spcBef>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Sorgen Sie dafür, dass der Arbeitsplatz sauber ist, indem geeignete Reinigungsmethoden angewendet werden.</a:t>
            </a:r>
          </a:p>
          <a:p>
            <a:pPr marL="285750" indent="-285750">
              <a:lnSpc>
                <a:spcPct val="100000"/>
              </a:lnSpc>
              <a:spcBef>
                <a:spcPts val="600"/>
              </a:spcBef>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Reinigen Sie Böden und Geräte mit einem Niederdruck-Reiniger oder per Nassreinigung – kehren Sie Staub niemals mit einem trockenen Besen. </a:t>
            </a:r>
          </a:p>
          <a:p>
            <a:pPr marL="285750" indent="-285750">
              <a:lnSpc>
                <a:spcPct val="100000"/>
              </a:lnSpc>
              <a:spcBef>
                <a:spcPts val="600"/>
              </a:spcBef>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Reinigen Sie verschüttete Flüssigkeiten mit HEPA-Saugsystemen – niemals mit Druckluft.</a:t>
            </a:r>
          </a:p>
          <a:p>
            <a:pPr marL="285750" indent="-285750">
              <a:lnSpc>
                <a:spcPct val="100000"/>
              </a:lnSpc>
              <a:spcBef>
                <a:spcPts val="600"/>
              </a:spcBef>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Stellen Sie sicher, dass die Staubabsaugung eingeschaltet ist.</a:t>
            </a:r>
          </a:p>
          <a:p>
            <a:pPr marL="285750" indent="-285750">
              <a:lnSpc>
                <a:spcPct val="100000"/>
              </a:lnSpc>
              <a:spcBef>
                <a:spcPts val="600"/>
              </a:spcBef>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rPr>
              <a:t>Stellen Sie Bandabstreifer für Förderbänder bereit.</a:t>
            </a:r>
          </a:p>
        </p:txBody>
      </p:sp>
      <p:pic>
        <p:nvPicPr>
          <p:cNvPr id="5" name="Picture Placeholder 4">
            <a:extLst>
              <a:ext uri="{FF2B5EF4-FFF2-40B4-BE49-F238E27FC236}">
                <a16:creationId xmlns:a16="http://schemas.microsoft.com/office/drawing/2014/main" id="{CA762BA1-5BA8-4548-B232-2BEB41A1E1F8}"/>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10876" r="21154"/>
          <a:stretch/>
        </p:blipFill>
        <p:spPr>
          <a:xfrm>
            <a:off x="7278688" y="1608138"/>
            <a:ext cx="4538174" cy="4437062"/>
          </a:xfrm>
          <a:prstGeom prst="rect">
            <a:avLst/>
          </a:prstGeom>
        </p:spPr>
      </p:pic>
    </p:spTree>
    <p:extLst>
      <p:ext uri="{BB962C8B-B14F-4D97-AF65-F5344CB8AC3E}">
        <p14:creationId xmlns:p14="http://schemas.microsoft.com/office/powerpoint/2010/main" val="17512830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SONSTIGE GEFAHREN</a:t>
            </a:r>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p:txBody>
          <a:bodyPr/>
          <a:lstStyle/>
          <a:p>
            <a:pPr marL="0" indent="0">
              <a:lnSpc>
                <a:spcPts val="2400"/>
              </a:lnSpc>
              <a:buNone/>
            </a:pPr>
            <a:r>
              <a:rPr lang="de" sz="1800" b="0" i="0" strike="noStrike" cap="none" spc="0" baseline="0" dirty="0">
                <a:solidFill>
                  <a:srgbClr val="000000"/>
                </a:solidFill>
                <a:effectLst/>
                <a:latin typeface="Helvetica"/>
                <a:ea typeface="Helvetica"/>
                <a:cs typeface="Helvetica"/>
              </a:rPr>
              <a:t>Bevor Sie mit Wartungs-, Service- und Reparaturarbeiten beginnen, sollten Sie die folgenden Gefahren beachten:</a:t>
            </a:r>
          </a:p>
          <a:p>
            <a:pPr>
              <a:lnSpc>
                <a:spcPts val="2400"/>
              </a:lnSpc>
            </a:pPr>
            <a:r>
              <a:rPr lang="de" sz="1800" b="0" i="0" strike="noStrike" cap="none" spc="0" baseline="0" dirty="0">
                <a:solidFill>
                  <a:srgbClr val="000000"/>
                </a:solidFill>
                <a:effectLst/>
                <a:latin typeface="Helvetica"/>
                <a:ea typeface="Helvetica"/>
                <a:cs typeface="Helvetica"/>
              </a:rPr>
              <a:t>Übermäßiger Lärm</a:t>
            </a:r>
          </a:p>
          <a:p>
            <a:pPr>
              <a:lnSpc>
                <a:spcPts val="2400"/>
              </a:lnSpc>
            </a:pPr>
            <a:r>
              <a:rPr lang="de" sz="1800" b="0" i="0" strike="noStrike" cap="none" spc="0" baseline="0" dirty="0">
                <a:solidFill>
                  <a:srgbClr val="000000"/>
                </a:solidFill>
                <a:effectLst/>
                <a:latin typeface="Helvetica"/>
                <a:ea typeface="Helvetica"/>
                <a:cs typeface="Helvetica"/>
              </a:rPr>
              <a:t>Arbeiten in großer Höhe</a:t>
            </a:r>
          </a:p>
          <a:p>
            <a:pPr>
              <a:lnSpc>
                <a:spcPts val="2400"/>
              </a:lnSpc>
            </a:pPr>
            <a:r>
              <a:rPr lang="de" sz="1800" b="0" i="0" strike="noStrike" cap="none" spc="0" baseline="0" dirty="0">
                <a:solidFill>
                  <a:srgbClr val="000000"/>
                </a:solidFill>
                <a:effectLst/>
                <a:latin typeface="Helvetica"/>
                <a:ea typeface="Helvetica"/>
                <a:cs typeface="Helvetica"/>
              </a:rPr>
              <a:t>Sich bewegende Maschinen</a:t>
            </a:r>
          </a:p>
          <a:p>
            <a:pPr>
              <a:lnSpc>
                <a:spcPts val="2400"/>
              </a:lnSpc>
            </a:pPr>
            <a:r>
              <a:rPr lang="de" sz="1800" b="0" i="0" strike="noStrike" cap="none" spc="0" baseline="0" dirty="0">
                <a:solidFill>
                  <a:srgbClr val="000000"/>
                </a:solidFill>
                <a:effectLst/>
                <a:latin typeface="Helvetica"/>
                <a:ea typeface="Helvetica"/>
                <a:cs typeface="Helvetica"/>
              </a:rPr>
              <a:t>Wenig Platz</a:t>
            </a:r>
          </a:p>
          <a:p>
            <a:pPr>
              <a:lnSpc>
                <a:spcPts val="2400"/>
              </a:lnSpc>
            </a:pPr>
            <a:r>
              <a:rPr lang="de" sz="1800" b="0" i="0" strike="noStrike" cap="none" spc="0" baseline="0" dirty="0">
                <a:solidFill>
                  <a:srgbClr val="000000"/>
                </a:solidFill>
                <a:effectLst/>
                <a:latin typeface="Helvetica"/>
                <a:ea typeface="Helvetica"/>
                <a:cs typeface="Helvetica"/>
              </a:rPr>
              <a:t>Schweißen, Brennen, Schneiden und Schleifen</a:t>
            </a:r>
          </a:p>
        </p:txBody>
      </p:sp>
      <p:pic>
        <p:nvPicPr>
          <p:cNvPr id="6" name="Picture 5">
            <a:extLst>
              <a:ext uri="{FF2B5EF4-FFF2-40B4-BE49-F238E27FC236}">
                <a16:creationId xmlns:a16="http://schemas.microsoft.com/office/drawing/2014/main" id="{8B107721-2844-BC4A-924A-E8FD8178FA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721" r="5053"/>
          <a:stretch/>
        </p:blipFill>
        <p:spPr>
          <a:xfrm>
            <a:off x="6893168" y="1608138"/>
            <a:ext cx="4924181" cy="4437459"/>
          </a:xfrm>
          <a:prstGeom prst="rect">
            <a:avLst/>
          </a:prstGeom>
        </p:spPr>
      </p:pic>
      <p:sp>
        <p:nvSpPr>
          <p:cNvPr id="4" name="Rectangle 3">
            <a:extLst>
              <a:ext uri="{FF2B5EF4-FFF2-40B4-BE49-F238E27FC236}">
                <a16:creationId xmlns:a16="http://schemas.microsoft.com/office/drawing/2014/main" id="{E8A7D836-0FBB-4BBD-94BA-0D9CD9537E3F}"/>
              </a:ext>
            </a:extLst>
          </p:cNvPr>
          <p:cNvSpPr/>
          <p:nvPr/>
        </p:nvSpPr>
        <p:spPr>
          <a:xfrm>
            <a:off x="777242" y="5608297"/>
            <a:ext cx="6080758" cy="400110"/>
          </a:xfrm>
          <a:prstGeom prst="rect">
            <a:avLst/>
          </a:prstGeom>
        </p:spPr>
        <p:txBody>
          <a:bodyPr wrap="square">
            <a:spAutoFit/>
          </a:bodyPr>
          <a:lstStyle/>
          <a:p>
            <a:pPr lvl="0">
              <a:lnSpc>
                <a:spcPts val="2400"/>
              </a:lnSpc>
              <a:spcBef>
                <a:spcPts val="1000"/>
              </a:spcBef>
              <a:spcAft>
                <a:spcPts val="1000"/>
              </a:spcAft>
            </a:pPr>
            <a:r>
              <a:rPr lang="de" sz="1800" b="0" i="0" strike="noStrike" cap="none" spc="0" baseline="0" dirty="0">
                <a:solidFill>
                  <a:srgbClr val="000000"/>
                </a:solidFill>
                <a:effectLst/>
                <a:latin typeface="Helvetica"/>
                <a:ea typeface="Helvetica"/>
                <a:cs typeface="Helvetica"/>
              </a:rPr>
              <a:t>Beschränken Sie den Zugang auf autorisiertes Personal.</a:t>
            </a:r>
          </a:p>
        </p:txBody>
      </p:sp>
    </p:spTree>
    <p:extLst>
      <p:ext uri="{BB962C8B-B14F-4D97-AF65-F5344CB8AC3E}">
        <p14:creationId xmlns:p14="http://schemas.microsoft.com/office/powerpoint/2010/main" val="10609195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0"/>
</p:tagLst>
</file>

<file path=ppt/tags/tag12.xml><?xml version="1.0" encoding="utf-8"?>
<p:tagLst xmlns:a="http://schemas.openxmlformats.org/drawingml/2006/main" xmlns:r="http://schemas.openxmlformats.org/officeDocument/2006/relationships" xmlns:p="http://schemas.openxmlformats.org/presentationml/2006/main">
  <p:tag name="AS_UNIQUEID" val="11"/>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22"/>
</p:tagLst>
</file>

<file path=ppt/tags/tag15.xml><?xml version="1.0" encoding="utf-8"?>
<p:tagLst xmlns:a="http://schemas.openxmlformats.org/drawingml/2006/main" xmlns:r="http://schemas.openxmlformats.org/officeDocument/2006/relationships" xmlns:p="http://schemas.openxmlformats.org/presentationml/2006/main">
  <p:tag name="AS_UNIQUEID" val="23"/>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18"/>
</p:tagLst>
</file>

<file path=ppt/tags/tag18.xml><?xml version="1.0" encoding="utf-8"?>
<p:tagLst xmlns:a="http://schemas.openxmlformats.org/drawingml/2006/main" xmlns:r="http://schemas.openxmlformats.org/officeDocument/2006/relationships" xmlns:p="http://schemas.openxmlformats.org/presentationml/2006/main">
  <p:tag name="AS_UNIQUEID" val="19"/>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0"/>
</p:tagLst>
</file>

<file path=ppt/tags/tag20.xml><?xml version="1.0" encoding="utf-8"?>
<p:tagLst xmlns:a="http://schemas.openxmlformats.org/drawingml/2006/main" xmlns:r="http://schemas.openxmlformats.org/officeDocument/2006/relationships" xmlns:p="http://schemas.openxmlformats.org/presentationml/2006/main">
  <p:tag name="AS_UNIQUEID" val="30"/>
</p:tagLst>
</file>

<file path=ppt/tags/tag21.xml><?xml version="1.0" encoding="utf-8"?>
<p:tagLst xmlns:a="http://schemas.openxmlformats.org/drawingml/2006/main" xmlns:r="http://schemas.openxmlformats.org/officeDocument/2006/relationships" xmlns:p="http://schemas.openxmlformats.org/presentationml/2006/main">
  <p:tag name="AS_UNIQUEID" val="31"/>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26"/>
</p:tagLst>
</file>

<file path=ppt/tags/tag25.xml><?xml version="1.0" encoding="utf-8"?>
<p:tagLst xmlns:a="http://schemas.openxmlformats.org/drawingml/2006/main" xmlns:r="http://schemas.openxmlformats.org/officeDocument/2006/relationships" xmlns:p="http://schemas.openxmlformats.org/presentationml/2006/main">
  <p:tag name="AS_UNIQUEID" val="27"/>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3.xml><?xml version="1.0" encoding="utf-8"?>
<p:tagLst xmlns:a="http://schemas.openxmlformats.org/drawingml/2006/main" xmlns:r="http://schemas.openxmlformats.org/officeDocument/2006/relationships" xmlns:p="http://schemas.openxmlformats.org/presentationml/2006/main">
  <p:tag name="AS_UNIQUEID" val="7"/>
</p:tagLst>
</file>

<file path=ppt/tags/tag4.xml><?xml version="1.0" encoding="utf-8"?>
<p:tagLst xmlns:a="http://schemas.openxmlformats.org/drawingml/2006/main" xmlns:r="http://schemas.openxmlformats.org/officeDocument/2006/relationships" xmlns:p="http://schemas.openxmlformats.org/presentationml/2006/main">
  <p:tag name="AS_UNIQUEID" val="8"/>
</p:tagLst>
</file>

<file path=ppt/tags/tag5.xml><?xml version="1.0" encoding="utf-8"?>
<p:tagLst xmlns:a="http://schemas.openxmlformats.org/drawingml/2006/main" xmlns:r="http://schemas.openxmlformats.org/officeDocument/2006/relationships" xmlns:p="http://schemas.openxmlformats.org/presentationml/2006/main">
  <p:tag name="AS_UNIQUEID" val="3"/>
</p:tagLst>
</file>

<file path=ppt/tags/tag6.xml><?xml version="1.0" encoding="utf-8"?>
<p:tagLst xmlns:a="http://schemas.openxmlformats.org/drawingml/2006/main" xmlns:r="http://schemas.openxmlformats.org/officeDocument/2006/relationships" xmlns:p="http://schemas.openxmlformats.org/presentationml/2006/main">
  <p:tag name="AS_UNIQUEID" val="4"/>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14"/>
</p:tagLst>
</file>

<file path=ppt/tags/tag9.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D932DD-CFEB-4B05-A364-F3040DF6F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545FEE-AD81-4023-B6AC-5CAEA335ED97}">
  <ds:schemaRef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 ds:uri="http://schemas.microsoft.com/office/2006/metadata/properties"/>
    <ds:schemaRef ds:uri="http://purl.org/dc/terms/"/>
    <ds:schemaRef ds:uri="6d9d7403-2d8c-4818-ae25-2c5629bc7330"/>
    <ds:schemaRef ds:uri="http://schemas.microsoft.com/office/infopath/2007/PartnerControls"/>
    <ds:schemaRef ds:uri="d8ecf516-e360-4672-81b9-68723bedb71f"/>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TotalTime>
  <Words>1260</Words>
  <Application>Microsoft Macintosh PowerPoint</Application>
  <PresentationFormat>Widescreen</PresentationFormat>
  <Paragraphs>115</Paragraphs>
  <Slides>15</Slides>
  <Notes>13</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26</cp:revision>
  <dcterms:created xsi:type="dcterms:W3CDTF">2020-06-26T08:41:49Z</dcterms:created>
  <dcterms:modified xsi:type="dcterms:W3CDTF">2024-11-13T11:20:19Z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