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256" r:id="rId5"/>
    <p:sldId id="280" r:id="rId6"/>
    <p:sldId id="278" r:id="rId7"/>
    <p:sldId id="257" r:id="rId8"/>
    <p:sldId id="276" r:id="rId9"/>
    <p:sldId id="258" r:id="rId10"/>
    <p:sldId id="274" r:id="rId11"/>
    <p:sldId id="279" r:id="rId12"/>
    <p:sldId id="267" r:id="rId13"/>
    <p:sldId id="259" r:id="rId14"/>
    <p:sldId id="260" r:id="rId15"/>
    <p:sldId id="261" r:id="rId16"/>
    <p:sldId id="262" r:id="rId17"/>
    <p:sldId id="277" r:id="rId18"/>
    <p:sldId id="270" r:id="rId19"/>
    <p:sldId id="268" r:id="rId20"/>
    <p:sldId id="264" r:id="rId21"/>
    <p:sldId id="266" r:id="rId22"/>
    <p:sldId id="263"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F1B600"/>
    <a:srgbClr val="A57F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75510"/>
  </p:normalViewPr>
  <p:slideViewPr>
    <p:cSldViewPr snapToGrid="0" snapToObjects="1">
      <p:cViewPr varScale="1">
        <p:scale>
          <a:sx n="90" d="100"/>
          <a:sy n="90" d="100"/>
        </p:scale>
        <p:origin x="2176" y="200"/>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3585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Sobald feststeht, dass die PSA für die jeweilige Aufgabe erforderlich ist, sollten die Arbeitskräfte sicherstellen, dass die PSA nicht beschädigt oder übermäßig abgenutzt ist.</a:t>
            </a:r>
          </a:p>
          <a:p>
            <a:pPr marL="0" indent="0" algn="l">
              <a:lnSpc>
                <a:spcPts val="2300"/>
              </a:lnSpc>
              <a:spcBef>
                <a:spcPts val="600"/>
              </a:spcBef>
              <a:spcAft>
                <a:spcPts val="600"/>
              </a:spcAft>
              <a:buFont typeface="Arial" panose="020B0604020202020204" pitchFamily="34" charset="0"/>
              <a:buNone/>
            </a:pPr>
            <a:r>
              <a:rPr lang="de" sz="1200" b="0" i="0" strike="noStrike" cap="none" spc="0" baseline="0" dirty="0">
                <a:solidFill>
                  <a:srgbClr val="000000"/>
                </a:solidFill>
                <a:effectLst/>
                <a:latin typeface="+mn-lt"/>
                <a:ea typeface="Helvetica"/>
                <a:cs typeface="Helvetica"/>
              </a:rPr>
              <a:t>Beschädigte PSA setzt die Arbeitskräfte einem unnötigen Risiko aus. Wenn ein Gegenstand regelmäßig benutzt wird oder von der Belegschaft gemeinsam genutzt wird, ist es wahrscheinlich, dass er nach mehrfachem und längerem Gebrauch beschädigt wird.</a:t>
            </a:r>
          </a:p>
          <a:p>
            <a:pPr marL="0" indent="0" algn="l">
              <a:lnSpc>
                <a:spcPts val="2300"/>
              </a:lnSpc>
              <a:spcBef>
                <a:spcPts val="600"/>
              </a:spcBef>
              <a:spcAft>
                <a:spcPts val="600"/>
              </a:spcAft>
              <a:buFont typeface="Arial" panose="020B0604020202020204" pitchFamily="34" charset="0"/>
              <a:buNone/>
            </a:pPr>
            <a:endParaRPr lang="en-GB" sz="1200" b="0" i="0" kern="1200" dirty="0">
              <a:solidFill>
                <a:schemeClr val="tx1"/>
              </a:solidFill>
              <a:effectLst/>
              <a:latin typeface="+mn-lt"/>
              <a:ea typeface="+mn-ea"/>
              <a:cs typeface="+mn-cs"/>
            </a:endParaRPr>
          </a:p>
          <a:p>
            <a:pPr marL="0" indent="0" algn="l">
              <a:lnSpc>
                <a:spcPts val="2300"/>
              </a:lnSpc>
              <a:spcBef>
                <a:spcPts val="600"/>
              </a:spcBef>
              <a:spcAft>
                <a:spcPts val="600"/>
              </a:spcAft>
              <a:buFont typeface="Arial" panose="020B0604020202020204" pitchFamily="34" charset="0"/>
              <a:buNone/>
            </a:pPr>
            <a:r>
              <a:rPr lang="de" sz="1200" b="0" i="0" strike="noStrike" cap="none" spc="0" baseline="0" dirty="0">
                <a:solidFill>
                  <a:srgbClr val="000000"/>
                </a:solidFill>
                <a:effectLst/>
                <a:latin typeface="+mn-lt"/>
                <a:ea typeface="Helvetica"/>
                <a:cs typeface="Helvetica"/>
              </a:rPr>
              <a:t>Sobald eine PSA beschädigt ist, sollte sie sofort ersetzt werden. </a:t>
            </a:r>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3449390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Das Tragen von PSA ist nicht unbedingt angenehm, aber es ist wichtig, dass sie richtig getragen wird.</a:t>
            </a:r>
          </a:p>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Artikel wie Masken, Schutzbrillen und Helme müssen an die Größe des Tragenden angepasst werden.</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Wenn Sie mehrere PSA-Elemente tragen (z.B. eine Staubmaske und ein Schweißerschutzvisier), stellen Sie sicher, dass diese miteinander kompatibel sind.</a:t>
            </a:r>
          </a:p>
          <a:p>
            <a:pPr marL="0" marR="0" indent="0" algn="l" defTabSz="914400" rtl="0" eaLnBrk="1" fontAlgn="auto" latinLnBrk="0" hangingPunct="1">
              <a:lnSpc>
                <a:spcPts val="2300"/>
              </a:lnSpc>
              <a:spcBef>
                <a:spcPts val="600"/>
              </a:spcBef>
              <a:spcAft>
                <a:spcPts val="600"/>
              </a:spcAft>
              <a:buClrTx/>
              <a:buSzTx/>
              <a:buFontTx/>
              <a:buNone/>
              <a:defRPr/>
            </a:pPr>
            <a:r>
              <a:rPr lang="de" sz="1200" b="0" i="0" strike="noStrike" cap="none" spc="0" baseline="0" dirty="0">
                <a:solidFill>
                  <a:srgbClr val="000000"/>
                </a:solidFill>
                <a:effectLst/>
                <a:latin typeface="+mn-lt"/>
                <a:ea typeface="Helvetica"/>
                <a:cs typeface="Helvetica"/>
              </a:rPr>
              <a:t>Achten Sie auch auf andere Faktoren, die die Wirksamkeit von PSA beeinträchtigen können, z.B. Gesichtsbehaarung. Arbeitskräfte mit Gesichtsbehaarung sollten eine Atemschutzmaske mit Luftzufuhr verwenden, damit kein Staub in die Maske gelangt.</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9836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r>
              <a:rPr lang="de" sz="1200" b="0" i="0" strike="noStrike" cap="none" spc="0" baseline="0" dirty="0">
                <a:solidFill>
                  <a:srgbClr val="000000"/>
                </a:solidFill>
                <a:effectLst/>
                <a:latin typeface="+mn-lt"/>
                <a:ea typeface="Helvetica"/>
                <a:cs typeface="Helvetica"/>
              </a:rPr>
              <a:t>Nach dem Gebrauch sollte die PSA gereinigt (falls erforderlich) und an einem geeigneten Ort gelagert werden. PSA, wie z.B. Kleidung, sollte vom Arbeitgeber gereinigt werden.</a:t>
            </a:r>
          </a:p>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Die PSA sollte unter keinen Umständen mit nach Hause genommen werden.</a:t>
            </a:r>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2336247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136789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Im Folgenden finden Sie bewährte Praktiken für die Reinigung von PSA. Neben dem Video sehen Sie ein Diagramm und einen roten Balken, der die Staubkonzentration in mg/m3 anzeigt.</a:t>
            </a:r>
          </a:p>
          <a:p>
            <a:endParaRPr lang="en-GB" sz="1200" b="0" i="0" u="none" strike="noStrike" kern="1200" dirty="0">
              <a:solidFill>
                <a:schemeClr val="tx1"/>
              </a:solidFill>
              <a:effectLst/>
              <a:latin typeface="+mn-lt"/>
              <a:ea typeface="+mn-ea"/>
              <a:cs typeface="+mn-cs"/>
            </a:endParaRPr>
          </a:p>
          <a:p>
            <a:r>
              <a:rPr lang="de" sz="1200" b="0" i="0" strike="noStrike" cap="none" spc="0" baseline="0" dirty="0">
                <a:solidFill>
                  <a:srgbClr val="000000"/>
                </a:solidFill>
                <a:effectLst/>
                <a:latin typeface="+mn-lt"/>
                <a:ea typeface="Calibri"/>
                <a:cs typeface="Calibri"/>
              </a:rPr>
              <a:t>Beim Messen der Staubkonzentration geht es nicht um alveolengängiges kristallines Siliziumdioxid, es basiert auf einer halbquantitativen Messung. Entscheidend ist nicht der Wert der Staubkonzentration, sondern der relative Unterschied zwischen der Belastung bei befolgen der bewährten Praktiken und abweichenden Praktiken.</a:t>
            </a:r>
          </a:p>
          <a:p>
            <a:endParaRPr lang="en-US" sz="120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15</a:t>
            </a:fld>
            <a:endParaRPr lang="en-US"/>
          </a:p>
        </p:txBody>
      </p:sp>
    </p:spTree>
    <p:extLst>
      <p:ext uri="{BB962C8B-B14F-4D97-AF65-F5344CB8AC3E}">
        <p14:creationId xmlns:p14="http://schemas.microsoft.com/office/powerpoint/2010/main" val="3127318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16</a:t>
            </a:fld>
            <a:endParaRPr lang="en-US"/>
          </a:p>
        </p:txBody>
      </p:sp>
    </p:spTree>
    <p:extLst>
      <p:ext uri="{BB962C8B-B14F-4D97-AF65-F5344CB8AC3E}">
        <p14:creationId xmlns:p14="http://schemas.microsoft.com/office/powerpoint/2010/main" val="29423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de" sz="1200" b="0" i="0" strike="noStrike" cap="none" spc="0" baseline="0" dirty="0">
                <a:solidFill>
                  <a:srgbClr val="000000"/>
                </a:solidFill>
                <a:effectLst/>
                <a:latin typeface="+mn-lt"/>
                <a:ea typeface="Calibri"/>
                <a:cs typeface="Calibri"/>
              </a:rPr>
              <a:t>PSA sollte nur als </a:t>
            </a:r>
            <a:r>
              <a:rPr lang="de" sz="1200" b="1" i="0" strike="noStrike" cap="none" spc="0" baseline="0" dirty="0">
                <a:solidFill>
                  <a:srgbClr val="000000"/>
                </a:solidFill>
                <a:effectLst/>
                <a:latin typeface="+mn-lt"/>
                <a:ea typeface="Calibri"/>
                <a:cs typeface="Calibri"/>
              </a:rPr>
              <a:t>letztes Mittel</a:t>
            </a:r>
            <a:r>
              <a:rPr lang="de" sz="1200" b="0" i="0" strike="noStrike" cap="none" spc="0" baseline="0" dirty="0">
                <a:solidFill>
                  <a:srgbClr val="000000"/>
                </a:solidFill>
                <a:effectLst/>
                <a:latin typeface="+mn-lt"/>
                <a:ea typeface="Calibri"/>
                <a:cs typeface="Calibri"/>
              </a:rPr>
              <a:t> eingesetzt werden, wenn alle anderen Maßnahmen nicht ausreichen, um die Staubbelastung zu minimieren. Wenn PSA notwendig ist, sollte ihre Verwendung kontrolliert und überwacht werden. </a:t>
            </a: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17</a:t>
            </a:fld>
            <a:endParaRPr lang="en-US"/>
          </a:p>
        </p:txBody>
      </p:sp>
    </p:spTree>
    <p:extLst>
      <p:ext uri="{BB962C8B-B14F-4D97-AF65-F5344CB8AC3E}">
        <p14:creationId xmlns:p14="http://schemas.microsoft.com/office/powerpoint/2010/main" val="25935370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18</a:t>
            </a:fld>
            <a:endParaRPr lang="en-US"/>
          </a:p>
        </p:txBody>
      </p:sp>
    </p:spTree>
    <p:extLst>
      <p:ext uri="{BB962C8B-B14F-4D97-AF65-F5344CB8AC3E}">
        <p14:creationId xmlns:p14="http://schemas.microsoft.com/office/powerpoint/2010/main" val="2401351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19</a:t>
            </a:fld>
            <a:endParaRPr lang="en-US"/>
          </a:p>
        </p:txBody>
      </p:sp>
    </p:spTree>
    <p:extLst>
      <p:ext uri="{BB962C8B-B14F-4D97-AF65-F5344CB8AC3E}">
        <p14:creationId xmlns:p14="http://schemas.microsoft.com/office/powerpoint/2010/main" val="426710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511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Arbeitnehmer bewährte Praktiken kennen, die die Belastung durch Quarzstaub begrenzen oder eliminieren. </a:t>
            </a:r>
          </a:p>
          <a:p>
            <a:pPr marL="0" marR="0" lvl="0" indent="0" algn="l" defTabSz="914400" rtl="0" eaLnBrk="1" fontAlgn="auto" latinLnBrk="0" hangingPunct="1">
              <a:lnSpc>
                <a:spcPct val="100000"/>
              </a:lnSpc>
              <a:spcBef>
                <a:spcPct val="0"/>
              </a:spcBef>
              <a:spcAft>
                <a:spcPct val="0"/>
              </a:spcAft>
              <a:buClrTx/>
              <a:buSzTx/>
              <a:buFontTx/>
              <a:buNone/>
              <a:defRPr/>
            </a:pPr>
            <a:r>
              <a:rPr lang="en-GB"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Helvetica"/>
                <a:cs typeface="Helvetica"/>
              </a:rPr>
              <a:t>Diese PowerPoint-Schulung behandelt die korrekte Verwendung von persönlicher Schutzausrüstung (PSA) für Arbeitskräfte, die alveolengängigem kristallinem Siliziumdioxid (RCS) ausgesetzt sind. </a:t>
            </a:r>
          </a:p>
          <a:p>
            <a:endParaRPr lang="en-US" sz="1200" b="0"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651251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99314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PSA ist jede Art von Schutzkleidung oder -ausrüstung, die den Körper des Tragenden vor Verletzungen oder Infektionen schützen soll. </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Obwohl PSA an allen Standorten verfügbar sein sollte, sollte sie nur als letztes Mittel eingesetzt werden, wenn alle anderen Sicherheitsmaßnahmen ausprobiert wurden und nicht zu einer ausreichenden Reduzierung der Staubbelastung geführt haben.</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55100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1584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Das folgende Diagramm fasst den Risikomanagementprozess aus der Sicht des Arbeitgebers und der Arbeitskräfte in Bezug auf die Kontrolle von alveolengängigem kristallinem Siliziumdioxid zusammen. Die in den Unternehmen implementierten Gesundheits- und Sicherheitssysteme müssen sowohl vom Arbeitgeber als auch von Arbeitskräften respektiert werden.</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02475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ts val="2300"/>
              </a:lnSpc>
              <a:spcBef>
                <a:spcPts val="600"/>
              </a:spcBef>
              <a:spcAft>
                <a:spcPts val="600"/>
              </a:spcAft>
              <a:buClrTx/>
              <a:buSzTx/>
              <a:buFontTx/>
              <a:buNone/>
              <a:defRPr/>
            </a:pPr>
            <a:r>
              <a:rPr lang="de" sz="1200" b="0" i="0" strike="noStrike" cap="none" spc="0" baseline="0" dirty="0">
                <a:solidFill>
                  <a:srgbClr val="000000"/>
                </a:solidFill>
                <a:effectLst/>
                <a:latin typeface="+mn-lt"/>
                <a:ea typeface="Helvetica"/>
                <a:cs typeface="Helvetica"/>
              </a:rPr>
              <a:t>PSA sollte nur auf ausdrückliche Anweisung getragen werden und auf der Grundlage ihrer Leistung (z.B. des Schutzfaktors), des Komforts und der Haltbarkeit ausgewählt werden.</a:t>
            </a:r>
          </a:p>
          <a:p>
            <a:pPr algn="l">
              <a:lnSpc>
                <a:spcPts val="2300"/>
              </a:lnSpc>
              <a:spcBef>
                <a:spcPts val="600"/>
              </a:spcBef>
              <a:spcAft>
                <a:spcPts val="600"/>
              </a:spcAft>
            </a:pPr>
            <a:r>
              <a:rPr lang="de" sz="1200" b="0" i="0" strike="noStrike" cap="none" spc="0" baseline="0" dirty="0">
                <a:solidFill>
                  <a:srgbClr val="000000"/>
                </a:solidFill>
                <a:effectLst/>
                <a:latin typeface="+mn-lt"/>
                <a:ea typeface="Helvetica"/>
                <a:cs typeface="Helvetica"/>
              </a:rPr>
              <a:t>Aufgaben, die die Verwendung von PSA erfordern, werden durch entsprechende Beschilderung und Piktogramme gekennzeichnet.</a:t>
            </a:r>
          </a:p>
          <a:p>
            <a:pPr algn="l">
              <a:lnSpc>
                <a:spcPts val="2300"/>
              </a:lnSpc>
              <a:spcBef>
                <a:spcPts val="600"/>
              </a:spcBef>
              <a:spcAft>
                <a:spcPts val="600"/>
              </a:spcAft>
            </a:pPr>
            <a:endParaRPr lang="en-GB" sz="1200" b="0" i="0" kern="1200" dirty="0">
              <a:solidFill>
                <a:schemeClr val="tx1"/>
              </a:solidFill>
              <a:effectLst/>
              <a:latin typeface="+mn-lt"/>
              <a:ea typeface="+mn-ea"/>
              <a:cs typeface="+mn-cs"/>
            </a:endParaRPr>
          </a:p>
          <a:p>
            <a:pPr marL="0" marR="0" indent="0" algn="l" defTabSz="914400" rtl="0" eaLnBrk="1" fontAlgn="auto" latinLnBrk="0" hangingPunct="1">
              <a:lnSpc>
                <a:spcPts val="2300"/>
              </a:lnSpc>
              <a:spcBef>
                <a:spcPts val="600"/>
              </a:spcBef>
              <a:spcAft>
                <a:spcPts val="600"/>
              </a:spcAft>
              <a:buClrTx/>
              <a:buSzTx/>
              <a:buFontTx/>
              <a:buNone/>
              <a:defRPr/>
            </a:pPr>
            <a:r>
              <a:rPr lang="de" sz="1200" b="0" i="0" strike="noStrike" cap="none" spc="0" baseline="0" dirty="0">
                <a:solidFill>
                  <a:srgbClr val="000000"/>
                </a:solidFill>
                <a:effectLst/>
                <a:latin typeface="+mn-lt"/>
                <a:ea typeface="Helvetica"/>
                <a:cs typeface="Helvetica"/>
              </a:rPr>
              <a:t>Bei allen staubigen Arbeiten muss Schutzkleidung (Overalls) getragen werden. Dunkle Overalls können verwendet werden, um die Staubverschmutzung zu erkennen.</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58687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2504625-3DB5-084D-A760-230D3363D4D6}"/>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11C52AD-058E-0C44-94F6-D2D20091411C}"/>
              </a:ext>
            </a:extLst>
          </p:cNvPr>
          <p:cNvSpPr txBox="1"/>
          <p:nvPr userDrawn="1"/>
        </p:nvSpPr>
        <p:spPr>
          <a:xfrm>
            <a:off x="8864600" y="429114"/>
            <a:ext cx="295275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 sz="1400" b="1" i="0" strike="noStrike" cap="none" spc="0" baseline="0" dirty="0">
                <a:solidFill>
                  <a:srgbClr val="F6A317"/>
                </a:solidFill>
                <a:effectLst/>
                <a:latin typeface="Helvetica"/>
                <a:ea typeface="Helvetica"/>
                <a:cs typeface="Helvetica"/>
              </a:rPr>
              <a:t>BEWÄHRTE PRAKTIKEN FÜR DIE PERSÖNLICHE SCHUTZAUSRÜSTUNG (PSA)</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1.mp4"/><Relationship Id="rId7" Type="http://schemas.openxmlformats.org/officeDocument/2006/relationships/notesSlide" Target="../notesSlides/notesSlide1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9.tiff"/><Relationship Id="rId5" Type="http://schemas.openxmlformats.org/officeDocument/2006/relationships/notesSlide" Target="../notesSlides/notesSlide16.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0.tiff"/><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24.xml"/><Relationship Id="rId7" Type="http://schemas.openxmlformats.org/officeDocument/2006/relationships/hyperlink" Target="https://guide.nepsi.eu/sheet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25.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6"/>
            <a:ext cx="5829700" cy="1440413"/>
          </a:xfrm>
        </p:spPr>
        <p:txBody>
          <a:bodyPr/>
          <a:lstStyle/>
          <a:p>
            <a:pPr>
              <a:lnSpc>
                <a:spcPct val="100000"/>
              </a:lnSpc>
            </a:pPr>
            <a:r>
              <a:rPr lang="de" sz="2800" b="1" i="0" strike="noStrike" cap="none" spc="0" baseline="0" dirty="0">
                <a:solidFill>
                  <a:srgbClr val="FFFFFF"/>
                </a:solidFill>
                <a:effectLst/>
                <a:latin typeface="Helvetica"/>
                <a:ea typeface="Helvetica"/>
                <a:cs typeface="Helvetica"/>
              </a:rPr>
              <a:t>BEWÄHRTE PRAKTIKEN FÜR DIE PERSÖNLICHE SCHUTZAUSRÜSTUNG (PSA)</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753393"/>
            <a:ext cx="7534275" cy="850900"/>
          </a:xfrm>
        </p:spPr>
        <p:txBody>
          <a:bodyPr/>
          <a:lstStyle/>
          <a:p>
            <a:endParaRPr lang="en-US"/>
          </a:p>
        </p:txBody>
      </p:sp>
      <p:sp>
        <p:nvSpPr>
          <p:cNvPr id="2" name="Rectangle 1">
            <a:extLst>
              <a:ext uri="{FF2B5EF4-FFF2-40B4-BE49-F238E27FC236}">
                <a16:creationId xmlns:a16="http://schemas.microsoft.com/office/drawing/2014/main" id="{04702FD7-418C-8F42-A6F8-35403B8ED33E}"/>
              </a:ext>
            </a:extLst>
          </p:cNvPr>
          <p:cNvSpPr/>
          <p:nvPr/>
        </p:nvSpPr>
        <p:spPr>
          <a:xfrm>
            <a:off x="8398933" y="235527"/>
            <a:ext cx="3363576" cy="775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74050-EFE3-3C4D-A75C-50ECCA65D77F}"/>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WELCHE PSA VERWENDEN WIR?</a:t>
            </a:r>
          </a:p>
        </p:txBody>
      </p:sp>
      <p:sp>
        <p:nvSpPr>
          <p:cNvPr id="3" name="Text Placeholder 2">
            <a:extLst>
              <a:ext uri="{FF2B5EF4-FFF2-40B4-BE49-F238E27FC236}">
                <a16:creationId xmlns:a16="http://schemas.microsoft.com/office/drawing/2014/main" id="{8839674E-EBDB-5746-BA39-FCE11B1B2360}"/>
              </a:ext>
            </a:extLst>
          </p:cNvPr>
          <p:cNvSpPr>
            <a:spLocks noGrp="1"/>
          </p:cNvSpPr>
          <p:nvPr>
            <p:ph type="body" sz="quarter" idx="11"/>
          </p:nvPr>
        </p:nvSpPr>
        <p:spPr>
          <a:xfrm>
            <a:off x="777243" y="2752143"/>
            <a:ext cx="5453624" cy="3682369"/>
          </a:xfrm>
        </p:spPr>
        <p:txBody>
          <a:bodyPr/>
          <a:lstStyle/>
          <a:p>
            <a:pPr>
              <a:lnSpc>
                <a:spcPts val="2400"/>
              </a:lnSpc>
              <a:spcBef>
                <a:spcPts val="600"/>
              </a:spcBef>
              <a:spcAft>
                <a:spcPts val="600"/>
              </a:spcAft>
              <a:defRPr/>
            </a:pPr>
            <a:r>
              <a:rPr lang="de" sz="1800" b="0" i="0" strike="noStrike" cap="none" spc="0" baseline="0" dirty="0">
                <a:solidFill>
                  <a:srgbClr val="FF0000"/>
                </a:solidFill>
                <a:effectLst/>
                <a:latin typeface="Helvetica"/>
                <a:ea typeface="Helvetica"/>
                <a:cs typeface="Helvetica"/>
              </a:rPr>
              <a:t>Text für Lehrkraft – Fügen Sie Informationen über PSA ein, die sich auf Ihren spezifischen Arbeitskontext beziehen.</a:t>
            </a:r>
          </a:p>
        </p:txBody>
      </p:sp>
      <p:pic>
        <p:nvPicPr>
          <p:cNvPr id="8" name="Picture 7">
            <a:extLst>
              <a:ext uri="{FF2B5EF4-FFF2-40B4-BE49-F238E27FC236}">
                <a16:creationId xmlns:a16="http://schemas.microsoft.com/office/drawing/2014/main" id="{8623C509-998C-714F-B232-A2DE1C092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6124" y="2364776"/>
            <a:ext cx="4420029" cy="3335871"/>
          </a:xfrm>
          <a:prstGeom prst="rect">
            <a:avLst/>
          </a:prstGeom>
        </p:spPr>
      </p:pic>
      <p:pic>
        <p:nvPicPr>
          <p:cNvPr id="5" name="Picture 4">
            <a:extLst>
              <a:ext uri="{FF2B5EF4-FFF2-40B4-BE49-F238E27FC236}">
                <a16:creationId xmlns:a16="http://schemas.microsoft.com/office/drawing/2014/main" id="{1A8B897D-3C1F-0A4D-927D-CE0B8B9F316B}"/>
              </a:ext>
            </a:extLst>
          </p:cNvPr>
          <p:cNvPicPr>
            <a:picLocks noChangeAspect="1"/>
          </p:cNvPicPr>
          <p:nvPr/>
        </p:nvPicPr>
        <p:blipFill>
          <a:blip r:embed="rId4" cstate="print">
            <a:extLst>
              <a:ext uri="{28A0092B-C50C-407E-A947-70E740481C1C}">
                <a14:useLocalDpi xmlns:a14="http://schemas.microsoft.com/office/drawing/2010/main"/>
              </a:ext>
            </a:extLst>
          </a:blip>
          <a:srcRect l="6849" t="7506" r="6742" b="6210"/>
          <a:stretch>
            <a:fillRect/>
          </a:stretch>
        </p:blipFill>
        <p:spPr>
          <a:xfrm>
            <a:off x="8368653" y="2484660"/>
            <a:ext cx="894344" cy="893036"/>
          </a:xfrm>
          <a:prstGeom prst="rect">
            <a:avLst/>
          </a:prstGeom>
        </p:spPr>
      </p:pic>
    </p:spTree>
    <p:extLst>
      <p:ext uri="{BB962C8B-B14F-4D97-AF65-F5344CB8AC3E}">
        <p14:creationId xmlns:p14="http://schemas.microsoft.com/office/powerpoint/2010/main" val="69696871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0B925A-54ED-9D45-B5AC-ED3DB26827D8}"/>
              </a:ext>
            </a:extLst>
          </p:cNvPr>
          <p:cNvSpPr>
            <a:spLocks noGrp="1"/>
          </p:cNvSpPr>
          <p:nvPr>
            <p:ph type="body" sz="quarter" idx="10"/>
          </p:nvPr>
        </p:nvSpPr>
        <p:spPr/>
        <p:txBody>
          <a:bodyPr/>
          <a:lstStyle/>
          <a:p>
            <a:pPr>
              <a:lnSpc>
                <a:spcPct val="100000"/>
              </a:lnSpc>
            </a:pPr>
            <a:r>
              <a:rPr lang="de" sz="2800" b="1" i="0" strike="noStrike" cap="none" spc="0" baseline="0" dirty="0">
                <a:solidFill>
                  <a:srgbClr val="F6A317"/>
                </a:solidFill>
                <a:effectLst/>
                <a:latin typeface="Helvetica"/>
                <a:ea typeface="Helvetica"/>
                <a:cs typeface="Helvetica"/>
              </a:rPr>
              <a:t>ÜBERPRÜFUNG AUF SCHÄDEN</a:t>
            </a:r>
          </a:p>
        </p:txBody>
      </p:sp>
      <p:sp>
        <p:nvSpPr>
          <p:cNvPr id="3" name="Text Placeholder 2">
            <a:extLst>
              <a:ext uri="{FF2B5EF4-FFF2-40B4-BE49-F238E27FC236}">
                <a16:creationId xmlns:a16="http://schemas.microsoft.com/office/drawing/2014/main" id="{248ECCC8-D761-E44F-8159-39EAFB186A30}"/>
              </a:ext>
            </a:extLst>
          </p:cNvPr>
          <p:cNvSpPr>
            <a:spLocks noGrp="1"/>
          </p:cNvSpPr>
          <p:nvPr>
            <p:ph type="body" sz="quarter" idx="11"/>
          </p:nvPr>
        </p:nvSpPr>
        <p:spPr>
          <a:xfrm>
            <a:off x="777243" y="2786009"/>
            <a:ext cx="5453624" cy="3682369"/>
          </a:xfrm>
        </p:spPr>
        <p:txBody>
          <a:bodyPr/>
          <a:lstStyle/>
          <a:p>
            <a:pPr>
              <a:lnSpc>
                <a:spcPts val="2400"/>
              </a:lnSpc>
            </a:pPr>
            <a:r>
              <a:rPr lang="de" sz="1800" b="0" i="0" strike="noStrike" cap="none" spc="0" baseline="0" dirty="0">
                <a:solidFill>
                  <a:srgbClr val="000000"/>
                </a:solidFill>
                <a:effectLst/>
                <a:latin typeface="Helvetica"/>
                <a:ea typeface="Helvetica"/>
                <a:cs typeface="Helvetica"/>
              </a:rPr>
              <a:t>Prüfen Sie die PSA vor dem Anlegen auf Schäden wie z.B.:</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Risse</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Löcher</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Verschüttungen</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Brüche, Dellen (Helme, Masken, Schutzbrillen, Zehenkappen)</a:t>
            </a:r>
          </a:p>
          <a:p>
            <a:pPr>
              <a:lnSpc>
                <a:spcPts val="2400"/>
              </a:lnSpc>
            </a:pPr>
            <a:r>
              <a:rPr lang="de" sz="1800" b="1" i="0" strike="noStrike" cap="none" spc="0" baseline="0" dirty="0">
                <a:solidFill>
                  <a:srgbClr val="000000"/>
                </a:solidFill>
                <a:effectLst/>
                <a:latin typeface="Helvetica"/>
                <a:ea typeface="Helvetica"/>
                <a:cs typeface="Helvetica"/>
              </a:rPr>
              <a:t>Ersetzen Sie beschädigte PSA sofort.</a:t>
            </a:r>
          </a:p>
        </p:txBody>
      </p:sp>
      <p:pic>
        <p:nvPicPr>
          <p:cNvPr id="5" name="Picture 4">
            <a:extLst>
              <a:ext uri="{FF2B5EF4-FFF2-40B4-BE49-F238E27FC236}">
                <a16:creationId xmlns:a16="http://schemas.microsoft.com/office/drawing/2014/main" id="{58E055E8-6F68-5F43-B609-6C5C4114A96F}"/>
              </a:ext>
            </a:extLst>
          </p:cNvPr>
          <p:cNvPicPr>
            <a:picLocks noChangeAspect="1"/>
          </p:cNvPicPr>
          <p:nvPr/>
        </p:nvPicPr>
        <p:blipFill>
          <a:blip r:embed="rId3"/>
          <a:srcRect l="34318" r="32971"/>
          <a:stretch>
            <a:fillRect/>
          </a:stretch>
        </p:blipFill>
        <p:spPr>
          <a:xfrm>
            <a:off x="6592709" y="1608532"/>
            <a:ext cx="5224383" cy="4436511"/>
          </a:xfrm>
          <a:prstGeom prst="rect">
            <a:avLst/>
          </a:prstGeom>
        </p:spPr>
      </p:pic>
      <p:pic>
        <p:nvPicPr>
          <p:cNvPr id="7" name="Picture 6">
            <a:extLst>
              <a:ext uri="{FF2B5EF4-FFF2-40B4-BE49-F238E27FC236}">
                <a16:creationId xmlns:a16="http://schemas.microsoft.com/office/drawing/2014/main" id="{5B74DA48-23F7-C247-89ED-4BD0F67C6F00}"/>
              </a:ext>
            </a:extLst>
          </p:cNvPr>
          <p:cNvPicPr>
            <a:picLocks noChangeAspect="1"/>
          </p:cNvPicPr>
          <p:nvPr/>
        </p:nvPicPr>
        <p:blipFill>
          <a:blip r:embed="rId4"/>
          <a:srcRect l="32500" t="16494" r="33088"/>
          <a:stretch>
            <a:fillRect/>
          </a:stretch>
        </p:blipFill>
        <p:spPr>
          <a:xfrm>
            <a:off x="2818970" y="3687354"/>
            <a:ext cx="402956" cy="977841"/>
          </a:xfrm>
          <a:prstGeom prst="rect">
            <a:avLst/>
          </a:prstGeom>
        </p:spPr>
      </p:pic>
      <p:sp>
        <p:nvSpPr>
          <p:cNvPr id="8" name="TextBox 7">
            <a:extLst>
              <a:ext uri="{FF2B5EF4-FFF2-40B4-BE49-F238E27FC236}">
                <a16:creationId xmlns:a16="http://schemas.microsoft.com/office/drawing/2014/main" id="{8C4C3F3E-1C21-3B4C-8527-B3A098E6F53C}"/>
              </a:ext>
            </a:extLst>
          </p:cNvPr>
          <p:cNvSpPr txBox="1"/>
          <p:nvPr/>
        </p:nvSpPr>
        <p:spPr>
          <a:xfrm>
            <a:off x="3283167" y="3853108"/>
            <a:ext cx="2643499" cy="646331"/>
          </a:xfrm>
          <a:prstGeom prst="rect">
            <a:avLst/>
          </a:prstGeom>
          <a:noFill/>
        </p:spPr>
        <p:txBody>
          <a:bodyPr wrap="square" rtlCol="0">
            <a:spAutoFit/>
          </a:bodyPr>
          <a:lstStyle/>
          <a:p>
            <a:r>
              <a:rPr lang="de" sz="1800" b="0" i="0" strike="noStrike" cap="none" spc="0" baseline="0" dirty="0">
                <a:solidFill>
                  <a:srgbClr val="000000"/>
                </a:solidFill>
                <a:effectLst/>
                <a:latin typeface="Helvetica"/>
                <a:ea typeface="Helvetica"/>
                <a:cs typeface="Helvetica"/>
              </a:rPr>
              <a:t>(Schutzanzüge, Handschuhe, Stiefel)</a:t>
            </a:r>
          </a:p>
        </p:txBody>
      </p:sp>
    </p:spTree>
    <p:extLst>
      <p:ext uri="{BB962C8B-B14F-4D97-AF65-F5344CB8AC3E}">
        <p14:creationId xmlns:p14="http://schemas.microsoft.com/office/powerpoint/2010/main" val="337288503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A1482A-B75E-B44B-A272-C31EF9AA334B}"/>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RICHTIGER GEBRAUCH</a:t>
            </a:r>
          </a:p>
        </p:txBody>
      </p:sp>
      <p:sp>
        <p:nvSpPr>
          <p:cNvPr id="3" name="Text Placeholder 2">
            <a:extLst>
              <a:ext uri="{FF2B5EF4-FFF2-40B4-BE49-F238E27FC236}">
                <a16:creationId xmlns:a16="http://schemas.microsoft.com/office/drawing/2014/main" id="{7696B54E-A209-A04E-A74E-636CF8554072}"/>
              </a:ext>
            </a:extLst>
          </p:cNvPr>
          <p:cNvSpPr>
            <a:spLocks noGrp="1"/>
          </p:cNvSpPr>
          <p:nvPr>
            <p:ph type="body" sz="quarter" idx="11"/>
          </p:nvPr>
        </p:nvSpPr>
        <p:spPr/>
        <p:txBody>
          <a:bodyPr/>
          <a:lstStyle/>
          <a:p>
            <a:pPr>
              <a:lnSpc>
                <a:spcPts val="2400"/>
              </a:lnSpc>
            </a:pPr>
            <a:r>
              <a:rPr lang="de" sz="1800" b="0" i="0" strike="noStrike" cap="none" spc="0" baseline="0" dirty="0">
                <a:solidFill>
                  <a:srgbClr val="000000"/>
                </a:solidFill>
                <a:effectLst/>
                <a:latin typeface="Helvetica"/>
                <a:ea typeface="Helvetica"/>
                <a:cs typeface="Helvetica"/>
              </a:rPr>
              <a:t>Achten Sie beim Anlegen von PSA darauf, dass sie:</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Richtig passt</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Fähigkeit des Tragenden, die Aufgabe sicher auszuführen, nicht beeinträchtigt (z.B. durch zu stark eingeschränkte Sicht)</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Mit den anderen PSA-Elementen kompatibel ist</a:t>
            </a:r>
          </a:p>
          <a:p>
            <a:pPr marL="285750" indent="-285750">
              <a:lnSpc>
                <a:spcPts val="2400"/>
              </a:lnSpc>
              <a:buFont typeface="Arial" panose="020B0604020202020204" pitchFamily="34" charset="0"/>
              <a:buChar char="•"/>
            </a:pPr>
            <a:endParaRPr lang="en-US" sz="1800" dirty="0"/>
          </a:p>
          <a:p>
            <a:pPr marL="285750" indent="-285750">
              <a:lnSpc>
                <a:spcPts val="2400"/>
              </a:lnSpc>
              <a:buFont typeface="Arial" panose="020B0604020202020204" pitchFamily="34" charset="0"/>
              <a:buChar char="•"/>
            </a:pPr>
            <a:endParaRPr lang="en-US" sz="1800" dirty="0"/>
          </a:p>
        </p:txBody>
      </p:sp>
      <p:pic>
        <p:nvPicPr>
          <p:cNvPr id="5" name="Picture 4">
            <a:extLst>
              <a:ext uri="{FF2B5EF4-FFF2-40B4-BE49-F238E27FC236}">
                <a16:creationId xmlns:a16="http://schemas.microsoft.com/office/drawing/2014/main" id="{631017B4-6D27-4C49-92ED-BDF31B9873D3}"/>
              </a:ext>
            </a:extLst>
          </p:cNvPr>
          <p:cNvPicPr>
            <a:picLocks noChangeAspect="1"/>
          </p:cNvPicPr>
          <p:nvPr/>
        </p:nvPicPr>
        <p:blipFill>
          <a:blip r:embed="rId3"/>
          <a:srcRect r="21530"/>
          <a:stretch>
            <a:fillRect/>
          </a:stretch>
        </p:blipFill>
        <p:spPr>
          <a:xfrm>
            <a:off x="6595119" y="1608531"/>
            <a:ext cx="5221973" cy="4436510"/>
          </a:xfrm>
          <a:prstGeom prst="rect">
            <a:avLst/>
          </a:prstGeom>
        </p:spPr>
      </p:pic>
    </p:spTree>
    <p:extLst>
      <p:ext uri="{BB962C8B-B14F-4D97-AF65-F5344CB8AC3E}">
        <p14:creationId xmlns:p14="http://schemas.microsoft.com/office/powerpoint/2010/main" val="57055374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NACH DER VERWENDUNG</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Verwenden Sie, sofern vorhanden, Einrichtungen wie Luftduschen, um den Staub sicher von der PSA zu entfernen.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Lagern Sie schmutzige Kleidung und Ausrüstung in den dafür vorgesehenen Einrichtungen.</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Nehmen Sie schmutzige PSA nicht mit nach Hause.</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Ersetzen Sie die PSA gemäß den Anweisungen des Herstellers.</a:t>
            </a:r>
          </a:p>
          <a:p>
            <a:pPr marL="285750" indent="-285750">
              <a:lnSpc>
                <a:spcPts val="2400"/>
              </a:lnSpc>
              <a:buFont typeface="Arial" panose="020B0604020202020204" pitchFamily="34" charset="0"/>
              <a:buChar char="•"/>
            </a:pPr>
            <a:endParaRPr lang="en-US" sz="1800"/>
          </a:p>
        </p:txBody>
      </p:sp>
      <p:pic>
        <p:nvPicPr>
          <p:cNvPr id="6" name="Picture 5">
            <a:extLst>
              <a:ext uri="{FF2B5EF4-FFF2-40B4-BE49-F238E27FC236}">
                <a16:creationId xmlns:a16="http://schemas.microsoft.com/office/drawing/2014/main" id="{E2B9C919-B8CF-EA49-8E3C-BE5E86C1E058}"/>
              </a:ext>
            </a:extLst>
          </p:cNvPr>
          <p:cNvPicPr>
            <a:picLocks noChangeAspect="1"/>
          </p:cNvPicPr>
          <p:nvPr/>
        </p:nvPicPr>
        <p:blipFill>
          <a:blip r:embed="rId3"/>
          <a:srcRect l="5841" r="32728"/>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58518753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11E4F-A422-734A-A392-D33C4A7B526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FILTER</a:t>
            </a:r>
          </a:p>
        </p:txBody>
      </p:sp>
      <p:sp>
        <p:nvSpPr>
          <p:cNvPr id="3" name="Text Placeholder 2">
            <a:extLst>
              <a:ext uri="{FF2B5EF4-FFF2-40B4-BE49-F238E27FC236}">
                <a16:creationId xmlns:a16="http://schemas.microsoft.com/office/drawing/2014/main" id="{F3B44AF0-A531-9641-A70E-4F3857D1A398}"/>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Staubmasken und Filter werden normalerweise als FFP1, FFP2 und FFP3 eingestuft.  </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Da lungengängiger kristalliner Quarzstaub (RCS) als hochriskanter, gesundheitsgefährdender Staub gilt, sollten Sie je nach Risikobewertung Staubmasken der Klassen FFP2 oder FFP3 mit Filtern oder N95-Filter oder höher verwenden. </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Klassifizierung einer Maske ist auf ihrem Etikett angegeben.</a:t>
            </a:r>
          </a:p>
        </p:txBody>
      </p:sp>
      <p:pic>
        <p:nvPicPr>
          <p:cNvPr id="8" name="Picture 7" descr="A picture containing table&#10;&#10;Description automatically generated">
            <a:extLst>
              <a:ext uri="{FF2B5EF4-FFF2-40B4-BE49-F238E27FC236}">
                <a16:creationId xmlns:a16="http://schemas.microsoft.com/office/drawing/2014/main" id="{4ECD72EF-BDCD-2A4D-91DC-59D7E88B7F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06754" y="1640901"/>
            <a:ext cx="4208002" cy="3993534"/>
          </a:xfrm>
          <a:prstGeom prst="rect">
            <a:avLst/>
          </a:prstGeom>
        </p:spPr>
      </p:pic>
    </p:spTree>
    <p:extLst>
      <p:ext uri="{BB962C8B-B14F-4D97-AF65-F5344CB8AC3E}">
        <p14:creationId xmlns:p14="http://schemas.microsoft.com/office/powerpoint/2010/main" val="423631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7718CF-F620-0D4F-832A-7E8330B213A0}"/>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REINIGUNG DER KLEIDUNG</a:t>
            </a:r>
          </a:p>
        </p:txBody>
      </p:sp>
      <p:sp>
        <p:nvSpPr>
          <p:cNvPr id="3" name="Text Placeholder 2">
            <a:extLst>
              <a:ext uri="{FF2B5EF4-FFF2-40B4-BE49-F238E27FC236}">
                <a16:creationId xmlns:a16="http://schemas.microsoft.com/office/drawing/2014/main" id="{8E2873F5-437E-744A-9A45-B877F9EE403D}"/>
              </a:ext>
            </a:extLst>
          </p:cNvPr>
          <p:cNvSpPr>
            <a:spLocks noGrp="1"/>
          </p:cNvSpPr>
          <p:nvPr>
            <p:ph type="body" sz="quarter" idx="11"/>
            <p:custDataLst>
              <p:tags r:id="rId2"/>
            </p:custDataLst>
          </p:nvPr>
        </p:nvSpPr>
        <p:spPr>
          <a:xfrm>
            <a:off x="777243" y="2362676"/>
            <a:ext cx="5113603" cy="3682369"/>
          </a:xfrm>
        </p:spPr>
        <p:txBody>
          <a:bodyPr/>
          <a:lstStyle/>
          <a:p>
            <a:pPr>
              <a:lnSpc>
                <a:spcPts val="2400"/>
              </a:lnSpc>
            </a:pPr>
            <a:r>
              <a:rPr lang="de" sz="1800" b="0" i="0" strike="noStrike" cap="none" spc="0" baseline="0">
                <a:solidFill>
                  <a:srgbClr val="000000"/>
                </a:solidFill>
                <a:effectLst/>
                <a:latin typeface="Helvetica"/>
                <a:ea typeface="Helvetica"/>
                <a:cs typeface="Helvetica"/>
              </a:rPr>
              <a:t>Um eine unnötige Staubbelastung zu vermeiden, verwenden Sie immer eine geeignete Reinigungsmethode, sofern vorhanden.</a:t>
            </a:r>
          </a:p>
        </p:txBody>
      </p:sp>
      <p:pic>
        <p:nvPicPr>
          <p:cNvPr id="4" name="PPE.mp4" descr="PPE.mp4">
            <a:hlinkClick r:id="" action="ppaction://media"/>
            <a:extLst>
              <a:ext uri="{FF2B5EF4-FFF2-40B4-BE49-F238E27FC236}">
                <a16:creationId xmlns:a16="http://schemas.microsoft.com/office/drawing/2014/main" id="{6D35DEEA-071D-9F46-BE2B-E6EC22B90422}"/>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096000" y="1608138"/>
            <a:ext cx="5715000" cy="4572000"/>
          </a:xfrm>
          <a:prstGeom prst="rect">
            <a:avLst/>
          </a:prstGeom>
        </p:spPr>
      </p:pic>
    </p:spTree>
    <p:extLst>
      <p:ext uri="{BB962C8B-B14F-4D97-AF65-F5344CB8AC3E}">
        <p14:creationId xmlns:p14="http://schemas.microsoft.com/office/powerpoint/2010/main" val="2972937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1170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DOS UND DON'TS BEI PSA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302234"/>
            <a:ext cx="11076503" cy="3230407"/>
          </a:xfrm>
        </p:spPr>
        <p:txBody>
          <a:bodyPr/>
          <a:lstStyle/>
          <a:p>
            <a:pPr>
              <a:lnSpc>
                <a:spcPct val="100000"/>
              </a:lnSpc>
              <a:spcBef>
                <a:spcPts val="600"/>
              </a:spcBef>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Befolgen Sie die Anweisungen des Herstellers.</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Stellen Sie sicher, dass die PSA richtig sitzt. Atemschutzausrüstung darf nicht durch Gesichtsbehaarung beeinträchtigt werden.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Vergewissern Sie sich, dass die PSA-Elemente miteinander kompatibel sind, wenn sie zusammen verwendet werden.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Reinigen Sie wiederverwendbare PSA nach dem Gebrauch und lagern Sie sie bei Bedarf an einem dafür vorgesehenen sauberen Ort.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Trennen Sie schmutzige Overalls von sauberer Kleidung und lassen Sie sie regelmäßig waschen.</a:t>
            </a:r>
          </a:p>
          <a:p>
            <a:pPr>
              <a:lnSpc>
                <a:spcPct val="100000"/>
              </a:lnSpc>
              <a:spcBef>
                <a:spcPts val="600"/>
              </a:spcBef>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Verwenden Sie keine PSA, die kaputt oder übermäßig abgenutzt ist.</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Benutzen Sie keine PSA, die nicht notwendig sind. Einige PSA können die Fähigkeit des Tragenden einschränken, eine Aufgabe sicher auszuführen.</a:t>
            </a:r>
          </a:p>
          <a:p>
            <a:pPr marL="285750" indent="-285750">
              <a:lnSpc>
                <a:spcPct val="100000"/>
              </a:lnSpc>
              <a:spcBef>
                <a:spcPts val="600"/>
              </a:spcBef>
              <a:buSzPct val="85000"/>
              <a:buFont typeface=".Apple Color Emoji UI"/>
              <a:buChar char="❌"/>
            </a:pPr>
            <a:r>
              <a:rPr lang="de" sz="1600" b="0" i="0" strike="noStrike" cap="none" spc="0" baseline="0" dirty="0">
                <a:solidFill>
                  <a:srgbClr val="000000"/>
                </a:solidFill>
                <a:effectLst/>
                <a:latin typeface="Helvetica"/>
                <a:ea typeface="Helvetica"/>
                <a:cs typeface="Helvetica"/>
              </a:rPr>
              <a:t>Nehmen Sie PSA nicht mit nach Hause.</a:t>
            </a:r>
          </a:p>
          <a:p>
            <a:pPr marL="285750" indent="-285750">
              <a:lnSpc>
                <a:spcPct val="100000"/>
              </a:lnSpc>
              <a:spcBef>
                <a:spcPts val="600"/>
              </a:spcBef>
              <a:buSzPct val="85000"/>
              <a:buFont typeface=".Apple Color Emoji UI"/>
              <a:buChar char="✅"/>
            </a:pPr>
            <a:endParaRPr lang="en-US" dirty="0"/>
          </a:p>
        </p:txBody>
      </p:sp>
    </p:spTree>
    <p:extLst>
      <p:ext uri="{BB962C8B-B14F-4D97-AF65-F5344CB8AC3E}">
        <p14:creationId xmlns:p14="http://schemas.microsoft.com/office/powerpoint/2010/main" val="344222623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2" y="2362676"/>
            <a:ext cx="6283957" cy="3682369"/>
          </a:xfrm>
        </p:spPr>
        <p:txBody>
          <a:bodyPr/>
          <a:lstStyle/>
          <a:p>
            <a:pPr>
              <a:lnSpc>
                <a:spcPts val="2400"/>
              </a:lnSpc>
              <a:spcBef>
                <a:spcPts val="600"/>
              </a:spcBef>
              <a:spcAft>
                <a:spcPts val="1000"/>
              </a:spcAft>
            </a:pPr>
            <a:r>
              <a:rPr lang="de" sz="1800" b="0" i="0" strike="noStrike" cap="none" spc="0" baseline="0" dirty="0">
                <a:solidFill>
                  <a:srgbClr val="000000"/>
                </a:solidFill>
                <a:effectLst/>
                <a:latin typeface="Helvetica"/>
                <a:ea typeface="Helvetica"/>
                <a:cs typeface="Helvetica"/>
              </a:rPr>
              <a:t>Es gibt 3 einfache Schritte, die Sie bei der Verwendung von PSA beachten sollten: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Überprüfen Sie die PSA auf Anzeichen von Schäden.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Vergewissern Sie sich, dass die PSA richtig sitzt (und dass die Atemschutzausrüstung nicht durch Gesichtsbehaarung beeinträchtigt wird).</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Lagern Sie die PSA nach dem Gebrauch an einem geeigneten, sauberen Ort.</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FF0000"/>
                </a:solidFill>
                <a:effectLst/>
                <a:latin typeface="Helvetica"/>
                <a:ea typeface="Helvetica"/>
                <a:cs typeface="Helvetica"/>
              </a:rPr>
              <a:t>Lehrkraft kann weitere Schlussfolgerungen hinzuzufügen</a:t>
            </a:r>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182857690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07768016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7" history="0"/>
              </a:rPr>
              <a:t>Gute Praktiken für die persönliche Schutzausrüstung (Aufgabenblatt 2.1.15)</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8"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a:solidFill>
                  <a:srgbClr val="000000"/>
                </a:solidFill>
                <a:effectLst/>
                <a:latin typeface="Helvetica"/>
                <a:ea typeface="Helvetica"/>
                <a:cs typeface="Helvetica"/>
                <a:hlinkClick r:id="rId9" history="0"/>
              </a:rPr>
              <a:t>NEPSI-Handbuch für KMUs</a:t>
            </a:r>
          </a:p>
        </p:txBody>
      </p:sp>
      <p:sp>
        <p:nvSpPr>
          <p:cNvPr id="4" name="Rounded Rectangle 3">
            <a:extLst>
              <a:ext uri="{FF2B5EF4-FFF2-40B4-BE49-F238E27FC236}">
                <a16:creationId xmlns:a16="http://schemas.microsoft.com/office/drawing/2014/main" id="{98656172-68E3-2E4D-98B6-814294553B48}"/>
              </a:ext>
            </a:extLst>
          </p:cNvPr>
          <p:cNvSpPr/>
          <p:nvPr>
            <p:custDataLst>
              <p:tags r:id="rId3"/>
            </p:custDataLst>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2D4302F4-0007-5F4C-9C07-37D04DD258BD}"/>
              </a:ext>
            </a:extLst>
          </p:cNvPr>
          <p:cNvSpPr/>
          <p:nvPr>
            <p:custDataLst>
              <p:tags r:id="rId4"/>
            </p:custDataLst>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10"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364644676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37358477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6799562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a:xfrm>
            <a:off x="777242" y="2362676"/>
            <a:ext cx="5674357" cy="3682369"/>
          </a:xfrm>
        </p:spPr>
        <p:txBody>
          <a:bodyPr/>
          <a:lstStyle/>
          <a:p>
            <a:pPr>
              <a:lnSpc>
                <a:spcPct val="100000"/>
              </a:lnSpc>
              <a:spcBef>
                <a:spcPts val="600"/>
              </a:spcBef>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ct val="100000"/>
              </a:lnSpc>
              <a:spcBef>
                <a:spcPts val="600"/>
              </a:spcBef>
            </a:pPr>
            <a:r>
              <a:rPr lang="de" sz="1800" b="0" i="0" strike="noStrike" cap="none" spc="0" baseline="0" dirty="0">
                <a:solidFill>
                  <a:srgbClr val="000000"/>
                </a:solidFill>
                <a:effectLst/>
                <a:latin typeface="Helvetica"/>
                <a:ea typeface="Helvetica"/>
                <a:cs typeface="Helvetica"/>
              </a:rPr>
              <a:t>In dieser Schulung werden Sie lernen: </a:t>
            </a:r>
          </a:p>
          <a:p>
            <a:pPr marL="342900" indent="-342900">
              <a:lnSpc>
                <a:spcPct val="1000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Was </a:t>
            </a:r>
            <a:r>
              <a:rPr lang="de" sz="1800" b="1" i="0" strike="noStrike" cap="none" spc="0" baseline="0" dirty="0">
                <a:solidFill>
                  <a:srgbClr val="000000"/>
                </a:solidFill>
                <a:effectLst/>
                <a:latin typeface="Helvetica"/>
                <a:ea typeface="Helvetica"/>
                <a:cs typeface="Helvetica"/>
              </a:rPr>
              <a:t>persönliche Schutzausrüstung (PSA)</a:t>
            </a:r>
            <a:r>
              <a:rPr lang="de" sz="1800" b="0" i="0" strike="noStrike" cap="none" spc="0" baseline="0" dirty="0">
                <a:solidFill>
                  <a:srgbClr val="000000"/>
                </a:solidFill>
                <a:effectLst/>
                <a:latin typeface="Helvetica"/>
                <a:ea typeface="Helvetica"/>
                <a:cs typeface="Helvetica"/>
              </a:rPr>
              <a:t> ist und wie sie dazu beitragen kann, die Belastung durch schädliches RCS zu minimieren</a:t>
            </a:r>
          </a:p>
          <a:p>
            <a:pPr marL="342900" indent="-342900">
              <a:lnSpc>
                <a:spcPct val="1000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Wann und wie man PSA trägt</a:t>
            </a:r>
          </a:p>
          <a:p>
            <a:pPr marL="342900" indent="-342900">
              <a:lnSpc>
                <a:spcPct val="1000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Bewährte Praktiken für die Verwendung von PSA</a:t>
            </a:r>
          </a:p>
          <a:p>
            <a:pPr marL="285750" indent="-285750">
              <a:lnSpc>
                <a:spcPct val="100000"/>
              </a:lnSpc>
              <a:spcBef>
                <a:spcPts val="600"/>
              </a:spcBef>
              <a:buFont typeface="Arial" panose="020B0604020202020204" pitchFamily="34" charset="0"/>
              <a:buChar char="•"/>
            </a:pPr>
            <a:r>
              <a:rPr lang="de" sz="1800" b="0" i="0" strike="noStrike" cap="none" spc="0" baseline="0" dirty="0">
                <a:solidFill>
                  <a:srgbClr val="FF0000"/>
                </a:solidFill>
                <a:effectLst/>
                <a:latin typeface="Helvetica"/>
                <a:ea typeface="Helvetica"/>
                <a:cs typeface="Helvetica"/>
              </a:rPr>
              <a:t>Text für Lehrkraft zum Ausfüllen – wenn Sie eine spezielle Folie hinzugefügt haben, fügen Sie einen kurzen Überblick über das kontextbezogene Material ein</a:t>
            </a:r>
          </a:p>
          <a:p>
            <a:pPr marL="342900" indent="-342900">
              <a:lnSpc>
                <a:spcPct val="100000"/>
              </a:lnSpc>
              <a:spcBef>
                <a:spcPts val="600"/>
              </a:spcBef>
              <a:buFont typeface="Arial" panose="020B0604020202020204" pitchFamily="34" charset="0"/>
              <a:buChar char="•"/>
            </a:pPr>
            <a:endParaRPr lang="en-US" sz="1800" dirty="0"/>
          </a:p>
          <a:p>
            <a:pPr>
              <a:lnSpc>
                <a:spcPct val="100000"/>
              </a:lnSpc>
              <a:spcBef>
                <a:spcPts val="600"/>
              </a:spcBef>
            </a:pPr>
            <a:endParaRPr lang="en-US" sz="1800" dirty="0"/>
          </a:p>
        </p:txBody>
      </p:sp>
      <p:pic>
        <p:nvPicPr>
          <p:cNvPr id="7" name="Picture 6">
            <a:extLst>
              <a:ext uri="{FF2B5EF4-FFF2-40B4-BE49-F238E27FC236}">
                <a16:creationId xmlns:a16="http://schemas.microsoft.com/office/drawing/2014/main" id="{DF6B9C66-CEEC-4B44-BA9B-225E692AF914}"/>
              </a:ext>
            </a:extLst>
          </p:cNvPr>
          <p:cNvPicPr>
            <a:picLocks noChangeAspect="1"/>
          </p:cNvPicPr>
          <p:nvPr/>
        </p:nvPicPr>
        <p:blipFill>
          <a:blip r:embed="rId3"/>
          <a:srcRect l="21536"/>
          <a:stretch>
            <a:fillRect/>
          </a:stretch>
        </p:blipFill>
        <p:spPr>
          <a:xfrm>
            <a:off x="6592709" y="1611050"/>
            <a:ext cx="5224383" cy="4433991"/>
          </a:xfrm>
          <a:prstGeom prst="rect">
            <a:avLst/>
          </a:prstGeom>
        </p:spPr>
      </p:pic>
    </p:spTree>
    <p:extLst>
      <p:ext uri="{BB962C8B-B14F-4D97-AF65-F5344CB8AC3E}">
        <p14:creationId xmlns:p14="http://schemas.microsoft.com/office/powerpoint/2010/main" val="151015139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618344"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ct val="100000"/>
              </a:lnSpc>
            </a:pPr>
            <a:r>
              <a:rPr lang="de" sz="1800" b="0" i="0" strike="noStrike" cap="none" spc="0" baseline="0">
                <a:solidFill>
                  <a:srgbClr val="000000"/>
                </a:solidFill>
                <a:effectLst/>
                <a:latin typeface="Helvetica"/>
                <a:ea typeface="Helvetica"/>
                <a:cs typeface="Helvetica"/>
              </a:rPr>
              <a:t>PSA ist eine der fünf wichtigsten Maßnahmen zur Staubminimierung.</a:t>
            </a:r>
          </a:p>
        </p:txBody>
      </p:sp>
      <p:pic>
        <p:nvPicPr>
          <p:cNvPr id="22" name="Picture 21" descr="A screenshot of a cell phone&#10;&#10;Description automatically generated">
            <a:extLst>
              <a:ext uri="{FF2B5EF4-FFF2-40B4-BE49-F238E27FC236}">
                <a16:creationId xmlns:a16="http://schemas.microsoft.com/office/drawing/2014/main" id="{4A626FC4-8A77-004E-BB89-B10034210505}"/>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25564AC1-815E-9642-A01C-150BB350139C}"/>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13CAB05-5173-C34E-9F99-31DEE076A45A}"/>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862188-F2AA-A144-B0B6-6FFE60F5D908}"/>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8E6F38CB-AF38-244A-92EF-1C3087522E79}"/>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4D943691-5AD3-984E-A33C-CEA8F8CF48BB}"/>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8" name="TextBox 27">
            <a:extLst>
              <a:ext uri="{FF2B5EF4-FFF2-40B4-BE49-F238E27FC236}">
                <a16:creationId xmlns:a16="http://schemas.microsoft.com/office/drawing/2014/main" id="{743A76DE-8B90-1E40-87DD-83AB1A5CAE24}"/>
              </a:ext>
            </a:extLst>
          </p:cNvPr>
          <p:cNvSpPr txBox="1"/>
          <p:nvPr/>
        </p:nvSpPr>
        <p:spPr>
          <a:xfrm>
            <a:off x="6579514" y="3636000"/>
            <a:ext cx="2264650"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F823B0BB-57E9-5449-84D1-E10886CC9C5A}"/>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ersetzen Sie kontaminierte Luft durch saubere Luft.</a:t>
            </a:r>
          </a:p>
          <a:p>
            <a:endParaRPr lang="en-US"/>
          </a:p>
        </p:txBody>
      </p:sp>
      <p:sp>
        <p:nvSpPr>
          <p:cNvPr id="30" name="TextBox 29">
            <a:extLst>
              <a:ext uri="{FF2B5EF4-FFF2-40B4-BE49-F238E27FC236}">
                <a16:creationId xmlns:a16="http://schemas.microsoft.com/office/drawing/2014/main" id="{50AC21F9-4043-134D-BDE6-B221F309A361}"/>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15DC1B6D-A8DC-8545-BB81-582066993DF6}"/>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9705499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CBE25-5F2A-1C42-A137-9E4A3123DA19}"/>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ARTEN VON PSA</a:t>
            </a:r>
          </a:p>
        </p:txBody>
      </p:sp>
      <p:sp>
        <p:nvSpPr>
          <p:cNvPr id="3" name="Text Placeholder 2">
            <a:extLst>
              <a:ext uri="{FF2B5EF4-FFF2-40B4-BE49-F238E27FC236}">
                <a16:creationId xmlns:a16="http://schemas.microsoft.com/office/drawing/2014/main" id="{4662C6AA-B90E-6A41-87AC-AD502A6D6097}"/>
              </a:ext>
            </a:extLst>
          </p:cNvPr>
          <p:cNvSpPr>
            <a:spLocks noGrp="1"/>
          </p:cNvSpPr>
          <p:nvPr>
            <p:ph type="body" sz="quarter" idx="11"/>
          </p:nvPr>
        </p:nvSpPr>
        <p:spPr/>
        <p:txBody>
          <a:bodyPr/>
          <a:lstStyle/>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Gehörschutz</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Helm</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Schutzbrille</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Maske / Atemschutzgerät</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Schutzanzug</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Jacke</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Stiefel</a:t>
            </a:r>
          </a:p>
          <a:p>
            <a:pPr marL="285750" indent="-28575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Handschuhe</a:t>
            </a:r>
          </a:p>
          <a:p>
            <a:pPr>
              <a:lnSpc>
                <a:spcPts val="2400"/>
              </a:lnSpc>
            </a:pPr>
            <a:endParaRPr lang="en-US" sz="1800"/>
          </a:p>
        </p:txBody>
      </p:sp>
      <p:grpSp>
        <p:nvGrpSpPr>
          <p:cNvPr id="8" name="Group 7">
            <a:extLst>
              <a:ext uri="{FF2B5EF4-FFF2-40B4-BE49-F238E27FC236}">
                <a16:creationId xmlns:a16="http://schemas.microsoft.com/office/drawing/2014/main" id="{FFCDBCC8-AD2D-9342-8E46-5862A35F9D19}"/>
              </a:ext>
            </a:extLst>
          </p:cNvPr>
          <p:cNvGrpSpPr/>
          <p:nvPr/>
        </p:nvGrpSpPr>
        <p:grpSpPr>
          <a:xfrm>
            <a:off x="6759847" y="1399964"/>
            <a:ext cx="5155188" cy="4495324"/>
            <a:chOff x="6759847" y="1399964"/>
            <a:chExt cx="5155188" cy="4495324"/>
          </a:xfrm>
        </p:grpSpPr>
        <p:pic>
          <p:nvPicPr>
            <p:cNvPr id="7" name="Picture 6" descr="A picture containing toy, different, table, room&#10;&#10;Description automatically generated">
              <a:extLst>
                <a:ext uri="{FF2B5EF4-FFF2-40B4-BE49-F238E27FC236}">
                  <a16:creationId xmlns:a16="http://schemas.microsoft.com/office/drawing/2014/main" id="{C9F483F8-0C9A-7042-B316-2D02991D8000}"/>
                </a:ext>
              </a:extLst>
            </p:cNvPr>
            <p:cNvPicPr>
              <a:picLocks noChangeAspect="1"/>
            </p:cNvPicPr>
            <p:nvPr/>
          </p:nvPicPr>
          <p:blipFill>
            <a:blip r:embed="rId3"/>
            <a:stretch>
              <a:fillRect/>
            </a:stretch>
          </p:blipFill>
          <p:spPr>
            <a:xfrm>
              <a:off x="6759847" y="1399964"/>
              <a:ext cx="5155188" cy="4495324"/>
            </a:xfrm>
            <a:prstGeom prst="rect">
              <a:avLst/>
            </a:prstGeom>
          </p:spPr>
        </p:pic>
        <p:pic>
          <p:nvPicPr>
            <p:cNvPr id="5" name="Picture 4">
              <a:extLst>
                <a:ext uri="{FF2B5EF4-FFF2-40B4-BE49-F238E27FC236}">
                  <a16:creationId xmlns:a16="http://schemas.microsoft.com/office/drawing/2014/main" id="{DF40E48D-16AB-4441-904C-5891A10EEF07}"/>
                </a:ext>
              </a:extLst>
            </p:cNvPr>
            <p:cNvPicPr>
              <a:picLocks noChangeAspect="1"/>
            </p:cNvPicPr>
            <p:nvPr/>
          </p:nvPicPr>
          <p:blipFill>
            <a:blip r:embed="rId4" cstate="print">
              <a:extLst>
                <a:ext uri="{28A0092B-C50C-407E-A947-70E740481C1C}">
                  <a14:useLocalDpi xmlns:a14="http://schemas.microsoft.com/office/drawing/2010/main"/>
                </a:ext>
              </a:extLst>
            </a:blip>
            <a:srcRect t="18184"/>
            <a:stretch>
              <a:fillRect/>
            </a:stretch>
          </p:blipFill>
          <p:spPr>
            <a:xfrm>
              <a:off x="8633479" y="2949833"/>
              <a:ext cx="1642557" cy="1343871"/>
            </a:xfrm>
            <a:prstGeom prst="rect">
              <a:avLst/>
            </a:prstGeom>
          </p:spPr>
        </p:pic>
      </p:grpSp>
    </p:spTree>
    <p:extLst>
      <p:ext uri="{BB962C8B-B14F-4D97-AF65-F5344CB8AC3E}">
        <p14:creationId xmlns:p14="http://schemas.microsoft.com/office/powerpoint/2010/main" val="32269287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85D4A-D335-A345-BDAE-90455F880BF6}"/>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WARUM WIRD PSA BENUTZT?</a:t>
            </a:r>
          </a:p>
        </p:txBody>
      </p:sp>
      <p:sp>
        <p:nvSpPr>
          <p:cNvPr id="3" name="Text Placeholder 2">
            <a:extLst>
              <a:ext uri="{FF2B5EF4-FFF2-40B4-BE49-F238E27FC236}">
                <a16:creationId xmlns:a16="http://schemas.microsoft.com/office/drawing/2014/main" id="{F6B1B072-BC4A-2349-9358-61AAD77BDAE6}"/>
              </a:ext>
            </a:extLst>
          </p:cNvPr>
          <p:cNvSpPr>
            <a:spLocks noGrp="1"/>
          </p:cNvSpPr>
          <p:nvPr>
            <p:ph type="body" sz="quarter" idx="11"/>
          </p:nvPr>
        </p:nvSpPr>
        <p:spPr/>
        <p:txBody>
          <a:bodyPr anchor="t"/>
          <a:lstStyle/>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PSA wird verwendet, um die anwendende Person vor körperlichen Schäden und Gefahren, einschließlich lungengängigem kristallinem Quarzstaub, am Arbeitsplatz zu schützen.</a:t>
            </a:r>
          </a:p>
          <a:p>
            <a:pPr marL="342900" indent="-342900">
              <a:lnSpc>
                <a:spcPts val="2400"/>
              </a:lnSpc>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Verwendung von PSA (wenn nötig) ist wichtig, da sie eine vorbeugende Maßnahme zur Risikokontrolle darstellt.</a:t>
            </a:r>
          </a:p>
          <a:p>
            <a:pPr marL="342900" indent="-342900">
              <a:lnSpc>
                <a:spcPts val="2400"/>
              </a:lnSpc>
              <a:buFont typeface="Arial" panose="020B0604020202020204" pitchFamily="34" charset="0"/>
              <a:buChar char="•"/>
            </a:pPr>
            <a:r>
              <a:rPr lang="de" sz="1800" b="0" i="0" strike="noStrike" cap="none" spc="0" baseline="0">
                <a:solidFill>
                  <a:srgbClr val="FF0000"/>
                </a:solidFill>
                <a:effectLst/>
                <a:latin typeface="Helvetica"/>
                <a:ea typeface="Helvetica"/>
                <a:cs typeface="Helvetica"/>
              </a:rPr>
              <a:t>Atemschutzgeräte tragen dazu bei, die Belastung durch gesundheitsschädliches kristallines Siliziumdioxidstaub (RCS) zu minimieren.</a:t>
            </a:r>
          </a:p>
        </p:txBody>
      </p:sp>
      <p:pic>
        <p:nvPicPr>
          <p:cNvPr id="6" name="Picture 5">
            <a:extLst>
              <a:ext uri="{FF2B5EF4-FFF2-40B4-BE49-F238E27FC236}">
                <a16:creationId xmlns:a16="http://schemas.microsoft.com/office/drawing/2014/main" id="{38FF728A-6446-8544-9F1D-F36A90F4CBA6}"/>
              </a:ext>
            </a:extLst>
          </p:cNvPr>
          <p:cNvPicPr>
            <a:picLocks noChangeAspect="1"/>
          </p:cNvPicPr>
          <p:nvPr/>
        </p:nvPicPr>
        <p:blipFill>
          <a:blip r:embed="rId3" cstate="print">
            <a:extLst>
              <a:ext uri="{28A0092B-C50C-407E-A947-70E740481C1C}">
                <a14:useLocalDpi xmlns:a14="http://schemas.microsoft.com/office/drawing/2010/main"/>
              </a:ext>
            </a:extLst>
          </a:blip>
          <a:srcRect l="8682"/>
          <a:stretch>
            <a:fillRect/>
          </a:stretch>
        </p:blipFill>
        <p:spPr>
          <a:xfrm>
            <a:off x="6592708" y="1611051"/>
            <a:ext cx="5224383" cy="4433990"/>
          </a:xfrm>
          <a:prstGeom prst="rect">
            <a:avLst/>
          </a:prstGeom>
        </p:spPr>
      </p:pic>
    </p:spTree>
    <p:extLst>
      <p:ext uri="{BB962C8B-B14F-4D97-AF65-F5344CB8AC3E}">
        <p14:creationId xmlns:p14="http://schemas.microsoft.com/office/powerpoint/2010/main" val="36126666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DIE RISIKEN BEI DIESER TÄTIGKEIT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Funktionsfähigkeit dieser Ausrüstung ist entscheidend für den Schutz vor RCS.</a:t>
            </a:r>
          </a:p>
          <a:p>
            <a:pPr marL="342900" indent="-342900">
              <a:lnSpc>
                <a:spcPts val="2400"/>
              </a:lnSpc>
              <a:spcBef>
                <a:spcPts val="600"/>
              </a:spcBef>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Langfristige Belastung durch hohe Konzentrationen von RCS kann zu schweren Lungenkrankheiten führen.</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Es ist wichtig, dass wir uns jeden Tag vor der Belastung durch diesen Staub in der Luft schützen. </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Wenn wir heute bewährte Praktiken anwenden, schützen wir unsere Gesundheit für die Zukunft.</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Wie werden Sie Ihren Ruhestand verbringen?</a:t>
            </a:r>
          </a:p>
        </p:txBody>
      </p:sp>
      <p:pic>
        <p:nvPicPr>
          <p:cNvPr id="7" name="Picture Placeholder 6" descr="A picture containing person, indoor, bed, room&#10;&#10;Description automatically generated">
            <a:extLst>
              <a:ext uri="{FF2B5EF4-FFF2-40B4-BE49-F238E27FC236}">
                <a16:creationId xmlns:a16="http://schemas.microsoft.com/office/drawing/2014/main" id="{445A1126-AA24-8343-8CBA-E18FF251D204}"/>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D8BA4EC1-1060-7B48-BAB7-6FC6177D3D0C}"/>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1433E-DA65-5B4B-8B17-9A14C81A7C15}"/>
              </a:ext>
            </a:extLst>
          </p:cNvPr>
          <p:cNvSpPr>
            <a:spLocks noGrp="1"/>
          </p:cNvSpPr>
          <p:nvPr>
            <p:ph type="body" sz="quarter" idx="11"/>
          </p:nvPr>
        </p:nvSpPr>
        <p:spPr>
          <a:xfrm>
            <a:off x="777243" y="2812473"/>
            <a:ext cx="3586939" cy="3232572"/>
          </a:xfrm>
        </p:spPr>
        <p:txBody>
          <a:bodyPr/>
          <a:lstStyle/>
          <a:p>
            <a:pPr>
              <a:lnSpc>
                <a:spcPts val="2400"/>
              </a:lnSpc>
            </a:pPr>
            <a:r>
              <a:rPr lang="de" sz="1800" b="0" i="0" strike="noStrike" cap="none" spc="0" baseline="0">
                <a:solidFill>
                  <a:srgbClr val="000000"/>
                </a:solidFill>
                <a:effectLst/>
                <a:latin typeface="Helvetica"/>
                <a:ea typeface="Helvetica"/>
                <a:cs typeface="Helvetica"/>
              </a:rPr>
              <a:t>Weil PSA nur den Tragenden schützt und weil sie falsch verwendet oder beschädigt werden kann, ist sie nicht vollkommen zuverlässig. </a:t>
            </a:r>
          </a:p>
          <a:p>
            <a:pPr>
              <a:lnSpc>
                <a:spcPts val="2400"/>
              </a:lnSpc>
            </a:pPr>
            <a:r>
              <a:rPr lang="de" sz="1800" b="0" i="0" strike="noStrike" cap="none" spc="0" baseline="0">
                <a:solidFill>
                  <a:srgbClr val="000000"/>
                </a:solidFill>
                <a:effectLst/>
                <a:latin typeface="Helvetica"/>
                <a:ea typeface="Helvetica"/>
                <a:cs typeface="Helvetica"/>
              </a:rPr>
              <a:t>Arbeitskräfte sollten PSA nur dann tragen, wenn sie dazu aufgefordert werden und </a:t>
            </a:r>
            <a:r>
              <a:rPr lang="de" sz="1800" b="1" i="0" strike="noStrike" cap="none" spc="0" baseline="0">
                <a:solidFill>
                  <a:srgbClr val="000000"/>
                </a:solidFill>
                <a:effectLst/>
                <a:latin typeface="Helvetica"/>
                <a:ea typeface="Helvetica"/>
                <a:cs typeface="Helvetica"/>
              </a:rPr>
              <a:t>als letztes Mittel, wenn andere Maßnahmen nicht ausreichen</a:t>
            </a:r>
            <a:r>
              <a:rPr lang="de" sz="1800" b="0" i="0" strike="noStrike" cap="none" spc="0" baseline="0">
                <a:solidFill>
                  <a:srgbClr val="000000"/>
                </a:solidFill>
                <a:effectLst/>
                <a:latin typeface="Helvetica"/>
                <a:ea typeface="Helvetica"/>
                <a:cs typeface="Helvetica"/>
              </a:rPr>
              <a:t>.</a:t>
            </a:r>
          </a:p>
          <a:p>
            <a:pPr>
              <a:lnSpc>
                <a:spcPts val="2400"/>
              </a:lnSpc>
            </a:pPr>
            <a:endParaRPr lang="en-US" sz="1800"/>
          </a:p>
        </p:txBody>
      </p:sp>
      <p:pic>
        <p:nvPicPr>
          <p:cNvPr id="6" name="Picture 5">
            <a:extLst>
              <a:ext uri="{FF2B5EF4-FFF2-40B4-BE49-F238E27FC236}">
                <a16:creationId xmlns:a16="http://schemas.microsoft.com/office/drawing/2014/main" id="{BA0E203B-2CED-124D-9B7D-C72F5D6A35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4477" y="1565594"/>
            <a:ext cx="7517264" cy="4495324"/>
          </a:xfrm>
          <a:prstGeom prst="rect">
            <a:avLst/>
          </a:prstGeom>
        </p:spPr>
      </p:pic>
      <p:sp>
        <p:nvSpPr>
          <p:cNvPr id="2" name="Text Placeholder 1">
            <a:extLst>
              <a:ext uri="{FF2B5EF4-FFF2-40B4-BE49-F238E27FC236}">
                <a16:creationId xmlns:a16="http://schemas.microsoft.com/office/drawing/2014/main" id="{CFB13880-BA6F-604C-8EED-C325D46C2DE9}"/>
              </a:ext>
            </a:extLst>
          </p:cNvPr>
          <p:cNvSpPr>
            <a:spLocks noGrp="1"/>
          </p:cNvSpPr>
          <p:nvPr>
            <p:ph type="body" sz="quarter" idx="10"/>
          </p:nvPr>
        </p:nvSpPr>
        <p:spPr>
          <a:xfrm>
            <a:off x="777244" y="1640901"/>
            <a:ext cx="4833847"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HIERARCHIE DER RISIKOKONTROLLE</a:t>
            </a:r>
          </a:p>
        </p:txBody>
      </p:sp>
    </p:spTree>
    <p:extLst>
      <p:ext uri="{BB962C8B-B14F-4D97-AF65-F5344CB8AC3E}">
        <p14:creationId xmlns:p14="http://schemas.microsoft.com/office/powerpoint/2010/main" val="151639751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16"/>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2"/>
</p:tagLst>
</file>

<file path=ppt/tags/tag14.xml><?xml version="1.0" encoding="utf-8"?>
<p:tagLst xmlns:a="http://schemas.openxmlformats.org/drawingml/2006/main" xmlns:r="http://schemas.openxmlformats.org/officeDocument/2006/relationships" xmlns:p="http://schemas.openxmlformats.org/presentationml/2006/main">
  <p:tag name="AS_UNIQUEID" val="13"/>
</p:tagLst>
</file>

<file path=ppt/tags/tag15.xml><?xml version="1.0" encoding="utf-8"?>
<p:tagLst xmlns:a="http://schemas.openxmlformats.org/drawingml/2006/main" xmlns:r="http://schemas.openxmlformats.org/officeDocument/2006/relationships" xmlns:p="http://schemas.openxmlformats.org/presentationml/2006/main">
  <p:tag name="AS_UNIQUEID" val="14"/>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35"/>
</p:tagLst>
</file>

<file path=ppt/tags/tag26.xml><?xml version="1.0" encoding="utf-8"?>
<p:tagLst xmlns:a="http://schemas.openxmlformats.org/drawingml/2006/main" xmlns:r="http://schemas.openxmlformats.org/officeDocument/2006/relationships" xmlns:p="http://schemas.openxmlformats.org/presentationml/2006/main">
  <p:tag name="AS_UNIQUEID" val="28"/>
</p:tagLst>
</file>

<file path=ppt/tags/tag27.xml><?xml version="1.0" encoding="utf-8"?>
<p:tagLst xmlns:a="http://schemas.openxmlformats.org/drawingml/2006/main" xmlns:r="http://schemas.openxmlformats.org/officeDocument/2006/relationships" xmlns:p="http://schemas.openxmlformats.org/presentationml/2006/main">
  <p:tag name="AS_UNIQUEID" val="29"/>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5"/>
</p:tagLst>
</file>

<file path=ppt/tags/tag8.xml><?xml version="1.0" encoding="utf-8"?>
<p:tagLst xmlns:a="http://schemas.openxmlformats.org/drawingml/2006/main" xmlns:r="http://schemas.openxmlformats.org/officeDocument/2006/relationships" xmlns:p="http://schemas.openxmlformats.org/presentationml/2006/main">
  <p:tag name="AS_UNIQUEID" val="6"/>
</p:tagLst>
</file>

<file path=ppt/tags/tag9.xml><?xml version="1.0" encoding="utf-8"?>
<p:tagLst xmlns:a="http://schemas.openxmlformats.org/drawingml/2006/main" xmlns:r="http://schemas.openxmlformats.org/officeDocument/2006/relationships" xmlns:p="http://schemas.openxmlformats.org/presentationml/2006/main">
  <p:tag name="AS_UNIQUEID"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documentManagement/types"/>
    <ds:schemaRef ds:uri="http://purl.org/dc/elements/1.1/"/>
    <ds:schemaRef ds:uri="http://schemas.openxmlformats.org/package/2006/metadata/core-properties"/>
    <ds:schemaRef ds:uri="http://www.w3.org/XML/1998/namespace"/>
    <ds:schemaRef ds:uri="d8ecf516-e360-4672-81b9-68723bedb71f"/>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6231A95-28B1-45ED-9696-2C0CC6D58F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1725</Words>
  <Application>Microsoft Macintosh PowerPoint</Application>
  <PresentationFormat>Widescreen</PresentationFormat>
  <Paragraphs>144</Paragraphs>
  <Slides>19</Slides>
  <Notes>18</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46</cp:revision>
  <dcterms:created xsi:type="dcterms:W3CDTF">2020-01-29T17:43:15Z</dcterms:created>
  <dcterms:modified xsi:type="dcterms:W3CDTF">2024-11-13T11:21:14Z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