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80" r:id="rId6"/>
    <p:sldId id="278" r:id="rId7"/>
    <p:sldId id="257" r:id="rId8"/>
    <p:sldId id="276" r:id="rId9"/>
    <p:sldId id="258" r:id="rId10"/>
    <p:sldId id="274" r:id="rId11"/>
    <p:sldId id="279" r:id="rId12"/>
    <p:sldId id="267" r:id="rId13"/>
    <p:sldId id="259" r:id="rId14"/>
    <p:sldId id="260" r:id="rId15"/>
    <p:sldId id="261" r:id="rId16"/>
    <p:sldId id="262" r:id="rId17"/>
    <p:sldId id="277" r:id="rId18"/>
    <p:sldId id="270" r:id="rId19"/>
    <p:sldId id="268" r:id="rId20"/>
    <p:sldId id="264" r:id="rId21"/>
    <p:sldId id="266" r:id="rId22"/>
    <p:sldId id="263"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F1B600"/>
    <a:srgbClr val="A57F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29F2E3-A21B-46E4-86BF-D958B25BFD5C}" v="3" dt="2022-10-05T17:22:01.6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40" autoAdjust="0"/>
    <p:restoredTop sz="78163" autoAdjust="0"/>
  </p:normalViewPr>
  <p:slideViewPr>
    <p:cSldViewPr snapToGrid="0" snapToObjects="1">
      <p:cViewPr varScale="1">
        <p:scale>
          <a:sx n="94" d="100"/>
          <a:sy n="94" d="100"/>
        </p:scale>
        <p:origin x="2016" y="19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35853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pl" sz="1200" b="0" i="0" strike="noStrike" cap="none" spc="0" baseline="0" dirty="0">
                <a:solidFill>
                  <a:srgbClr val="000000"/>
                </a:solidFill>
                <a:effectLst/>
                <a:latin typeface="+mn-lt"/>
                <a:ea typeface="Helvetica"/>
                <a:cs typeface="Helvetica"/>
              </a:rPr>
              <a:t>Po potwierdzeniu, że ŚOI są konieczne do wykonywanego zadania, pracownicy powinni upewniać się, że ich sprzęt nie jest uszkodzony lub nadmiernie zużyty.</a:t>
            </a:r>
          </a:p>
          <a:p>
            <a:pPr marL="0" indent="0" algn="l">
              <a:lnSpc>
                <a:spcPts val="2300"/>
              </a:lnSpc>
              <a:spcBef>
                <a:spcPts val="600"/>
              </a:spcBef>
              <a:spcAft>
                <a:spcPts val="600"/>
              </a:spcAft>
              <a:buFont typeface="Arial" panose="020B0604020202020204" pitchFamily="34" charset="0"/>
              <a:buNone/>
            </a:pPr>
            <a:r>
              <a:rPr lang="pl" sz="1200" b="0" i="0" strike="noStrike" cap="none" spc="0" baseline="0" dirty="0">
                <a:solidFill>
                  <a:srgbClr val="000000"/>
                </a:solidFill>
                <a:effectLst/>
                <a:latin typeface="+mn-lt"/>
                <a:ea typeface="Helvetica"/>
                <a:cs typeface="Helvetica"/>
              </a:rPr>
              <a:t>Uszkodzone ŚOI stanowią niepotrzebne zagrożenie dla pracownika. Jeśli sprzęt jest regularnie używany</a:t>
            </a:r>
            <a:r>
              <a:rPr lang="en-IN" sz="1200" b="0" i="0" strike="noStrike" cap="none" spc="0" baseline="0" dirty="0">
                <a:solidFill>
                  <a:srgbClr val="000000"/>
                </a:solidFill>
                <a:effectLst/>
                <a:latin typeface="+mn-lt"/>
                <a:ea typeface="Helvetica"/>
                <a:cs typeface="Helvetica"/>
              </a:rPr>
              <a:t> </a:t>
            </a:r>
            <a:r>
              <a:rPr lang="en-IN" sz="1200" b="0" i="0" strike="noStrike" cap="none" spc="0" baseline="0" dirty="0" err="1">
                <a:solidFill>
                  <a:srgbClr val="000000"/>
                </a:solidFill>
                <a:effectLst/>
                <a:latin typeface="+mn-lt"/>
                <a:ea typeface="Helvetica"/>
                <a:cs typeface="Helvetica"/>
              </a:rPr>
              <a:t>i</a:t>
            </a:r>
            <a:r>
              <a:rPr lang="en-IN" sz="1200" b="0" i="0" strike="noStrike" cap="none" spc="0" baseline="0" dirty="0">
                <a:solidFill>
                  <a:srgbClr val="000000"/>
                </a:solidFill>
                <a:effectLst/>
                <a:latin typeface="+mn-lt"/>
                <a:ea typeface="Helvetica"/>
                <a:cs typeface="Helvetica"/>
              </a:rPr>
              <a:t> </a:t>
            </a:r>
            <a:r>
              <a:rPr lang="pl" sz="1200" b="0" i="0" strike="noStrike" cap="none" spc="0" baseline="0" dirty="0">
                <a:solidFill>
                  <a:srgbClr val="000000"/>
                </a:solidFill>
                <a:effectLst/>
                <a:latin typeface="+mn-lt"/>
                <a:ea typeface="Helvetica"/>
                <a:cs typeface="Helvetica"/>
              </a:rPr>
              <a:t>dzieli się nim większa liczba pracowników, po wielokrotnym</a:t>
            </a:r>
            <a:r>
              <a:rPr lang="en-IN" sz="1200" b="0" i="0" strike="noStrike" cap="none" spc="0" baseline="0" dirty="0">
                <a:solidFill>
                  <a:srgbClr val="000000"/>
                </a:solidFill>
                <a:effectLst/>
                <a:latin typeface="+mn-lt"/>
                <a:ea typeface="Helvetica"/>
                <a:cs typeface="Helvetica"/>
              </a:rPr>
              <a:t> </a:t>
            </a:r>
            <a:r>
              <a:rPr lang="en-IN" sz="1200" b="0" i="0" strike="noStrike" cap="none" spc="0" baseline="0" dirty="0" err="1">
                <a:solidFill>
                  <a:srgbClr val="000000"/>
                </a:solidFill>
                <a:effectLst/>
                <a:latin typeface="+mn-lt"/>
                <a:ea typeface="Helvetica"/>
                <a:cs typeface="Helvetica"/>
              </a:rPr>
              <a:t>i</a:t>
            </a:r>
            <a:r>
              <a:rPr lang="en-IN" sz="1200" b="0" i="0" strike="noStrike" cap="none" spc="0" baseline="0" dirty="0">
                <a:solidFill>
                  <a:srgbClr val="000000"/>
                </a:solidFill>
                <a:effectLst/>
                <a:latin typeface="+mn-lt"/>
                <a:ea typeface="Helvetica"/>
                <a:cs typeface="Helvetica"/>
              </a:rPr>
              <a:t> </a:t>
            </a:r>
            <a:r>
              <a:rPr lang="pl" sz="1200" b="0" i="0" strike="noStrike" cap="none" spc="0" baseline="0" dirty="0">
                <a:solidFill>
                  <a:srgbClr val="000000"/>
                </a:solidFill>
                <a:effectLst/>
                <a:latin typeface="+mn-lt"/>
                <a:ea typeface="Helvetica"/>
                <a:cs typeface="Helvetica"/>
              </a:rPr>
              <a:t>dłuższym użytkowaniu mogą występować uszkodzenia.</a:t>
            </a:r>
          </a:p>
          <a:p>
            <a:pPr marL="0" indent="0" algn="l">
              <a:lnSpc>
                <a:spcPts val="2300"/>
              </a:lnSpc>
              <a:spcBef>
                <a:spcPts val="600"/>
              </a:spcBef>
              <a:spcAft>
                <a:spcPts val="600"/>
              </a:spcAft>
              <a:buFont typeface="Arial" panose="020B0604020202020204" pitchFamily="34" charset="0"/>
              <a:buNone/>
            </a:pPr>
            <a:endParaRPr lang="en-GB" sz="1200" b="0" i="0" kern="1200" dirty="0">
              <a:solidFill>
                <a:schemeClr val="tx1"/>
              </a:solidFill>
              <a:effectLst/>
              <a:latin typeface="+mn-lt"/>
              <a:ea typeface="+mn-ea"/>
              <a:cs typeface="+mn-cs"/>
            </a:endParaRPr>
          </a:p>
          <a:p>
            <a:pPr marL="0" indent="0" algn="l">
              <a:lnSpc>
                <a:spcPts val="2300"/>
              </a:lnSpc>
              <a:spcBef>
                <a:spcPts val="600"/>
              </a:spcBef>
              <a:spcAft>
                <a:spcPts val="600"/>
              </a:spcAft>
              <a:buFont typeface="Arial" panose="020B0604020202020204" pitchFamily="34" charset="0"/>
              <a:buNone/>
            </a:pPr>
            <a:r>
              <a:rPr lang="pl" sz="1200" b="0" i="0" strike="noStrike" cap="none" spc="0" baseline="0" dirty="0">
                <a:solidFill>
                  <a:srgbClr val="000000"/>
                </a:solidFill>
                <a:effectLst/>
                <a:latin typeface="+mn-lt"/>
                <a:ea typeface="Helvetica"/>
                <a:cs typeface="Helvetica"/>
              </a:rPr>
              <a:t>ŚOI powinny być wymieniane na nowe, jak tylko ulegną uszkodzeniu. </a:t>
            </a:r>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3449390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pl" sz="1200" b="0" i="0" strike="noStrike" cap="none" spc="0" baseline="0" dirty="0">
                <a:solidFill>
                  <a:srgbClr val="000000"/>
                </a:solidFill>
                <a:effectLst/>
                <a:latin typeface="+mn-lt"/>
                <a:ea typeface="Helvetica"/>
                <a:cs typeface="Helvetica"/>
              </a:rPr>
              <a:t>Noszenie ŚOI może być niewygodne, ale ważne jest, by były one noszone poprawnie.</a:t>
            </a:r>
          </a:p>
          <a:p>
            <a:pPr algn="l">
              <a:lnSpc>
                <a:spcPts val="2300"/>
              </a:lnSpc>
              <a:spcBef>
                <a:spcPts val="600"/>
              </a:spcBef>
              <a:spcAft>
                <a:spcPts val="600"/>
              </a:spcAft>
            </a:pPr>
            <a:r>
              <a:rPr lang="pl" sz="1200" b="0" i="0" strike="noStrike" cap="none" spc="0" baseline="0" dirty="0">
                <a:solidFill>
                  <a:srgbClr val="000000"/>
                </a:solidFill>
                <a:effectLst/>
                <a:latin typeface="+mn-lt"/>
                <a:ea typeface="Helvetica"/>
                <a:cs typeface="Helvetica"/>
              </a:rPr>
              <a:t>Sprzęt taki jak maski, okulary ochronne</a:t>
            </a:r>
            <a:r>
              <a:rPr lang="en-IN" sz="1200" b="0" i="0" strike="noStrike" cap="none" spc="0" baseline="0" dirty="0">
                <a:solidFill>
                  <a:srgbClr val="000000"/>
                </a:solidFill>
                <a:effectLst/>
                <a:latin typeface="+mn-lt"/>
                <a:ea typeface="Helvetica"/>
                <a:cs typeface="Helvetica"/>
              </a:rPr>
              <a:t> </a:t>
            </a:r>
            <a:r>
              <a:rPr lang="en-IN" sz="1200" b="0" i="0" strike="noStrike" cap="none" spc="0" baseline="0" dirty="0" err="1">
                <a:solidFill>
                  <a:srgbClr val="000000"/>
                </a:solidFill>
                <a:effectLst/>
                <a:latin typeface="+mn-lt"/>
                <a:ea typeface="Helvetica"/>
                <a:cs typeface="Helvetica"/>
              </a:rPr>
              <a:t>i</a:t>
            </a:r>
            <a:r>
              <a:rPr lang="en-IN" sz="1200" b="0" i="0" strike="noStrike" cap="none" spc="0" baseline="0" dirty="0">
                <a:solidFill>
                  <a:srgbClr val="000000"/>
                </a:solidFill>
                <a:effectLst/>
                <a:latin typeface="+mn-lt"/>
                <a:ea typeface="Helvetica"/>
                <a:cs typeface="Helvetica"/>
              </a:rPr>
              <a:t> </a:t>
            </a:r>
            <a:r>
              <a:rPr lang="pl" sz="1200" b="0" i="0" strike="noStrike" cap="none" spc="0" baseline="0" dirty="0">
                <a:solidFill>
                  <a:srgbClr val="000000"/>
                </a:solidFill>
                <a:effectLst/>
                <a:latin typeface="+mn-lt"/>
                <a:ea typeface="Helvetica"/>
                <a:cs typeface="Helvetica"/>
              </a:rPr>
              <a:t>kaski może wymagać dostosowania do rozmiaru użytkownika.</a:t>
            </a:r>
          </a:p>
          <a:p>
            <a:pPr algn="l">
              <a:lnSpc>
                <a:spcPts val="2300"/>
              </a:lnSpc>
              <a:spcBef>
                <a:spcPts val="600"/>
              </a:spcBef>
              <a:spcAft>
                <a:spcPts val="600"/>
              </a:spcAft>
            </a:pPr>
            <a:endParaRPr lang="en-GB" sz="1200" b="0" i="0" kern="1200" dirty="0">
              <a:solidFill>
                <a:schemeClr val="tx1"/>
              </a:solidFill>
              <a:effectLst/>
              <a:latin typeface="+mn-lt"/>
              <a:ea typeface="+mn-ea"/>
              <a:cs typeface="+mn-cs"/>
            </a:endParaRPr>
          </a:p>
          <a:p>
            <a:pPr algn="l">
              <a:lnSpc>
                <a:spcPts val="2300"/>
              </a:lnSpc>
              <a:spcBef>
                <a:spcPts val="600"/>
              </a:spcBef>
              <a:spcAft>
                <a:spcPts val="600"/>
              </a:spcAft>
            </a:pPr>
            <a:r>
              <a:rPr lang="pl" sz="1200" b="0" i="0" strike="noStrike" cap="none" spc="0" baseline="0" dirty="0">
                <a:solidFill>
                  <a:srgbClr val="000000"/>
                </a:solidFill>
                <a:effectLst/>
                <a:latin typeface="+mn-lt"/>
                <a:ea typeface="Helvetica"/>
                <a:cs typeface="Helvetica"/>
              </a:rPr>
              <a:t>W przypadku jednoczesnego noszenia kilku ŚOI (jak np. maski</a:t>
            </a:r>
            <a:r>
              <a:rPr lang="en-IN" sz="1200" b="0" i="0" strike="noStrike" cap="none" spc="0" baseline="0" dirty="0">
                <a:solidFill>
                  <a:srgbClr val="000000"/>
                </a:solidFill>
                <a:effectLst/>
                <a:latin typeface="+mn-lt"/>
                <a:ea typeface="Helvetica"/>
                <a:cs typeface="Helvetica"/>
              </a:rPr>
              <a:t> </a:t>
            </a:r>
            <a:r>
              <a:rPr lang="en-IN" sz="1200" b="0" i="0" strike="noStrike" cap="none" spc="0" baseline="0" dirty="0" err="1">
                <a:solidFill>
                  <a:srgbClr val="000000"/>
                </a:solidFill>
                <a:effectLst/>
                <a:latin typeface="+mn-lt"/>
                <a:ea typeface="Helvetica"/>
                <a:cs typeface="Helvetica"/>
              </a:rPr>
              <a:t>i</a:t>
            </a:r>
            <a:r>
              <a:rPr lang="en-IN" sz="1200" b="0" i="0" strike="noStrike" cap="none" spc="0" baseline="0" dirty="0">
                <a:solidFill>
                  <a:srgbClr val="000000"/>
                </a:solidFill>
                <a:effectLst/>
                <a:latin typeface="+mn-lt"/>
                <a:ea typeface="Helvetica"/>
                <a:cs typeface="Helvetica"/>
              </a:rPr>
              <a:t> </a:t>
            </a:r>
            <a:r>
              <a:rPr lang="pl" sz="1200" b="0" i="0" strike="noStrike" cap="none" spc="0" baseline="0" dirty="0">
                <a:solidFill>
                  <a:srgbClr val="000000"/>
                </a:solidFill>
                <a:effectLst/>
                <a:latin typeface="+mn-lt"/>
                <a:ea typeface="Helvetica"/>
                <a:cs typeface="Helvetica"/>
              </a:rPr>
              <a:t>spawalniczej osłony twarzy) należy upewniać się, że są one kompatybilne.</a:t>
            </a:r>
          </a:p>
          <a:p>
            <a:pPr marL="0" marR="0" indent="0" algn="l" defTabSz="914400" rtl="0" eaLnBrk="1" fontAlgn="auto" latinLnBrk="0" hangingPunct="1">
              <a:lnSpc>
                <a:spcPts val="2300"/>
              </a:lnSpc>
              <a:spcBef>
                <a:spcPts val="600"/>
              </a:spcBef>
              <a:spcAft>
                <a:spcPts val="600"/>
              </a:spcAft>
              <a:buClrTx/>
              <a:buSzTx/>
              <a:buFontTx/>
              <a:buNone/>
              <a:defRPr/>
            </a:pPr>
            <a:r>
              <a:rPr lang="pl" sz="1200" b="0" i="0" strike="noStrike" cap="none" spc="0" baseline="0" dirty="0">
                <a:solidFill>
                  <a:srgbClr val="000000"/>
                </a:solidFill>
                <a:effectLst/>
                <a:latin typeface="+mn-lt"/>
                <a:ea typeface="Helvetica"/>
                <a:cs typeface="Helvetica"/>
              </a:rPr>
              <a:t>Należy mieć świadomość innych czynników, które mogą zmniejszyć skuteczność ŚOI, jak np. zarost na twarzy. Pracownicy</a:t>
            </a:r>
            <a:r>
              <a:rPr lang="en-IN" sz="1200" b="0" i="0" strike="noStrike" cap="none" spc="0" baseline="0" dirty="0">
                <a:solidFill>
                  <a:srgbClr val="000000"/>
                </a:solidFill>
                <a:effectLst/>
                <a:latin typeface="+mn-lt"/>
                <a:ea typeface="Helvetica"/>
                <a:cs typeface="Helvetica"/>
              </a:rPr>
              <a:t> z </a:t>
            </a:r>
            <a:r>
              <a:rPr lang="pl" sz="1200" b="0" i="0" strike="noStrike" cap="none" spc="0" baseline="0" dirty="0">
                <a:solidFill>
                  <a:srgbClr val="000000"/>
                </a:solidFill>
                <a:effectLst/>
                <a:latin typeface="+mn-lt"/>
                <a:ea typeface="Helvetica"/>
                <a:cs typeface="Helvetica"/>
              </a:rPr>
              <a:t>zarostem powinni stosować maski oddechowe</a:t>
            </a:r>
            <a:r>
              <a:rPr lang="en-IN" sz="1200" b="0" i="0" strike="noStrike" cap="none" spc="0" baseline="0" dirty="0">
                <a:solidFill>
                  <a:srgbClr val="000000"/>
                </a:solidFill>
                <a:effectLst/>
                <a:latin typeface="+mn-lt"/>
                <a:ea typeface="Helvetica"/>
                <a:cs typeface="Helvetica"/>
              </a:rPr>
              <a:t> z </a:t>
            </a:r>
            <a:r>
              <a:rPr lang="pl" sz="1200" b="0" i="0" strike="noStrike" cap="none" spc="0" baseline="0" dirty="0">
                <a:solidFill>
                  <a:srgbClr val="000000"/>
                </a:solidFill>
                <a:effectLst/>
                <a:latin typeface="+mn-lt"/>
                <a:ea typeface="Helvetica"/>
                <a:cs typeface="Helvetica"/>
              </a:rPr>
              <a:t>doprowadzeniem powietrza, aby zapobiegać przedostawaniu się pyłu pod maskę.</a:t>
            </a:r>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98367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r>
              <a:rPr lang="pl" sz="1200" b="0" i="0" strike="noStrike" cap="none" spc="0" baseline="0" dirty="0">
                <a:solidFill>
                  <a:srgbClr val="000000"/>
                </a:solidFill>
                <a:effectLst/>
                <a:latin typeface="+mn-lt"/>
                <a:ea typeface="Helvetica"/>
                <a:cs typeface="Helvetica"/>
              </a:rPr>
              <a:t>Po użyciu ŚOI powinny być czyszczone (jeśli zachodzi potrzeba)</a:t>
            </a:r>
            <a:r>
              <a:rPr lang="en-IN" sz="1200" b="0" i="0" strike="noStrike" cap="none" spc="0" baseline="0" dirty="0">
                <a:solidFill>
                  <a:srgbClr val="000000"/>
                </a:solidFill>
                <a:effectLst/>
                <a:latin typeface="+mn-lt"/>
                <a:ea typeface="Helvetica"/>
                <a:cs typeface="Helvetica"/>
              </a:rPr>
              <a:t> </a:t>
            </a:r>
            <a:r>
              <a:rPr lang="en-IN" sz="1200" b="0" i="0" strike="noStrike" cap="none" spc="0" baseline="0" dirty="0" err="1">
                <a:solidFill>
                  <a:srgbClr val="000000"/>
                </a:solidFill>
                <a:effectLst/>
                <a:latin typeface="+mn-lt"/>
                <a:ea typeface="Helvetica"/>
                <a:cs typeface="Helvetica"/>
              </a:rPr>
              <a:t>i</a:t>
            </a:r>
            <a:r>
              <a:rPr lang="en-IN" sz="1200" b="0" i="0" strike="noStrike" cap="none" spc="0" baseline="0" dirty="0">
                <a:solidFill>
                  <a:srgbClr val="000000"/>
                </a:solidFill>
                <a:effectLst/>
                <a:latin typeface="+mn-lt"/>
                <a:ea typeface="Helvetica"/>
                <a:cs typeface="Helvetica"/>
              </a:rPr>
              <a:t> </a:t>
            </a:r>
            <a:r>
              <a:rPr lang="pl" sz="1200" b="0" i="0" strike="noStrike" cap="none" spc="0" baseline="0" dirty="0">
                <a:solidFill>
                  <a:srgbClr val="000000"/>
                </a:solidFill>
                <a:effectLst/>
                <a:latin typeface="+mn-lt"/>
                <a:ea typeface="Helvetica"/>
                <a:cs typeface="Helvetica"/>
              </a:rPr>
              <a:t>przechowywane</a:t>
            </a:r>
            <a:r>
              <a:rPr lang="en-IN" sz="1200" b="0" i="0" strike="noStrike" cap="none" spc="0" baseline="0" dirty="0">
                <a:solidFill>
                  <a:srgbClr val="000000"/>
                </a:solidFill>
                <a:effectLst/>
                <a:latin typeface="+mn-lt"/>
                <a:ea typeface="Helvetica"/>
                <a:cs typeface="Helvetica"/>
              </a:rPr>
              <a:t> w </a:t>
            </a:r>
            <a:r>
              <a:rPr lang="pl" sz="1200" b="0" i="0" strike="noStrike" cap="none" spc="0" baseline="0" dirty="0">
                <a:solidFill>
                  <a:srgbClr val="000000"/>
                </a:solidFill>
                <a:effectLst/>
                <a:latin typeface="+mn-lt"/>
                <a:ea typeface="Helvetica"/>
                <a:cs typeface="Helvetica"/>
              </a:rPr>
              <a:t>odpowiednim miejscu. ŚOI, takie jak odzież, powinny być czyszczone przez pracodawcę.</a:t>
            </a:r>
          </a:p>
          <a:p>
            <a:pPr algn="l">
              <a:lnSpc>
                <a:spcPts val="2300"/>
              </a:lnSpc>
              <a:spcBef>
                <a:spcPts val="600"/>
              </a:spcBef>
              <a:spcAft>
                <a:spcPts val="600"/>
              </a:spcAft>
            </a:pPr>
            <a:r>
              <a:rPr lang="pl" sz="1200" b="0" i="0" strike="noStrike" cap="none" spc="0" baseline="0" dirty="0">
                <a:solidFill>
                  <a:srgbClr val="000000"/>
                </a:solidFill>
                <a:effectLst/>
                <a:latin typeface="+mn-lt"/>
                <a:ea typeface="Helvetica"/>
                <a:cs typeface="Helvetica"/>
              </a:rPr>
              <a:t>W żadnym wypadku nie należy zabierać ŚOI do domu.</a:t>
            </a:r>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2336247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dirty="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1367890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 sz="1200" b="0" i="0" strike="noStrike" cap="none" spc="0" baseline="0" dirty="0">
                <a:solidFill>
                  <a:srgbClr val="000000"/>
                </a:solidFill>
                <a:effectLst/>
                <a:latin typeface="+mn-lt"/>
                <a:ea typeface="Calibri"/>
                <a:cs typeface="Calibri"/>
              </a:rPr>
              <a:t>Film pokazuje dobre praktyki dotyczące prania ŚOI. Obok ikony filmu znajduje się wykres</a:t>
            </a:r>
            <a:r>
              <a:rPr lang="en-IN" sz="1200" b="0" i="0" strike="noStrike" cap="none" spc="0" baseline="0" dirty="0">
                <a:solidFill>
                  <a:srgbClr val="000000"/>
                </a:solidFill>
                <a:effectLst/>
                <a:latin typeface="+mn-lt"/>
                <a:ea typeface="Calibri"/>
                <a:cs typeface="Calibri"/>
              </a:rPr>
              <a:t> </a:t>
            </a:r>
            <a:r>
              <a:rPr lang="en-IN" sz="1200" b="0" i="0" strike="noStrike" cap="none" spc="0" baseline="0" dirty="0" err="1">
                <a:solidFill>
                  <a:srgbClr val="000000"/>
                </a:solidFill>
                <a:effectLst/>
                <a:latin typeface="+mn-lt"/>
                <a:ea typeface="Calibri"/>
                <a:cs typeface="Calibri"/>
              </a:rPr>
              <a:t>i</a:t>
            </a:r>
            <a:r>
              <a:rPr lang="en-IN" sz="1200" b="0" i="0" strike="noStrike" cap="none" spc="0" baseline="0" dirty="0">
                <a:solidFill>
                  <a:srgbClr val="000000"/>
                </a:solidFill>
                <a:effectLst/>
                <a:latin typeface="+mn-lt"/>
                <a:ea typeface="Calibri"/>
                <a:cs typeface="Calibri"/>
              </a:rPr>
              <a:t> </a:t>
            </a:r>
            <a:r>
              <a:rPr lang="pl" sz="1200" b="0" i="0" strike="noStrike" cap="none" spc="0" baseline="0" dirty="0">
                <a:solidFill>
                  <a:srgbClr val="000000"/>
                </a:solidFill>
                <a:effectLst/>
                <a:latin typeface="+mn-lt"/>
                <a:ea typeface="Calibri"/>
                <a:cs typeface="Calibri"/>
              </a:rPr>
              <a:t>czerwony słupek, które obrazują stężenie pyłu</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mg/m3.</a:t>
            </a:r>
          </a:p>
          <a:p>
            <a:endParaRPr lang="en-GB" sz="1200" b="0" i="0" u="none" strike="noStrike" kern="1200" dirty="0">
              <a:solidFill>
                <a:schemeClr val="tx1"/>
              </a:solidFill>
              <a:effectLst/>
              <a:latin typeface="+mn-lt"/>
              <a:ea typeface="+mn-ea"/>
              <a:cs typeface="+mn-cs"/>
            </a:endParaRPr>
          </a:p>
          <a:p>
            <a:r>
              <a:rPr lang="pl" sz="1200" b="0" i="0" strike="noStrike" cap="none" spc="0" baseline="0" dirty="0">
                <a:solidFill>
                  <a:srgbClr val="000000"/>
                </a:solidFill>
                <a:effectLst/>
                <a:latin typeface="+mn-lt"/>
                <a:ea typeface="Calibri"/>
                <a:cs typeface="Calibri"/>
              </a:rPr>
              <a:t>Pomiar stężenia pyłu nie przedstawia stężenia respirabilnej krzemionki krystalicznej – opiera się on na analizie półilościowej. Istotna jest nie wartość stężenia pyłu a względna różnica między poziomami narażenia przy stosowaniu zalecanych praktyk</a:t>
            </a:r>
            <a:r>
              <a:rPr lang="en-IN" sz="1200" b="0" i="0" strike="noStrike" cap="none" spc="0" baseline="0" dirty="0">
                <a:solidFill>
                  <a:srgbClr val="000000"/>
                </a:solidFill>
                <a:effectLst/>
                <a:latin typeface="+mn-lt"/>
                <a:ea typeface="Calibri"/>
                <a:cs typeface="Calibri"/>
              </a:rPr>
              <a:t> </a:t>
            </a:r>
            <a:r>
              <a:rPr lang="en-IN" sz="1200" b="0" i="0" strike="noStrike" cap="none" spc="0" baseline="0" dirty="0" err="1">
                <a:solidFill>
                  <a:srgbClr val="000000"/>
                </a:solidFill>
                <a:effectLst/>
                <a:latin typeface="+mn-lt"/>
                <a:ea typeface="Calibri"/>
                <a:cs typeface="Calibri"/>
              </a:rPr>
              <a:t>i</a:t>
            </a:r>
            <a:r>
              <a:rPr lang="en-IN" sz="1200" b="0" i="0" strike="noStrike" cap="none" spc="0" baseline="0" dirty="0">
                <a:solidFill>
                  <a:srgbClr val="000000"/>
                </a:solidFill>
                <a:effectLst/>
                <a:latin typeface="+mn-lt"/>
                <a:ea typeface="Calibri"/>
                <a:cs typeface="Calibri"/>
              </a:rPr>
              <a:t> </a:t>
            </a:r>
            <a:r>
              <a:rPr lang="pl" sz="1200" b="0" i="0" strike="noStrike" cap="none" spc="0" baseline="0" dirty="0">
                <a:solidFill>
                  <a:srgbClr val="000000"/>
                </a:solidFill>
                <a:effectLst/>
                <a:latin typeface="+mn-lt"/>
                <a:ea typeface="Calibri"/>
                <a:cs typeface="Calibri"/>
              </a:rPr>
              <a:t>przy stosowaniu innych praktyk.</a:t>
            </a:r>
          </a:p>
          <a:p>
            <a:endParaRPr lang="en-US" sz="120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3127318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16</a:t>
            </a:fld>
            <a:endParaRPr lang="en-US"/>
          </a:p>
        </p:txBody>
      </p:sp>
    </p:spTree>
    <p:extLst>
      <p:ext uri="{BB962C8B-B14F-4D97-AF65-F5344CB8AC3E}">
        <p14:creationId xmlns:p14="http://schemas.microsoft.com/office/powerpoint/2010/main" val="29423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pl" sz="1200" b="0" i="0" strike="noStrike" cap="none" spc="0" baseline="0" dirty="0">
                <a:solidFill>
                  <a:srgbClr val="000000"/>
                </a:solidFill>
                <a:effectLst/>
                <a:latin typeface="+mn-lt"/>
                <a:ea typeface="Calibri"/>
                <a:cs typeface="Calibri"/>
              </a:rPr>
              <a:t>ŚOI powinny być używane wyłącznie</a:t>
            </a:r>
            <a:r>
              <a:rPr lang="en-IN" sz="1200" b="0" i="0" strike="noStrike" cap="none" spc="0" baseline="0" dirty="0">
                <a:solidFill>
                  <a:srgbClr val="000000"/>
                </a:solidFill>
                <a:effectLst/>
                <a:latin typeface="+mn-lt"/>
                <a:ea typeface="Calibri"/>
                <a:cs typeface="Calibri"/>
              </a:rPr>
              <a:t> w </a:t>
            </a:r>
            <a:r>
              <a:rPr lang="pl" sz="1200" b="1" i="0" strike="noStrike" cap="none" spc="0" baseline="0" dirty="0">
                <a:solidFill>
                  <a:srgbClr val="000000"/>
                </a:solidFill>
                <a:effectLst/>
                <a:latin typeface="+mn-lt"/>
                <a:ea typeface="Calibri"/>
                <a:cs typeface="Calibri"/>
              </a:rPr>
              <a:t>ostateczności</a:t>
            </a:r>
            <a:r>
              <a:rPr lang="pl" sz="1200" b="0" i="0" strike="noStrike" cap="none" spc="0" baseline="0" dirty="0">
                <a:solidFill>
                  <a:srgbClr val="000000"/>
                </a:solidFill>
                <a:effectLst/>
                <a:latin typeface="+mn-lt"/>
                <a:ea typeface="Calibri"/>
                <a:cs typeface="Calibri"/>
              </a:rPr>
              <a:t>, kiedy wszystkie inne środki kontroli nie wystarczają do kontroli narażenia na pył. Gdy ŚOI są konieczne, powinny być kontrolowane</a:t>
            </a:r>
            <a:r>
              <a:rPr lang="en-IN" sz="1200" b="0" i="0" strike="noStrike" cap="none" spc="0" baseline="0" dirty="0">
                <a:solidFill>
                  <a:srgbClr val="000000"/>
                </a:solidFill>
                <a:effectLst/>
                <a:latin typeface="+mn-lt"/>
                <a:ea typeface="Calibri"/>
                <a:cs typeface="Calibri"/>
              </a:rPr>
              <a:t> </a:t>
            </a:r>
            <a:r>
              <a:rPr lang="en-IN" sz="1200" b="0" i="0" strike="noStrike" cap="none" spc="0" baseline="0" dirty="0" err="1">
                <a:solidFill>
                  <a:srgbClr val="000000"/>
                </a:solidFill>
                <a:effectLst/>
                <a:latin typeface="+mn-lt"/>
                <a:ea typeface="Calibri"/>
                <a:cs typeface="Calibri"/>
              </a:rPr>
              <a:t>i</a:t>
            </a:r>
            <a:r>
              <a:rPr lang="en-IN" sz="1200" b="0" i="0" strike="noStrike" cap="none" spc="0" baseline="0" dirty="0">
                <a:solidFill>
                  <a:srgbClr val="000000"/>
                </a:solidFill>
                <a:effectLst/>
                <a:latin typeface="+mn-lt"/>
                <a:ea typeface="Calibri"/>
                <a:cs typeface="Calibri"/>
              </a:rPr>
              <a:t> </a:t>
            </a:r>
            <a:r>
              <a:rPr lang="pl" sz="1200" b="0" i="0" strike="noStrike" cap="none" spc="0" baseline="0" dirty="0">
                <a:solidFill>
                  <a:srgbClr val="000000"/>
                </a:solidFill>
                <a:effectLst/>
                <a:latin typeface="+mn-lt"/>
                <a:ea typeface="Calibri"/>
                <a:cs typeface="Calibri"/>
              </a:rPr>
              <a:t>monitorowane. </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17</a:t>
            </a:fld>
            <a:endParaRPr lang="en-US"/>
          </a:p>
        </p:txBody>
      </p:sp>
    </p:spTree>
    <p:extLst>
      <p:ext uri="{BB962C8B-B14F-4D97-AF65-F5344CB8AC3E}">
        <p14:creationId xmlns:p14="http://schemas.microsoft.com/office/powerpoint/2010/main" val="2593537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18</a:t>
            </a:fld>
            <a:endParaRPr lang="en-US"/>
          </a:p>
        </p:txBody>
      </p:sp>
    </p:spTree>
    <p:extLst>
      <p:ext uri="{BB962C8B-B14F-4D97-AF65-F5344CB8AC3E}">
        <p14:creationId xmlns:p14="http://schemas.microsoft.com/office/powerpoint/2010/main" val="2401351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19</a:t>
            </a:fld>
            <a:endParaRPr lang="en-US"/>
          </a:p>
        </p:txBody>
      </p:sp>
    </p:spTree>
    <p:extLst>
      <p:ext uri="{BB962C8B-B14F-4D97-AF65-F5344CB8AC3E}">
        <p14:creationId xmlns:p14="http://schemas.microsoft.com/office/powerpoint/2010/main" val="4267104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5116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l" sz="1200" b="0" i="0" strike="noStrike" cap="none" spc="0" baseline="0" dirty="0">
                <a:solidFill>
                  <a:srgbClr val="000000"/>
                </a:solidFill>
                <a:effectLst/>
                <a:latin typeface="+mn-lt"/>
                <a:ea typeface="Calibri"/>
                <a:cs typeface="Calibri"/>
              </a:rPr>
              <a:t>Nadmierne narażenie na respirabilną krzemionkę krystaliczną (RKK) może</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długiej perspektywie prowadzić do poważnych problemów zdrowotnych pracowników. Z tego powodu ważne jest, by wszyscy pracownicy znali dobre praktyki, które ograniczają lub eliminują narażenie na pył krzemionki. </a:t>
            </a:r>
          </a:p>
          <a:p>
            <a:pPr marL="0" marR="0" lvl="0" indent="0" algn="l" defTabSz="914400" rtl="0" eaLnBrk="1" fontAlgn="auto" latinLnBrk="0" hangingPunct="1">
              <a:lnSpc>
                <a:spcPct val="100000"/>
              </a:lnSpc>
              <a:spcBef>
                <a:spcPct val="0"/>
              </a:spcBef>
              <a:spcAft>
                <a:spcPct val="0"/>
              </a:spcAft>
              <a:buClrTx/>
              <a:buSzTx/>
              <a:buFontTx/>
              <a:buNone/>
              <a:defRPr/>
            </a:pP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ct val="0"/>
              </a:spcBef>
              <a:spcAft>
                <a:spcPct val="0"/>
              </a:spcAft>
              <a:buClrTx/>
              <a:buSzTx/>
              <a:buFontTx/>
              <a:buNone/>
              <a:defRPr/>
            </a:pPr>
            <a:r>
              <a:rPr lang="pl" sz="1200" b="0" i="0" strike="noStrike" cap="none" spc="0" baseline="0" dirty="0">
                <a:solidFill>
                  <a:srgbClr val="000000"/>
                </a:solidFill>
                <a:effectLst/>
                <a:latin typeface="+mn-lt"/>
                <a:ea typeface="Helvetica"/>
                <a:cs typeface="Helvetica"/>
              </a:rPr>
              <a:t>Niniejsza prezentacja zawiera informacje dotyczące właściwego użycia środków ochrony indywidualnej (ŚOI) przez pracowników narażonych na pył respirabilnej krzemionki krystalicznej (RKK). </a:t>
            </a:r>
          </a:p>
          <a:p>
            <a:endParaRPr lang="en-US" sz="1200" b="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651251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299314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pl" sz="1200" b="0" i="0" strike="noStrike" cap="none" spc="0" baseline="0" dirty="0">
                <a:solidFill>
                  <a:srgbClr val="000000"/>
                </a:solidFill>
                <a:effectLst/>
                <a:latin typeface="+mn-lt"/>
                <a:ea typeface="Helvetica"/>
                <a:cs typeface="Helvetica"/>
              </a:rPr>
              <a:t>ŚOI to sprzęt lub odzież ochronna, które zaprojektowano</a:t>
            </a:r>
            <a:r>
              <a:rPr lang="en-IN" sz="1200" b="0" i="0" strike="noStrike" cap="none" spc="0" baseline="0" dirty="0">
                <a:solidFill>
                  <a:srgbClr val="000000"/>
                </a:solidFill>
                <a:effectLst/>
                <a:latin typeface="+mn-lt"/>
                <a:ea typeface="Helvetica"/>
                <a:cs typeface="Helvetica"/>
              </a:rPr>
              <a:t> w </a:t>
            </a:r>
            <a:r>
              <a:rPr lang="pl" sz="1200" b="0" i="0" strike="noStrike" cap="none" spc="0" baseline="0" dirty="0">
                <a:solidFill>
                  <a:srgbClr val="000000"/>
                </a:solidFill>
                <a:effectLst/>
                <a:latin typeface="+mn-lt"/>
                <a:ea typeface="Helvetica"/>
                <a:cs typeface="Helvetica"/>
              </a:rPr>
              <a:t>celu ochrony ciała noszącej je osoby przed uszkodzeniem lub infekcją. </a:t>
            </a:r>
          </a:p>
          <a:p>
            <a:pPr algn="l">
              <a:lnSpc>
                <a:spcPts val="2300"/>
              </a:lnSpc>
              <a:spcBef>
                <a:spcPts val="600"/>
              </a:spcBef>
              <a:spcAft>
                <a:spcPts val="600"/>
              </a:spcAft>
            </a:pPr>
            <a:endParaRPr lang="en-GB" sz="1200" b="0" i="0" kern="1200" dirty="0">
              <a:solidFill>
                <a:schemeClr val="tx1"/>
              </a:solidFill>
              <a:effectLst/>
              <a:latin typeface="+mn-lt"/>
              <a:ea typeface="+mn-ea"/>
              <a:cs typeface="+mn-cs"/>
            </a:endParaRPr>
          </a:p>
          <a:p>
            <a:pPr algn="l">
              <a:lnSpc>
                <a:spcPts val="2300"/>
              </a:lnSpc>
              <a:spcBef>
                <a:spcPts val="600"/>
              </a:spcBef>
              <a:spcAft>
                <a:spcPts val="600"/>
              </a:spcAft>
            </a:pPr>
            <a:r>
              <a:rPr lang="pl" sz="1200" b="0" i="0" strike="noStrike" cap="none" spc="0" baseline="0" dirty="0">
                <a:solidFill>
                  <a:srgbClr val="000000"/>
                </a:solidFill>
                <a:effectLst/>
                <a:latin typeface="+mn-lt"/>
                <a:ea typeface="Helvetica"/>
                <a:cs typeface="Helvetica"/>
              </a:rPr>
              <a:t>ŚOI powinny być dostępne we wszystkich miejscach pracy, ale należy ich używać</a:t>
            </a:r>
            <a:r>
              <a:rPr lang="en-IN" sz="1200" b="0" i="0" strike="noStrike" cap="none" spc="0" baseline="0" dirty="0">
                <a:solidFill>
                  <a:srgbClr val="000000"/>
                </a:solidFill>
                <a:effectLst/>
                <a:latin typeface="+mn-lt"/>
                <a:ea typeface="Helvetica"/>
                <a:cs typeface="Helvetica"/>
              </a:rPr>
              <a:t> w </a:t>
            </a:r>
            <a:r>
              <a:rPr lang="pl" sz="1200" b="0" i="0" strike="noStrike" cap="none" spc="0" baseline="0" dirty="0">
                <a:solidFill>
                  <a:srgbClr val="000000"/>
                </a:solidFill>
                <a:effectLst/>
                <a:latin typeface="+mn-lt"/>
                <a:ea typeface="Helvetica"/>
                <a:cs typeface="Helvetica"/>
              </a:rPr>
              <a:t>ostateczności, kiedy wszystkie inne środki kontroli zostały wypróbowane</a:t>
            </a:r>
            <a:r>
              <a:rPr lang="en-IN" sz="1200" b="0" i="0" strike="noStrike" cap="none" spc="0" baseline="0" dirty="0">
                <a:solidFill>
                  <a:srgbClr val="000000"/>
                </a:solidFill>
                <a:effectLst/>
                <a:latin typeface="+mn-lt"/>
                <a:ea typeface="Helvetica"/>
                <a:cs typeface="Helvetica"/>
              </a:rPr>
              <a:t> </a:t>
            </a:r>
            <a:r>
              <a:rPr lang="en-IN" sz="1200" b="0" i="0" strike="noStrike" cap="none" spc="0" baseline="0" dirty="0" err="1">
                <a:solidFill>
                  <a:srgbClr val="000000"/>
                </a:solidFill>
                <a:effectLst/>
                <a:latin typeface="+mn-lt"/>
                <a:ea typeface="Helvetica"/>
                <a:cs typeface="Helvetica"/>
              </a:rPr>
              <a:t>i</a:t>
            </a:r>
            <a:r>
              <a:rPr lang="en-IN" sz="1200" b="0" i="0" strike="noStrike" cap="none" spc="0" baseline="0" dirty="0">
                <a:solidFill>
                  <a:srgbClr val="000000"/>
                </a:solidFill>
                <a:effectLst/>
                <a:latin typeface="+mn-lt"/>
                <a:ea typeface="Helvetica"/>
                <a:cs typeface="Helvetica"/>
              </a:rPr>
              <a:t> </a:t>
            </a:r>
            <a:r>
              <a:rPr lang="pl" sz="1200" b="0" i="0" strike="noStrike" cap="none" spc="0" baseline="0" dirty="0">
                <a:solidFill>
                  <a:srgbClr val="000000"/>
                </a:solidFill>
                <a:effectLst/>
                <a:latin typeface="+mn-lt"/>
                <a:ea typeface="Helvetica"/>
                <a:cs typeface="Helvetica"/>
              </a:rPr>
              <a:t>nie zapewniły wystarczającej kontroli narażenia na pył.</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55100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315840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 sz="1200" b="0" i="0" strike="noStrike" cap="none" spc="0" baseline="0" dirty="0">
                <a:solidFill>
                  <a:srgbClr val="000000"/>
                </a:solidFill>
                <a:effectLst/>
                <a:latin typeface="+mn-lt"/>
                <a:ea typeface="Calibri"/>
                <a:cs typeface="Calibri"/>
              </a:rPr>
              <a:t>Poniższy diagram przedstawia</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skrócie proces zarządzania ryzykiem,</a:t>
            </a:r>
            <a:r>
              <a:rPr lang="en-IN" sz="1200" b="0" i="0" strike="noStrike" cap="none" spc="0" baseline="0" dirty="0">
                <a:solidFill>
                  <a:srgbClr val="000000"/>
                </a:solidFill>
                <a:effectLst/>
                <a:latin typeface="+mn-lt"/>
                <a:ea typeface="Calibri"/>
                <a:cs typeface="Calibri"/>
              </a:rPr>
              <a:t> z </a:t>
            </a:r>
            <a:r>
              <a:rPr lang="pl" sz="1200" b="0" i="0" strike="noStrike" cap="none" spc="0" baseline="0" dirty="0">
                <a:solidFill>
                  <a:srgbClr val="000000"/>
                </a:solidFill>
                <a:effectLst/>
                <a:latin typeface="+mn-lt"/>
                <a:ea typeface="Calibri"/>
                <a:cs typeface="Calibri"/>
              </a:rPr>
              <a:t>perspektywy zarówno pracodawcy, jak</a:t>
            </a:r>
            <a:r>
              <a:rPr lang="en-IN" sz="1200" b="0" i="0" strike="noStrike" cap="none" spc="0" baseline="0" dirty="0">
                <a:solidFill>
                  <a:srgbClr val="000000"/>
                </a:solidFill>
                <a:effectLst/>
                <a:latin typeface="+mn-lt"/>
                <a:ea typeface="Calibri"/>
                <a:cs typeface="Calibri"/>
              </a:rPr>
              <a:t> </a:t>
            </a:r>
            <a:r>
              <a:rPr lang="en-IN" sz="1200" b="0" i="0" strike="noStrike" cap="none" spc="0" baseline="0" dirty="0" err="1">
                <a:solidFill>
                  <a:srgbClr val="000000"/>
                </a:solidFill>
                <a:effectLst/>
                <a:latin typeface="+mn-lt"/>
                <a:ea typeface="Calibri"/>
                <a:cs typeface="Calibri"/>
              </a:rPr>
              <a:t>i</a:t>
            </a:r>
            <a:r>
              <a:rPr lang="en-IN" sz="1200" b="0" i="0" strike="noStrike" cap="none" spc="0" baseline="0" dirty="0">
                <a:solidFill>
                  <a:srgbClr val="000000"/>
                </a:solidFill>
                <a:effectLst/>
                <a:latin typeface="+mn-lt"/>
                <a:ea typeface="Calibri"/>
                <a:cs typeface="Calibri"/>
              </a:rPr>
              <a:t> </a:t>
            </a:r>
            <a:r>
              <a:rPr lang="pl" sz="1200" b="0" i="0" strike="noStrike" cap="none" spc="0" baseline="0" dirty="0">
                <a:solidFill>
                  <a:srgbClr val="000000"/>
                </a:solidFill>
                <a:effectLst/>
                <a:latin typeface="+mn-lt"/>
                <a:ea typeface="Calibri"/>
                <a:cs typeface="Calibri"/>
              </a:rPr>
              <a:t>pracownika,</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odniesieniu do kontroli respirabilnej krzemionki krystalicznej. Systemy BHP wdrażane</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firmach muszą być szanowane zarówno przez pracodawcę, jak</a:t>
            </a:r>
            <a:r>
              <a:rPr lang="en-IN" sz="1200" b="0" i="0" strike="noStrike" cap="none" spc="0" baseline="0" dirty="0">
                <a:solidFill>
                  <a:srgbClr val="000000"/>
                </a:solidFill>
                <a:effectLst/>
                <a:latin typeface="+mn-lt"/>
                <a:ea typeface="Calibri"/>
                <a:cs typeface="Calibri"/>
              </a:rPr>
              <a:t> </a:t>
            </a:r>
            <a:r>
              <a:rPr lang="en-IN" sz="1200" b="0" i="0" strike="noStrike" cap="none" spc="0" baseline="0" dirty="0" err="1">
                <a:solidFill>
                  <a:srgbClr val="000000"/>
                </a:solidFill>
                <a:effectLst/>
                <a:latin typeface="+mn-lt"/>
                <a:ea typeface="Calibri"/>
                <a:cs typeface="Calibri"/>
              </a:rPr>
              <a:t>i</a:t>
            </a:r>
            <a:r>
              <a:rPr lang="en-IN" sz="1200" b="0" i="0" strike="noStrike" cap="none" spc="0" baseline="0" dirty="0">
                <a:solidFill>
                  <a:srgbClr val="000000"/>
                </a:solidFill>
                <a:effectLst/>
                <a:latin typeface="+mn-lt"/>
                <a:ea typeface="Calibri"/>
                <a:cs typeface="Calibri"/>
              </a:rPr>
              <a:t> </a:t>
            </a:r>
            <a:r>
              <a:rPr lang="pl" sz="1200" b="0" i="0" strike="noStrike" cap="none" spc="0" baseline="0" dirty="0">
                <a:solidFill>
                  <a:srgbClr val="000000"/>
                </a:solidFill>
                <a:effectLst/>
                <a:latin typeface="+mn-lt"/>
                <a:ea typeface="Calibri"/>
                <a:cs typeface="Calibri"/>
              </a:rPr>
              <a:t>pracownika.</a:t>
            </a: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0247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ts val="2300"/>
              </a:lnSpc>
              <a:spcBef>
                <a:spcPts val="600"/>
              </a:spcBef>
              <a:spcAft>
                <a:spcPts val="600"/>
              </a:spcAft>
              <a:buClrTx/>
              <a:buSzTx/>
              <a:buFontTx/>
              <a:buNone/>
              <a:defRPr/>
            </a:pPr>
            <a:r>
              <a:rPr lang="pl" sz="1200" b="0" i="0" strike="noStrike" cap="none" spc="0" baseline="0" dirty="0">
                <a:solidFill>
                  <a:srgbClr val="000000"/>
                </a:solidFill>
                <a:effectLst/>
                <a:latin typeface="+mn-lt"/>
                <a:ea typeface="Helvetica"/>
                <a:cs typeface="Helvetica"/>
              </a:rPr>
              <a:t>ŚOI powinny być noszone tylko wtedy, gdy otrzymano konkretne instrukcje,</a:t>
            </a:r>
            <a:r>
              <a:rPr lang="en-IN" sz="1200" b="0" i="0" strike="noStrike" cap="none" spc="0" baseline="0" dirty="0">
                <a:solidFill>
                  <a:srgbClr val="000000"/>
                </a:solidFill>
                <a:effectLst/>
                <a:latin typeface="+mn-lt"/>
                <a:ea typeface="Helvetica"/>
                <a:cs typeface="Helvetica"/>
              </a:rPr>
              <a:t> </a:t>
            </a:r>
            <a:r>
              <a:rPr lang="en-IN" sz="1200" b="0" i="0" strike="noStrike" cap="none" spc="0" baseline="0" dirty="0" err="1">
                <a:solidFill>
                  <a:srgbClr val="000000"/>
                </a:solidFill>
                <a:effectLst/>
                <a:latin typeface="+mn-lt"/>
                <a:ea typeface="Helvetica"/>
                <a:cs typeface="Helvetica"/>
              </a:rPr>
              <a:t>i</a:t>
            </a:r>
            <a:r>
              <a:rPr lang="en-IN" sz="1200" b="0" i="0" strike="noStrike" cap="none" spc="0" baseline="0" dirty="0">
                <a:solidFill>
                  <a:srgbClr val="000000"/>
                </a:solidFill>
                <a:effectLst/>
                <a:latin typeface="+mn-lt"/>
                <a:ea typeface="Helvetica"/>
                <a:cs typeface="Helvetica"/>
              </a:rPr>
              <a:t> </a:t>
            </a:r>
            <a:r>
              <a:rPr lang="pl" sz="1200" b="0" i="0" strike="noStrike" cap="none" spc="0" baseline="0" dirty="0">
                <a:solidFill>
                  <a:srgbClr val="000000"/>
                </a:solidFill>
                <a:effectLst/>
                <a:latin typeface="+mn-lt"/>
                <a:ea typeface="Helvetica"/>
                <a:cs typeface="Helvetica"/>
              </a:rPr>
              <a:t>powinny być wybierane na podstawie ich skuteczności (np. wskaźnika ochrony), wygody</a:t>
            </a:r>
            <a:r>
              <a:rPr lang="en-IN" sz="1200" b="0" i="0" strike="noStrike" cap="none" spc="0" baseline="0" dirty="0">
                <a:solidFill>
                  <a:srgbClr val="000000"/>
                </a:solidFill>
                <a:effectLst/>
                <a:latin typeface="+mn-lt"/>
                <a:ea typeface="Helvetica"/>
                <a:cs typeface="Helvetica"/>
              </a:rPr>
              <a:t> </a:t>
            </a:r>
            <a:r>
              <a:rPr lang="en-IN" sz="1200" b="0" i="0" strike="noStrike" cap="none" spc="0" baseline="0" dirty="0" err="1">
                <a:solidFill>
                  <a:srgbClr val="000000"/>
                </a:solidFill>
                <a:effectLst/>
                <a:latin typeface="+mn-lt"/>
                <a:ea typeface="Helvetica"/>
                <a:cs typeface="Helvetica"/>
              </a:rPr>
              <a:t>i</a:t>
            </a:r>
            <a:r>
              <a:rPr lang="en-IN" sz="1200" b="0" i="0" strike="noStrike" cap="none" spc="0" baseline="0" dirty="0">
                <a:solidFill>
                  <a:srgbClr val="000000"/>
                </a:solidFill>
                <a:effectLst/>
                <a:latin typeface="+mn-lt"/>
                <a:ea typeface="Helvetica"/>
                <a:cs typeface="Helvetica"/>
              </a:rPr>
              <a:t> </a:t>
            </a:r>
            <a:r>
              <a:rPr lang="pl" sz="1200" b="0" i="0" strike="noStrike" cap="none" spc="0" baseline="0" dirty="0">
                <a:solidFill>
                  <a:srgbClr val="000000"/>
                </a:solidFill>
                <a:effectLst/>
                <a:latin typeface="+mn-lt"/>
                <a:ea typeface="Helvetica"/>
                <a:cs typeface="Helvetica"/>
              </a:rPr>
              <a:t>trwałości.</a:t>
            </a:r>
          </a:p>
          <a:p>
            <a:pPr algn="l">
              <a:lnSpc>
                <a:spcPts val="2300"/>
              </a:lnSpc>
              <a:spcBef>
                <a:spcPts val="600"/>
              </a:spcBef>
              <a:spcAft>
                <a:spcPts val="600"/>
              </a:spcAft>
            </a:pPr>
            <a:r>
              <a:rPr lang="pl" sz="1200" b="0" i="0" strike="noStrike" cap="none" spc="0" baseline="0" dirty="0">
                <a:solidFill>
                  <a:srgbClr val="000000"/>
                </a:solidFill>
                <a:effectLst/>
                <a:latin typeface="+mn-lt"/>
                <a:ea typeface="Helvetica"/>
                <a:cs typeface="Helvetica"/>
              </a:rPr>
              <a:t>Zadania, które wymagają zastosowania ŚOI będą opatrzone odpowiednim oznakowaniem</a:t>
            </a:r>
            <a:r>
              <a:rPr lang="en-IN" sz="1200" b="0" i="0" strike="noStrike" cap="none" spc="0" baseline="0" dirty="0">
                <a:solidFill>
                  <a:srgbClr val="000000"/>
                </a:solidFill>
                <a:effectLst/>
                <a:latin typeface="+mn-lt"/>
                <a:ea typeface="Helvetica"/>
                <a:cs typeface="Helvetica"/>
              </a:rPr>
              <a:t> </a:t>
            </a:r>
            <a:r>
              <a:rPr lang="en-IN" sz="1200" b="0" i="0" strike="noStrike" cap="none" spc="0" baseline="0" dirty="0" err="1">
                <a:solidFill>
                  <a:srgbClr val="000000"/>
                </a:solidFill>
                <a:effectLst/>
                <a:latin typeface="+mn-lt"/>
                <a:ea typeface="Helvetica"/>
                <a:cs typeface="Helvetica"/>
              </a:rPr>
              <a:t>i</a:t>
            </a:r>
            <a:r>
              <a:rPr lang="en-IN" sz="1200" b="0" i="0" strike="noStrike" cap="none" spc="0" baseline="0" dirty="0">
                <a:solidFill>
                  <a:srgbClr val="000000"/>
                </a:solidFill>
                <a:effectLst/>
                <a:latin typeface="+mn-lt"/>
                <a:ea typeface="Helvetica"/>
                <a:cs typeface="Helvetica"/>
              </a:rPr>
              <a:t> </a:t>
            </a:r>
            <a:r>
              <a:rPr lang="pl" sz="1200" b="0" i="0" strike="noStrike" cap="none" spc="0" baseline="0" dirty="0">
                <a:solidFill>
                  <a:srgbClr val="000000"/>
                </a:solidFill>
                <a:effectLst/>
                <a:latin typeface="+mn-lt"/>
                <a:ea typeface="Helvetica"/>
                <a:cs typeface="Helvetica"/>
              </a:rPr>
              <a:t>piktogramami.</a:t>
            </a:r>
          </a:p>
          <a:p>
            <a:pPr algn="l">
              <a:lnSpc>
                <a:spcPts val="2300"/>
              </a:lnSpc>
              <a:spcBef>
                <a:spcPts val="600"/>
              </a:spcBef>
              <a:spcAft>
                <a:spcPts val="600"/>
              </a:spcAft>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ts val="2300"/>
              </a:lnSpc>
              <a:spcBef>
                <a:spcPts val="600"/>
              </a:spcBef>
              <a:spcAft>
                <a:spcPts val="600"/>
              </a:spcAft>
              <a:buClrTx/>
              <a:buSzTx/>
              <a:buFontTx/>
              <a:buNone/>
              <a:defRPr/>
            </a:pPr>
            <a:r>
              <a:rPr lang="pl" sz="1200" b="0" i="0" strike="noStrike" cap="none" spc="0" baseline="0" dirty="0">
                <a:solidFill>
                  <a:srgbClr val="000000"/>
                </a:solidFill>
                <a:effectLst/>
                <a:latin typeface="+mn-lt"/>
                <a:ea typeface="Helvetica"/>
                <a:cs typeface="Helvetica"/>
              </a:rPr>
              <a:t>Odzież ochronna (kombinezony) musi być stosowana podczas wszystkich zadań związanych</a:t>
            </a:r>
            <a:r>
              <a:rPr lang="en-IN" sz="1200" b="0" i="0" strike="noStrike" cap="none" spc="0" baseline="0" dirty="0">
                <a:solidFill>
                  <a:srgbClr val="000000"/>
                </a:solidFill>
                <a:effectLst/>
                <a:latin typeface="+mn-lt"/>
                <a:ea typeface="Helvetica"/>
                <a:cs typeface="Helvetica"/>
              </a:rPr>
              <a:t> z </a:t>
            </a:r>
            <a:r>
              <a:rPr lang="pl" sz="1200" b="0" i="0" strike="noStrike" cap="none" spc="0" baseline="0" dirty="0">
                <a:solidFill>
                  <a:srgbClr val="000000"/>
                </a:solidFill>
                <a:effectLst/>
                <a:latin typeface="+mn-lt"/>
                <a:ea typeface="Helvetica"/>
                <a:cs typeface="Helvetica"/>
              </a:rPr>
              <a:t>występowaniem pyłu. Używanie kombinezonów</a:t>
            </a:r>
            <a:r>
              <a:rPr lang="en-IN" sz="1200" b="0" i="0" strike="noStrike" cap="none" spc="0" baseline="0" dirty="0">
                <a:solidFill>
                  <a:srgbClr val="000000"/>
                </a:solidFill>
                <a:effectLst/>
                <a:latin typeface="+mn-lt"/>
                <a:ea typeface="Helvetica"/>
                <a:cs typeface="Helvetica"/>
              </a:rPr>
              <a:t> w </a:t>
            </a:r>
            <a:r>
              <a:rPr lang="pl" sz="1200" b="0" i="0" strike="noStrike" cap="none" spc="0" baseline="0" dirty="0">
                <a:solidFill>
                  <a:srgbClr val="000000"/>
                </a:solidFill>
                <a:effectLst/>
                <a:latin typeface="+mn-lt"/>
                <a:ea typeface="Helvetica"/>
                <a:cs typeface="Helvetica"/>
              </a:rPr>
              <a:t>ciemnych kolorach może pomagać</a:t>
            </a:r>
            <a:r>
              <a:rPr lang="en-IN" sz="1200" b="0" i="0" strike="noStrike" cap="none" spc="0" baseline="0" dirty="0">
                <a:solidFill>
                  <a:srgbClr val="000000"/>
                </a:solidFill>
                <a:effectLst/>
                <a:latin typeface="+mn-lt"/>
                <a:ea typeface="Helvetica"/>
                <a:cs typeface="Helvetica"/>
              </a:rPr>
              <a:t> w </a:t>
            </a:r>
            <a:r>
              <a:rPr lang="pl" sz="1200" b="0" i="0" strike="noStrike" cap="none" spc="0" baseline="0" dirty="0">
                <a:solidFill>
                  <a:srgbClr val="000000"/>
                </a:solidFill>
                <a:effectLst/>
                <a:latin typeface="+mn-lt"/>
                <a:ea typeface="Helvetica"/>
                <a:cs typeface="Helvetica"/>
              </a:rPr>
              <a:t>wykazywaniu zapylenia.</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858687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pl" sz="1000" b="0" i="0" strike="noStrike" cap="none" spc="0" baseline="0">
                <a:solidFill>
                  <a:srgbClr val="000000"/>
                </a:solidFill>
                <a:effectLst/>
                <a:latin typeface="Helvetica"/>
                <a:ea typeface="Helvetica"/>
                <a:cs typeface="Helvetica"/>
              </a:rPr>
              <a:t>Niniejszy pakiet szkoleniowy stanowi część Przewodnika dobrych praktyk NEPSI, który znaleźć można na stronie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2504625-3DB5-084D-A760-230D3363D4D6}"/>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A11C52AD-058E-0C44-94F6-D2D20091411C}"/>
              </a:ext>
            </a:extLst>
          </p:cNvPr>
          <p:cNvSpPr txBox="1"/>
          <p:nvPr userDrawn="1"/>
        </p:nvSpPr>
        <p:spPr>
          <a:xfrm>
            <a:off x="8461420" y="429114"/>
            <a:ext cx="3355930"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 sz="1400" b="1" i="0" strike="noStrike" cap="none" spc="0" baseline="0" dirty="0">
                <a:solidFill>
                  <a:srgbClr val="F6A317"/>
                </a:solidFill>
                <a:effectLst/>
                <a:latin typeface="Helvetica"/>
                <a:ea typeface="Helvetica"/>
                <a:cs typeface="Helvetica"/>
              </a:rPr>
              <a:t>DOBRE PRAKTYKI DOTYCZĄCE SPRZĘTU OCHRONY INDYWIDUALNEJ (ŚOI) – SZKOLENIE</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mp4"/><Relationship Id="rId7" Type="http://schemas.openxmlformats.org/officeDocument/2006/relationships/notesSlide" Target="../notesSlides/notesSlide1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4.xml"/><Relationship Id="rId4" Type="http://schemas.openxmlformats.org/officeDocument/2006/relationships/video" Target="../media/media1.mp4"/></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9.tiff"/><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0.tiff"/><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24.xml"/><Relationship Id="rId7" Type="http://schemas.openxmlformats.org/officeDocument/2006/relationships/hyperlink" Target="https://guide.nepsi.eu/sheets" TargetMode="Externa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8.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25.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3" y="2902986"/>
            <a:ext cx="6565532" cy="1440413"/>
          </a:xfrm>
        </p:spPr>
        <p:txBody>
          <a:bodyPr/>
          <a:lstStyle/>
          <a:p>
            <a:pPr>
              <a:lnSpc>
                <a:spcPct val="100000"/>
              </a:lnSpc>
            </a:pPr>
            <a:r>
              <a:rPr lang="pl" sz="2800" b="1" i="0" strike="noStrike" cap="none" spc="0" baseline="0" dirty="0">
                <a:solidFill>
                  <a:srgbClr val="FFFFFF"/>
                </a:solidFill>
                <a:effectLst/>
                <a:latin typeface="Helvetica"/>
                <a:ea typeface="Helvetica"/>
                <a:cs typeface="Helvetica"/>
              </a:rPr>
              <a:t>DOBRE PRAKTYKI DOTYCZĄCE SPRZĘTU OCHRONY INDYWIDUALNEJ (ŚOI) – SZKOLENIE</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753393"/>
            <a:ext cx="7534275" cy="850900"/>
          </a:xfrm>
        </p:spPr>
        <p:txBody>
          <a:bodyPr/>
          <a:lstStyle/>
          <a:p>
            <a:endParaRPr lang="en-US"/>
          </a:p>
        </p:txBody>
      </p:sp>
      <p:sp>
        <p:nvSpPr>
          <p:cNvPr id="2" name="Rectangle 1">
            <a:extLst>
              <a:ext uri="{FF2B5EF4-FFF2-40B4-BE49-F238E27FC236}">
                <a16:creationId xmlns:a16="http://schemas.microsoft.com/office/drawing/2014/main" id="{04702FD7-418C-8F42-A6F8-35403B8ED33E}"/>
              </a:ext>
            </a:extLst>
          </p:cNvPr>
          <p:cNvSpPr/>
          <p:nvPr/>
        </p:nvSpPr>
        <p:spPr>
          <a:xfrm>
            <a:off x="7661565" y="323450"/>
            <a:ext cx="4100945" cy="775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74050-EFE3-3C4D-A75C-50ECCA65D77F}"/>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JAKICH ŚOI UŻYWAMY?</a:t>
            </a:r>
          </a:p>
        </p:txBody>
      </p:sp>
      <p:sp>
        <p:nvSpPr>
          <p:cNvPr id="3" name="Text Placeholder 2">
            <a:extLst>
              <a:ext uri="{FF2B5EF4-FFF2-40B4-BE49-F238E27FC236}">
                <a16:creationId xmlns:a16="http://schemas.microsoft.com/office/drawing/2014/main" id="{8839674E-EBDB-5746-BA39-FCE11B1B2360}"/>
              </a:ext>
            </a:extLst>
          </p:cNvPr>
          <p:cNvSpPr>
            <a:spLocks noGrp="1"/>
          </p:cNvSpPr>
          <p:nvPr>
            <p:ph type="body" sz="quarter" idx="11"/>
          </p:nvPr>
        </p:nvSpPr>
        <p:spPr/>
        <p:txBody>
          <a:bodyPr/>
          <a:lstStyle/>
          <a:p>
            <a:pPr>
              <a:lnSpc>
                <a:spcPts val="2400"/>
              </a:lnSpc>
              <a:spcBef>
                <a:spcPts val="600"/>
              </a:spcBef>
              <a:spcAft>
                <a:spcPts val="600"/>
              </a:spcAft>
              <a:defRPr/>
            </a:pPr>
            <a:r>
              <a:rPr lang="pl" sz="1800" b="0" i="0" strike="noStrike" cap="none" spc="0" baseline="0" dirty="0">
                <a:solidFill>
                  <a:srgbClr val="FF0000"/>
                </a:solidFill>
                <a:effectLst/>
                <a:latin typeface="Helvetica"/>
                <a:ea typeface="Helvetica"/>
                <a:cs typeface="Helvetica"/>
              </a:rPr>
              <a:t>Miejsce na tekst instruktora – Należy dodać tekst dotyczący ŚOI związany</a:t>
            </a:r>
            <a:r>
              <a:rPr lang="en-IN" sz="1800" b="0" i="0" strike="noStrike" cap="none" spc="0" baseline="0" dirty="0">
                <a:solidFill>
                  <a:srgbClr val="FF0000"/>
                </a:solidFill>
                <a:effectLst/>
                <a:latin typeface="Helvetica"/>
                <a:ea typeface="Helvetica"/>
                <a:cs typeface="Helvetica"/>
              </a:rPr>
              <a:t> z </a:t>
            </a:r>
            <a:r>
              <a:rPr lang="pl" sz="1800" b="0" i="0" strike="noStrike" cap="none" spc="0" baseline="0" dirty="0">
                <a:solidFill>
                  <a:srgbClr val="FF0000"/>
                </a:solidFill>
                <a:effectLst/>
                <a:latin typeface="Helvetica"/>
                <a:ea typeface="Helvetica"/>
                <a:cs typeface="Helvetica"/>
              </a:rPr>
              <a:t>konkretnym kontekstem</a:t>
            </a:r>
            <a:r>
              <a:rPr lang="en-IN" sz="1800" b="0" i="0" strike="noStrike" cap="none" spc="0" baseline="0" dirty="0">
                <a:solidFill>
                  <a:srgbClr val="FF0000"/>
                </a:solidFill>
                <a:effectLst/>
                <a:latin typeface="Helvetica"/>
                <a:ea typeface="Helvetica"/>
                <a:cs typeface="Helvetica"/>
              </a:rPr>
              <a:t> w </a:t>
            </a:r>
            <a:r>
              <a:rPr lang="pl" sz="1800" b="0" i="0" strike="noStrike" cap="none" spc="0" baseline="0" dirty="0">
                <a:solidFill>
                  <a:srgbClr val="FF0000"/>
                </a:solidFill>
                <a:effectLst/>
                <a:latin typeface="Helvetica"/>
                <a:ea typeface="Helvetica"/>
                <a:cs typeface="Helvetica"/>
              </a:rPr>
              <a:t>miejscu pracy.</a:t>
            </a:r>
          </a:p>
        </p:txBody>
      </p:sp>
      <p:pic>
        <p:nvPicPr>
          <p:cNvPr id="8" name="Picture 7">
            <a:extLst>
              <a:ext uri="{FF2B5EF4-FFF2-40B4-BE49-F238E27FC236}">
                <a16:creationId xmlns:a16="http://schemas.microsoft.com/office/drawing/2014/main" id="{8623C509-998C-714F-B232-A2DE1C0927ED}"/>
              </a:ext>
            </a:extLst>
          </p:cNvPr>
          <p:cNvPicPr>
            <a:picLocks noChangeAspect="1"/>
          </p:cNvPicPr>
          <p:nvPr/>
        </p:nvPicPr>
        <p:blipFill>
          <a:blip r:embed="rId3"/>
          <a:stretch>
            <a:fillRect/>
          </a:stretch>
        </p:blipFill>
        <p:spPr>
          <a:xfrm>
            <a:off x="7156124" y="2362676"/>
            <a:ext cx="4420029" cy="3340072"/>
          </a:xfrm>
          <a:prstGeom prst="rect">
            <a:avLst/>
          </a:prstGeom>
        </p:spPr>
      </p:pic>
      <p:pic>
        <p:nvPicPr>
          <p:cNvPr id="5" name="Picture 4">
            <a:extLst>
              <a:ext uri="{FF2B5EF4-FFF2-40B4-BE49-F238E27FC236}">
                <a16:creationId xmlns:a16="http://schemas.microsoft.com/office/drawing/2014/main" id="{1A8B897D-3C1F-0A4D-927D-CE0B8B9F316B}"/>
              </a:ext>
            </a:extLst>
          </p:cNvPr>
          <p:cNvPicPr>
            <a:picLocks noChangeAspect="1"/>
          </p:cNvPicPr>
          <p:nvPr/>
        </p:nvPicPr>
        <p:blipFill>
          <a:blip r:embed="rId4" cstate="print">
            <a:extLst>
              <a:ext uri="{28A0092B-C50C-407E-A947-70E740481C1C}">
                <a14:useLocalDpi xmlns:a14="http://schemas.microsoft.com/office/drawing/2010/main"/>
              </a:ext>
            </a:extLst>
          </a:blip>
          <a:srcRect l="6849" t="7506" r="6742" b="6210"/>
          <a:stretch>
            <a:fillRect/>
          </a:stretch>
        </p:blipFill>
        <p:spPr>
          <a:xfrm>
            <a:off x="8368653" y="2484660"/>
            <a:ext cx="894344" cy="893036"/>
          </a:xfrm>
          <a:prstGeom prst="rect">
            <a:avLst/>
          </a:prstGeom>
        </p:spPr>
      </p:pic>
    </p:spTree>
    <p:extLst>
      <p:ext uri="{BB962C8B-B14F-4D97-AF65-F5344CB8AC3E}">
        <p14:creationId xmlns:p14="http://schemas.microsoft.com/office/powerpoint/2010/main" val="69696871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B925A-54ED-9D45-B5AC-ED3DB26827D8}"/>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SPRAWDZANIE POD KĄTEM USZKODZEŃ</a:t>
            </a:r>
          </a:p>
        </p:txBody>
      </p:sp>
      <p:sp>
        <p:nvSpPr>
          <p:cNvPr id="3" name="Text Placeholder 2">
            <a:extLst>
              <a:ext uri="{FF2B5EF4-FFF2-40B4-BE49-F238E27FC236}">
                <a16:creationId xmlns:a16="http://schemas.microsoft.com/office/drawing/2014/main" id="{248ECCC8-D761-E44F-8159-39EAFB186A30}"/>
              </a:ext>
            </a:extLst>
          </p:cNvPr>
          <p:cNvSpPr>
            <a:spLocks noGrp="1"/>
          </p:cNvSpPr>
          <p:nvPr>
            <p:ph type="body" sz="quarter" idx="11"/>
          </p:nvPr>
        </p:nvSpPr>
        <p:spPr>
          <a:xfrm>
            <a:off x="799514" y="2802291"/>
            <a:ext cx="5453624" cy="3682369"/>
          </a:xfrm>
        </p:spPr>
        <p:txBody>
          <a:bodyPr/>
          <a:lstStyle/>
          <a:p>
            <a:pPr>
              <a:lnSpc>
                <a:spcPts val="2400"/>
              </a:lnSpc>
            </a:pPr>
            <a:r>
              <a:rPr lang="pl" sz="1800" b="0" i="0" strike="noStrike" cap="none" spc="0" baseline="0" dirty="0">
                <a:solidFill>
                  <a:srgbClr val="000000"/>
                </a:solidFill>
                <a:effectLst/>
                <a:latin typeface="Helvetica"/>
                <a:ea typeface="Helvetica"/>
                <a:cs typeface="Helvetica"/>
              </a:rPr>
              <a:t>Przed użyciem ŚOI należy je sprawdzać pod kątem uszkodzeń takich jak:</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Dziury</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Rozdarcia</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Wycieki</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Pęknięcia (na kaskach, maskach, okularach ochronnych, obuwiu</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noskami ochronnymi)</a:t>
            </a:r>
          </a:p>
          <a:p>
            <a:pPr>
              <a:lnSpc>
                <a:spcPts val="2400"/>
              </a:lnSpc>
            </a:pPr>
            <a:r>
              <a:rPr lang="pl" sz="1800" b="1" i="0" strike="noStrike" cap="none" spc="0" baseline="0" dirty="0">
                <a:solidFill>
                  <a:srgbClr val="000000"/>
                </a:solidFill>
                <a:effectLst/>
                <a:latin typeface="Helvetica"/>
                <a:ea typeface="Helvetica"/>
                <a:cs typeface="Helvetica"/>
              </a:rPr>
              <a:t>Uszkodzone ŚOI należy natychmiast wymieniać. </a:t>
            </a:r>
          </a:p>
        </p:txBody>
      </p:sp>
      <p:pic>
        <p:nvPicPr>
          <p:cNvPr id="5" name="Picture 4">
            <a:extLst>
              <a:ext uri="{FF2B5EF4-FFF2-40B4-BE49-F238E27FC236}">
                <a16:creationId xmlns:a16="http://schemas.microsoft.com/office/drawing/2014/main" id="{58E055E8-6F68-5F43-B609-6C5C4114A96F}"/>
              </a:ext>
            </a:extLst>
          </p:cNvPr>
          <p:cNvPicPr>
            <a:picLocks noChangeAspect="1"/>
          </p:cNvPicPr>
          <p:nvPr/>
        </p:nvPicPr>
        <p:blipFill>
          <a:blip r:embed="rId3"/>
          <a:srcRect l="34318" r="32971"/>
          <a:stretch>
            <a:fillRect/>
          </a:stretch>
        </p:blipFill>
        <p:spPr>
          <a:xfrm>
            <a:off x="6592709" y="1608532"/>
            <a:ext cx="5224383" cy="4436511"/>
          </a:xfrm>
          <a:prstGeom prst="rect">
            <a:avLst/>
          </a:prstGeom>
        </p:spPr>
      </p:pic>
      <p:pic>
        <p:nvPicPr>
          <p:cNvPr id="7" name="Picture 6">
            <a:extLst>
              <a:ext uri="{FF2B5EF4-FFF2-40B4-BE49-F238E27FC236}">
                <a16:creationId xmlns:a16="http://schemas.microsoft.com/office/drawing/2014/main" id="{5B74DA48-23F7-C247-89ED-4BD0F67C6F00}"/>
              </a:ext>
            </a:extLst>
          </p:cNvPr>
          <p:cNvPicPr>
            <a:picLocks noChangeAspect="1"/>
          </p:cNvPicPr>
          <p:nvPr/>
        </p:nvPicPr>
        <p:blipFill>
          <a:blip r:embed="rId4"/>
          <a:srcRect l="32500" t="16494" r="33088"/>
          <a:stretch>
            <a:fillRect/>
          </a:stretch>
        </p:blipFill>
        <p:spPr>
          <a:xfrm>
            <a:off x="2309248" y="3643723"/>
            <a:ext cx="402956" cy="977841"/>
          </a:xfrm>
          <a:prstGeom prst="rect">
            <a:avLst/>
          </a:prstGeom>
        </p:spPr>
      </p:pic>
      <p:sp>
        <p:nvSpPr>
          <p:cNvPr id="8" name="TextBox 7">
            <a:extLst>
              <a:ext uri="{FF2B5EF4-FFF2-40B4-BE49-F238E27FC236}">
                <a16:creationId xmlns:a16="http://schemas.microsoft.com/office/drawing/2014/main" id="{8C4C3F3E-1C21-3B4C-8527-B3A098E6F53C}"/>
              </a:ext>
            </a:extLst>
          </p:cNvPr>
          <p:cNvSpPr txBox="1"/>
          <p:nvPr/>
        </p:nvSpPr>
        <p:spPr>
          <a:xfrm>
            <a:off x="2680512" y="3949581"/>
            <a:ext cx="3604319" cy="366126"/>
          </a:xfrm>
          <a:prstGeom prst="rect">
            <a:avLst/>
          </a:prstGeom>
          <a:noFill/>
        </p:spPr>
        <p:txBody>
          <a:bodyPr wrap="none" rtlCol="0">
            <a:spAutoFit/>
          </a:bodyPr>
          <a:lstStyle/>
          <a:p>
            <a:r>
              <a:rPr lang="pl" sz="1800" b="0" i="0" strike="noStrike" cap="none" spc="0" baseline="0" dirty="0">
                <a:solidFill>
                  <a:srgbClr val="000000"/>
                </a:solidFill>
                <a:effectLst/>
                <a:latin typeface="Helvetica"/>
                <a:ea typeface="Helvetica"/>
                <a:cs typeface="Helvetica"/>
              </a:rPr>
              <a:t>(Kombinezony, rękawice, obuwie)</a:t>
            </a:r>
          </a:p>
        </p:txBody>
      </p:sp>
    </p:spTree>
    <p:extLst>
      <p:ext uri="{BB962C8B-B14F-4D97-AF65-F5344CB8AC3E}">
        <p14:creationId xmlns:p14="http://schemas.microsoft.com/office/powerpoint/2010/main" val="337288503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A1482A-B75E-B44B-A272-C31EF9AA334B}"/>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WŁAŚCIWE UŻYTKOWANIE</a:t>
            </a:r>
          </a:p>
        </p:txBody>
      </p:sp>
      <p:sp>
        <p:nvSpPr>
          <p:cNvPr id="3" name="Text Placeholder 2">
            <a:extLst>
              <a:ext uri="{FF2B5EF4-FFF2-40B4-BE49-F238E27FC236}">
                <a16:creationId xmlns:a16="http://schemas.microsoft.com/office/drawing/2014/main" id="{7696B54E-A209-A04E-A74E-636CF8554072}"/>
              </a:ext>
            </a:extLst>
          </p:cNvPr>
          <p:cNvSpPr>
            <a:spLocks noGrp="1"/>
          </p:cNvSpPr>
          <p:nvPr>
            <p:ph type="body" sz="quarter" idx="11"/>
          </p:nvPr>
        </p:nvSpPr>
        <p:spPr/>
        <p:txBody>
          <a:bodyPr/>
          <a:lstStyle/>
          <a:p>
            <a:pPr>
              <a:lnSpc>
                <a:spcPts val="2400"/>
              </a:lnSpc>
              <a:spcAft>
                <a:spcPts val="1000"/>
              </a:spcAft>
            </a:pPr>
            <a:r>
              <a:rPr lang="pl" sz="1800" b="0" i="0" strike="noStrike" cap="none" spc="0" baseline="0" dirty="0">
                <a:solidFill>
                  <a:srgbClr val="000000"/>
                </a:solidFill>
                <a:effectLst/>
                <a:latin typeface="Helvetica"/>
                <a:ea typeface="Helvetica"/>
                <a:cs typeface="Helvetica"/>
              </a:rPr>
              <a:t>Używając ŚOI, należy upewniać się, że:</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Są one dobrze dopasowane do noszącej je osoby</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Nie mają negatywnego wpływu na możliwość bezpiecznego wykonywania zadania przez pracownika (np. zbyt ograniczone pole widzenia)</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Są kompatybilne</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innymi ŚOI</a:t>
            </a:r>
          </a:p>
          <a:p>
            <a:pPr marL="285750" indent="-285750">
              <a:lnSpc>
                <a:spcPts val="2400"/>
              </a:lnSpc>
              <a:buFont typeface="Arial" panose="020B0604020202020204" pitchFamily="34" charset="0"/>
              <a:buChar char="•"/>
            </a:pPr>
            <a:endParaRPr lang="en-US" sz="1800" dirty="0"/>
          </a:p>
          <a:p>
            <a:pPr marL="285750" indent="-285750">
              <a:lnSpc>
                <a:spcPts val="2400"/>
              </a:lnSpc>
              <a:buFont typeface="Arial" panose="020B0604020202020204" pitchFamily="34" charset="0"/>
              <a:buChar char="•"/>
            </a:pPr>
            <a:endParaRPr lang="en-US" sz="1800" dirty="0"/>
          </a:p>
        </p:txBody>
      </p:sp>
      <p:pic>
        <p:nvPicPr>
          <p:cNvPr id="5" name="Picture 4">
            <a:extLst>
              <a:ext uri="{FF2B5EF4-FFF2-40B4-BE49-F238E27FC236}">
                <a16:creationId xmlns:a16="http://schemas.microsoft.com/office/drawing/2014/main" id="{631017B4-6D27-4C49-92ED-BDF31B9873D3}"/>
              </a:ext>
            </a:extLst>
          </p:cNvPr>
          <p:cNvPicPr>
            <a:picLocks noChangeAspect="1"/>
          </p:cNvPicPr>
          <p:nvPr/>
        </p:nvPicPr>
        <p:blipFill>
          <a:blip r:embed="rId3"/>
          <a:srcRect r="21530"/>
          <a:stretch>
            <a:fillRect/>
          </a:stretch>
        </p:blipFill>
        <p:spPr>
          <a:xfrm>
            <a:off x="6595119" y="1608531"/>
            <a:ext cx="5221973" cy="4436510"/>
          </a:xfrm>
          <a:prstGeom prst="rect">
            <a:avLst/>
          </a:prstGeom>
        </p:spPr>
      </p:pic>
    </p:spTree>
    <p:extLst>
      <p:ext uri="{BB962C8B-B14F-4D97-AF65-F5344CB8AC3E}">
        <p14:creationId xmlns:p14="http://schemas.microsoft.com/office/powerpoint/2010/main" val="57055374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11E4F-A422-734A-A392-D33C4A7B5267}"/>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PO UŻYCIU</a:t>
            </a:r>
          </a:p>
        </p:txBody>
      </p:sp>
      <p:sp>
        <p:nvSpPr>
          <p:cNvPr id="3" name="Text Placeholder 2">
            <a:extLst>
              <a:ext uri="{FF2B5EF4-FFF2-40B4-BE49-F238E27FC236}">
                <a16:creationId xmlns:a16="http://schemas.microsoft.com/office/drawing/2014/main" id="{F3B44AF0-A531-9641-A70E-4F3857D1A398}"/>
              </a:ext>
            </a:extLst>
          </p:cNvPr>
          <p:cNvSpPr>
            <a:spLocks noGrp="1"/>
          </p:cNvSpPr>
          <p:nvPr>
            <p:ph type="body" sz="quarter" idx="11"/>
          </p:nvPr>
        </p:nvSpPr>
        <p:spPr/>
        <p:txBody>
          <a:bodyPr/>
          <a:lstStyle/>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Do bezpiecznego usuwania pyłu</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ŚOI należy używać pryszniców powietrznych, jeśli są dostępne</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Brudną odzież należy przechowywać</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przeznaczonych do tego miejscach</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Nie należy zabierać brudnych ŚOI do domu</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ŚOI należy wymieniać na nowe zgodnie</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zaleceniami producenta</a:t>
            </a:r>
          </a:p>
          <a:p>
            <a:pPr marL="285750" indent="-285750">
              <a:lnSpc>
                <a:spcPts val="2400"/>
              </a:lnSpc>
              <a:buFont typeface="Arial" panose="020B0604020202020204" pitchFamily="34" charset="0"/>
              <a:buChar char="•"/>
            </a:pPr>
            <a:endParaRPr lang="en-US" sz="1800" dirty="0"/>
          </a:p>
        </p:txBody>
      </p:sp>
      <p:pic>
        <p:nvPicPr>
          <p:cNvPr id="6" name="Picture 5">
            <a:extLst>
              <a:ext uri="{FF2B5EF4-FFF2-40B4-BE49-F238E27FC236}">
                <a16:creationId xmlns:a16="http://schemas.microsoft.com/office/drawing/2014/main" id="{E2B9C919-B8CF-EA49-8E3C-BE5E86C1E058}"/>
              </a:ext>
            </a:extLst>
          </p:cNvPr>
          <p:cNvPicPr>
            <a:picLocks noChangeAspect="1"/>
          </p:cNvPicPr>
          <p:nvPr/>
        </p:nvPicPr>
        <p:blipFill>
          <a:blip r:embed="rId3"/>
          <a:srcRect l="5841" r="32728"/>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58518753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11E4F-A422-734A-A392-D33C4A7B5267}"/>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FILTRY</a:t>
            </a:r>
          </a:p>
        </p:txBody>
      </p:sp>
      <p:sp>
        <p:nvSpPr>
          <p:cNvPr id="3" name="Text Placeholder 2">
            <a:extLst>
              <a:ext uri="{FF2B5EF4-FFF2-40B4-BE49-F238E27FC236}">
                <a16:creationId xmlns:a16="http://schemas.microsoft.com/office/drawing/2014/main" id="{F3B44AF0-A531-9641-A70E-4F3857D1A398}"/>
              </a:ext>
            </a:extLst>
          </p:cNvPr>
          <p:cNvSpPr>
            <a:spLocks noGrp="1"/>
          </p:cNvSpPr>
          <p:nvPr>
            <p:ph type="body" sz="quarter" idx="11"/>
          </p:nvPr>
        </p:nvSpPr>
        <p:spPr/>
        <p:txBody>
          <a:bodyPr/>
          <a:lstStyle/>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Maski</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filtry przeciwpyłowe są zazwyczaj klasyfikowane jako FFP1, FFP2</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FFP3.  </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Ponieważ pył respirabilnej krzemionki krystalicznej (RKK) uznawany jest za szkodliwy pył wysokiego ryzyka, należy nosić maski klasy FFP2 lub FFP3</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filtrem bądź filtry N95 lub wyższe, zgodnie</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własną oceną ryzyka. </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Klasyfikacja maski znajduje się na jej etykiecie.</a:t>
            </a:r>
          </a:p>
        </p:txBody>
      </p:sp>
      <p:pic>
        <p:nvPicPr>
          <p:cNvPr id="8" name="Picture 7" descr="A picture containing table&#10;&#10;Description automatically generated">
            <a:extLst>
              <a:ext uri="{FF2B5EF4-FFF2-40B4-BE49-F238E27FC236}">
                <a16:creationId xmlns:a16="http://schemas.microsoft.com/office/drawing/2014/main" id="{4ECD72EF-BDCD-2A4D-91DC-59D7E88B7F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6754" y="1640901"/>
            <a:ext cx="4208002" cy="3993534"/>
          </a:xfrm>
          <a:prstGeom prst="rect">
            <a:avLst/>
          </a:prstGeom>
        </p:spPr>
      </p:pic>
    </p:spTree>
    <p:extLst>
      <p:ext uri="{BB962C8B-B14F-4D97-AF65-F5344CB8AC3E}">
        <p14:creationId xmlns:p14="http://schemas.microsoft.com/office/powerpoint/2010/main" val="4236319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7718CF-F620-0D4F-832A-7E8330B213A0}"/>
              </a:ext>
            </a:extLst>
          </p:cNvPr>
          <p:cNvSpPr>
            <a:spLocks noGrp="1"/>
          </p:cNvSpPr>
          <p:nvPr>
            <p:ph type="body" sz="quarter" idx="10"/>
            <p:custDataLst>
              <p:tags r:id="rId1"/>
            </p:custDataLst>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PRANIE ODZIEŻY</a:t>
            </a:r>
          </a:p>
        </p:txBody>
      </p:sp>
      <p:sp>
        <p:nvSpPr>
          <p:cNvPr id="3" name="Text Placeholder 2">
            <a:extLst>
              <a:ext uri="{FF2B5EF4-FFF2-40B4-BE49-F238E27FC236}">
                <a16:creationId xmlns:a16="http://schemas.microsoft.com/office/drawing/2014/main" id="{8E2873F5-437E-744A-9A45-B877F9EE403D}"/>
              </a:ext>
            </a:extLst>
          </p:cNvPr>
          <p:cNvSpPr>
            <a:spLocks noGrp="1"/>
          </p:cNvSpPr>
          <p:nvPr>
            <p:ph type="body" sz="quarter" idx="11"/>
            <p:custDataLst>
              <p:tags r:id="rId2"/>
            </p:custDataLst>
          </p:nvPr>
        </p:nvSpPr>
        <p:spPr>
          <a:xfrm>
            <a:off x="777243" y="2362676"/>
            <a:ext cx="5113603" cy="3682369"/>
          </a:xfrm>
        </p:spPr>
        <p:txBody>
          <a:bodyPr/>
          <a:lstStyle/>
          <a:p>
            <a:pPr>
              <a:lnSpc>
                <a:spcPts val="2400"/>
              </a:lnSpc>
            </a:pPr>
            <a:r>
              <a:rPr lang="pl" sz="1800" b="0" i="0" strike="noStrike" cap="none" spc="0" baseline="0">
                <a:solidFill>
                  <a:srgbClr val="000000"/>
                </a:solidFill>
                <a:effectLst/>
                <a:latin typeface="Helvetica"/>
                <a:ea typeface="Helvetica"/>
                <a:cs typeface="Helvetica"/>
              </a:rPr>
              <a:t>Celem uniknięcia niepożądanego narażenia na pył zawsze należy stosować odpowiedni sprzęt piorący.</a:t>
            </a:r>
          </a:p>
        </p:txBody>
      </p:sp>
      <p:pic>
        <p:nvPicPr>
          <p:cNvPr id="4" name="PPE.mp4" descr="PPE.mp4">
            <a:hlinkClick r:id="" action="ppaction://media"/>
            <a:extLst>
              <a:ext uri="{FF2B5EF4-FFF2-40B4-BE49-F238E27FC236}">
                <a16:creationId xmlns:a16="http://schemas.microsoft.com/office/drawing/2014/main" id="{6D35DEEA-071D-9F46-BE2B-E6EC22B90422}"/>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6096000" y="1608138"/>
            <a:ext cx="5715000" cy="4572000"/>
          </a:xfrm>
          <a:prstGeom prst="rect">
            <a:avLst/>
          </a:prstGeom>
        </p:spPr>
      </p:pic>
    </p:spTree>
    <p:extLst>
      <p:ext uri="{BB962C8B-B14F-4D97-AF65-F5344CB8AC3E}">
        <p14:creationId xmlns:p14="http://schemas.microsoft.com/office/powerpoint/2010/main" val="2972937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17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4" y="1640901"/>
            <a:ext cx="7680956" cy="850900"/>
          </a:xfrm>
        </p:spPr>
        <p:txBody>
          <a:bodyPr/>
          <a:lstStyle/>
          <a:p>
            <a:pPr>
              <a:lnSpc>
                <a:spcPct val="100000"/>
              </a:lnSpc>
            </a:pPr>
            <a:r>
              <a:rPr lang="pl" sz="2800" b="1" i="0" strike="noStrike" cap="none" spc="0" baseline="0" dirty="0">
                <a:solidFill>
                  <a:srgbClr val="F6A317"/>
                </a:solidFill>
                <a:effectLst/>
                <a:latin typeface="Helvetica"/>
                <a:ea typeface="Helvetica"/>
                <a:cs typeface="Helvetica"/>
              </a:rPr>
              <a:t>CO NALEŻY, A CZEGO NIE NALEŻY ROBIĆ, KORZYSTAJĄC Z ŚOI</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4" y="2636342"/>
            <a:ext cx="11076503" cy="3230407"/>
          </a:xfrm>
        </p:spPr>
        <p:txBody>
          <a:bodyPr/>
          <a:lstStyle/>
          <a:p>
            <a:pPr>
              <a:lnSpc>
                <a:spcPct val="100000"/>
              </a:lnSpc>
              <a:spcBef>
                <a:spcPts val="600"/>
              </a:spcBef>
            </a:pPr>
            <a:r>
              <a:rPr lang="pl" sz="1500" b="1" i="0" strike="noStrike" cap="none" spc="0" baseline="0" dirty="0">
                <a:solidFill>
                  <a:srgbClr val="000000"/>
                </a:solidFill>
                <a:effectLst/>
                <a:latin typeface="Helvetica"/>
                <a:ea typeface="Helvetica"/>
                <a:cs typeface="Helvetica"/>
              </a:rPr>
              <a:t>NALEŻY</a:t>
            </a:r>
          </a:p>
          <a:p>
            <a:pPr marL="285750" indent="-285750">
              <a:lnSpc>
                <a:spcPct val="100000"/>
              </a:lnSpc>
              <a:spcBef>
                <a:spcPts val="600"/>
              </a:spcBef>
              <a:buSzPct val="85000"/>
              <a:buFont typeface=".Apple Color Emoji UI"/>
              <a:buChar char="✅"/>
            </a:pPr>
            <a:r>
              <a:rPr lang="pl" sz="1500" b="0" i="0" strike="noStrike" cap="none" spc="0" baseline="0" dirty="0">
                <a:solidFill>
                  <a:srgbClr val="000000"/>
                </a:solidFill>
                <a:effectLst/>
                <a:latin typeface="Helvetica"/>
                <a:ea typeface="Helvetica"/>
                <a:cs typeface="Helvetica"/>
              </a:rPr>
              <a:t>Postępować zgodnie</a:t>
            </a:r>
            <a:r>
              <a:rPr lang="en-IN" sz="1500" b="0" i="0" strike="noStrike" cap="none" spc="0" baseline="0" dirty="0">
                <a:solidFill>
                  <a:srgbClr val="000000"/>
                </a:solidFill>
                <a:effectLst/>
                <a:latin typeface="Helvetica"/>
                <a:ea typeface="Helvetica"/>
                <a:cs typeface="Helvetica"/>
              </a:rPr>
              <a:t> z </a:t>
            </a:r>
            <a:r>
              <a:rPr lang="pl" sz="1500" b="0" i="0" strike="noStrike" cap="none" spc="0" baseline="0" dirty="0">
                <a:solidFill>
                  <a:srgbClr val="000000"/>
                </a:solidFill>
                <a:effectLst/>
                <a:latin typeface="Helvetica"/>
                <a:ea typeface="Helvetica"/>
                <a:cs typeface="Helvetica"/>
              </a:rPr>
              <a:t>instrukcjami producenta</a:t>
            </a:r>
          </a:p>
          <a:p>
            <a:pPr marL="285750" indent="-285750">
              <a:lnSpc>
                <a:spcPct val="100000"/>
              </a:lnSpc>
              <a:spcBef>
                <a:spcPts val="600"/>
              </a:spcBef>
              <a:buSzPct val="85000"/>
              <a:buFont typeface=".Apple Color Emoji UI"/>
              <a:buChar char="✅"/>
            </a:pPr>
            <a:r>
              <a:rPr lang="pl" sz="1500" b="0" i="0" strike="noStrike" cap="none" spc="0" baseline="0" dirty="0">
                <a:solidFill>
                  <a:srgbClr val="000000"/>
                </a:solidFill>
                <a:effectLst/>
                <a:latin typeface="Helvetica"/>
                <a:ea typeface="Helvetica"/>
                <a:cs typeface="Helvetica"/>
              </a:rPr>
              <a:t>Upewniać się, że ŚOI są dobrze dopasowane. Zarost nie może negatywnie wpływać na skuteczność sprzętu ochrony dróg oddechowych.</a:t>
            </a:r>
          </a:p>
          <a:p>
            <a:pPr marL="285750" indent="-285750">
              <a:lnSpc>
                <a:spcPct val="100000"/>
              </a:lnSpc>
              <a:spcBef>
                <a:spcPts val="600"/>
              </a:spcBef>
              <a:buSzPct val="85000"/>
              <a:buFont typeface=".Apple Color Emoji UI"/>
              <a:buChar char="✅"/>
            </a:pPr>
            <a:r>
              <a:rPr lang="pl" sz="1500" b="0" i="0" strike="noStrike" cap="none" spc="0" baseline="0" dirty="0">
                <a:solidFill>
                  <a:srgbClr val="000000"/>
                </a:solidFill>
                <a:effectLst/>
                <a:latin typeface="Helvetica"/>
                <a:ea typeface="Helvetica"/>
                <a:cs typeface="Helvetica"/>
              </a:rPr>
              <a:t>Upewniać się, że poszczególne ŚOI są ze sobą kompatybilne, gdy są noszone jednocześnie</a:t>
            </a:r>
          </a:p>
          <a:p>
            <a:pPr marL="285750" indent="-285750">
              <a:lnSpc>
                <a:spcPct val="100000"/>
              </a:lnSpc>
              <a:spcBef>
                <a:spcPts val="600"/>
              </a:spcBef>
              <a:buSzPct val="85000"/>
              <a:buFont typeface=".Apple Color Emoji UI"/>
              <a:buChar char="✅"/>
            </a:pPr>
            <a:r>
              <a:rPr lang="pl" sz="1500" b="0" i="0" strike="noStrike" cap="none" spc="0" baseline="0" dirty="0">
                <a:solidFill>
                  <a:srgbClr val="000000"/>
                </a:solidFill>
                <a:effectLst/>
                <a:latin typeface="Helvetica"/>
                <a:ea typeface="Helvetica"/>
                <a:cs typeface="Helvetica"/>
              </a:rPr>
              <a:t>Czyścić ŚOI wielokrotnego użytku po użyciu, a następnie zgodnie</a:t>
            </a:r>
            <a:r>
              <a:rPr lang="en-IN" sz="1500" b="0" i="0" strike="noStrike" cap="none" spc="0" baseline="0" dirty="0">
                <a:solidFill>
                  <a:srgbClr val="000000"/>
                </a:solidFill>
                <a:effectLst/>
                <a:latin typeface="Helvetica"/>
                <a:ea typeface="Helvetica"/>
                <a:cs typeface="Helvetica"/>
              </a:rPr>
              <a:t> z </a:t>
            </a:r>
            <a:r>
              <a:rPr lang="pl" sz="1500" b="0" i="0" strike="noStrike" cap="none" spc="0" baseline="0" dirty="0">
                <a:solidFill>
                  <a:srgbClr val="000000"/>
                </a:solidFill>
                <a:effectLst/>
                <a:latin typeface="Helvetica"/>
                <a:ea typeface="Helvetica"/>
                <a:cs typeface="Helvetica"/>
              </a:rPr>
              <a:t>potrzebą przechowywać je</a:t>
            </a:r>
            <a:r>
              <a:rPr lang="en-IN" sz="1500" b="0" i="0" strike="noStrike" cap="none" spc="0" baseline="0" dirty="0">
                <a:solidFill>
                  <a:srgbClr val="000000"/>
                </a:solidFill>
                <a:effectLst/>
                <a:latin typeface="Helvetica"/>
                <a:ea typeface="Helvetica"/>
                <a:cs typeface="Helvetica"/>
              </a:rPr>
              <a:t> w </a:t>
            </a:r>
            <a:r>
              <a:rPr lang="pl" sz="1500" b="0" i="0" strike="noStrike" cap="none" spc="0" baseline="0" dirty="0">
                <a:solidFill>
                  <a:srgbClr val="000000"/>
                </a:solidFill>
                <a:effectLst/>
                <a:latin typeface="Helvetica"/>
                <a:ea typeface="Helvetica"/>
                <a:cs typeface="Helvetica"/>
              </a:rPr>
              <a:t>przeznaczonym do tego suchym miejscu</a:t>
            </a:r>
          </a:p>
          <a:p>
            <a:pPr marL="285750" indent="-285750">
              <a:lnSpc>
                <a:spcPct val="100000"/>
              </a:lnSpc>
              <a:spcBef>
                <a:spcPts val="600"/>
              </a:spcBef>
              <a:spcAft>
                <a:spcPts val="600"/>
              </a:spcAft>
              <a:buSzPct val="85000"/>
              <a:buFont typeface=".Apple Color Emoji UI"/>
              <a:buChar char="✅"/>
            </a:pPr>
            <a:r>
              <a:rPr lang="pl" sz="1500" b="0" i="0" strike="noStrike" cap="none" spc="0" baseline="0" dirty="0">
                <a:solidFill>
                  <a:srgbClr val="000000"/>
                </a:solidFill>
                <a:effectLst/>
                <a:latin typeface="Helvetica"/>
                <a:ea typeface="Helvetica"/>
                <a:cs typeface="Helvetica"/>
              </a:rPr>
              <a:t>Brudne kombinezony należy przechowywać</a:t>
            </a:r>
            <a:r>
              <a:rPr lang="en-IN" sz="1500" b="0" i="0" strike="noStrike" cap="none" spc="0" baseline="0" dirty="0">
                <a:solidFill>
                  <a:srgbClr val="000000"/>
                </a:solidFill>
                <a:effectLst/>
                <a:latin typeface="Helvetica"/>
                <a:ea typeface="Helvetica"/>
                <a:cs typeface="Helvetica"/>
              </a:rPr>
              <a:t> z </a:t>
            </a:r>
            <a:r>
              <a:rPr lang="pl" sz="1500" b="0" i="0" strike="noStrike" cap="none" spc="0" baseline="0" dirty="0">
                <a:solidFill>
                  <a:srgbClr val="000000"/>
                </a:solidFill>
                <a:effectLst/>
                <a:latin typeface="Helvetica"/>
                <a:ea typeface="Helvetica"/>
                <a:cs typeface="Helvetica"/>
              </a:rPr>
              <a:t>dala od czystej odzieży</a:t>
            </a:r>
            <a:r>
              <a:rPr lang="en-IN" sz="1500" b="0" i="0" strike="noStrike" cap="none" spc="0" baseline="0" dirty="0">
                <a:solidFill>
                  <a:srgbClr val="000000"/>
                </a:solidFill>
                <a:effectLst/>
                <a:latin typeface="Helvetica"/>
                <a:ea typeface="Helvetica"/>
                <a:cs typeface="Helvetica"/>
              </a:rPr>
              <a:t> </a:t>
            </a:r>
            <a:r>
              <a:rPr lang="en-IN" sz="1500" b="0" i="0" strike="noStrike" cap="none" spc="0" baseline="0" dirty="0" err="1">
                <a:solidFill>
                  <a:srgbClr val="000000"/>
                </a:solidFill>
                <a:effectLst/>
                <a:latin typeface="Helvetica"/>
                <a:ea typeface="Helvetica"/>
                <a:cs typeface="Helvetica"/>
              </a:rPr>
              <a:t>i</a:t>
            </a:r>
            <a:r>
              <a:rPr lang="en-IN" sz="1500" b="0" i="0" strike="noStrike" cap="none" spc="0" baseline="0" dirty="0">
                <a:solidFill>
                  <a:srgbClr val="000000"/>
                </a:solidFill>
                <a:effectLst/>
                <a:latin typeface="Helvetica"/>
                <a:ea typeface="Helvetica"/>
                <a:cs typeface="Helvetica"/>
              </a:rPr>
              <a:t> </a:t>
            </a:r>
            <a:r>
              <a:rPr lang="pl" sz="1500" b="0" i="0" strike="noStrike" cap="none" spc="0" baseline="0" dirty="0">
                <a:solidFill>
                  <a:srgbClr val="000000"/>
                </a:solidFill>
                <a:effectLst/>
                <a:latin typeface="Helvetica"/>
                <a:ea typeface="Helvetica"/>
                <a:cs typeface="Helvetica"/>
              </a:rPr>
              <a:t>regularnie oddawać do prania</a:t>
            </a:r>
          </a:p>
          <a:p>
            <a:pPr>
              <a:lnSpc>
                <a:spcPct val="100000"/>
              </a:lnSpc>
              <a:spcBef>
                <a:spcPts val="600"/>
              </a:spcBef>
            </a:pPr>
            <a:r>
              <a:rPr lang="pl" sz="1500" b="1" i="0" strike="noStrike" cap="none" spc="0" baseline="0" dirty="0">
                <a:solidFill>
                  <a:srgbClr val="000000"/>
                </a:solidFill>
                <a:effectLst/>
                <a:latin typeface="Helvetica"/>
                <a:ea typeface="Helvetica"/>
                <a:cs typeface="Helvetica"/>
              </a:rPr>
              <a:t>NIE NALEŻY</a:t>
            </a:r>
          </a:p>
          <a:p>
            <a:pPr marL="285750" indent="-285750">
              <a:lnSpc>
                <a:spcPct val="100000"/>
              </a:lnSpc>
              <a:spcBef>
                <a:spcPts val="600"/>
              </a:spcBef>
              <a:buSzPct val="85000"/>
              <a:buFont typeface=".Apple Color Emoji UI"/>
              <a:buChar char="❌"/>
            </a:pPr>
            <a:r>
              <a:rPr lang="pl" sz="1500" b="0" i="0" strike="noStrike" cap="none" spc="0" baseline="0" dirty="0">
                <a:solidFill>
                  <a:srgbClr val="000000"/>
                </a:solidFill>
                <a:effectLst/>
                <a:latin typeface="Helvetica"/>
                <a:ea typeface="Helvetica"/>
                <a:cs typeface="Helvetica"/>
              </a:rPr>
              <a:t>Używać ŚOI, które są uszkodzone lub nadmiernie zużyte</a:t>
            </a:r>
          </a:p>
          <a:p>
            <a:pPr marL="285750" indent="-285750">
              <a:lnSpc>
                <a:spcPct val="100000"/>
              </a:lnSpc>
              <a:spcBef>
                <a:spcPts val="600"/>
              </a:spcBef>
              <a:buSzPct val="85000"/>
              <a:buFont typeface=".Apple Color Emoji UI"/>
              <a:buChar char="❌"/>
            </a:pPr>
            <a:r>
              <a:rPr lang="pl" sz="1500" b="0" i="0" strike="noStrike" cap="none" spc="0" baseline="0" dirty="0">
                <a:solidFill>
                  <a:srgbClr val="000000"/>
                </a:solidFill>
                <a:effectLst/>
                <a:latin typeface="Helvetica"/>
                <a:ea typeface="Helvetica"/>
                <a:cs typeface="Helvetica"/>
              </a:rPr>
              <a:t>Używać ŚOI bez potrzeby. Niektóre ŚOI mogą ograniczać możliwość bezpiecznego wykonywania zadania przez pracownika.</a:t>
            </a:r>
          </a:p>
          <a:p>
            <a:pPr marL="285750" indent="-285750">
              <a:lnSpc>
                <a:spcPct val="100000"/>
              </a:lnSpc>
              <a:spcBef>
                <a:spcPts val="600"/>
              </a:spcBef>
              <a:buSzPct val="85000"/>
              <a:buFont typeface=".Apple Color Emoji UI"/>
              <a:buChar char="❌"/>
            </a:pPr>
            <a:r>
              <a:rPr lang="pl" sz="1500" b="0" i="0" strike="noStrike" cap="none" spc="0" baseline="0" dirty="0">
                <a:solidFill>
                  <a:srgbClr val="000000"/>
                </a:solidFill>
                <a:effectLst/>
                <a:latin typeface="Helvetica"/>
                <a:ea typeface="Helvetica"/>
                <a:cs typeface="Helvetica"/>
              </a:rPr>
              <a:t>Zabierać ŚOI do domu</a:t>
            </a:r>
          </a:p>
          <a:p>
            <a:pPr marL="285750" indent="-285750">
              <a:lnSpc>
                <a:spcPct val="100000"/>
              </a:lnSpc>
              <a:spcBef>
                <a:spcPts val="600"/>
              </a:spcBef>
              <a:buSzPct val="85000"/>
              <a:buFont typeface=".Apple Color Emoji UI"/>
              <a:buChar char="✅"/>
            </a:pPr>
            <a:endParaRPr lang="en-US" sz="1500" dirty="0"/>
          </a:p>
        </p:txBody>
      </p:sp>
    </p:spTree>
    <p:extLst>
      <p:ext uri="{BB962C8B-B14F-4D97-AF65-F5344CB8AC3E}">
        <p14:creationId xmlns:p14="http://schemas.microsoft.com/office/powerpoint/2010/main" val="34422262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WNIOSKI</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a:xfrm>
            <a:off x="777243" y="2362676"/>
            <a:ext cx="6045588" cy="3682369"/>
          </a:xfrm>
        </p:spPr>
        <p:txBody>
          <a:bodyPr/>
          <a:lstStyle/>
          <a:p>
            <a:pPr>
              <a:lnSpc>
                <a:spcPts val="2400"/>
              </a:lnSpc>
              <a:spcBef>
                <a:spcPts val="600"/>
              </a:spcBef>
              <a:spcAft>
                <a:spcPts val="1000"/>
              </a:spcAft>
            </a:pPr>
            <a:r>
              <a:rPr lang="pl" sz="1800" b="0" i="0" strike="noStrike" cap="none" spc="0" baseline="0" dirty="0">
                <a:solidFill>
                  <a:srgbClr val="000000"/>
                </a:solidFill>
                <a:effectLst/>
                <a:latin typeface="Helvetica"/>
                <a:ea typeface="Helvetica"/>
                <a:cs typeface="Helvetica"/>
              </a:rPr>
              <a:t>Podczas używania ŚOI należy pamiętać</a:t>
            </a:r>
            <a:r>
              <a:rPr lang="en-IN" sz="1800" b="0" i="0" strike="noStrike" cap="none" spc="0" baseline="0" dirty="0">
                <a:solidFill>
                  <a:srgbClr val="000000"/>
                </a:solidFill>
                <a:effectLst/>
                <a:latin typeface="Helvetica"/>
                <a:ea typeface="Helvetica"/>
                <a:cs typeface="Helvetica"/>
              </a:rPr>
              <a:t> o </a:t>
            </a:r>
            <a:r>
              <a:rPr lang="pl" sz="1800" b="0" i="0" strike="noStrike" cap="none" spc="0" baseline="0" dirty="0">
                <a:solidFill>
                  <a:srgbClr val="000000"/>
                </a:solidFill>
                <a:effectLst/>
                <a:latin typeface="Helvetica"/>
                <a:ea typeface="Helvetica"/>
                <a:cs typeface="Helvetica"/>
              </a:rPr>
              <a:t>trzech prostych krokach:</a:t>
            </a:r>
          </a:p>
          <a:p>
            <a:pPr marL="285750" indent="-285750">
              <a:lnSpc>
                <a:spcPts val="2400"/>
              </a:lnSpc>
              <a:spcBef>
                <a:spcPts val="600"/>
              </a:spcBef>
              <a:spcAft>
                <a:spcPts val="600"/>
              </a:spcAft>
              <a:buClr>
                <a:srgbClr val="F1B600"/>
              </a:buClr>
              <a:buSzPct val="120000"/>
              <a:buFont typeface="Wingdings" pitchFamily="2" charset="2"/>
              <a:buChar char="q"/>
            </a:pPr>
            <a:r>
              <a:rPr lang="pl" sz="1800" b="0" i="0" strike="noStrike" cap="none" spc="0" baseline="0" dirty="0">
                <a:solidFill>
                  <a:srgbClr val="000000"/>
                </a:solidFill>
                <a:effectLst/>
                <a:latin typeface="Helvetica"/>
                <a:ea typeface="Helvetica"/>
                <a:cs typeface="Helvetica"/>
              </a:rPr>
              <a:t>Sprawdzaj ŚOI pod kątem uszkodzeń</a:t>
            </a:r>
          </a:p>
          <a:p>
            <a:pPr marL="285750" indent="-285750">
              <a:lnSpc>
                <a:spcPts val="2400"/>
              </a:lnSpc>
              <a:spcBef>
                <a:spcPts val="600"/>
              </a:spcBef>
              <a:spcAft>
                <a:spcPts val="600"/>
              </a:spcAft>
              <a:buClr>
                <a:srgbClr val="F1B600"/>
              </a:buClr>
              <a:buSzPct val="120000"/>
              <a:buFont typeface="Wingdings" pitchFamily="2" charset="2"/>
              <a:buChar char="q"/>
            </a:pPr>
            <a:r>
              <a:rPr lang="pl" sz="1800" b="0" i="0" strike="noStrike" cap="none" spc="0" baseline="0" dirty="0">
                <a:solidFill>
                  <a:srgbClr val="000000"/>
                </a:solidFill>
                <a:effectLst/>
                <a:latin typeface="Helvetica"/>
                <a:ea typeface="Helvetica"/>
                <a:cs typeface="Helvetica"/>
              </a:rPr>
              <a:t>Upewniaj się, że ŚOI są dobrze dopasowane </a:t>
            </a:r>
            <a:br>
              <a:rPr lang="en-IN" sz="1800" b="0" i="0" strike="noStrike" cap="none" spc="0" baseline="0" dirty="0">
                <a:solidFill>
                  <a:srgbClr val="000000"/>
                </a:solidFill>
                <a:effectLst/>
                <a:latin typeface="Helvetica"/>
                <a:ea typeface="Helvetica"/>
                <a:cs typeface="Helvetica"/>
              </a:rPr>
            </a:br>
            <a:r>
              <a:rPr lang="pl" sz="1800" b="0" i="0" strike="noStrike" cap="none" spc="0" baseline="0" dirty="0">
                <a:solidFill>
                  <a:srgbClr val="000000"/>
                </a:solidFill>
                <a:effectLst/>
                <a:latin typeface="Helvetica"/>
                <a:ea typeface="Helvetica"/>
                <a:cs typeface="Helvetica"/>
              </a:rPr>
              <a:t>(i że zarost nie wpływa negatywnie na skuteczność sprzętu ochrony dróg oddechowych)</a:t>
            </a:r>
          </a:p>
          <a:p>
            <a:pPr marL="285750" indent="-285750">
              <a:lnSpc>
                <a:spcPts val="2400"/>
              </a:lnSpc>
              <a:spcBef>
                <a:spcPts val="600"/>
              </a:spcBef>
              <a:spcAft>
                <a:spcPts val="600"/>
              </a:spcAft>
              <a:buClr>
                <a:srgbClr val="F1B600"/>
              </a:buClr>
              <a:buSzPct val="120000"/>
              <a:buFont typeface="Wingdings" pitchFamily="2" charset="2"/>
              <a:buChar char="q"/>
            </a:pPr>
            <a:r>
              <a:rPr lang="pl" sz="1800" b="0" i="0" strike="noStrike" cap="none" spc="0" baseline="0" dirty="0">
                <a:solidFill>
                  <a:srgbClr val="000000"/>
                </a:solidFill>
                <a:effectLst/>
                <a:latin typeface="Helvetica"/>
                <a:ea typeface="Helvetica"/>
                <a:cs typeface="Helvetica"/>
              </a:rPr>
              <a:t>Po użyciu przechowuj ŚOI</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odpowiednim</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czystym miejscu</a:t>
            </a:r>
          </a:p>
          <a:p>
            <a:pPr marL="285750" indent="-285750">
              <a:lnSpc>
                <a:spcPts val="2400"/>
              </a:lnSpc>
              <a:spcBef>
                <a:spcPts val="600"/>
              </a:spcBef>
              <a:spcAft>
                <a:spcPts val="600"/>
              </a:spcAft>
              <a:buClr>
                <a:srgbClr val="F1B600"/>
              </a:buClr>
              <a:buSzPct val="120000"/>
              <a:buFont typeface="Wingdings" pitchFamily="2" charset="2"/>
              <a:buChar char="q"/>
            </a:pPr>
            <a:r>
              <a:rPr lang="pl" sz="1800" b="0" i="0" strike="noStrike" cap="none" spc="0" baseline="0" dirty="0">
                <a:solidFill>
                  <a:srgbClr val="FF0000"/>
                </a:solidFill>
                <a:effectLst/>
                <a:latin typeface="Helvetica"/>
                <a:ea typeface="Helvetica"/>
                <a:cs typeface="Helvetica"/>
              </a:rPr>
              <a:t>Miejsce dla instruktora na wnioski dotyczącego konkretnego kontekstu</a:t>
            </a:r>
          </a:p>
          <a:p>
            <a:pPr>
              <a:lnSpc>
                <a:spcPts val="2400"/>
              </a:lnSpc>
            </a:pPr>
            <a:endParaRPr lang="en-US" sz="18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18285769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PUSTY SLAJD</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a:xfrm>
            <a:off x="777243" y="2362676"/>
            <a:ext cx="5271865" cy="3682369"/>
          </a:xfrm>
        </p:spPr>
        <p:txBody>
          <a:bodyPr/>
          <a:lstStyle/>
          <a:p>
            <a:pPr>
              <a:lnSpc>
                <a:spcPts val="2400"/>
              </a:lnSpc>
            </a:pPr>
            <a:r>
              <a:rPr lang="pl" sz="1800" b="0" i="0" strike="noStrike" cap="none" spc="0" baseline="0" dirty="0">
                <a:solidFill>
                  <a:srgbClr val="000000"/>
                </a:solidFill>
                <a:effectLst/>
                <a:latin typeface="Helvetica"/>
                <a:ea typeface="Helvetica"/>
                <a:cs typeface="Helvetica"/>
              </a:rPr>
              <a:t>Wykorzystaj ten slajd do utworzenia własnego materiału szkoleniowego, dotyczący konkretnego miejsca pracy lub kontekstu.</a:t>
            </a:r>
          </a:p>
          <a:p>
            <a:pPr>
              <a:lnSpc>
                <a:spcPts val="2400"/>
              </a:lnSpc>
            </a:pPr>
            <a:r>
              <a:rPr lang="pl" sz="1800" b="0" i="0" strike="noStrike" cap="none" spc="0" baseline="0" dirty="0">
                <a:solidFill>
                  <a:srgbClr val="000000"/>
                </a:solidFill>
                <a:effectLst/>
                <a:latin typeface="Helvetica"/>
                <a:ea typeface="Helvetica"/>
                <a:cs typeface="Helvetica"/>
              </a:rPr>
              <a:t>Aby zmienić obraz, kliknij prawym przyciskiem myszy &gt; zmień obraz &gt;</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pliku.</a:t>
            </a:r>
          </a:p>
          <a:p>
            <a:pPr>
              <a:lnSpc>
                <a:spcPts val="2400"/>
              </a:lnSpc>
            </a:pPr>
            <a:r>
              <a:rPr lang="pl" sz="1800" b="0" i="0" strike="noStrike" cap="none" spc="0" baseline="0" dirty="0">
                <a:solidFill>
                  <a:srgbClr val="000000"/>
                </a:solidFill>
                <a:effectLst/>
                <a:latin typeface="Helvetica"/>
                <a:ea typeface="Helvetica"/>
                <a:cs typeface="Helvetica"/>
              </a:rPr>
              <a:t>Aby utworzyć więcej slajdów, kliknij „Nowy slajd” na zakładce powyżej.</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07768016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a:xfrm>
            <a:off x="777244" y="1640901"/>
            <a:ext cx="6801725" cy="850900"/>
          </a:xfrm>
        </p:spPr>
        <p:txBody>
          <a:bodyPr/>
          <a:lstStyle/>
          <a:p>
            <a:pPr>
              <a:lnSpc>
                <a:spcPct val="100000"/>
              </a:lnSpc>
            </a:pPr>
            <a:r>
              <a:rPr lang="pl" sz="2800" b="1" i="0" strike="noStrike" cap="none" spc="0" baseline="0" dirty="0">
                <a:solidFill>
                  <a:srgbClr val="F6A317"/>
                </a:solidFill>
                <a:effectLst/>
                <a:latin typeface="Helvetica"/>
                <a:ea typeface="Helvetica"/>
                <a:cs typeface="Helvetica"/>
              </a:rPr>
              <a:t>MATERIAŁY DO DALSZEJ NAUKI</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a:xfrm>
            <a:off x="777243" y="2362676"/>
            <a:ext cx="5945290" cy="3682369"/>
          </a:xfrm>
        </p:spPr>
        <p:txBody>
          <a:bodyPr/>
          <a:lstStyle/>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7" history="0"/>
              </a:rPr>
              <a:t>Dobre praktyki dotyczące środków ochrony indywidualnej (Karta zadań 2.1.15)</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8" history="0"/>
              </a:rPr>
              <a:t>Przewodnik dobrych praktyk NEPSI</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9" history="0"/>
              </a:rPr>
              <a:t>Przewodnik NEPSI dla małych</a:t>
            </a:r>
            <a:r>
              <a:rPr lang="en-IN" sz="1600" b="0" i="0" strike="noStrike" cap="none" spc="0" baseline="0" dirty="0">
                <a:solidFill>
                  <a:srgbClr val="000000"/>
                </a:solidFill>
                <a:effectLst/>
                <a:latin typeface="Helvetica"/>
                <a:ea typeface="Helvetica"/>
                <a:cs typeface="Helvetica"/>
                <a:hlinkClick r:id="rId9" history="0"/>
              </a:rPr>
              <a:t> </a:t>
            </a:r>
            <a:r>
              <a:rPr lang="en-IN" sz="1600" b="0" i="0" strike="noStrike" cap="none" spc="0" baseline="0" dirty="0" err="1">
                <a:solidFill>
                  <a:srgbClr val="000000"/>
                </a:solidFill>
                <a:effectLst/>
                <a:latin typeface="Helvetica"/>
                <a:ea typeface="Helvetica"/>
                <a:cs typeface="Helvetica"/>
                <a:hlinkClick r:id="rId9" history="0"/>
              </a:rPr>
              <a:t>i</a:t>
            </a:r>
            <a:r>
              <a:rPr lang="en-IN" sz="1600" b="0" i="0" strike="noStrike" cap="none" spc="0" baseline="0" dirty="0">
                <a:solidFill>
                  <a:srgbClr val="000000"/>
                </a:solidFill>
                <a:effectLst/>
                <a:latin typeface="Helvetica"/>
                <a:ea typeface="Helvetica"/>
                <a:cs typeface="Helvetica"/>
                <a:hlinkClick r:id="rId9" history="0"/>
              </a:rPr>
              <a:t> </a:t>
            </a:r>
            <a:r>
              <a:rPr lang="pl" sz="1600" b="0" i="0" strike="noStrike" cap="none" spc="0" baseline="0" dirty="0">
                <a:solidFill>
                  <a:srgbClr val="000000"/>
                </a:solidFill>
                <a:effectLst/>
                <a:latin typeface="Helvetica"/>
                <a:ea typeface="Helvetica"/>
                <a:cs typeface="Helvetica"/>
                <a:hlinkClick r:id="rId9" history="0"/>
              </a:rPr>
              <a:t>średnich przedsiębiorstw</a:t>
            </a:r>
          </a:p>
        </p:txBody>
      </p:sp>
      <p:sp>
        <p:nvSpPr>
          <p:cNvPr id="4" name="Rounded Rectangle 3">
            <a:extLst>
              <a:ext uri="{FF2B5EF4-FFF2-40B4-BE49-F238E27FC236}">
                <a16:creationId xmlns:a16="http://schemas.microsoft.com/office/drawing/2014/main" id="{98656172-68E3-2E4D-98B6-814294553B48}"/>
              </a:ext>
            </a:extLst>
          </p:cNvPr>
          <p:cNvSpPr/>
          <p:nvPr>
            <p:custDataLst>
              <p:tags r:id="rId3"/>
            </p:custDataLst>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2D4302F4-0007-5F4C-9C07-37D04DD258BD}"/>
              </a:ext>
            </a:extLst>
          </p:cNvPr>
          <p:cNvSpPr/>
          <p:nvPr>
            <p:custDataLst>
              <p:tags r:id="rId4"/>
            </p:custDataLst>
          </p:nvPr>
        </p:nvSpPr>
        <p:spPr>
          <a:xfrm>
            <a:off x="1088454" y="5158279"/>
            <a:ext cx="10022946" cy="646331"/>
          </a:xfrm>
          <a:prstGeom prst="rect">
            <a:avLst/>
          </a:prstGeom>
          <a:noFill/>
          <a:ln>
            <a:noFill/>
          </a:ln>
        </p:spPr>
        <p:txBody>
          <a:bodyPr wrap="square" anchor="ctr">
            <a:spAutoFit/>
          </a:bodyPr>
          <a:lstStyle/>
          <a:p>
            <a:pPr>
              <a:spcBef>
                <a:spcPts val="1200"/>
              </a:spcBef>
              <a:spcAft>
                <a:spcPts val="1200"/>
              </a:spcAft>
              <a:buSzPct val="130000"/>
            </a:pPr>
            <a:r>
              <a:rPr lang="pl" b="0" i="0" strike="noStrike" cap="none" spc="0" baseline="0" dirty="0">
                <a:solidFill>
                  <a:srgbClr val="000000"/>
                </a:solidFill>
                <a:effectLst/>
                <a:latin typeface="Calibri"/>
                <a:ea typeface="Calibri"/>
                <a:cs typeface="Calibri"/>
              </a:rPr>
              <a:t>Więcej materiałów szkoleniowych na temat RKK znajdziesz na </a:t>
            </a:r>
            <a:r>
              <a:rPr lang="pl" b="1" i="0" strike="noStrike" cap="none" spc="0" baseline="0" dirty="0">
                <a:solidFill>
                  <a:srgbClr val="000000"/>
                </a:solidFill>
                <a:effectLst/>
                <a:latin typeface="Calibri"/>
                <a:ea typeface="Calibri"/>
                <a:cs typeface="Calibri"/>
              </a:rPr>
              <a:t>Platformie e-szkoleniowej NEPSI</a:t>
            </a:r>
            <a:r>
              <a:rPr lang="pl" b="0" i="0" strike="noStrike" cap="none" spc="0" baseline="0" dirty="0">
                <a:solidFill>
                  <a:srgbClr val="000000"/>
                </a:solidFill>
                <a:effectLst/>
                <a:latin typeface="Calibri"/>
                <a:ea typeface="Calibri"/>
                <a:cs typeface="Calibri"/>
              </a:rPr>
              <a:t> na stronie </a:t>
            </a:r>
            <a:r>
              <a:rPr lang="pl" b="0" i="0" strike="noStrike" cap="none" spc="0" baseline="0" dirty="0">
                <a:solidFill>
                  <a:srgbClr val="000000"/>
                </a:solidFill>
                <a:effectLst/>
                <a:latin typeface="Calibri"/>
                <a:ea typeface="Calibri"/>
                <a:cs typeface="Calibri"/>
                <a:hlinkClick r:id="rId10" history="0"/>
              </a:rPr>
              <a:t>training.nepsi.eu</a:t>
            </a:r>
          </a:p>
        </p:txBody>
      </p:sp>
    </p:spTree>
    <p:extLst>
      <p:ext uri="{BB962C8B-B14F-4D97-AF65-F5344CB8AC3E}">
        <p14:creationId xmlns:p14="http://schemas.microsoft.com/office/powerpoint/2010/main" val="364644676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pl-PL" sz="2800" dirty="0"/>
              <a:t>WSTĘP (DLA INSTRUKTORA)</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pl-PL" sz="1800" dirty="0">
                <a:latin typeface="Helvetica"/>
                <a:cs typeface="Helvetica"/>
              </a:rPr>
              <a:t>NEPSI przygotował zestaw materiałów edukacyjnych do wykorzystania na etapie szkoleniowym procesu wdrażania Dobrych praktyk NEPSI.</a:t>
            </a:r>
          </a:p>
          <a:p>
            <a:pPr>
              <a:lnSpc>
                <a:spcPts val="2400"/>
              </a:lnSpc>
            </a:pPr>
            <a:r>
              <a:rPr lang="pl-PL" sz="1800" dirty="0">
                <a:latin typeface="Helvetica"/>
                <a:cs typeface="Helvetica"/>
              </a:rPr>
              <a:t>Każda z prezentacji szkoleniowych omawia temat istotny dla pracowników wszystkich branż stosujących materiały zawierające krzemionkę krystaliczną. Prezentacje zawierają informacje o związanych z danym tematem zagrożeniach wynikających z narażenia na pył, jak również dobre praktyki i dostępne środki umożliwiające ograniczanie tych zagrożeń. Szkolenie ma na celu zapewnienie informacji i wiedzy pracownikom, aby mogli skutecznie stosować środki kontroli i ograniczać narażenie na respirabilną krzemionkę krystaliczną (RKK) w miejscu pracy.</a:t>
            </a:r>
          </a:p>
          <a:p>
            <a:pPr>
              <a:lnSpc>
                <a:spcPts val="2400"/>
              </a:lnSpc>
            </a:pPr>
            <a:r>
              <a:rPr lang="pl-PL" sz="1800" dirty="0">
                <a:latin typeface="Helvetica"/>
                <a:cs typeface="Helvetica"/>
              </a:rPr>
              <a:t>Zgodnie z potrzebami prosimy uzupełnić tę prezentację o dodatkowe informacje na pustych slajdach i w polach tekstowych do tego przeznaczonych.</a:t>
            </a:r>
          </a:p>
        </p:txBody>
      </p:sp>
    </p:spTree>
    <p:extLst>
      <p:ext uri="{BB962C8B-B14F-4D97-AF65-F5344CB8AC3E}">
        <p14:creationId xmlns:p14="http://schemas.microsoft.com/office/powerpoint/2010/main" val="37358477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UWAGA</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xfrm>
            <a:off x="777242" y="2362676"/>
            <a:ext cx="10828603" cy="3601153"/>
          </a:xfrm>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pl" sz="1800" b="0" i="0" strike="noStrike" cap="none" spc="0" baseline="0" dirty="0">
                <a:solidFill>
                  <a:srgbClr val="000000"/>
                </a:solidFill>
                <a:effectLst/>
                <a:latin typeface="Helvetica"/>
                <a:ea typeface="Helvetica"/>
                <a:cs typeface="Helvetica"/>
              </a:rPr>
              <a:t>Niniejsza prezentacja szkoleniowa ma charakter doradczy</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zawiera treści informacyjne. Przedstawione</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niej informacje nie stanowią norm ani przepisów. Nie tworzą one także nowych zobowiązań ani nie zmieniają zobowiązań już istniejących, wynikających</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przepisów</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polityki zdrowotnej.</a:t>
            </a:r>
          </a:p>
        </p:txBody>
      </p:sp>
    </p:spTree>
    <p:extLst>
      <p:ext uri="{BB962C8B-B14F-4D97-AF65-F5344CB8AC3E}">
        <p14:creationId xmlns:p14="http://schemas.microsoft.com/office/powerpoint/2010/main" val="6799562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85D4A-D335-A345-BDAE-90455F880BF6}"/>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WSTĘP</a:t>
            </a:r>
          </a:p>
        </p:txBody>
      </p:sp>
      <p:sp>
        <p:nvSpPr>
          <p:cNvPr id="3" name="Text Placeholder 2">
            <a:extLst>
              <a:ext uri="{FF2B5EF4-FFF2-40B4-BE49-F238E27FC236}">
                <a16:creationId xmlns:a16="http://schemas.microsoft.com/office/drawing/2014/main" id="{F6B1B072-BC4A-2349-9358-61AAD77BDAE6}"/>
              </a:ext>
            </a:extLst>
          </p:cNvPr>
          <p:cNvSpPr>
            <a:spLocks noGrp="1"/>
          </p:cNvSpPr>
          <p:nvPr>
            <p:ph type="body" sz="quarter" idx="11"/>
          </p:nvPr>
        </p:nvSpPr>
        <p:spPr>
          <a:xfrm>
            <a:off x="777243" y="2362676"/>
            <a:ext cx="5992834" cy="3682369"/>
          </a:xfrm>
        </p:spPr>
        <p:txBody>
          <a:bodyPr/>
          <a:lstStyle/>
          <a:p>
            <a:pPr>
              <a:lnSpc>
                <a:spcPct val="100000"/>
              </a:lnSpc>
            </a:pPr>
            <a:r>
              <a:rPr lang="pl" sz="1800" b="1" i="0" strike="noStrike" cap="none" spc="0" baseline="0" dirty="0">
                <a:solidFill>
                  <a:srgbClr val="000000"/>
                </a:solidFill>
                <a:effectLst/>
                <a:latin typeface="Helvetica"/>
                <a:ea typeface="Helvetica"/>
                <a:cs typeface="Helvetica"/>
              </a:rPr>
              <a:t>Zdobycie wiedzy na temat tego, jak się chronić przez zagrożeniami związanymi</a:t>
            </a:r>
            <a:r>
              <a:rPr lang="en-IN" sz="1800" b="1" i="0" strike="noStrike" cap="none" spc="0" baseline="0" dirty="0">
                <a:solidFill>
                  <a:srgbClr val="000000"/>
                </a:solidFill>
                <a:effectLst/>
                <a:latin typeface="Helvetica"/>
                <a:ea typeface="Helvetica"/>
                <a:cs typeface="Helvetica"/>
              </a:rPr>
              <a:t> z </a:t>
            </a:r>
            <a:r>
              <a:rPr lang="pl" sz="1800" b="1" i="0" strike="noStrike" cap="none" spc="0" baseline="0" dirty="0">
                <a:solidFill>
                  <a:srgbClr val="000000"/>
                </a:solidFill>
                <a:effectLst/>
                <a:latin typeface="Helvetica"/>
                <a:ea typeface="Helvetica"/>
                <a:cs typeface="Helvetica"/>
              </a:rPr>
              <a:t>pracą, to priorytet.</a:t>
            </a:r>
          </a:p>
          <a:p>
            <a:pPr>
              <a:lnSpc>
                <a:spcPct val="100000"/>
              </a:lnSpc>
            </a:pPr>
            <a:r>
              <a:rPr lang="pl" sz="1800" b="0" i="0" strike="noStrike" cap="none" spc="0" baseline="0" dirty="0">
                <a:solidFill>
                  <a:srgbClr val="000000"/>
                </a:solidFill>
                <a:effectLst/>
                <a:latin typeface="Helvetica"/>
                <a:ea typeface="Helvetica"/>
                <a:cs typeface="Helvetica"/>
              </a:rPr>
              <a:t>Niniejsze szkolenie pozwala zdobyć wiedzę na temat: </a:t>
            </a:r>
          </a:p>
          <a:p>
            <a:pPr marL="342900" indent="-342900">
              <a:lnSpc>
                <a:spcPct val="1000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Tego, czym są </a:t>
            </a:r>
            <a:r>
              <a:rPr lang="pl" sz="1800" b="1" i="0" strike="noStrike" cap="none" spc="0" baseline="0" dirty="0">
                <a:solidFill>
                  <a:srgbClr val="000000"/>
                </a:solidFill>
                <a:effectLst/>
                <a:latin typeface="Helvetica"/>
                <a:ea typeface="Helvetica"/>
                <a:cs typeface="Helvetica"/>
              </a:rPr>
              <a:t>środki ochrony indywidualnej (ŚOI)</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jaki sposób mogą one pomóc zminimalizować nasze narażenie na szkodliwą RKK</a:t>
            </a:r>
          </a:p>
          <a:p>
            <a:pPr marL="342900" indent="-342900">
              <a:lnSpc>
                <a:spcPct val="1000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Tego, kiedy</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jak nosić ŚOI</a:t>
            </a:r>
          </a:p>
          <a:p>
            <a:pPr marL="342900" indent="-342900">
              <a:lnSpc>
                <a:spcPct val="1000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Najlepszych praktyk dotyczących korzystania</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ŚOI</a:t>
            </a:r>
          </a:p>
          <a:p>
            <a:pPr marL="285750" indent="-285750">
              <a:lnSpc>
                <a:spcPct val="100000"/>
              </a:lnSpc>
              <a:buFont typeface="Arial" panose="020B0604020202020204" pitchFamily="34" charset="0"/>
              <a:buChar char="•"/>
            </a:pPr>
            <a:r>
              <a:rPr lang="pl" sz="1800" b="0" i="0" strike="noStrike" cap="none" spc="0" baseline="0" dirty="0">
                <a:solidFill>
                  <a:srgbClr val="FF0000"/>
                </a:solidFill>
                <a:effectLst/>
                <a:latin typeface="Helvetica"/>
                <a:ea typeface="Helvetica"/>
                <a:cs typeface="Helvetica"/>
              </a:rPr>
              <a:t>Miejsce na tekst instruktora –</a:t>
            </a:r>
            <a:r>
              <a:rPr lang="en-IN" sz="1800" b="0" i="0" strike="noStrike" cap="none" spc="0" baseline="0" dirty="0">
                <a:solidFill>
                  <a:srgbClr val="FF0000"/>
                </a:solidFill>
                <a:effectLst/>
                <a:latin typeface="Helvetica"/>
                <a:ea typeface="Helvetica"/>
                <a:cs typeface="Helvetica"/>
              </a:rPr>
              <a:t> w </a:t>
            </a:r>
            <a:r>
              <a:rPr lang="pl" sz="1800" b="0" i="0" strike="noStrike" cap="none" spc="0" baseline="0" dirty="0">
                <a:solidFill>
                  <a:srgbClr val="FF0000"/>
                </a:solidFill>
                <a:effectLst/>
                <a:latin typeface="Helvetica"/>
                <a:ea typeface="Helvetica"/>
                <a:cs typeface="Helvetica"/>
              </a:rPr>
              <a:t>przypadku dodania własnego slajdu należy podać krótki opis materiału</a:t>
            </a:r>
          </a:p>
          <a:p>
            <a:pPr marL="342900" indent="-342900">
              <a:lnSpc>
                <a:spcPct val="100000"/>
              </a:lnSpc>
              <a:buFont typeface="Arial" panose="020B0604020202020204" pitchFamily="34" charset="0"/>
              <a:buChar char="•"/>
            </a:pPr>
            <a:endParaRPr lang="en-US" sz="1800" dirty="0"/>
          </a:p>
          <a:p>
            <a:pPr>
              <a:lnSpc>
                <a:spcPct val="100000"/>
              </a:lnSpc>
            </a:pPr>
            <a:endParaRPr lang="en-US" sz="1800" dirty="0"/>
          </a:p>
        </p:txBody>
      </p:sp>
      <p:pic>
        <p:nvPicPr>
          <p:cNvPr id="7" name="Picture 6">
            <a:extLst>
              <a:ext uri="{FF2B5EF4-FFF2-40B4-BE49-F238E27FC236}">
                <a16:creationId xmlns:a16="http://schemas.microsoft.com/office/drawing/2014/main" id="{DF6B9C66-CEEC-4B44-BA9B-225E692AF914}"/>
              </a:ext>
            </a:extLst>
          </p:cNvPr>
          <p:cNvPicPr>
            <a:picLocks noChangeAspect="1"/>
          </p:cNvPicPr>
          <p:nvPr/>
        </p:nvPicPr>
        <p:blipFill rotWithShape="1">
          <a:blip r:embed="rId3"/>
          <a:srcRect l="27104" r="1"/>
          <a:stretch/>
        </p:blipFill>
        <p:spPr>
          <a:xfrm>
            <a:off x="6963508" y="1611050"/>
            <a:ext cx="4853584" cy="4433991"/>
          </a:xfrm>
          <a:prstGeom prst="rect">
            <a:avLst/>
          </a:prstGeom>
        </p:spPr>
      </p:pic>
    </p:spTree>
    <p:extLst>
      <p:ext uri="{BB962C8B-B14F-4D97-AF65-F5344CB8AC3E}">
        <p14:creationId xmlns:p14="http://schemas.microsoft.com/office/powerpoint/2010/main" val="15101513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618344" cy="850900"/>
          </a:xfrm>
        </p:spPr>
        <p:txBody>
          <a:bodyPr/>
          <a:lstStyle/>
          <a:p>
            <a:pPr>
              <a:lnSpc>
                <a:spcPct val="100000"/>
              </a:lnSpc>
            </a:pPr>
            <a:r>
              <a:rPr lang="pl" sz="2800" b="1" i="0" strike="noStrike" cap="none" spc="0" baseline="0">
                <a:solidFill>
                  <a:srgbClr val="F6A317"/>
                </a:solidFill>
                <a:effectLst/>
                <a:latin typeface="Helvetica"/>
                <a:ea typeface="Helvetica"/>
                <a:cs typeface="Helvetica"/>
              </a:rPr>
              <a:t>METODY KONTROLI PYŁU</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ct val="100000"/>
              </a:lnSpc>
            </a:pPr>
            <a:r>
              <a:rPr lang="pl" sz="1800" b="0" i="0" strike="noStrike" cap="none" spc="0" baseline="0" dirty="0">
                <a:solidFill>
                  <a:srgbClr val="000000"/>
                </a:solidFill>
                <a:effectLst/>
                <a:latin typeface="Helvetica"/>
                <a:ea typeface="Helvetica"/>
                <a:cs typeface="Helvetica"/>
              </a:rPr>
              <a:t>ŚOI stanowią jedną</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pięciu głównych metod kontroli pyłu.</a:t>
            </a:r>
          </a:p>
        </p:txBody>
      </p:sp>
      <p:pic>
        <p:nvPicPr>
          <p:cNvPr id="22" name="Picture 21" descr="A screenshot of a cell phone&#10;&#10;Description automatically generated">
            <a:extLst>
              <a:ext uri="{FF2B5EF4-FFF2-40B4-BE49-F238E27FC236}">
                <a16:creationId xmlns:a16="http://schemas.microsoft.com/office/drawing/2014/main" id="{4A626FC4-8A77-004E-BB89-B10034210505}"/>
              </a:ext>
            </a:extLst>
          </p:cNvPr>
          <p:cNvPicPr>
            <a:picLocks noChangeAspect="1"/>
          </p:cNvPicPr>
          <p:nvPr/>
        </p:nvPicPr>
        <p:blipFill>
          <a:blip r:embed="rId3"/>
          <a:srcRect l="6858" t="62670" r="77165" b="13177"/>
          <a:stretch>
            <a:fillRect/>
          </a:stretch>
        </p:blipFill>
        <p:spPr>
          <a:xfrm>
            <a:off x="8647437"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25564AC1-815E-9642-A01C-150BB350139C}"/>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413CAB05-5173-C34E-9F99-31DEE076A45A}"/>
              </a:ext>
            </a:extLst>
          </p:cNvPr>
          <p:cNvPicPr>
            <a:picLocks noChangeAspect="1"/>
          </p:cNvPicPr>
          <p:nvPr/>
        </p:nvPicPr>
        <p:blipFill>
          <a:blip r:embed="rId3"/>
          <a:srcRect l="7057" t="9146" r="76967" b="66230"/>
          <a:stretch>
            <a:fillRect/>
          </a:stretch>
        </p:blipFill>
        <p:spPr>
          <a:xfrm>
            <a:off x="5365058" y="3431236"/>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B9862188-F2AA-A144-B0B6-6FFE60F5D908}"/>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8E6F38CB-AF38-244A-92EF-1C3087522E79}"/>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4D943691-5AD3-984E-A33C-CEA8F8CF48BB}"/>
              </a:ext>
            </a:extLst>
          </p:cNvPr>
          <p:cNvSpPr txBox="1"/>
          <p:nvPr/>
        </p:nvSpPr>
        <p:spPr>
          <a:xfrm>
            <a:off x="6579514" y="1702138"/>
            <a:ext cx="2134063" cy="1823002"/>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DOBRA HIGIENA / SPRZĄTANIE</a:t>
            </a:r>
          </a:p>
          <a:p>
            <a:r>
              <a:rPr lang="pl" sz="1200" b="0" i="0" strike="noStrike" cap="none" spc="0" baseline="0" dirty="0">
                <a:solidFill>
                  <a:srgbClr val="000000"/>
                </a:solidFill>
                <a:effectLst/>
                <a:latin typeface="Calibri"/>
                <a:ea typeface="Calibri"/>
                <a:cs typeface="Calibri"/>
              </a:rPr>
              <a:t>Pranie odzieży roboczej</a:t>
            </a:r>
            <a:r>
              <a:rPr lang="en-IN" sz="1200" b="0" i="0" strike="noStrike" cap="none" spc="0" baseline="0" dirty="0">
                <a:solidFill>
                  <a:srgbClr val="000000"/>
                </a:solidFill>
                <a:effectLst/>
                <a:latin typeface="Calibri"/>
                <a:ea typeface="Calibri"/>
                <a:cs typeface="Calibri"/>
              </a:rPr>
              <a:t> </a:t>
            </a:r>
            <a:r>
              <a:rPr lang="en-IN" sz="1200" b="0" i="0" strike="noStrike" cap="none" spc="0" baseline="0" dirty="0" err="1">
                <a:solidFill>
                  <a:srgbClr val="000000"/>
                </a:solidFill>
                <a:effectLst/>
                <a:latin typeface="Calibri"/>
                <a:ea typeface="Calibri"/>
                <a:cs typeface="Calibri"/>
              </a:rPr>
              <a:t>i</a:t>
            </a:r>
            <a:r>
              <a:rPr lang="en-IN" sz="1200" b="0" i="0" strike="noStrike" cap="none" spc="0" baseline="0" dirty="0">
                <a:solidFill>
                  <a:srgbClr val="000000"/>
                </a:solidFill>
                <a:effectLst/>
                <a:latin typeface="Calibri"/>
                <a:ea typeface="Calibri"/>
                <a:cs typeface="Calibri"/>
              </a:rPr>
              <a:t> </a:t>
            </a:r>
            <a:r>
              <a:rPr lang="pl" sz="1200" b="0" i="0" strike="noStrike" cap="none" spc="0" baseline="0" dirty="0">
                <a:solidFill>
                  <a:srgbClr val="000000"/>
                </a:solidFill>
                <a:effectLst/>
                <a:latin typeface="Calibri"/>
                <a:ea typeface="Calibri"/>
                <a:cs typeface="Calibri"/>
              </a:rPr>
              <a:t>odkurzanie pyłu wytwarzanego</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procesach zapobiegają gromadzeniu się pyłu</a:t>
            </a:r>
            <a:r>
              <a:rPr lang="en-IN" sz="1200" b="0" i="0" strike="noStrike" cap="none" spc="0" baseline="0" dirty="0">
                <a:solidFill>
                  <a:srgbClr val="000000"/>
                </a:solidFill>
                <a:effectLst/>
                <a:latin typeface="Calibri"/>
                <a:ea typeface="Calibri"/>
                <a:cs typeface="Calibri"/>
              </a:rPr>
              <a:t> z </a:t>
            </a:r>
            <a:r>
              <a:rPr lang="pl" sz="1200" b="0" i="0" strike="noStrike" cap="none" spc="0" baseline="0" dirty="0">
                <a:solidFill>
                  <a:srgbClr val="000000"/>
                </a:solidFill>
                <a:effectLst/>
                <a:latin typeface="Calibri"/>
                <a:ea typeface="Calibri"/>
                <a:cs typeface="Calibri"/>
              </a:rPr>
              <a:t>biegiem czasu – czyste miejsce pracy jest bezpieczne.</a:t>
            </a:r>
          </a:p>
          <a:p>
            <a:endParaRPr lang="en-US" dirty="0"/>
          </a:p>
        </p:txBody>
      </p:sp>
      <p:sp>
        <p:nvSpPr>
          <p:cNvPr id="28" name="TextBox 27">
            <a:extLst>
              <a:ext uri="{FF2B5EF4-FFF2-40B4-BE49-F238E27FC236}">
                <a16:creationId xmlns:a16="http://schemas.microsoft.com/office/drawing/2014/main" id="{743A76DE-8B90-1E40-87DD-83AB1A5CAE24}"/>
              </a:ext>
            </a:extLst>
          </p:cNvPr>
          <p:cNvSpPr txBox="1"/>
          <p:nvPr/>
        </p:nvSpPr>
        <p:spPr>
          <a:xfrm>
            <a:off x="6579514" y="3394767"/>
            <a:ext cx="2134063" cy="1517897"/>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ZAMKNIĘTA PRZESTRZEŃ</a:t>
            </a:r>
          </a:p>
          <a:p>
            <a:pPr>
              <a:spcAft>
                <a:spcPts val="300"/>
              </a:spcAft>
            </a:pPr>
            <a:r>
              <a:rPr lang="pl" sz="1200" b="0" i="0" strike="noStrike" cap="none" spc="0" baseline="0" dirty="0">
                <a:solidFill>
                  <a:srgbClr val="000000"/>
                </a:solidFill>
                <a:effectLst/>
                <a:latin typeface="Calibri"/>
                <a:ea typeface="Calibri"/>
                <a:cs typeface="Calibri"/>
              </a:rPr>
              <a:t>Prowadzenie procesów wytwarzających RKK</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szczelnym środowisku zapobiega narażeniu na pył</a:t>
            </a:r>
            <a:r>
              <a:rPr lang="en-IN" sz="1200" b="0" i="0" strike="noStrike" cap="none" spc="0" baseline="0" dirty="0">
                <a:solidFill>
                  <a:srgbClr val="000000"/>
                </a:solidFill>
                <a:effectLst/>
                <a:latin typeface="Calibri"/>
                <a:ea typeface="Calibri"/>
                <a:cs typeface="Calibri"/>
              </a:rPr>
              <a:t> u </a:t>
            </a:r>
            <a:r>
              <a:rPr lang="pl" sz="1200" b="0" i="0" strike="noStrike" cap="none" spc="0" baseline="0" dirty="0">
                <a:solidFill>
                  <a:srgbClr val="000000"/>
                </a:solidFill>
                <a:effectLst/>
                <a:latin typeface="Calibri"/>
                <a:ea typeface="Calibri"/>
                <a:cs typeface="Calibri"/>
              </a:rPr>
              <a:t>źródła.</a:t>
            </a:r>
          </a:p>
          <a:p>
            <a:pPr>
              <a:spcAft>
                <a:spcPts val="300"/>
              </a:spcAft>
            </a:pPr>
            <a:endParaRPr lang="en-US" dirty="0"/>
          </a:p>
        </p:txBody>
      </p:sp>
      <p:sp>
        <p:nvSpPr>
          <p:cNvPr id="29" name="TextBox 28">
            <a:extLst>
              <a:ext uri="{FF2B5EF4-FFF2-40B4-BE49-F238E27FC236}">
                <a16:creationId xmlns:a16="http://schemas.microsoft.com/office/drawing/2014/main" id="{F823B0BB-57E9-5449-84D1-E10886CC9C5A}"/>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ODPYLANIE/WENTYLACJA</a:t>
            </a:r>
          </a:p>
          <a:p>
            <a:pPr>
              <a:spcAft>
                <a:spcPts val="300"/>
              </a:spcAft>
            </a:pPr>
            <a:r>
              <a:rPr lang="pl" sz="1200" b="0" i="0" strike="noStrike" cap="none" spc="0" baseline="0" dirty="0">
                <a:solidFill>
                  <a:srgbClr val="000000"/>
                </a:solidFill>
                <a:effectLst/>
                <a:latin typeface="Calibri"/>
                <a:ea typeface="Calibri"/>
                <a:cs typeface="Calibri"/>
              </a:rPr>
              <a:t>Wychwytywanie RKK</a:t>
            </a:r>
            <a:r>
              <a:rPr lang="en-IN" sz="1200" b="0" i="0" strike="noStrike" cap="none" spc="0" baseline="0" dirty="0">
                <a:solidFill>
                  <a:srgbClr val="000000"/>
                </a:solidFill>
                <a:effectLst/>
                <a:latin typeface="Calibri"/>
                <a:ea typeface="Calibri"/>
                <a:cs typeface="Calibri"/>
              </a:rPr>
              <a:t> u </a:t>
            </a:r>
            <a:r>
              <a:rPr lang="pl" sz="1200" b="0" i="0" strike="noStrike" cap="none" spc="0" baseline="0" dirty="0">
                <a:solidFill>
                  <a:srgbClr val="000000"/>
                </a:solidFill>
                <a:effectLst/>
                <a:latin typeface="Calibri"/>
                <a:ea typeface="Calibri"/>
                <a:cs typeface="Calibri"/>
              </a:rPr>
              <a:t>źródła, zanim zostaniemy na nią narażeni,</a:t>
            </a:r>
            <a:r>
              <a:rPr lang="en-IN" sz="1200" b="0" i="0" strike="noStrike" cap="none" spc="0" baseline="0" dirty="0">
                <a:solidFill>
                  <a:srgbClr val="000000"/>
                </a:solidFill>
                <a:effectLst/>
                <a:latin typeface="Calibri"/>
                <a:ea typeface="Calibri"/>
                <a:cs typeface="Calibri"/>
              </a:rPr>
              <a:t> </a:t>
            </a:r>
            <a:r>
              <a:rPr lang="en-IN" sz="1200" b="0" i="0" strike="noStrike" cap="none" spc="0" baseline="0" dirty="0" err="1">
                <a:solidFill>
                  <a:srgbClr val="000000"/>
                </a:solidFill>
                <a:effectLst/>
                <a:latin typeface="Calibri"/>
                <a:ea typeface="Calibri"/>
                <a:cs typeface="Calibri"/>
              </a:rPr>
              <a:t>i</a:t>
            </a:r>
            <a:r>
              <a:rPr lang="en-IN" sz="1200" b="0" i="0" strike="noStrike" cap="none" spc="0" baseline="0" dirty="0">
                <a:solidFill>
                  <a:srgbClr val="000000"/>
                </a:solidFill>
                <a:effectLst/>
                <a:latin typeface="Calibri"/>
                <a:ea typeface="Calibri"/>
                <a:cs typeface="Calibri"/>
              </a:rPr>
              <a:t> </a:t>
            </a:r>
            <a:r>
              <a:rPr lang="pl" sz="1200" b="0" i="0" strike="noStrike" cap="none" spc="0" baseline="0" dirty="0">
                <a:solidFill>
                  <a:srgbClr val="000000"/>
                </a:solidFill>
                <a:effectLst/>
                <a:latin typeface="Calibri"/>
                <a:ea typeface="Calibri"/>
                <a:cs typeface="Calibri"/>
              </a:rPr>
              <a:t>zastępowanie zanieczyszczonego powietrza czystym powietrzem.</a:t>
            </a:r>
          </a:p>
          <a:p>
            <a:endParaRPr lang="en-US" dirty="0"/>
          </a:p>
        </p:txBody>
      </p:sp>
      <p:sp>
        <p:nvSpPr>
          <p:cNvPr id="30" name="TextBox 29">
            <a:extLst>
              <a:ext uri="{FF2B5EF4-FFF2-40B4-BE49-F238E27FC236}">
                <a16:creationId xmlns:a16="http://schemas.microsoft.com/office/drawing/2014/main" id="{50AC21F9-4043-134D-BDE6-B221F309A361}"/>
              </a:ext>
            </a:extLst>
          </p:cNvPr>
          <p:cNvSpPr txBox="1"/>
          <p:nvPr/>
        </p:nvSpPr>
        <p:spPr>
          <a:xfrm>
            <a:off x="9787266" y="3131928"/>
            <a:ext cx="2134062" cy="1662821"/>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SPRZĘT OCHRONNY</a:t>
            </a:r>
          </a:p>
          <a:p>
            <a:r>
              <a:rPr lang="pl" sz="1200" b="0" i="0" strike="noStrike" cap="none" spc="0" baseline="0" dirty="0">
                <a:solidFill>
                  <a:srgbClr val="000000"/>
                </a:solidFill>
                <a:effectLst/>
                <a:latin typeface="Calibri"/>
                <a:ea typeface="Calibri"/>
                <a:cs typeface="Calibri"/>
              </a:rPr>
              <a:t>ŚOI (np. maski) chronią pracowników przed pyłem, gdy wszystkie inne środki kontroli nie zapewniają wystarczającej kontroli ryzyka związanego</a:t>
            </a:r>
            <a:r>
              <a:rPr lang="en-IN" sz="1200" b="0" i="0" strike="noStrike" cap="none" spc="0" baseline="0" dirty="0">
                <a:solidFill>
                  <a:srgbClr val="000000"/>
                </a:solidFill>
                <a:effectLst/>
                <a:latin typeface="Calibri"/>
                <a:ea typeface="Calibri"/>
                <a:cs typeface="Calibri"/>
              </a:rPr>
              <a:t> z </a:t>
            </a:r>
            <a:r>
              <a:rPr lang="pl" sz="1200" b="0" i="0" strike="noStrike" cap="none" spc="0" baseline="0" dirty="0">
                <a:solidFill>
                  <a:srgbClr val="000000"/>
                </a:solidFill>
                <a:effectLst/>
                <a:latin typeface="Calibri"/>
                <a:ea typeface="Calibri"/>
                <a:cs typeface="Calibri"/>
              </a:rPr>
              <a:t>narażeniem.</a:t>
            </a:r>
          </a:p>
          <a:p>
            <a:endParaRPr lang="en-US" dirty="0"/>
          </a:p>
        </p:txBody>
      </p:sp>
      <p:sp>
        <p:nvSpPr>
          <p:cNvPr id="31" name="TextBox 30">
            <a:extLst>
              <a:ext uri="{FF2B5EF4-FFF2-40B4-BE49-F238E27FC236}">
                <a16:creationId xmlns:a16="http://schemas.microsoft.com/office/drawing/2014/main" id="{15DC1B6D-A8DC-8545-BB81-582066993DF6}"/>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WODA</a:t>
            </a:r>
          </a:p>
          <a:p>
            <a:pPr>
              <a:spcAft>
                <a:spcPts val="300"/>
              </a:spcAft>
            </a:pPr>
            <a:r>
              <a:rPr lang="pl" sz="1200" b="0" i="0" strike="noStrike" cap="none" spc="0" baseline="0" dirty="0">
                <a:solidFill>
                  <a:srgbClr val="000000"/>
                </a:solidFill>
                <a:effectLst/>
                <a:latin typeface="Calibri"/>
                <a:ea typeface="Calibri"/>
                <a:cs typeface="Calibri"/>
              </a:rPr>
              <a:t>Mokre procesy zapobiegają unoszeniu się pyłu</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powietrze, gdyż woda wychwytuje jego cząsteczki.</a:t>
            </a:r>
          </a:p>
          <a:p>
            <a:pPr>
              <a:spcAft>
                <a:spcPts val="300"/>
              </a:spcAft>
            </a:pPr>
            <a:endParaRPr lang="en-US" dirty="0"/>
          </a:p>
        </p:txBody>
      </p:sp>
    </p:spTree>
    <p:extLst>
      <p:ext uri="{BB962C8B-B14F-4D97-AF65-F5344CB8AC3E}">
        <p14:creationId xmlns:p14="http://schemas.microsoft.com/office/powerpoint/2010/main" val="97054992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FCBE25-5F2A-1C42-A137-9E4A3123DA19}"/>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RODZAJE ŚOI</a:t>
            </a:r>
          </a:p>
        </p:txBody>
      </p:sp>
      <p:sp>
        <p:nvSpPr>
          <p:cNvPr id="3" name="Text Placeholder 2">
            <a:extLst>
              <a:ext uri="{FF2B5EF4-FFF2-40B4-BE49-F238E27FC236}">
                <a16:creationId xmlns:a16="http://schemas.microsoft.com/office/drawing/2014/main" id="{4662C6AA-B90E-6A41-87AC-AD502A6D6097}"/>
              </a:ext>
            </a:extLst>
          </p:cNvPr>
          <p:cNvSpPr>
            <a:spLocks noGrp="1"/>
          </p:cNvSpPr>
          <p:nvPr>
            <p:ph type="body" sz="quarter" idx="11"/>
          </p:nvPr>
        </p:nvSpPr>
        <p:spPr/>
        <p:txBody>
          <a:bodyPr/>
          <a:lstStyle/>
          <a:p>
            <a:pPr marL="285750" indent="-285750">
              <a:lnSpc>
                <a:spcPts val="2400"/>
              </a:lnSpc>
              <a:buFont typeface="Arial" panose="020B0604020202020204" pitchFamily="34" charset="0"/>
              <a:buChar char="•"/>
            </a:pPr>
            <a:r>
              <a:rPr lang="pl" sz="1800" b="0" i="0" strike="noStrike" cap="none" spc="0" baseline="0">
                <a:solidFill>
                  <a:srgbClr val="000000"/>
                </a:solidFill>
                <a:effectLst/>
                <a:latin typeface="Helvetica"/>
                <a:ea typeface="Helvetica"/>
                <a:cs typeface="Helvetica"/>
              </a:rPr>
              <a:t>Nauszniki</a:t>
            </a:r>
          </a:p>
          <a:p>
            <a:pPr marL="285750" indent="-285750">
              <a:lnSpc>
                <a:spcPts val="2400"/>
              </a:lnSpc>
              <a:buFont typeface="Arial" panose="020B0604020202020204" pitchFamily="34" charset="0"/>
              <a:buChar char="•"/>
            </a:pPr>
            <a:r>
              <a:rPr lang="pl" sz="1800" b="0" i="0" strike="noStrike" cap="none" spc="0" baseline="0">
                <a:solidFill>
                  <a:srgbClr val="000000"/>
                </a:solidFill>
                <a:effectLst/>
                <a:latin typeface="Helvetica"/>
                <a:ea typeface="Helvetica"/>
                <a:cs typeface="Helvetica"/>
              </a:rPr>
              <a:t>Kask</a:t>
            </a:r>
          </a:p>
          <a:p>
            <a:pPr marL="285750" indent="-285750">
              <a:lnSpc>
                <a:spcPts val="2400"/>
              </a:lnSpc>
              <a:buFont typeface="Arial" panose="020B0604020202020204" pitchFamily="34" charset="0"/>
              <a:buChar char="•"/>
            </a:pPr>
            <a:r>
              <a:rPr lang="pl" sz="1800" b="0" i="0" strike="noStrike" cap="none" spc="0" baseline="0">
                <a:solidFill>
                  <a:srgbClr val="000000"/>
                </a:solidFill>
                <a:effectLst/>
                <a:latin typeface="Helvetica"/>
                <a:ea typeface="Helvetica"/>
                <a:cs typeface="Helvetica"/>
              </a:rPr>
              <a:t>Okulary ochronne</a:t>
            </a:r>
          </a:p>
          <a:p>
            <a:pPr marL="285750" indent="-285750">
              <a:lnSpc>
                <a:spcPts val="2400"/>
              </a:lnSpc>
              <a:buFont typeface="Arial" panose="020B0604020202020204" pitchFamily="34" charset="0"/>
              <a:buChar char="•"/>
            </a:pPr>
            <a:r>
              <a:rPr lang="pl" sz="1800" b="0" i="0" strike="noStrike" cap="none" spc="0" baseline="0">
                <a:solidFill>
                  <a:srgbClr val="000000"/>
                </a:solidFill>
                <a:effectLst/>
                <a:latin typeface="Helvetica"/>
                <a:ea typeface="Helvetica"/>
                <a:cs typeface="Helvetica"/>
              </a:rPr>
              <a:t>Maska / sprzęt ochrony dróg oddechowych</a:t>
            </a:r>
          </a:p>
          <a:p>
            <a:pPr marL="285750" indent="-285750">
              <a:lnSpc>
                <a:spcPts val="2400"/>
              </a:lnSpc>
              <a:buFont typeface="Arial" panose="020B0604020202020204" pitchFamily="34" charset="0"/>
              <a:buChar char="•"/>
            </a:pPr>
            <a:r>
              <a:rPr lang="pl" sz="1800" b="0" i="0" strike="noStrike" cap="none" spc="0" baseline="0">
                <a:solidFill>
                  <a:srgbClr val="000000"/>
                </a:solidFill>
                <a:effectLst/>
                <a:latin typeface="Helvetica"/>
                <a:ea typeface="Helvetica"/>
                <a:cs typeface="Helvetica"/>
              </a:rPr>
              <a:t>Kombinezon</a:t>
            </a:r>
          </a:p>
          <a:p>
            <a:pPr marL="285750" indent="-285750">
              <a:lnSpc>
                <a:spcPts val="2400"/>
              </a:lnSpc>
              <a:buFont typeface="Arial" panose="020B0604020202020204" pitchFamily="34" charset="0"/>
              <a:buChar char="•"/>
            </a:pPr>
            <a:r>
              <a:rPr lang="pl" sz="1800" b="0" i="0" strike="noStrike" cap="none" spc="0" baseline="0">
                <a:solidFill>
                  <a:srgbClr val="000000"/>
                </a:solidFill>
                <a:effectLst/>
                <a:latin typeface="Helvetica"/>
                <a:ea typeface="Helvetica"/>
                <a:cs typeface="Helvetica"/>
              </a:rPr>
              <a:t>Kurtka </a:t>
            </a:r>
          </a:p>
          <a:p>
            <a:pPr marL="285750" indent="-285750">
              <a:lnSpc>
                <a:spcPts val="2400"/>
              </a:lnSpc>
              <a:buFont typeface="Arial" panose="020B0604020202020204" pitchFamily="34" charset="0"/>
              <a:buChar char="•"/>
            </a:pPr>
            <a:r>
              <a:rPr lang="pl" sz="1800" b="0" i="0" strike="noStrike" cap="none" spc="0" baseline="0">
                <a:solidFill>
                  <a:srgbClr val="000000"/>
                </a:solidFill>
                <a:effectLst/>
                <a:latin typeface="Helvetica"/>
                <a:ea typeface="Helvetica"/>
                <a:cs typeface="Helvetica"/>
              </a:rPr>
              <a:t>Obuwie </a:t>
            </a:r>
          </a:p>
          <a:p>
            <a:pPr marL="285750" indent="-285750">
              <a:lnSpc>
                <a:spcPts val="2400"/>
              </a:lnSpc>
              <a:buFont typeface="Arial" panose="020B0604020202020204" pitchFamily="34" charset="0"/>
              <a:buChar char="•"/>
            </a:pPr>
            <a:r>
              <a:rPr lang="pl" sz="1800" b="0" i="0" strike="noStrike" cap="none" spc="0" baseline="0">
                <a:solidFill>
                  <a:srgbClr val="000000"/>
                </a:solidFill>
                <a:effectLst/>
                <a:latin typeface="Helvetica"/>
                <a:ea typeface="Helvetica"/>
                <a:cs typeface="Helvetica"/>
              </a:rPr>
              <a:t>Rękawice</a:t>
            </a:r>
          </a:p>
          <a:p>
            <a:pPr>
              <a:lnSpc>
                <a:spcPts val="2400"/>
              </a:lnSpc>
            </a:pPr>
            <a:endParaRPr lang="en-US" sz="1800"/>
          </a:p>
        </p:txBody>
      </p:sp>
      <p:grpSp>
        <p:nvGrpSpPr>
          <p:cNvPr id="8" name="Group 7">
            <a:extLst>
              <a:ext uri="{FF2B5EF4-FFF2-40B4-BE49-F238E27FC236}">
                <a16:creationId xmlns:a16="http://schemas.microsoft.com/office/drawing/2014/main" id="{FFCDBCC8-AD2D-9342-8E46-5862A35F9D19}"/>
              </a:ext>
            </a:extLst>
          </p:cNvPr>
          <p:cNvGrpSpPr/>
          <p:nvPr/>
        </p:nvGrpSpPr>
        <p:grpSpPr>
          <a:xfrm>
            <a:off x="6759847" y="1399964"/>
            <a:ext cx="5155188" cy="4495324"/>
            <a:chOff x="6759847" y="1399964"/>
            <a:chExt cx="5155188" cy="4495324"/>
          </a:xfrm>
        </p:grpSpPr>
        <p:pic>
          <p:nvPicPr>
            <p:cNvPr id="7" name="Picture 6" descr="A picture containing toy, different, table, room&#10;&#10;Description automatically generated">
              <a:extLst>
                <a:ext uri="{FF2B5EF4-FFF2-40B4-BE49-F238E27FC236}">
                  <a16:creationId xmlns:a16="http://schemas.microsoft.com/office/drawing/2014/main" id="{C9F483F8-0C9A-7042-B316-2D02991D8000}"/>
                </a:ext>
              </a:extLst>
            </p:cNvPr>
            <p:cNvPicPr>
              <a:picLocks noChangeAspect="1"/>
            </p:cNvPicPr>
            <p:nvPr/>
          </p:nvPicPr>
          <p:blipFill>
            <a:blip r:embed="rId3"/>
            <a:stretch>
              <a:fillRect/>
            </a:stretch>
          </p:blipFill>
          <p:spPr>
            <a:xfrm>
              <a:off x="6759847" y="1399964"/>
              <a:ext cx="5155188" cy="4495324"/>
            </a:xfrm>
            <a:prstGeom prst="rect">
              <a:avLst/>
            </a:prstGeom>
          </p:spPr>
        </p:pic>
        <p:pic>
          <p:nvPicPr>
            <p:cNvPr id="5" name="Picture 4">
              <a:extLst>
                <a:ext uri="{FF2B5EF4-FFF2-40B4-BE49-F238E27FC236}">
                  <a16:creationId xmlns:a16="http://schemas.microsoft.com/office/drawing/2014/main" id="{DF40E48D-16AB-4441-904C-5891A10EEF07}"/>
                </a:ext>
              </a:extLst>
            </p:cNvPr>
            <p:cNvPicPr>
              <a:picLocks noChangeAspect="1"/>
            </p:cNvPicPr>
            <p:nvPr/>
          </p:nvPicPr>
          <p:blipFill>
            <a:blip r:embed="rId4" cstate="print">
              <a:extLst>
                <a:ext uri="{28A0092B-C50C-407E-A947-70E740481C1C}">
                  <a14:useLocalDpi xmlns:a14="http://schemas.microsoft.com/office/drawing/2010/main"/>
                </a:ext>
              </a:extLst>
            </a:blip>
            <a:srcRect t="18184"/>
            <a:stretch>
              <a:fillRect/>
            </a:stretch>
          </p:blipFill>
          <p:spPr>
            <a:xfrm>
              <a:off x="8633479" y="2949833"/>
              <a:ext cx="1642557" cy="1343871"/>
            </a:xfrm>
            <a:prstGeom prst="rect">
              <a:avLst/>
            </a:prstGeom>
          </p:spPr>
        </p:pic>
      </p:grpSp>
    </p:spTree>
    <p:extLst>
      <p:ext uri="{BB962C8B-B14F-4D97-AF65-F5344CB8AC3E}">
        <p14:creationId xmlns:p14="http://schemas.microsoft.com/office/powerpoint/2010/main" val="322692871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85D4A-D335-A345-BDAE-90455F880BF6}"/>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DLACZEGO NALEŻY KORZYSTAĆ Z ŚOI?</a:t>
            </a:r>
          </a:p>
        </p:txBody>
      </p:sp>
      <p:sp>
        <p:nvSpPr>
          <p:cNvPr id="3" name="Text Placeholder 2">
            <a:extLst>
              <a:ext uri="{FF2B5EF4-FFF2-40B4-BE49-F238E27FC236}">
                <a16:creationId xmlns:a16="http://schemas.microsoft.com/office/drawing/2014/main" id="{F6B1B072-BC4A-2349-9358-61AAD77BDAE6}"/>
              </a:ext>
            </a:extLst>
          </p:cNvPr>
          <p:cNvSpPr>
            <a:spLocks noGrp="1"/>
          </p:cNvSpPr>
          <p:nvPr>
            <p:ph type="body" sz="quarter" idx="11"/>
          </p:nvPr>
        </p:nvSpPr>
        <p:spPr>
          <a:xfrm>
            <a:off x="777243" y="2731953"/>
            <a:ext cx="5453624" cy="3440247"/>
          </a:xfrm>
        </p:spPr>
        <p:txBody>
          <a:bodyPr lIns="91440" tIns="45720" rIns="91440" bIns="45720" anchor="t"/>
          <a:lstStyle/>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ŚOI używane są do ochrony ich użytkownika przed uszkodzeniami fizycznymi oraz zagrożeniami</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miejscu pracy, do których należy pył respirabilnej krzemionki krystalicznej</a:t>
            </a:r>
          </a:p>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Uż</a:t>
            </a:r>
            <a:r>
              <a:rPr lang="pl" sz="1800" b="0" i="0" strike="noStrike" cap="none" spc="0" baseline="0" dirty="0">
                <a:effectLst/>
                <a:latin typeface="Helvetica"/>
                <a:ea typeface="Helvetica"/>
                <a:cs typeface="Helvetica"/>
              </a:rPr>
              <a:t>ycie ŚOI (gdy to konieczne) jest ważne, ponieważ stanowią one środek zapobiegawczy</a:t>
            </a:r>
            <a:r>
              <a:rPr lang="en-IN" sz="1800" b="0" i="0" strike="noStrike" cap="none" spc="0" baseline="0" dirty="0">
                <a:effectLst/>
                <a:latin typeface="Helvetica"/>
                <a:ea typeface="Helvetica"/>
                <a:cs typeface="Helvetica"/>
              </a:rPr>
              <a:t> w </a:t>
            </a:r>
            <a:r>
              <a:rPr lang="pl" sz="1800" b="0" i="0" strike="noStrike" cap="none" spc="0" baseline="0" dirty="0">
                <a:effectLst/>
                <a:latin typeface="Helvetica"/>
                <a:ea typeface="Helvetica"/>
                <a:cs typeface="Helvetica"/>
              </a:rPr>
              <a:t>kontroli ryzyka</a:t>
            </a:r>
          </a:p>
          <a:p>
            <a:pPr marL="342900" indent="-342900">
              <a:lnSpc>
                <a:spcPts val="2400"/>
              </a:lnSpc>
              <a:buFont typeface="Arial" panose="020B0604020202020204" pitchFamily="34" charset="0"/>
              <a:buChar char="•"/>
            </a:pPr>
            <a:r>
              <a:rPr lang="pl" sz="1800" b="0" i="0" strike="noStrike" cap="none" spc="0" baseline="0" dirty="0">
                <a:effectLst/>
                <a:latin typeface="Helvetica"/>
                <a:ea typeface="Helvetica"/>
                <a:cs typeface="Helvetica"/>
              </a:rPr>
              <a:t>Sprzęt ochrony dróg oddechowych pomaga ograniczyć nasze narażenie na pył respirabilnej krzemionki krystalicznej (RKK)</a:t>
            </a:r>
          </a:p>
        </p:txBody>
      </p:sp>
      <p:pic>
        <p:nvPicPr>
          <p:cNvPr id="6" name="Picture 5">
            <a:extLst>
              <a:ext uri="{FF2B5EF4-FFF2-40B4-BE49-F238E27FC236}">
                <a16:creationId xmlns:a16="http://schemas.microsoft.com/office/drawing/2014/main" id="{38FF728A-6446-8544-9F1D-F36A90F4CBA6}"/>
              </a:ext>
            </a:extLst>
          </p:cNvPr>
          <p:cNvPicPr>
            <a:picLocks noChangeAspect="1"/>
          </p:cNvPicPr>
          <p:nvPr/>
        </p:nvPicPr>
        <p:blipFill>
          <a:blip r:embed="rId3" cstate="print">
            <a:extLst>
              <a:ext uri="{28A0092B-C50C-407E-A947-70E740481C1C}">
                <a14:useLocalDpi xmlns:a14="http://schemas.microsoft.com/office/drawing/2010/main"/>
              </a:ext>
            </a:extLst>
          </a:blip>
          <a:srcRect l="8682"/>
          <a:stretch>
            <a:fillRect/>
          </a:stretch>
        </p:blipFill>
        <p:spPr>
          <a:xfrm>
            <a:off x="6592708" y="1611051"/>
            <a:ext cx="5224383" cy="4433990"/>
          </a:xfrm>
          <a:prstGeom prst="rect">
            <a:avLst/>
          </a:prstGeom>
        </p:spPr>
      </p:pic>
    </p:spTree>
    <p:extLst>
      <p:ext uri="{BB962C8B-B14F-4D97-AF65-F5344CB8AC3E}">
        <p14:creationId xmlns:p14="http://schemas.microsoft.com/office/powerpoint/2010/main" val="3612666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6" y="1616076"/>
            <a:ext cx="4797078" cy="850900"/>
          </a:xfrm>
        </p:spPr>
        <p:txBody>
          <a:bodyPr/>
          <a:lstStyle/>
          <a:p>
            <a:pPr>
              <a:lnSpc>
                <a:spcPct val="100000"/>
              </a:lnSpc>
            </a:pPr>
            <a:r>
              <a:rPr lang="pl" sz="2800" b="1" i="0" strike="noStrike" cap="none" spc="0" baseline="0" dirty="0">
                <a:solidFill>
                  <a:srgbClr val="F6A317"/>
                </a:solidFill>
                <a:effectLst/>
                <a:latin typeface="Helvetica"/>
                <a:ea typeface="Helvetica"/>
                <a:cs typeface="Helvetica"/>
              </a:rPr>
              <a:t>ZAGROŻENIA ZWIĄZANE Z TYM DZIAŁANIEM</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Właściwe działanie tego sprzętu jest konieczne do ochrony nas przed RKK.</a:t>
            </a:r>
          </a:p>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Długoterminowe narażenie na wysoki poziom RKK może powodować ciężką chorobę płuc.</a:t>
            </a:r>
          </a:p>
          <a:p>
            <a:pPr>
              <a:lnSpc>
                <a:spcPts val="2400"/>
              </a:lnSpc>
            </a:pPr>
            <a:r>
              <a:rPr lang="pl" sz="1800" b="0" i="0" strike="noStrike" cap="none" spc="0" baseline="0" dirty="0">
                <a:solidFill>
                  <a:srgbClr val="000000"/>
                </a:solidFill>
                <a:effectLst/>
                <a:latin typeface="Helvetica"/>
                <a:ea typeface="Helvetica"/>
                <a:cs typeface="Helvetica"/>
              </a:rPr>
              <a:t>Ważne jest, byśmy każdego dnia chronili się przed narażeniem na pył zawieszony</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powietrzu. </a:t>
            </a:r>
          </a:p>
          <a:p>
            <a:pPr>
              <a:lnSpc>
                <a:spcPts val="2400"/>
              </a:lnSpc>
            </a:pPr>
            <a:r>
              <a:rPr lang="pl" sz="1800" b="0" i="0" strike="noStrike" cap="none" spc="0" baseline="0" dirty="0">
                <a:solidFill>
                  <a:srgbClr val="000000"/>
                </a:solidFill>
                <a:effectLst/>
                <a:latin typeface="Helvetica"/>
                <a:ea typeface="Helvetica"/>
                <a:cs typeface="Helvetica"/>
              </a:rPr>
              <a:t>Stosując dzisiaj dobre praktyki, chronimy swoje przyszłe zdrowie.</a:t>
            </a:r>
          </a:p>
          <a:p>
            <a:pPr>
              <a:lnSpc>
                <a:spcPts val="2400"/>
              </a:lnSpc>
            </a:pPr>
            <a:r>
              <a:rPr lang="pl" sz="1800" b="0" i="0" strike="noStrike" cap="none" spc="0" baseline="0" dirty="0">
                <a:solidFill>
                  <a:srgbClr val="000000"/>
                </a:solidFill>
                <a:effectLst/>
                <a:latin typeface="Helvetica"/>
                <a:ea typeface="Helvetica"/>
                <a:cs typeface="Helvetica"/>
              </a:rPr>
              <a:t>Jak spędzisz swoją emeryturę?</a:t>
            </a:r>
          </a:p>
        </p:txBody>
      </p:sp>
      <p:pic>
        <p:nvPicPr>
          <p:cNvPr id="7" name="Picture Placeholder 6" descr="A picture containing person, indoor, bed, room&#10;&#10;Description automatically generated">
            <a:extLst>
              <a:ext uri="{FF2B5EF4-FFF2-40B4-BE49-F238E27FC236}">
                <a16:creationId xmlns:a16="http://schemas.microsoft.com/office/drawing/2014/main" id="{445A1126-AA24-8343-8CBA-E18FF251D204}"/>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D8BA4EC1-1060-7B48-BAB7-6FC6177D3D0C}"/>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B1433E-DA65-5B4B-8B17-9A14C81A7C15}"/>
              </a:ext>
            </a:extLst>
          </p:cNvPr>
          <p:cNvSpPr>
            <a:spLocks noGrp="1"/>
          </p:cNvSpPr>
          <p:nvPr>
            <p:ph type="body" sz="quarter" idx="11"/>
          </p:nvPr>
        </p:nvSpPr>
        <p:spPr>
          <a:xfrm>
            <a:off x="777244" y="2659008"/>
            <a:ext cx="3836072" cy="3232572"/>
          </a:xfrm>
        </p:spPr>
        <p:txBody>
          <a:bodyPr lIns="91440" tIns="45720" rIns="91440" bIns="45720" anchor="t"/>
          <a:lstStyle/>
          <a:p>
            <a:pPr>
              <a:lnSpc>
                <a:spcPts val="2400"/>
              </a:lnSpc>
            </a:pPr>
            <a:r>
              <a:rPr lang="pl" sz="1800" b="0" i="0" strike="noStrike" cap="none" spc="0" baseline="0" dirty="0">
                <a:solidFill>
                  <a:srgbClr val="000000"/>
                </a:solidFill>
                <a:effectLst/>
                <a:latin typeface="Helvetica"/>
                <a:ea typeface="Helvetica"/>
                <a:cs typeface="Helvetica"/>
              </a:rPr>
              <a:t>Ponieważ ŚOI chronią wyłącznie osoby je noszące oraz mogą być używane</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niewłaściwy sposób</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ulegać uszkodzeniu, nie są one całkowicie niezawodne. </a:t>
            </a:r>
          </a:p>
          <a:p>
            <a:pPr>
              <a:lnSpc>
                <a:spcPts val="2400"/>
              </a:lnSpc>
            </a:pPr>
            <a:r>
              <a:rPr lang="pl" sz="1800" b="0" i="0" strike="noStrike" cap="none" spc="0" baseline="0" dirty="0">
                <a:solidFill>
                  <a:srgbClr val="000000"/>
                </a:solidFill>
                <a:effectLst/>
                <a:latin typeface="Helvetica"/>
                <a:ea typeface="Helvetica"/>
                <a:cs typeface="Helvetica"/>
              </a:rPr>
              <a:t>Pracownicy powinni nosić ŚOI </a:t>
            </a:r>
            <a:br>
              <a:rPr lang="en-IN" sz="1800" b="0" i="0" strike="noStrike" cap="none" spc="0" baseline="0" dirty="0">
                <a:solidFill>
                  <a:srgbClr val="000000"/>
                </a:solidFill>
                <a:effectLst/>
                <a:latin typeface="Helvetica"/>
                <a:ea typeface="Helvetica"/>
                <a:cs typeface="Helvetica"/>
              </a:rPr>
            </a:br>
            <a:r>
              <a:rPr lang="pl" sz="1800" b="0" i="0" strike="noStrike" cap="none" spc="0" baseline="0" dirty="0">
                <a:solidFill>
                  <a:srgbClr val="000000"/>
                </a:solidFill>
                <a:effectLst/>
                <a:latin typeface="Helvetica"/>
                <a:ea typeface="Helvetica"/>
                <a:cs typeface="Helvetica"/>
              </a:rPr>
              <a:t>tylko wtedy, gdy zostali do tego poinstruowani, oraz</a:t>
            </a:r>
            <a:r>
              <a:rPr lang="en-IN" sz="1800" b="0" i="0" strike="noStrike" cap="none" spc="0" baseline="0" dirty="0">
                <a:solidFill>
                  <a:srgbClr val="000000"/>
                </a:solidFill>
                <a:effectLst/>
                <a:latin typeface="Helvetica"/>
                <a:ea typeface="Helvetica"/>
                <a:cs typeface="Helvetica"/>
              </a:rPr>
              <a:t> </a:t>
            </a:r>
            <a:r>
              <a:rPr lang="en-IN" sz="1800" b="1" i="0" strike="noStrike" cap="none" spc="0" baseline="0" dirty="0">
                <a:solidFill>
                  <a:srgbClr val="000000"/>
                </a:solidFill>
                <a:effectLst/>
                <a:latin typeface="Helvetica"/>
                <a:ea typeface="Helvetica"/>
                <a:cs typeface="Helvetica"/>
              </a:rPr>
              <a:t>w </a:t>
            </a:r>
            <a:r>
              <a:rPr lang="pl" sz="1800" b="1" i="0" strike="noStrike" cap="none" spc="0" baseline="0" dirty="0">
                <a:solidFill>
                  <a:srgbClr val="000000"/>
                </a:solidFill>
                <a:effectLst/>
                <a:latin typeface="Helvetica"/>
                <a:ea typeface="Helvetica"/>
                <a:cs typeface="Helvetica"/>
              </a:rPr>
              <a:t>ostateczności, gdy inne środki kontroli nie są wystarczające</a:t>
            </a:r>
            <a:r>
              <a:rPr lang="pl" sz="1800" b="0" i="0" strike="noStrike" cap="none" spc="0" baseline="0" dirty="0">
                <a:solidFill>
                  <a:srgbClr val="000000"/>
                </a:solidFill>
                <a:effectLst/>
                <a:latin typeface="Helvetica"/>
                <a:ea typeface="Helvetica"/>
                <a:cs typeface="Helvetica"/>
              </a:rPr>
              <a:t>.</a:t>
            </a:r>
          </a:p>
          <a:p>
            <a:pPr>
              <a:lnSpc>
                <a:spcPts val="2400"/>
              </a:lnSpc>
            </a:pPr>
            <a:endParaRPr lang="en-US" sz="1800" dirty="0"/>
          </a:p>
        </p:txBody>
      </p:sp>
      <p:pic>
        <p:nvPicPr>
          <p:cNvPr id="6" name="Picture 5" descr="A screenshot of a cell phone&#10;&#10;Description automatically generated">
            <a:extLst>
              <a:ext uri="{FF2B5EF4-FFF2-40B4-BE49-F238E27FC236}">
                <a16:creationId xmlns:a16="http://schemas.microsoft.com/office/drawing/2014/main" id="{BA0E203B-2CED-124D-9B7D-C72F5D6A35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13316" y="1565594"/>
            <a:ext cx="7519587" cy="4495324"/>
          </a:xfrm>
          <a:prstGeom prst="rect">
            <a:avLst/>
          </a:prstGeom>
        </p:spPr>
      </p:pic>
      <p:sp>
        <p:nvSpPr>
          <p:cNvPr id="2" name="Text Placeholder 1">
            <a:extLst>
              <a:ext uri="{FF2B5EF4-FFF2-40B4-BE49-F238E27FC236}">
                <a16:creationId xmlns:a16="http://schemas.microsoft.com/office/drawing/2014/main" id="{CFB13880-BA6F-604C-8EED-C325D46C2DE9}"/>
              </a:ext>
            </a:extLst>
          </p:cNvPr>
          <p:cNvSpPr>
            <a:spLocks noGrp="1"/>
          </p:cNvSpPr>
          <p:nvPr>
            <p:ph type="body" sz="quarter" idx="10"/>
          </p:nvPr>
        </p:nvSpPr>
        <p:spPr>
          <a:xfrm>
            <a:off x="777244" y="1640901"/>
            <a:ext cx="4833847" cy="850900"/>
          </a:xfrm>
        </p:spPr>
        <p:txBody>
          <a:bodyPr/>
          <a:lstStyle/>
          <a:p>
            <a:pPr>
              <a:lnSpc>
                <a:spcPct val="100000"/>
              </a:lnSpc>
            </a:pPr>
            <a:r>
              <a:rPr lang="pl" sz="2800" b="1" i="0" strike="noStrike" cap="none" spc="0" baseline="0">
                <a:solidFill>
                  <a:srgbClr val="F6A317"/>
                </a:solidFill>
                <a:effectLst/>
                <a:latin typeface="Helvetica"/>
                <a:ea typeface="Helvetica"/>
                <a:cs typeface="Helvetica"/>
              </a:rPr>
              <a:t>HIERARCHIA KONTROLI RYZYKA</a:t>
            </a:r>
          </a:p>
        </p:txBody>
      </p:sp>
    </p:spTree>
    <p:extLst>
      <p:ext uri="{BB962C8B-B14F-4D97-AF65-F5344CB8AC3E}">
        <p14:creationId xmlns:p14="http://schemas.microsoft.com/office/powerpoint/2010/main" val="151639751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16"/>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3.xml><?xml version="1.0" encoding="utf-8"?>
<p:tagLst xmlns:a="http://schemas.openxmlformats.org/drawingml/2006/main" xmlns:r="http://schemas.openxmlformats.org/officeDocument/2006/relationships" xmlns:p="http://schemas.openxmlformats.org/presentationml/2006/main">
  <p:tag name="AS_UNIQUEID" val="12"/>
</p:tagLst>
</file>

<file path=ppt/tags/tag14.xml><?xml version="1.0" encoding="utf-8"?>
<p:tagLst xmlns:a="http://schemas.openxmlformats.org/drawingml/2006/main" xmlns:r="http://schemas.openxmlformats.org/officeDocument/2006/relationships" xmlns:p="http://schemas.openxmlformats.org/presentationml/2006/main">
  <p:tag name="AS_UNIQUEID" val="13"/>
</p:tagLst>
</file>

<file path=ppt/tags/tag15.xml><?xml version="1.0" encoding="utf-8"?>
<p:tagLst xmlns:a="http://schemas.openxmlformats.org/drawingml/2006/main" xmlns:r="http://schemas.openxmlformats.org/officeDocument/2006/relationships" xmlns:p="http://schemas.openxmlformats.org/presentationml/2006/main">
  <p:tag name="AS_UNIQUEID" val="14"/>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25"/>
</p:tagLst>
</file>

<file path=ppt/tags/tag18.xml><?xml version="1.0" encoding="utf-8"?>
<p:tagLst xmlns:a="http://schemas.openxmlformats.org/drawingml/2006/main" xmlns:r="http://schemas.openxmlformats.org/officeDocument/2006/relationships" xmlns:p="http://schemas.openxmlformats.org/presentationml/2006/main">
  <p:tag name="AS_UNIQUEID" val="26"/>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1"/>
</p:tagLst>
</file>

<file path=ppt/tags/tag21.xml><?xml version="1.0" encoding="utf-8"?>
<p:tagLst xmlns:a="http://schemas.openxmlformats.org/drawingml/2006/main" xmlns:r="http://schemas.openxmlformats.org/officeDocument/2006/relationships" xmlns:p="http://schemas.openxmlformats.org/presentationml/2006/main">
  <p:tag name="AS_UNIQUEID" val="22"/>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34"/>
</p:tagLst>
</file>

<file path=ppt/tags/tag25.xml><?xml version="1.0" encoding="utf-8"?>
<p:tagLst xmlns:a="http://schemas.openxmlformats.org/drawingml/2006/main" xmlns:r="http://schemas.openxmlformats.org/officeDocument/2006/relationships" xmlns:p="http://schemas.openxmlformats.org/presentationml/2006/main">
  <p:tag name="AS_UNIQUEID" val="35"/>
</p:tagLst>
</file>

<file path=ppt/tags/tag26.xml><?xml version="1.0" encoding="utf-8"?>
<p:tagLst xmlns:a="http://schemas.openxmlformats.org/drawingml/2006/main" xmlns:r="http://schemas.openxmlformats.org/officeDocument/2006/relationships" xmlns:p="http://schemas.openxmlformats.org/presentationml/2006/main">
  <p:tag name="AS_UNIQUEID" val="28"/>
</p:tagLst>
</file>

<file path=ppt/tags/tag27.xml><?xml version="1.0" encoding="utf-8"?>
<p:tagLst xmlns:a="http://schemas.openxmlformats.org/drawingml/2006/main" xmlns:r="http://schemas.openxmlformats.org/officeDocument/2006/relationships" xmlns:p="http://schemas.openxmlformats.org/presentationml/2006/main">
  <p:tag name="AS_UNIQUEID" val="29"/>
</p:tagLst>
</file>

<file path=ppt/tags/tag28.xml><?xml version="1.0" encoding="utf-8"?>
<p:tagLst xmlns:a="http://schemas.openxmlformats.org/drawingml/2006/main" xmlns:r="http://schemas.openxmlformats.org/officeDocument/2006/relationships" xmlns:p="http://schemas.openxmlformats.org/presentationml/2006/main">
  <p:tag name="AS_UNIQUEID" val="30"/>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5"/>
</p:tagLst>
</file>

<file path=ppt/tags/tag8.xml><?xml version="1.0" encoding="utf-8"?>
<p:tagLst xmlns:a="http://schemas.openxmlformats.org/drawingml/2006/main" xmlns:r="http://schemas.openxmlformats.org/officeDocument/2006/relationships" xmlns:p="http://schemas.openxmlformats.org/presentationml/2006/main">
  <p:tag name="AS_UNIQUEID" val="6"/>
</p:tagLst>
</file>

<file path=ppt/tags/tag9.xml><?xml version="1.0" encoding="utf-8"?>
<p:tagLst xmlns:a="http://schemas.openxmlformats.org/drawingml/2006/main" xmlns:r="http://schemas.openxmlformats.org/officeDocument/2006/relationships" xmlns:p="http://schemas.openxmlformats.org/presentationml/2006/main">
  <p:tag name="AS_UNIQUEID"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545FEE-AD81-4023-B6AC-5CAEA335ED97}">
  <ds:schemaRefs>
    <ds:schemaRef ds:uri="6d9d7403-2d8c-4818-ae25-2c5629bc7330"/>
    <ds:schemaRef ds:uri="http://schemas.microsoft.com/office/2006/documentManagement/types"/>
    <ds:schemaRef ds:uri="http://purl.org/dc/elements/1.1/"/>
    <ds:schemaRef ds:uri="http://schemas.openxmlformats.org/package/2006/metadata/core-properties"/>
    <ds:schemaRef ds:uri="http://www.w3.org/XML/1998/namespace"/>
    <ds:schemaRef ds:uri="d8ecf516-e360-4672-81b9-68723bedb71f"/>
    <ds:schemaRef ds:uri="http://purl.org/dc/terms/"/>
    <ds:schemaRef ds:uri="http://schemas.microsoft.com/office/2006/metadata/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3.xml><?xml version="1.0" encoding="utf-8"?>
<ds:datastoreItem xmlns:ds="http://schemas.openxmlformats.org/officeDocument/2006/customXml" ds:itemID="{874F3BE3-6CFA-4701-8F3C-6758E7CA74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TotalTime>
  <Words>1603</Words>
  <Application>Microsoft Macintosh PowerPoint</Application>
  <PresentationFormat>Widescreen</PresentationFormat>
  <Paragraphs>144</Paragraphs>
  <Slides>19</Slides>
  <Notes>18</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 Ferguson</dc:creator>
  <cp:lastModifiedBy>Carlo Arboit</cp:lastModifiedBy>
  <cp:revision>48</cp:revision>
  <dcterms:created xsi:type="dcterms:W3CDTF">2020-01-29T17:43:15Z</dcterms:created>
  <dcterms:modified xsi:type="dcterms:W3CDTF">2024-11-13T10:55:34Z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