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80" r:id="rId6"/>
    <p:sldId id="278" r:id="rId7"/>
    <p:sldId id="268" r:id="rId8"/>
    <p:sldId id="276" r:id="rId9"/>
    <p:sldId id="279" r:id="rId10"/>
    <p:sldId id="269" r:id="rId11"/>
    <p:sldId id="271" r:id="rId12"/>
    <p:sldId id="270" r:id="rId13"/>
    <p:sldId id="274" r:id="rId14"/>
    <p:sldId id="266" r:id="rId15"/>
    <p:sldId id="264" r:id="rId16"/>
    <p:sldId id="267"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B49B79-13D1-4521-8901-97B4A3539D29}" v="3" dt="2022-09-22T14:43:10.617"/>
    <p1510:client id="{4FC06583-31FD-BD48-89EF-682565EB6103}" v="2" dt="2020-12-09T20:16:50.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4"/>
    <p:restoredTop sz="94354" autoAdjust="0"/>
  </p:normalViewPr>
  <p:slideViewPr>
    <p:cSldViewPr snapToGrid="0" snapToObjects="1">
      <p:cViewPr varScale="1">
        <p:scale>
          <a:sx n="116" d="100"/>
          <a:sy n="116" d="100"/>
        </p:scale>
        <p:origin x="576" y="1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289704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86248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63550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19502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0909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0" i="0" strike="noStrike" cap="none" spc="0" baseline="0">
                <a:solidFill>
                  <a:srgbClr val="000000"/>
                </a:solidFill>
                <a:effectLst/>
                <a:latin typeface="Calibri"/>
                <a:ea typeface="Calibri"/>
                <a:cs typeface="Calibri"/>
              </a:rPr>
              <a:t>Liiallinen altistus hengitettävälle kiteiselle piidioksidille (RSC) voi johtaa vakaviin terveysongelmiin pitkällä aikavälillä. Siitä syystä on tärkeää, että kaikki työntekijät tuntevat hyvät käytännöt, jotka rajoittavat altistusta piidioksidipölylle tai poistavat altistuksen kokonaan.</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i" sz="1200" b="0" i="0" strike="noStrike" cap="none" spc="0" baseline="0">
                <a:solidFill>
                  <a:srgbClr val="000000"/>
                </a:solidFill>
                <a:effectLst/>
                <a:latin typeface="Calibri"/>
                <a:ea typeface="Calibri"/>
                <a:cs typeface="Calibri"/>
              </a:rPr>
              <a:t>Tässä koulutuksessa opastetaan prosessoimaan (esim. poraamaan, leikkaamaan ja hiomaan) materiaaleja, jotka sisältävät kiteistä piidioksidia kannettavilla sähkö- tai polttomoottorikäyttöisillä työvälineillä, joissa on vesijärjestelmä.</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309049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02807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200" b="0" i="0" strike="noStrike" cap="none" spc="0" baseline="0">
                <a:solidFill>
                  <a:srgbClr val="000000"/>
                </a:solidFill>
                <a:effectLst/>
                <a:latin typeface="Calibri"/>
                <a:ea typeface="Calibri"/>
                <a:cs typeface="Calibri"/>
              </a:rPr>
              <a:t>Käytä prosesseissa märkämenetelmiä välttääksesi altistumasta vaarallisille pitoisuuksille energiaintensiivisten prosessien tuottamaa pölyä. Veden käyttö pölyn vangitsemiseen vähentää altistumisriskiä.</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15506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200" b="0" i="0" strike="noStrike" cap="none" spc="0" baseline="0">
                <a:solidFill>
                  <a:srgbClr val="000000"/>
                </a:solidFill>
                <a:effectLst/>
                <a:latin typeface="Calibri"/>
                <a:ea typeface="Calibri"/>
                <a:cs typeface="Calibri"/>
              </a:rPr>
              <a:t>Seuraava video näyttää, miten vesi vaikuttaa, kun sitä käytetään pölyn torjunnassa märkämenetelmissä. Videokuvan vieressä näet kuvaajan ja punaisen tolpan, joka näyttää pölyn pitoisuuden milligrammoina kuutiometrissä.</a:t>
            </a:r>
          </a:p>
          <a:p>
            <a:endParaRPr lang="en-GB" sz="1200" b="0" i="0" u="none" strike="noStrike" kern="1200">
              <a:solidFill>
                <a:schemeClr val="tx1"/>
              </a:solidFill>
              <a:effectLst/>
              <a:latin typeface="+mn-lt"/>
              <a:ea typeface="+mn-ea"/>
              <a:cs typeface="+mn-cs"/>
            </a:endParaRPr>
          </a:p>
          <a:p>
            <a:r>
              <a:rPr lang="fi" sz="1200" b="0" i="0" strike="noStrike" cap="none" spc="0" baseline="0">
                <a:solidFill>
                  <a:srgbClr val="000000"/>
                </a:solidFill>
                <a:effectLst/>
                <a:latin typeface="Calibri"/>
                <a:ea typeface="Calibri"/>
                <a:cs typeface="Calibri"/>
              </a:rPr>
              <a:t>Pölypitoisuusluku ei koske hengitettävää piidioksidia, vaan se perustuu puolikvantitatiiviseen mittaukseen. Oleellista ei ole pölypitoisuusluku vaan suhteellinen ero suositeltavien käytäntöjen altistustasojen ja muunlaisen toiminnan välillä.</a:t>
            </a:r>
          </a:p>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65589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i" sz="1800" b="0" i="0" strike="noStrike" cap="none" spc="0" baseline="0">
                <a:solidFill>
                  <a:srgbClr val="000000"/>
                </a:solidFill>
                <a:effectLst/>
                <a:latin typeface="Calibri"/>
                <a:ea typeface="Calibri"/>
                <a:cs typeface="Calibri"/>
              </a:rPr>
              <a:t>Märkämenetelmiä tulisi käyttää leijuvan pölyn rajoittamiseen aina kun mahdollista. Kaikki sähkö- tai polttomoottorikäyttöiset työkalut eivät sovellu märkämenetelmien käyttöön. Varmista, että laitteet ovat sopivia kuhunkin työhön.</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i" sz="1800" b="0" i="0" strike="noStrike" cap="none" spc="0" baseline="0">
                <a:solidFill>
                  <a:srgbClr val="000000"/>
                </a:solidFill>
                <a:effectLst/>
                <a:latin typeface="Calibri"/>
                <a:ea typeface="Calibri"/>
                <a:cs typeface="Calibri"/>
              </a:rPr>
              <a:t>Varmista ennen märkämenetelmien käyttöä, että laitteet ja niiden vesijärjestelmät toimivat moitteettomasti. Jos epäilet, että laite ei toimi oikein, ota yhteyttä esimieheen.</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79580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319046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fi" sz="1000" b="0" i="0" strike="noStrike" cap="none" spc="0" baseline="0">
                <a:solidFill>
                  <a:srgbClr val="000000"/>
                </a:solidFill>
                <a:effectLst/>
                <a:latin typeface="Helvetica"/>
                <a:ea typeface="Helvetica"/>
                <a:cs typeface="Helvetica"/>
              </a:rPr>
              <a:t>Tämä koulutuspaketti on kehitetty osana NEPSI:n Hyvä käytäntö -opasta – vieraile osoitteessa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F4A81AC-5D7E-834D-8C49-FC2BAD8893AD}"/>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F7BD5776-D12F-8E4A-BADD-A65A4BAF6E25}"/>
              </a:ext>
            </a:extLst>
          </p:cNvPr>
          <p:cNvSpPr txBox="1"/>
          <p:nvPr userDrawn="1"/>
        </p:nvSpPr>
        <p:spPr>
          <a:xfrm>
            <a:off x="8347165" y="429114"/>
            <a:ext cx="3470185"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 sz="1400" b="1" i="0" strike="noStrike" cap="none" spc="0" baseline="0">
                <a:solidFill>
                  <a:srgbClr val="F6A317"/>
                </a:solidFill>
                <a:effectLst/>
                <a:latin typeface="Helvetica"/>
                <a:ea typeface="Helvetica"/>
                <a:cs typeface="Helvetica"/>
              </a:rPr>
              <a:t>HYVÄ KÄYTÄNTÖ MÄRKÄMENETELMIIN</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0.tif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tiff"/><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30.xml"/><Relationship Id="rId7" Type="http://schemas.openxmlformats.org/officeDocument/2006/relationships/hyperlink" Target="https://guide.nepsi.eu/sheets" TargetMode="Externa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2.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31.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4"/><Relationship Id="rId7" Type="http://schemas.openxmlformats.org/officeDocument/2006/relationships/notesSlide" Target="../notesSlides/notesSlide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tiff"/><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6136041" cy="850900"/>
          </a:xfrm>
        </p:spPr>
        <p:txBody>
          <a:bodyPr anchor="t"/>
          <a:lstStyle/>
          <a:p>
            <a:pPr>
              <a:lnSpc>
                <a:spcPct val="100000"/>
              </a:lnSpc>
            </a:pPr>
            <a:r>
              <a:rPr lang="fi" sz="2800" b="1" i="0" strike="noStrike" cap="none" spc="0" baseline="0" dirty="0">
                <a:solidFill>
                  <a:srgbClr val="FFFFFF"/>
                </a:solidFill>
                <a:effectLst/>
                <a:latin typeface="Helvetica"/>
                <a:ea typeface="Helvetica"/>
                <a:cs typeface="Helvetica"/>
              </a:rPr>
              <a:t>HYVÄ KÄYTÄNTÖ MÄRKÄMENETELMIIN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85EB8E72-0BB0-3040-B453-ECEA6A8A193E}"/>
              </a:ext>
            </a:extLst>
          </p:cNvPr>
          <p:cNvSpPr/>
          <p:nvPr/>
        </p:nvSpPr>
        <p:spPr>
          <a:xfrm>
            <a:off x="9484963" y="308919"/>
            <a:ext cx="2315740"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5" y="1640901"/>
            <a:ext cx="6987406" cy="850900"/>
          </a:xfrm>
        </p:spPr>
        <p:txBody>
          <a:bodyPr/>
          <a:lstStyle/>
          <a:p>
            <a:pPr>
              <a:lnSpc>
                <a:spcPct val="100000"/>
              </a:lnSpc>
            </a:pPr>
            <a:r>
              <a:rPr lang="fi" sz="2800" b="1" i="0" strike="noStrike" cap="none" spc="0" baseline="0" dirty="0">
                <a:solidFill>
                  <a:srgbClr val="F6A317"/>
                </a:solidFill>
                <a:effectLst/>
                <a:latin typeface="Helvetica"/>
                <a:ea typeface="Helvetica"/>
                <a:cs typeface="Helvetica"/>
              </a:rPr>
              <a:t>HUOMIOITAVAA MÄRKÄMENETELMIEN KÄYTÖSSÄ</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750996"/>
            <a:ext cx="10135922" cy="3230407"/>
          </a:xfrm>
        </p:spPr>
        <p:txBody>
          <a:bodyPr/>
          <a:lstStyle/>
          <a:p>
            <a:pPr>
              <a:lnSpc>
                <a:spcPct val="100000"/>
              </a:lnSpc>
            </a:pPr>
            <a:r>
              <a:rPr lang="fi" sz="1600" b="1" i="0" strike="noStrike" cap="none" spc="0" baseline="0" dirty="0">
                <a:solidFill>
                  <a:srgbClr val="000000"/>
                </a:solidFill>
                <a:effectLst/>
                <a:latin typeface="Helvetica"/>
                <a:ea typeface="Helvetica"/>
                <a:cs typeface="Helvetica"/>
              </a:rPr>
              <a:t>TEE SEURAAVAT</a:t>
            </a:r>
          </a:p>
          <a:p>
            <a:pPr marL="285750" indent="-285750">
              <a:lnSpc>
                <a:spcPct val="100000"/>
              </a:lnSpc>
              <a:buSzPct val="85000"/>
              <a:buFont typeface=".Apple Color Emoji UI"/>
              <a:buChar char="✅"/>
            </a:pPr>
            <a:r>
              <a:rPr lang="fi" sz="1600" b="0" i="0" strike="noStrike" cap="none" spc="0" baseline="0" dirty="0">
                <a:solidFill>
                  <a:srgbClr val="000000"/>
                </a:solidFill>
                <a:effectLst/>
                <a:latin typeface="Helvetica"/>
                <a:ea typeface="Helvetica"/>
                <a:cs typeface="Helvetica"/>
              </a:rPr>
              <a:t>Hyödynnä vettä pölyntorjunnassa kun se on mahdollista ja turvallista</a:t>
            </a:r>
          </a:p>
          <a:p>
            <a:pPr marL="285750" indent="-285750">
              <a:lnSpc>
                <a:spcPct val="100000"/>
              </a:lnSpc>
              <a:buSzPct val="85000"/>
              <a:buFont typeface=".Apple Color Emoji UI"/>
              <a:buChar char="✅"/>
            </a:pPr>
            <a:r>
              <a:rPr lang="fi" sz="1600" b="0" i="0" strike="noStrike" cap="none" spc="0" baseline="0" dirty="0">
                <a:solidFill>
                  <a:srgbClr val="000000"/>
                </a:solidFill>
                <a:effectLst/>
                <a:latin typeface="Helvetica"/>
                <a:ea typeface="Helvetica"/>
                <a:cs typeface="Helvetica"/>
              </a:rPr>
              <a:t>Varmista, että vesi poistuu asianmukaisiin viemäreihin.</a:t>
            </a:r>
          </a:p>
          <a:p>
            <a:pPr marL="285750" indent="-285750">
              <a:lnSpc>
                <a:spcPct val="100000"/>
              </a:lnSpc>
              <a:spcAft>
                <a:spcPts val="1000"/>
              </a:spcAft>
              <a:buSzPct val="85000"/>
              <a:buFont typeface=".Apple Color Emoji UI"/>
              <a:buChar char="✅"/>
            </a:pPr>
            <a:r>
              <a:rPr lang="fi" sz="1600" b="0" i="0" strike="noStrike" cap="none" spc="0" baseline="0" dirty="0">
                <a:solidFill>
                  <a:srgbClr val="000000"/>
                </a:solidFill>
                <a:effectLst/>
                <a:latin typeface="Helvetica"/>
                <a:ea typeface="Helvetica"/>
                <a:cs typeface="Helvetica"/>
              </a:rPr>
              <a:t>Siivoa vuodot ja lätäköt heti</a:t>
            </a:r>
          </a:p>
          <a:p>
            <a:pPr>
              <a:lnSpc>
                <a:spcPct val="100000"/>
              </a:lnSpc>
            </a:pPr>
            <a:r>
              <a:rPr lang="fi" sz="1600" b="1" i="0" strike="noStrike" cap="none" spc="0" baseline="0" dirty="0">
                <a:solidFill>
                  <a:srgbClr val="000000"/>
                </a:solidFill>
                <a:effectLst/>
                <a:latin typeface="Helvetica"/>
                <a:ea typeface="Helvetica"/>
                <a:cs typeface="Helvetica"/>
              </a:rPr>
              <a:t>ÄLÄ TEE SEURAAVIA</a:t>
            </a:r>
          </a:p>
          <a:p>
            <a:pPr marL="285750" indent="-285750">
              <a:lnSpc>
                <a:spcPct val="100000"/>
              </a:lnSpc>
              <a:buSzPct val="85000"/>
              <a:buFont typeface=".Apple Color Emoji UI"/>
              <a:buChar char="❌"/>
            </a:pPr>
            <a:r>
              <a:rPr lang="fi" sz="1600" b="0" i="0" strike="noStrike" cap="none" spc="0" baseline="0" dirty="0">
                <a:solidFill>
                  <a:srgbClr val="000000"/>
                </a:solidFill>
                <a:effectLst/>
                <a:latin typeface="Helvetica"/>
                <a:ea typeface="Helvetica"/>
                <a:cs typeface="Helvetica"/>
              </a:rPr>
              <a:t>Älä käytä liiallista vedenpainetta, joka voi saada laskeutuneen pölyn liikkeelle Hienojakoinen sumutus on tehokkaampaa kuin suihku</a:t>
            </a:r>
          </a:p>
          <a:p>
            <a:pPr marL="285750" indent="-285750">
              <a:lnSpc>
                <a:spcPct val="100000"/>
              </a:lnSpc>
              <a:buSzPct val="85000"/>
              <a:buFont typeface=".Apple Color Emoji UI"/>
              <a:buChar char="❌"/>
            </a:pPr>
            <a:r>
              <a:rPr lang="fi" sz="1600" b="0" i="0" strike="noStrike" cap="none" spc="0" baseline="0" dirty="0">
                <a:solidFill>
                  <a:srgbClr val="000000"/>
                </a:solidFill>
                <a:effectLst/>
                <a:latin typeface="Helvetica"/>
                <a:ea typeface="Helvetica"/>
                <a:cs typeface="Helvetica"/>
              </a:rPr>
              <a:t>Älä käytä vettä pölyntorjuntaan sellaisten laitteiden kanssa, joihin se ei sovellu</a:t>
            </a:r>
          </a:p>
          <a:p>
            <a:pPr marL="285750" indent="-285750">
              <a:lnSpc>
                <a:spcPct val="100000"/>
              </a:lnSpc>
              <a:buSzPct val="85000"/>
              <a:buFont typeface=".Apple Color Emoji UI"/>
              <a:buChar char="❌"/>
            </a:pPr>
            <a:r>
              <a:rPr lang="fi" sz="1600" b="0" i="0" strike="noStrike" cap="none" spc="0" baseline="0" dirty="0">
                <a:solidFill>
                  <a:srgbClr val="FF0000"/>
                </a:solidFill>
                <a:effectLst/>
                <a:latin typeface="Helvetica"/>
                <a:ea typeface="Helvetica"/>
                <a:cs typeface="Helvetica"/>
              </a:rPr>
              <a:t>Tekstiä kouluttajalta – lisää omaan kontekstiisi liittyvää materiaalia märkämenetelmistä</a:t>
            </a:r>
          </a:p>
          <a:p>
            <a:pPr marL="285750" indent="-285750">
              <a:lnSpc>
                <a:spcPct val="100000"/>
              </a:lnSpc>
              <a:buSzPct val="85000"/>
              <a:buFont typeface=".Apple Color Emoji UI"/>
              <a:buChar char="✅"/>
            </a:pPr>
            <a:endParaRPr lang="en-US" dirty="0"/>
          </a:p>
          <a:p>
            <a:pPr marL="285750" indent="-285750">
              <a:lnSpc>
                <a:spcPct val="100000"/>
              </a:lnSpc>
              <a:buSzPct val="85000"/>
              <a:buFont typeface=".Apple Color Emoji UI"/>
              <a:buChar char="✅"/>
            </a:pPr>
            <a:endParaRPr lang="en-US" dirty="0"/>
          </a:p>
        </p:txBody>
      </p:sp>
    </p:spTree>
    <p:extLst>
      <p:ext uri="{BB962C8B-B14F-4D97-AF65-F5344CB8AC3E}">
        <p14:creationId xmlns:p14="http://schemas.microsoft.com/office/powerpoint/2010/main" val="28306537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TYHJÄ DIA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fi" sz="1800" b="0" i="0" strike="noStrike" cap="none" spc="0" baseline="0">
                <a:solidFill>
                  <a:srgbClr val="000000"/>
                </a:solidFill>
                <a:effectLst/>
                <a:latin typeface="Helvetica"/>
                <a:ea typeface="Helvetica"/>
                <a:cs typeface="Helvetica"/>
              </a:rPr>
              <a:t>Käytä tätä diaa lisätäksesi työympäristöön ja kontekstiin räätälöityä materiaalia.</a:t>
            </a:r>
          </a:p>
          <a:p>
            <a:pPr>
              <a:lnSpc>
                <a:spcPts val="2400"/>
              </a:lnSpc>
            </a:pPr>
            <a:r>
              <a:rPr lang="fi" sz="1800" b="0" i="0" strike="noStrike" cap="none" spc="0" baseline="0">
                <a:solidFill>
                  <a:srgbClr val="000000"/>
                </a:solidFill>
                <a:effectLst/>
                <a:latin typeface="Helvetica"/>
                <a:ea typeface="Helvetica"/>
                <a:cs typeface="Helvetica"/>
              </a:rPr>
              <a:t>Vaihda kuva napsauttamalla hiiren oikeaa painiketta &gt; vaihda kuva &gt; tiedostosta</a:t>
            </a:r>
          </a:p>
          <a:p>
            <a:pPr>
              <a:lnSpc>
                <a:spcPts val="2400"/>
              </a:lnSpc>
            </a:pPr>
            <a:r>
              <a:rPr lang="fi" sz="1800" b="0" i="0" strike="noStrike" cap="none" spc="0" baseline="0">
                <a:solidFill>
                  <a:srgbClr val="000000"/>
                </a:solidFill>
                <a:effectLst/>
                <a:latin typeface="Helvetica"/>
                <a:ea typeface="Helvetica"/>
                <a:cs typeface="Helvetica"/>
              </a:rPr>
              <a:t>Lisää uusia dioja napsauttamalla ”Uusi dia” yllä olevassa valintanauhassa.</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03485114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LOPUKSI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p:txBody>
          <a:bodyPr anchor="t"/>
          <a:lstStyle/>
          <a:p>
            <a:pPr>
              <a:lnSpc>
                <a:spcPts val="2400"/>
              </a:lnSpc>
              <a:spcBef>
                <a:spcPts val="600"/>
              </a:spcBef>
              <a:spcAft>
                <a:spcPts val="1000"/>
              </a:spcAft>
            </a:pPr>
            <a:r>
              <a:rPr lang="fi" sz="2000" b="0" i="0" strike="noStrike" cap="none" spc="0" baseline="0" dirty="0">
                <a:solidFill>
                  <a:srgbClr val="000000"/>
                </a:solidFill>
                <a:effectLst/>
                <a:latin typeface="Helvetica"/>
                <a:ea typeface="Helvetica"/>
                <a:cs typeface="Helvetica"/>
              </a:rPr>
              <a:t>Märkämenetelmät vähentävät pölyn määrää ja riskiä altistua RCS:lle</a:t>
            </a:r>
          </a:p>
          <a:p>
            <a:pPr>
              <a:lnSpc>
                <a:spcPts val="2400"/>
              </a:lnSpc>
              <a:spcBef>
                <a:spcPts val="600"/>
              </a:spcBef>
              <a:spcAft>
                <a:spcPts val="1000"/>
              </a:spcAft>
            </a:pPr>
            <a:r>
              <a:rPr lang="fi" sz="2000" b="0" i="0" strike="noStrike" cap="none" spc="0" baseline="0" dirty="0">
                <a:solidFill>
                  <a:srgbClr val="000000"/>
                </a:solidFill>
                <a:effectLst/>
                <a:latin typeface="Helvetica"/>
                <a:ea typeface="Helvetica"/>
                <a:cs typeface="Helvetica"/>
              </a:rPr>
              <a:t>Muista:</a:t>
            </a:r>
          </a:p>
          <a:p>
            <a:pPr marL="285750" indent="-285750">
              <a:lnSpc>
                <a:spcPts val="2400"/>
              </a:lnSpc>
              <a:spcBef>
                <a:spcPts val="600"/>
              </a:spcBef>
              <a:spcAft>
                <a:spcPts val="600"/>
              </a:spcAft>
              <a:buClr>
                <a:srgbClr val="F1B600"/>
              </a:buClr>
              <a:buSzPct val="120000"/>
              <a:buFont typeface="Wingdings" pitchFamily="2" charset="2"/>
              <a:buChar char="q"/>
            </a:pPr>
            <a:r>
              <a:rPr lang="fi" sz="2000" b="0" i="0" strike="noStrike" cap="none" spc="0" baseline="0" dirty="0">
                <a:solidFill>
                  <a:srgbClr val="000000"/>
                </a:solidFill>
                <a:effectLst/>
                <a:latin typeface="Helvetica"/>
                <a:ea typeface="Helvetica"/>
                <a:cs typeface="Helvetica"/>
              </a:rPr>
              <a:t>Käytä vesijärjestelmiä aina kun mahdollista</a:t>
            </a:r>
          </a:p>
          <a:p>
            <a:pPr marL="285750" indent="-285750">
              <a:lnSpc>
                <a:spcPts val="2400"/>
              </a:lnSpc>
              <a:spcBef>
                <a:spcPts val="600"/>
              </a:spcBef>
              <a:spcAft>
                <a:spcPts val="600"/>
              </a:spcAft>
              <a:buClr>
                <a:srgbClr val="F1B600"/>
              </a:buClr>
              <a:buSzPct val="120000"/>
              <a:buFont typeface="Wingdings" pitchFamily="2" charset="2"/>
              <a:buChar char="q"/>
            </a:pPr>
            <a:r>
              <a:rPr lang="fi" sz="2000" b="0" i="0" strike="noStrike" cap="none" spc="0" baseline="0" dirty="0">
                <a:solidFill>
                  <a:srgbClr val="000000"/>
                </a:solidFill>
                <a:effectLst/>
                <a:latin typeface="Helvetica"/>
                <a:ea typeface="Helvetica"/>
                <a:cs typeface="Helvetica"/>
              </a:rPr>
              <a:t>Varmista, että vesijärjestelmät ovat asiaankuuluvia ja sopivat meneillä olevaan työhön</a:t>
            </a:r>
          </a:p>
          <a:p>
            <a:pPr marL="285750" indent="-285750">
              <a:lnSpc>
                <a:spcPts val="2400"/>
              </a:lnSpc>
              <a:spcBef>
                <a:spcPts val="600"/>
              </a:spcBef>
              <a:spcAft>
                <a:spcPts val="600"/>
              </a:spcAft>
              <a:buClr>
                <a:srgbClr val="F1B600"/>
              </a:buClr>
              <a:buSzPct val="120000"/>
              <a:buFont typeface="Wingdings" pitchFamily="2" charset="2"/>
              <a:buChar char="q"/>
            </a:pPr>
            <a:r>
              <a:rPr lang="fi" sz="2000" b="0" i="0" strike="noStrike" cap="none" spc="0" baseline="0" dirty="0">
                <a:solidFill>
                  <a:srgbClr val="000000"/>
                </a:solidFill>
                <a:effectLst/>
                <a:latin typeface="Helvetica"/>
                <a:ea typeface="Helvetica"/>
                <a:cs typeface="Helvetica"/>
              </a:rPr>
              <a:t>Jos epäilet, että vesijärjestelmä ei toimi, ota yhteyttä esimieheen</a:t>
            </a:r>
          </a:p>
          <a:p>
            <a:pPr marL="285750" indent="-285750">
              <a:lnSpc>
                <a:spcPts val="2400"/>
              </a:lnSpc>
              <a:spcBef>
                <a:spcPts val="600"/>
              </a:spcBef>
              <a:spcAft>
                <a:spcPts val="600"/>
              </a:spcAft>
              <a:buClr>
                <a:srgbClr val="F1B600"/>
              </a:buClr>
              <a:buSzPct val="120000"/>
              <a:buFont typeface="Wingdings" pitchFamily="2" charset="2"/>
              <a:buChar char="q"/>
            </a:pPr>
            <a:endParaRPr lang="en-GB" sz="2000" dirty="0"/>
          </a:p>
          <a:p>
            <a:pPr>
              <a:lnSpc>
                <a:spcPts val="2400"/>
              </a:lnSpc>
            </a:pPr>
            <a:endParaRPr lang="en-US"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7079965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LISÄÄ OPPIMATERIAALEJA</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a:xfrm>
            <a:off x="777242" y="2362676"/>
            <a:ext cx="11051901" cy="2785201"/>
          </a:xfrm>
        </p:spPr>
        <p:txBody>
          <a:bodyPr numCol="2"/>
          <a:lstStyle/>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hlinkClick r:id="rId7" history="0"/>
              </a:rPr>
              <a:t>Hyvä käytäntö märkämenetelmiin kiteistä piidioksidia sisältävien mineraalimateriaalien käsittelyssä kannettavilla sähkö- tai polttomoottorityökaluilla </a:t>
            </a:r>
            <a:br>
              <a:rPr lang="fi" sz="1600" b="0" i="0" strike="noStrike" cap="none" spc="0" baseline="0" dirty="0">
                <a:solidFill>
                  <a:srgbClr val="000000"/>
                </a:solidFill>
                <a:effectLst/>
                <a:latin typeface="Helvetica"/>
                <a:ea typeface="Helvetica"/>
                <a:cs typeface="Helvetica"/>
                <a:hlinkClick r:id="rId7" history="0"/>
              </a:rPr>
            </a:br>
            <a:r>
              <a:rPr lang="fi" sz="1600" b="0" i="0" strike="noStrike" cap="none" spc="0" baseline="0" dirty="0">
                <a:solidFill>
                  <a:srgbClr val="000000"/>
                </a:solidFill>
                <a:effectLst/>
                <a:latin typeface="Helvetica"/>
                <a:ea typeface="Helvetica"/>
                <a:cs typeface="Helvetica"/>
                <a:hlinkClick r:id="rId7" history="0"/>
              </a:rPr>
              <a:t>(Työohje 2.1.14d)</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hlinkClick r:id="rId7" history="0"/>
              </a:rPr>
              <a:t>Hyvä käytäntö veden/apuaineiden käyttöön teillä tai avoimilla pinnoilla pölytasojen madaltamiseksi </a:t>
            </a:r>
            <a:br>
              <a:rPr lang="fi" sz="1600" b="0" i="0" strike="noStrike" cap="none" spc="0" baseline="0" dirty="0">
                <a:solidFill>
                  <a:srgbClr val="000000"/>
                </a:solidFill>
                <a:effectLst/>
                <a:latin typeface="Helvetica"/>
                <a:ea typeface="Helvetica"/>
                <a:cs typeface="Helvetica"/>
                <a:hlinkClick r:id="rId7" history="0"/>
              </a:rPr>
            </a:br>
            <a:r>
              <a:rPr lang="fi" sz="1600" b="0" i="0" strike="noStrike" cap="none" spc="0" baseline="0" dirty="0">
                <a:solidFill>
                  <a:srgbClr val="000000"/>
                </a:solidFill>
                <a:effectLst/>
                <a:latin typeface="Helvetica"/>
                <a:ea typeface="Helvetica"/>
                <a:cs typeface="Helvetica"/>
                <a:hlinkClick r:id="rId7" history="0"/>
              </a:rPr>
              <a:t>(Työohje 2.2.27)</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hlinkClick r:id="rId7" history="0"/>
              </a:rPr>
              <a:t>Hyvä käytäntö pölyntorjuntaan vedellä (Työohje 2.2.35)</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hlinkClick r:id="rId7" history="0"/>
              </a:rPr>
              <a:t>Hyvä käytäntö agglomeraattikivien ja luonnollisten kivien leikkaamiseen märkämenetelmällä kivitöissä, </a:t>
            </a:r>
            <a:br>
              <a:rPr lang="fi" sz="1600" b="0" i="0" strike="noStrike" cap="none" spc="0" baseline="0" dirty="0">
                <a:solidFill>
                  <a:srgbClr val="000000"/>
                </a:solidFill>
                <a:effectLst/>
                <a:latin typeface="Helvetica"/>
                <a:ea typeface="Helvetica"/>
                <a:cs typeface="Helvetica"/>
                <a:hlinkClick r:id="rId7" history="0"/>
              </a:rPr>
            </a:br>
            <a:r>
              <a:rPr lang="fi" sz="1600" b="0" i="0" strike="noStrike" cap="none" spc="0" baseline="0" dirty="0">
                <a:solidFill>
                  <a:srgbClr val="000000"/>
                </a:solidFill>
                <a:effectLst/>
                <a:latin typeface="Helvetica"/>
                <a:ea typeface="Helvetica"/>
                <a:cs typeface="Helvetica"/>
                <a:hlinkClick r:id="rId7" history="0"/>
              </a:rPr>
              <a:t>(Työohje 2.2.42)</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hlinkClick r:id="rId8" history="0"/>
              </a:rPr>
              <a:t>NEPSI Hyvä käytäntö -opas</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hlinkClick r:id="rId9" history="0"/>
              </a:rPr>
              <a:t>NEPSI Opas PK-yrityksille</a:t>
            </a:r>
          </a:p>
        </p:txBody>
      </p:sp>
      <p:sp>
        <p:nvSpPr>
          <p:cNvPr id="4" name="Rounded Rectangle 3">
            <a:extLst>
              <a:ext uri="{FF2B5EF4-FFF2-40B4-BE49-F238E27FC236}">
                <a16:creationId xmlns:a16="http://schemas.microsoft.com/office/drawing/2014/main" id="{77DEDC51-779A-7E44-95A7-38B3ED4D9FAA}"/>
              </a:ext>
            </a:extLst>
          </p:cNvPr>
          <p:cNvSpPr/>
          <p:nvPr>
            <p:custDataLst>
              <p:tags r:id="rId3"/>
            </p:custDataLst>
          </p:nvPr>
        </p:nvSpPr>
        <p:spPr>
          <a:xfrm>
            <a:off x="957262" y="5362432"/>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E8BF290C-45A8-6E4D-90E6-D90E346D838B}"/>
              </a:ext>
            </a:extLst>
          </p:cNvPr>
          <p:cNvSpPr/>
          <p:nvPr>
            <p:custDataLst>
              <p:tags r:id="rId4"/>
            </p:custDataLst>
          </p:nvPr>
        </p:nvSpPr>
        <p:spPr>
          <a:xfrm>
            <a:off x="1030398" y="5449233"/>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fi" b="0" i="0" strike="noStrike" cap="none" spc="0" baseline="0" dirty="0">
                <a:solidFill>
                  <a:srgbClr val="000000"/>
                </a:solidFill>
                <a:effectLst/>
                <a:latin typeface="Calibri"/>
                <a:ea typeface="Calibri"/>
                <a:cs typeface="Calibri"/>
              </a:rPr>
              <a:t>Vieraile </a:t>
            </a:r>
            <a:r>
              <a:rPr lang="fi" b="1" i="0" strike="noStrike" cap="none" spc="0" baseline="0" dirty="0">
                <a:solidFill>
                  <a:srgbClr val="000000"/>
                </a:solidFill>
                <a:effectLst/>
                <a:latin typeface="Calibri"/>
                <a:ea typeface="Calibri"/>
                <a:cs typeface="Calibri"/>
              </a:rPr>
              <a:t>NEPSI:n e-oppimisalustalla</a:t>
            </a:r>
            <a:r>
              <a:rPr lang="fi" b="0" i="0" strike="noStrike" cap="none" spc="0" baseline="0" dirty="0">
                <a:solidFill>
                  <a:srgbClr val="000000"/>
                </a:solidFill>
                <a:effectLst/>
                <a:latin typeface="Calibri"/>
                <a:ea typeface="Calibri"/>
                <a:cs typeface="Calibri"/>
              </a:rPr>
              <a:t> osoitteessa </a:t>
            </a:r>
            <a:r>
              <a:rPr lang="fi" b="0" i="0" strike="noStrike" cap="none" spc="0" baseline="0" dirty="0">
                <a:solidFill>
                  <a:srgbClr val="000000"/>
                </a:solidFill>
                <a:effectLst/>
                <a:latin typeface="Calibri"/>
                <a:ea typeface="Calibri"/>
                <a:cs typeface="Calibri"/>
                <a:hlinkClick r:id="rId10" history="0"/>
              </a:rPr>
              <a:t>training.nepsi.eu</a:t>
            </a:r>
            <a:r>
              <a:rPr lang="fi" b="0" i="0" strike="noStrike" cap="none" spc="0" baseline="0" dirty="0">
                <a:solidFill>
                  <a:srgbClr val="000000"/>
                </a:solidFill>
                <a:effectLst/>
                <a:latin typeface="Calibri"/>
                <a:ea typeface="Calibri"/>
                <a:cs typeface="Calibri"/>
              </a:rPr>
              <a:t> ja löydä lisää oppimateriaalia RCS:stä</a:t>
            </a:r>
          </a:p>
        </p:txBody>
      </p:sp>
    </p:spTree>
    <p:extLst>
      <p:ext uri="{BB962C8B-B14F-4D97-AF65-F5344CB8AC3E}">
        <p14:creationId xmlns:p14="http://schemas.microsoft.com/office/powerpoint/2010/main" val="16599971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FI" sz="2800" dirty="0"/>
              <a:t>JOHDANTO (KOULUTTAJALLE)</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fi-FI" sz="1800" dirty="0">
                <a:latin typeface="Helvetica"/>
                <a:cs typeface="Helvetica"/>
              </a:rPr>
              <a:t>NEPSI on kehittänyt koulutusmateriaaleja osaksi NEPSI:n Hyvän käytännön toteuttamisen koulutusvaihetta.</a:t>
            </a:r>
          </a:p>
          <a:p>
            <a:pPr>
              <a:lnSpc>
                <a:spcPts val="2400"/>
              </a:lnSpc>
            </a:pPr>
            <a:r>
              <a:rPr lang="fi-FI" sz="1800" dirty="0">
                <a:latin typeface="Helvetica"/>
                <a:cs typeface="Helvetica"/>
              </a:rPr>
              <a:t>Kukin PowerPoint-koulutuspaketti kattaa aiheen, joka on hyödyllinen kaikilta sellaisilta aloilta tuleville työntekilöille, joilla käsitellään kiteistä piidioksidia sisältäviä materiaaleja. Koulutuspaketeissa on tietoa kuhunkin aiheeseen liittyvistä pölylle altistumisen aiheuttamista riskeistä sekä hyvistä käytännöistä ja toimista, joilla riskejä voidaan vähentää. Koulutuksen tarkoituksena on antaa työntekijöille tietoa siitä, miten he voivat toteuttaa varotoimia tehokkaasti ja vähentää siten altistumistaan hengitettävälle piidioksidille (RCS) työpaikalla.</a:t>
            </a:r>
          </a:p>
          <a:p>
            <a:pPr>
              <a:lnSpc>
                <a:spcPts val="2400"/>
              </a:lnSpc>
            </a:pPr>
            <a:r>
              <a:rPr lang="fi-FI" sz="1800" dirty="0">
                <a:latin typeface="Helvetica"/>
                <a:cs typeface="Helvetica"/>
              </a:rPr>
              <a:t>Käytä tyhjää templaattia ja korvaa väliaikaiset tekstit omillasi lisätäksesi tietoa tähän koulutuspakettiin tarvittaessa.</a:t>
            </a:r>
          </a:p>
        </p:txBody>
      </p:sp>
    </p:spTree>
    <p:extLst>
      <p:ext uri="{BB962C8B-B14F-4D97-AF65-F5344CB8AC3E}">
        <p14:creationId xmlns:p14="http://schemas.microsoft.com/office/powerpoint/2010/main" val="14631872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HUOMIOITAVAA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fi" sz="1800" b="0" i="0" strike="noStrike" cap="none" spc="0" baseline="0">
                <a:solidFill>
                  <a:srgbClr val="000000"/>
                </a:solidFill>
                <a:effectLst/>
                <a:latin typeface="Helvetica"/>
                <a:ea typeface="Helvetica"/>
                <a:cs typeface="Helvetica"/>
              </a:rPr>
              <a:t>Tässä PowerPoint-koulutuksessa esitetty tieto on luonteeltaan neuvoa-antavaa ja sisällöltään informatiivista. Tässä esitetty tieto ei ole standardi eikä asetus, eikä se aseta mitään uusia laillisia velvoitteita tai muuta voimassa olevia terveydenhuoltoon liittyvien lakien tai käytänteiden määrittämiä velvoitteita.</a:t>
            </a:r>
          </a:p>
        </p:txBody>
      </p:sp>
    </p:spTree>
    <p:extLst>
      <p:ext uri="{BB962C8B-B14F-4D97-AF65-F5344CB8AC3E}">
        <p14:creationId xmlns:p14="http://schemas.microsoft.com/office/powerpoint/2010/main" val="10936627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JOHDANTO</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362676"/>
            <a:ext cx="6180148" cy="3682369"/>
          </a:xfrm>
        </p:spPr>
        <p:txBody>
          <a:bodyPr/>
          <a:lstStyle/>
          <a:p>
            <a:pPr>
              <a:lnSpc>
                <a:spcPts val="2400"/>
              </a:lnSpc>
            </a:pPr>
            <a:r>
              <a:rPr lang="fi" sz="1800" b="1" i="0" strike="noStrike" cap="none" spc="0" baseline="0" dirty="0">
                <a:solidFill>
                  <a:srgbClr val="000000"/>
                </a:solidFill>
                <a:effectLst/>
                <a:latin typeface="Helvetica"/>
                <a:ea typeface="Helvetica"/>
                <a:cs typeface="Helvetica"/>
              </a:rPr>
              <a:t>Etusijalla on oppia suojautumaan työperäisiltä vaaroilta terveydelle.</a:t>
            </a:r>
          </a:p>
          <a:p>
            <a:pPr>
              <a:lnSpc>
                <a:spcPts val="2400"/>
              </a:lnSpc>
            </a:pPr>
            <a:r>
              <a:rPr lang="fi" sz="1800" b="0" i="0" strike="noStrike" cap="none" spc="0" baseline="0" dirty="0">
                <a:solidFill>
                  <a:srgbClr val="000000"/>
                </a:solidFill>
                <a:effectLst/>
                <a:latin typeface="Helvetica"/>
                <a:ea typeface="Helvetica"/>
                <a:cs typeface="Helvetica"/>
              </a:rPr>
              <a:t>Tässä PowerPoint-koulutuksessa opit seuraavista asioista:</a:t>
            </a:r>
          </a:p>
          <a:p>
            <a:pPr marL="285750" indent="-285750">
              <a:lnSpc>
                <a:spcPts val="2400"/>
              </a:lnSpc>
              <a:spcBef>
                <a:spcPts val="600"/>
              </a:spcBef>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Miten vettä käytetään energiaintensiivisissä prosesseissa vähentämään altistusta hengitettävälle piidioksidipölylle (RCS)</a:t>
            </a:r>
          </a:p>
          <a:p>
            <a:pPr marL="285750" indent="-285750">
              <a:lnSpc>
                <a:spcPts val="2400"/>
              </a:lnSpc>
              <a:spcBef>
                <a:spcPts val="600"/>
              </a:spcBef>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Miten ja milloin märkämenetelmiä voi käyttää</a:t>
            </a:r>
          </a:p>
          <a:p>
            <a:pPr marL="285750" indent="-285750">
              <a:lnSpc>
                <a:spcPts val="2400"/>
              </a:lnSpc>
              <a:spcBef>
                <a:spcPts val="600"/>
              </a:spcBef>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Parhaat käytännöt ja huomioitavat seikat märkämenetelmissä</a:t>
            </a:r>
          </a:p>
          <a:p>
            <a:pPr marL="285750" indent="-285750">
              <a:lnSpc>
                <a:spcPts val="2400"/>
              </a:lnSpc>
              <a:spcBef>
                <a:spcPts val="600"/>
              </a:spcBef>
              <a:buFont typeface="Arial" panose="020B0604020202020204" pitchFamily="34" charset="0"/>
              <a:buChar char="•"/>
            </a:pPr>
            <a:r>
              <a:rPr lang="fi" sz="1800" b="0" i="0" strike="noStrike" cap="none" spc="0" baseline="0" dirty="0">
                <a:solidFill>
                  <a:srgbClr val="FF0000"/>
                </a:solidFill>
                <a:effectLst/>
                <a:latin typeface="Helvetica"/>
                <a:ea typeface="Helvetica"/>
                <a:cs typeface="Helvetica"/>
              </a:rPr>
              <a:t>Tilaa kouluttajan tekstille – jos olet lisännyt oman dian, lisää tähän lyhyt kuvaus materiaalista</a:t>
            </a:r>
          </a:p>
          <a:p>
            <a:pPr marL="285750" indent="-285750">
              <a:lnSpc>
                <a:spcPts val="2400"/>
              </a:lnSpc>
              <a:buFont typeface="Arial" panose="020B0604020202020204" pitchFamily="34" charset="0"/>
              <a:buChar char="•"/>
            </a:pPr>
            <a:endParaRPr lang="en-US" sz="1800" dirty="0"/>
          </a:p>
        </p:txBody>
      </p:sp>
      <p:pic>
        <p:nvPicPr>
          <p:cNvPr id="6" name="Picture Placeholder 5">
            <a:extLst>
              <a:ext uri="{FF2B5EF4-FFF2-40B4-BE49-F238E27FC236}">
                <a16:creationId xmlns:a16="http://schemas.microsoft.com/office/drawing/2014/main" id="{66BF78FB-F37A-554A-ABBB-B91356185370}"/>
              </a:ext>
            </a:extLst>
          </p:cNvPr>
          <p:cNvPicPr>
            <a:picLocks noGrp="1" noChangeAspect="1"/>
          </p:cNvPicPr>
          <p:nvPr>
            <p:ph type="pic" sz="quarter" idx="12"/>
          </p:nvPr>
        </p:nvPicPr>
        <p:blipFill>
          <a:blip r:embed="rId3"/>
          <a:srcRect l="43438" t="3" r="24496" b="-3"/>
          <a:stretch>
            <a:fillRect/>
          </a:stretch>
        </p:blipFill>
        <p:spPr>
          <a:xfrm>
            <a:off x="7382117" y="2204486"/>
            <a:ext cx="4335841" cy="3682369"/>
          </a:xfrm>
          <a:prstGeom prst="rect">
            <a:avLst/>
          </a:prstGeom>
        </p:spPr>
      </p:pic>
    </p:spTree>
    <p:extLst>
      <p:ext uri="{BB962C8B-B14F-4D97-AF65-F5344CB8AC3E}">
        <p14:creationId xmlns:p14="http://schemas.microsoft.com/office/powerpoint/2010/main" val="24339226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850900"/>
          </a:xfrm>
        </p:spPr>
        <p:txBody>
          <a:bodyPr lIns="91440" tIns="45720" rIns="91440" bIns="45720" anchor="t"/>
          <a:lstStyle/>
          <a:p>
            <a:pPr>
              <a:lnSpc>
                <a:spcPct val="100000"/>
              </a:lnSpc>
            </a:pPr>
            <a:r>
              <a:rPr lang="fi" sz="2800" dirty="0">
                <a:latin typeface="Helvetica"/>
                <a:ea typeface="Helvetica"/>
                <a:cs typeface="Helvetica"/>
              </a:rPr>
              <a:t>PÖLYNHALLINTA-MENETELMÄT</a:t>
            </a:r>
            <a:endParaRPr lang="fi" sz="2800" b="1" i="0" strike="noStrike" cap="none" spc="0" baseline="0" dirty="0">
              <a:solidFill>
                <a:srgbClr val="F6A317"/>
              </a:solidFill>
              <a:effectLst/>
              <a:latin typeface="Helvetica"/>
              <a:ea typeface="Helvetica"/>
              <a:cs typeface="Helvetica"/>
            </a:endParaRP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fi" sz="1800" b="0" i="0" strike="noStrike" cap="none" spc="0" baseline="0">
                <a:solidFill>
                  <a:srgbClr val="000000"/>
                </a:solidFill>
                <a:effectLst/>
                <a:latin typeface="Helvetica"/>
                <a:ea typeface="Helvetica"/>
                <a:cs typeface="Helvetica"/>
              </a:rPr>
              <a:t>Märkämenetelmät ovat yksi viidestä tärkeimmästä pölynhallintamenetelmästä. </a:t>
            </a:r>
          </a:p>
        </p:txBody>
      </p:sp>
      <p:pic>
        <p:nvPicPr>
          <p:cNvPr id="22" name="Picture 21" descr="A screenshot of a cell phone&#10;&#10;Description automatically generated">
            <a:extLst>
              <a:ext uri="{FF2B5EF4-FFF2-40B4-BE49-F238E27FC236}">
                <a16:creationId xmlns:a16="http://schemas.microsoft.com/office/drawing/2014/main" id="{0786DAF8-2407-7947-8415-A43F23227704}"/>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343F1E3-C1DE-B14F-ABDA-83D79668E294}"/>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8D1EAB9-3F07-0346-B8A5-3700AE92ACBF}"/>
              </a:ext>
            </a:extLst>
          </p:cNvPr>
          <p:cNvPicPr>
            <a:picLocks noChangeAspect="1"/>
          </p:cNvPicPr>
          <p:nvPr/>
        </p:nvPicPr>
        <p:blipFill>
          <a:blip r:embed="rId3"/>
          <a:srcRect l="7057" t="9146" r="76967" b="66230"/>
          <a:stretch>
            <a:fillRect/>
          </a:stretch>
        </p:blipFill>
        <p:spPr>
          <a:xfrm>
            <a:off x="5365058" y="3394767"/>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D5572B39-9834-774B-91F1-7528854162EE}"/>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DC17C51-CF16-5144-8563-965E65195F4F}"/>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6837312B-85DE-234B-B72E-17F879AAC441}"/>
              </a:ext>
            </a:extLst>
          </p:cNvPr>
          <p:cNvSpPr txBox="1"/>
          <p:nvPr/>
        </p:nvSpPr>
        <p:spPr>
          <a:xfrm>
            <a:off x="6579514" y="1702138"/>
            <a:ext cx="2134063" cy="1639939"/>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HYVÄ HYGIENIA / TALOUDENHOITO</a:t>
            </a:r>
          </a:p>
          <a:p>
            <a:r>
              <a:rPr lang="fi" sz="1200" b="0" i="0" strike="noStrike" cap="none" spc="0" baseline="0">
                <a:solidFill>
                  <a:srgbClr val="000000"/>
                </a:solidFill>
                <a:effectLst/>
                <a:latin typeface="Calibri"/>
                <a:ea typeface="Calibri"/>
                <a:cs typeface="Calibri"/>
              </a:rPr>
              <a:t>Työvaatteiden pesu ja prosessien tuottaman pölyn imurointi estää pölyn kertymisen ajan myötä – puhdas työtila on turvallinen</a:t>
            </a:r>
          </a:p>
          <a:p>
            <a:endParaRPr lang="en-US"/>
          </a:p>
        </p:txBody>
      </p:sp>
      <p:sp>
        <p:nvSpPr>
          <p:cNvPr id="28" name="TextBox 27">
            <a:extLst>
              <a:ext uri="{FF2B5EF4-FFF2-40B4-BE49-F238E27FC236}">
                <a16:creationId xmlns:a16="http://schemas.microsoft.com/office/drawing/2014/main" id="{70BED722-BFA9-9741-BE4F-AF5C4967D13A}"/>
              </a:ext>
            </a:extLst>
          </p:cNvPr>
          <p:cNvSpPr txBox="1"/>
          <p:nvPr/>
        </p:nvSpPr>
        <p:spPr>
          <a:xfrm>
            <a:off x="6579514" y="3394767"/>
            <a:ext cx="2134063" cy="1334834"/>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SULJETUT ALUEET</a:t>
            </a:r>
          </a:p>
          <a:p>
            <a:pPr>
              <a:spcAft>
                <a:spcPts val="300"/>
              </a:spcAft>
            </a:pPr>
            <a:r>
              <a:rPr lang="fi" sz="1200" b="0" i="0" strike="noStrike" cap="none" spc="0" baseline="0">
                <a:solidFill>
                  <a:srgbClr val="000000"/>
                </a:solidFill>
                <a:effectLst/>
                <a:latin typeface="Calibri"/>
                <a:ea typeface="Calibri"/>
                <a:cs typeface="Calibri"/>
              </a:rPr>
              <a:t>RCS-tuotantoprosessien suorittaminen suljetussa ympäristössä estää pölyn altistumisen sen syntypaikalla</a:t>
            </a:r>
          </a:p>
          <a:p>
            <a:pPr>
              <a:spcAft>
                <a:spcPts val="300"/>
              </a:spcAft>
            </a:pPr>
            <a:endParaRPr lang="en-US"/>
          </a:p>
        </p:txBody>
      </p:sp>
      <p:sp>
        <p:nvSpPr>
          <p:cNvPr id="29" name="TextBox 28">
            <a:extLst>
              <a:ext uri="{FF2B5EF4-FFF2-40B4-BE49-F238E27FC236}">
                <a16:creationId xmlns:a16="http://schemas.microsoft.com/office/drawing/2014/main" id="{E7B6EB00-04D7-E04D-B005-1C65962724C2}"/>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POISTO/ILMANVAIHTO</a:t>
            </a:r>
          </a:p>
          <a:p>
            <a:pPr>
              <a:spcAft>
                <a:spcPts val="300"/>
              </a:spcAft>
            </a:pPr>
            <a:r>
              <a:rPr lang="fi" sz="1200" b="0" i="0" strike="noStrike" cap="none" spc="0" baseline="0">
                <a:solidFill>
                  <a:srgbClr val="000000"/>
                </a:solidFill>
                <a:effectLst/>
                <a:latin typeface="Calibri"/>
                <a:ea typeface="Calibri"/>
                <a:cs typeface="Calibri"/>
              </a:rPr>
              <a:t>Piidioksidipöly poistetaan sen syntypaikalla ennen kuin altistumme sille ja saastunut ilma korvataan puhtaalla ilmalla</a:t>
            </a:r>
          </a:p>
          <a:p>
            <a:endParaRPr lang="en-US"/>
          </a:p>
        </p:txBody>
      </p:sp>
      <p:sp>
        <p:nvSpPr>
          <p:cNvPr id="30" name="TextBox 29">
            <a:extLst>
              <a:ext uri="{FF2B5EF4-FFF2-40B4-BE49-F238E27FC236}">
                <a16:creationId xmlns:a16="http://schemas.microsoft.com/office/drawing/2014/main" id="{143B49D8-84A0-2B4C-ACCC-21F8A05E6CB8}"/>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SUOJAVARUSTEET</a:t>
            </a:r>
          </a:p>
          <a:p>
            <a:r>
              <a:rPr lang="fi" sz="1200" b="0" i="0" strike="noStrike" cap="none" spc="0" baseline="0">
                <a:solidFill>
                  <a:srgbClr val="000000"/>
                </a:solidFill>
                <a:effectLst/>
                <a:latin typeface="Calibri"/>
                <a:ea typeface="Calibri"/>
                <a:cs typeface="Calibri"/>
              </a:rPr>
              <a:t>Henkilönsuojaimet (esim. hengityssuojaimet) suojaavat työntekijöitä pölyltä, kun kaikki muut torjuntatoimenpiteet eivät ole riittäviä altistumisriskien hallitsemiseksi</a:t>
            </a:r>
          </a:p>
          <a:p>
            <a:endParaRPr lang="en-US"/>
          </a:p>
        </p:txBody>
      </p:sp>
      <p:sp>
        <p:nvSpPr>
          <p:cNvPr id="31" name="TextBox 30">
            <a:extLst>
              <a:ext uri="{FF2B5EF4-FFF2-40B4-BE49-F238E27FC236}">
                <a16:creationId xmlns:a16="http://schemas.microsoft.com/office/drawing/2014/main" id="{2522C148-AB1A-3844-9FDA-2CFE80D7FBBD}"/>
              </a:ext>
            </a:extLst>
          </p:cNvPr>
          <p:cNvSpPr txBox="1"/>
          <p:nvPr/>
        </p:nvSpPr>
        <p:spPr>
          <a:xfrm>
            <a:off x="9787266" y="1679231"/>
            <a:ext cx="2134062" cy="115177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VESI</a:t>
            </a:r>
          </a:p>
          <a:p>
            <a:pPr>
              <a:spcAft>
                <a:spcPts val="300"/>
              </a:spcAft>
            </a:pPr>
            <a:r>
              <a:rPr lang="fi" sz="1200" b="0" i="0" strike="noStrike" cap="none" spc="0" baseline="0">
                <a:solidFill>
                  <a:srgbClr val="000000"/>
                </a:solidFill>
                <a:effectLst/>
                <a:latin typeface="Calibri"/>
                <a:ea typeface="Calibri"/>
                <a:cs typeface="Calibri"/>
              </a:rPr>
              <a:t>Kun työprosessit pidetään märkinä, pöly ei pääse ilmaan vaan vesi sitoo hiukkaset</a:t>
            </a:r>
          </a:p>
          <a:p>
            <a:pPr>
              <a:spcAft>
                <a:spcPts val="300"/>
              </a:spcAft>
            </a:pPr>
            <a:endParaRPr lang="en-US"/>
          </a:p>
        </p:txBody>
      </p:sp>
    </p:spTree>
    <p:extLst>
      <p:ext uri="{BB962C8B-B14F-4D97-AF65-F5344CB8AC3E}">
        <p14:creationId xmlns:p14="http://schemas.microsoft.com/office/powerpoint/2010/main" val="42390897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TOIMINNASTA SYNTYVÄT RISKIT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Laitteiden moitteeton toiminta on edellytys kiteiseltä piidioksidilta suojautumiseen.</a:t>
            </a:r>
          </a:p>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Pitkäaikainen altistuminen korkeille RCS-pitoisuuksille voi aiheuttaa vammauttavaa keuhkosairautta</a:t>
            </a:r>
          </a:p>
          <a:p>
            <a:pPr>
              <a:lnSpc>
                <a:spcPts val="2400"/>
              </a:lnSpc>
            </a:pPr>
            <a:r>
              <a:rPr lang="fi" sz="1800" b="0" i="0" strike="noStrike" cap="none" spc="0" baseline="0">
                <a:solidFill>
                  <a:srgbClr val="000000"/>
                </a:solidFill>
                <a:effectLst/>
                <a:latin typeface="Helvetica"/>
                <a:ea typeface="Helvetica"/>
                <a:cs typeface="Helvetica"/>
              </a:rPr>
              <a:t>On tärkeää suojautua leijuvalta pölyltä päivittäin. </a:t>
            </a:r>
          </a:p>
          <a:p>
            <a:pPr>
              <a:lnSpc>
                <a:spcPts val="2400"/>
              </a:lnSpc>
            </a:pPr>
            <a:r>
              <a:rPr lang="fi" sz="1800" b="0" i="0" strike="noStrike" cap="none" spc="0" baseline="0">
                <a:solidFill>
                  <a:srgbClr val="000000"/>
                </a:solidFill>
                <a:effectLst/>
                <a:latin typeface="Helvetica"/>
                <a:ea typeface="Helvetica"/>
                <a:cs typeface="Helvetica"/>
              </a:rPr>
              <a:t>Noudattamalla hyviä käytäntöjä tänään suojelemme terveyttämme tulevaisuudessa.</a:t>
            </a:r>
          </a:p>
          <a:p>
            <a:pPr>
              <a:lnSpc>
                <a:spcPts val="2400"/>
              </a:lnSpc>
            </a:pPr>
            <a:r>
              <a:rPr lang="fi" sz="1800" b="0" i="0" strike="noStrike" cap="none" spc="0" baseline="0">
                <a:solidFill>
                  <a:srgbClr val="000000"/>
                </a:solidFill>
                <a:effectLst/>
                <a:latin typeface="Helvetica"/>
                <a:ea typeface="Helvetica"/>
                <a:cs typeface="Helvetica"/>
              </a:rPr>
              <a:t>Miten aiot viettää eläkepäiväsi?</a:t>
            </a:r>
          </a:p>
        </p:txBody>
      </p:sp>
      <p:pic>
        <p:nvPicPr>
          <p:cNvPr id="7" name="Picture Placeholder 6" descr="A picture containing a sick person in bed.">
            <a:extLst>
              <a:ext uri="{FF2B5EF4-FFF2-40B4-BE49-F238E27FC236}">
                <a16:creationId xmlns:a16="http://schemas.microsoft.com/office/drawing/2014/main" id="{E2B0ED43-D11E-3F40-9C86-96A1BB9169B0}"/>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old man riding a wave on a surfboard in the ocean.">
            <a:extLst>
              <a:ext uri="{FF2B5EF4-FFF2-40B4-BE49-F238E27FC236}">
                <a16:creationId xmlns:a16="http://schemas.microsoft.com/office/drawing/2014/main" id="{FF12F4DE-AD7F-7145-9D37-5F55BD5E53A5}"/>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2E12F-2912-9143-8098-BCD15103CC5C}"/>
              </a:ext>
            </a:extLst>
          </p:cNvPr>
          <p:cNvSpPr>
            <a:spLocks noGrp="1"/>
          </p:cNvSpPr>
          <p:nvPr>
            <p:ph type="body" sz="quarter" idx="10"/>
          </p:nvPr>
        </p:nvSpPr>
        <p:spPr/>
        <p:txBody>
          <a:bodyPr/>
          <a:lstStyle/>
          <a:p>
            <a:pPr>
              <a:lnSpc>
                <a:spcPct val="100000"/>
              </a:lnSpc>
            </a:pPr>
            <a:r>
              <a:rPr lang="fi" sz="2800" b="1" i="0" strike="noStrike" cap="none" spc="0" baseline="0" dirty="0">
                <a:solidFill>
                  <a:srgbClr val="F6A317"/>
                </a:solidFill>
                <a:effectLst/>
                <a:latin typeface="Helvetica"/>
                <a:ea typeface="Helvetica"/>
                <a:cs typeface="Helvetica"/>
              </a:rPr>
              <a:t>MITEN MÄRKÄMENETELMÄT VÄHENTÄVÄT ALTISTUSTA RCS-PÖLYLLE</a:t>
            </a:r>
          </a:p>
        </p:txBody>
      </p:sp>
      <p:sp>
        <p:nvSpPr>
          <p:cNvPr id="3" name="Text Placeholder 2">
            <a:extLst>
              <a:ext uri="{FF2B5EF4-FFF2-40B4-BE49-F238E27FC236}">
                <a16:creationId xmlns:a16="http://schemas.microsoft.com/office/drawing/2014/main" id="{926732F3-93D0-A149-A429-13E12B8C1A66}"/>
              </a:ext>
            </a:extLst>
          </p:cNvPr>
          <p:cNvSpPr>
            <a:spLocks noGrp="1"/>
          </p:cNvSpPr>
          <p:nvPr>
            <p:ph type="body" sz="quarter" idx="11"/>
          </p:nvPr>
        </p:nvSpPr>
        <p:spPr>
          <a:xfrm>
            <a:off x="777242" y="3149775"/>
            <a:ext cx="5995517" cy="3669152"/>
          </a:xfrm>
        </p:spPr>
        <p:txBody>
          <a:bodyPr/>
          <a:lstStyle/>
          <a:p>
            <a:pPr>
              <a:lnSpc>
                <a:spcPts val="2400"/>
              </a:lnSpc>
              <a:spcBef>
                <a:spcPts val="800"/>
              </a:spcBef>
            </a:pPr>
            <a:r>
              <a:rPr lang="fi" sz="1800" b="0" i="0" strike="noStrike" cap="none" spc="0" baseline="0" dirty="0">
                <a:solidFill>
                  <a:srgbClr val="000000"/>
                </a:solidFill>
                <a:effectLst/>
                <a:latin typeface="Helvetica"/>
                <a:ea typeface="Helvetica"/>
                <a:cs typeface="Helvetica"/>
              </a:rPr>
              <a:t>Märkämenetelmiä käytetään energiaintensiivisissä teollisissa prosesseissa, joissa käsitellään kiteistä piidioksidia sisältävää materiaalia. Niitä ovat esimerkiksi poraaminen, jauhaminen ja hiominen. Laitteissa ja työkaluissa voi olla integroituja vesijärjestelmiä.</a:t>
            </a:r>
          </a:p>
          <a:p>
            <a:pPr>
              <a:lnSpc>
                <a:spcPts val="2400"/>
              </a:lnSpc>
              <a:spcBef>
                <a:spcPts val="800"/>
              </a:spcBef>
            </a:pPr>
            <a:r>
              <a:rPr lang="fi" sz="1800" b="0" i="0" strike="noStrike" cap="none" spc="0" baseline="0" dirty="0">
                <a:solidFill>
                  <a:srgbClr val="000000"/>
                </a:solidFill>
                <a:effectLst/>
                <a:latin typeface="Helvetica"/>
                <a:ea typeface="Helvetica"/>
                <a:cs typeface="Helvetica"/>
              </a:rPr>
              <a:t>Vettä voidaan käyttää hallitsemaan leijuvaa pölyä, joka syntyy ajoneuvoista teillä ja rakennustyömailla ja myös yleiseen puhtaanapitoon.</a:t>
            </a:r>
          </a:p>
          <a:p>
            <a:pPr>
              <a:lnSpc>
                <a:spcPts val="2400"/>
              </a:lnSpc>
              <a:spcBef>
                <a:spcPts val="800"/>
              </a:spcBef>
            </a:pPr>
            <a:r>
              <a:rPr lang="fi" sz="1800" b="0" i="0" strike="noStrike" cap="none" spc="0" baseline="0" dirty="0">
                <a:solidFill>
                  <a:srgbClr val="000000"/>
                </a:solidFill>
                <a:effectLst/>
                <a:latin typeface="Helvetica"/>
                <a:ea typeface="Helvetica"/>
                <a:cs typeface="Helvetica"/>
              </a:rPr>
              <a:t>Vesi sitoo pölyhiukkaset ja estää niitä leijumasta ilmassa.</a:t>
            </a:r>
          </a:p>
        </p:txBody>
      </p:sp>
      <p:pic>
        <p:nvPicPr>
          <p:cNvPr id="8" name="Picture Placeholder 7">
            <a:extLst>
              <a:ext uri="{FF2B5EF4-FFF2-40B4-BE49-F238E27FC236}">
                <a16:creationId xmlns:a16="http://schemas.microsoft.com/office/drawing/2014/main" id="{D968DB4E-FBDD-4A44-B8A7-A91D33C6AF4F}"/>
              </a:ext>
            </a:extLst>
          </p:cNvPr>
          <p:cNvPicPr>
            <a:picLocks noGrp="1" noChangeAspect="1"/>
          </p:cNvPicPr>
          <p:nvPr>
            <p:ph type="pic" sz="quarter" idx="12"/>
          </p:nvPr>
        </p:nvPicPr>
        <p:blipFill rotWithShape="1">
          <a:blip r:embed="rId3"/>
          <a:srcRect l="6515" r="19167"/>
          <a:stretch/>
        </p:blipFill>
        <p:spPr>
          <a:xfrm>
            <a:off x="6865748" y="1608138"/>
            <a:ext cx="4951601" cy="4437062"/>
          </a:xfrm>
          <a:prstGeom prst="rect">
            <a:avLst/>
          </a:prstGeom>
        </p:spPr>
      </p:pic>
    </p:spTree>
    <p:extLst>
      <p:ext uri="{BB962C8B-B14F-4D97-AF65-F5344CB8AC3E}">
        <p14:creationId xmlns:p14="http://schemas.microsoft.com/office/powerpoint/2010/main" val="34139333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665C5-6330-CB4D-BCC6-3796C7B2AED5}"/>
              </a:ext>
            </a:extLst>
          </p:cNvPr>
          <p:cNvSpPr>
            <a:spLocks noGrp="1"/>
          </p:cNvSpPr>
          <p:nvPr>
            <p:ph type="body" sz="quarter" idx="10"/>
            <p:custDataLst>
              <p:tags r:id="rId1"/>
            </p:custDataLst>
          </p:nvPr>
        </p:nvSpPr>
        <p:spPr>
          <a:xfrm>
            <a:off x="777245" y="1640901"/>
            <a:ext cx="4089224" cy="850900"/>
          </a:xfrm>
        </p:spPr>
        <p:txBody>
          <a:bodyPr/>
          <a:lstStyle/>
          <a:p>
            <a:pPr>
              <a:lnSpc>
                <a:spcPct val="100000"/>
              </a:lnSpc>
            </a:pPr>
            <a:r>
              <a:rPr lang="fi" sz="2800" b="1" i="0" strike="noStrike" cap="none" spc="0" baseline="0" dirty="0">
                <a:solidFill>
                  <a:srgbClr val="F6A317"/>
                </a:solidFill>
                <a:effectLst/>
                <a:latin typeface="Helvetica"/>
                <a:ea typeface="Helvetica"/>
                <a:cs typeface="Helvetica"/>
              </a:rPr>
              <a:t>PÖLYN TORJUNTA VEDELLÄ</a:t>
            </a:r>
          </a:p>
        </p:txBody>
      </p:sp>
      <p:sp>
        <p:nvSpPr>
          <p:cNvPr id="3" name="Text Placeholder 2">
            <a:extLst>
              <a:ext uri="{FF2B5EF4-FFF2-40B4-BE49-F238E27FC236}">
                <a16:creationId xmlns:a16="http://schemas.microsoft.com/office/drawing/2014/main" id="{63762E77-9C3C-DD4E-B624-4F9B2661B7CA}"/>
              </a:ext>
            </a:extLst>
          </p:cNvPr>
          <p:cNvSpPr>
            <a:spLocks noGrp="1"/>
          </p:cNvSpPr>
          <p:nvPr>
            <p:ph type="body" sz="quarter" idx="11"/>
            <p:custDataLst>
              <p:tags r:id="rId2"/>
            </p:custDataLst>
          </p:nvPr>
        </p:nvSpPr>
        <p:spPr>
          <a:xfrm>
            <a:off x="777243" y="2796209"/>
            <a:ext cx="5453624" cy="3248836"/>
          </a:xfrm>
        </p:spPr>
        <p:txBody>
          <a:bodyPr/>
          <a:lstStyle/>
          <a:p>
            <a:pPr>
              <a:lnSpc>
                <a:spcPts val="2400"/>
              </a:lnSpc>
            </a:pPr>
            <a:r>
              <a:rPr lang="fi" sz="1800" b="0" i="0" strike="noStrike" cap="none" spc="0" baseline="0">
                <a:solidFill>
                  <a:srgbClr val="000000"/>
                </a:solidFill>
                <a:effectLst/>
                <a:latin typeface="Helvetica"/>
                <a:ea typeface="Helvetica"/>
                <a:cs typeface="Helvetica"/>
              </a:rPr>
              <a:t>Vedellä voidaan laskea energiaintensiivisten prosessien tuottaman pölyn pitoisuuksia.</a:t>
            </a:r>
          </a:p>
          <a:p>
            <a:pPr>
              <a:lnSpc>
                <a:spcPts val="2400"/>
              </a:lnSpc>
            </a:pPr>
            <a:r>
              <a:rPr lang="fi" sz="1800" b="0" i="0" strike="noStrike" cap="none" spc="0" baseline="0">
                <a:solidFill>
                  <a:srgbClr val="000000"/>
                </a:solidFill>
                <a:effectLst/>
                <a:latin typeface="Helvetica"/>
                <a:ea typeface="Helvetica"/>
                <a:cs typeface="Helvetica"/>
              </a:rPr>
              <a:t>(Napsauta toistaaksesi videon.)</a:t>
            </a:r>
          </a:p>
        </p:txBody>
      </p:sp>
      <p:pic>
        <p:nvPicPr>
          <p:cNvPr id="6" name="WetProcesses.mp4" descr="WetProcesses.mp4">
            <a:hlinkClick r:id="" action="ppaction://media"/>
            <a:extLst>
              <a:ext uri="{FF2B5EF4-FFF2-40B4-BE49-F238E27FC236}">
                <a16:creationId xmlns:a16="http://schemas.microsoft.com/office/drawing/2014/main" id="{2BD82198-DA92-D14B-B21F-584B98E0095E}"/>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357374" y="1640901"/>
            <a:ext cx="5453625" cy="4362900"/>
          </a:xfrm>
          <a:prstGeom prst="rect">
            <a:avLst/>
          </a:prstGeom>
        </p:spPr>
      </p:pic>
    </p:spTree>
    <p:extLst>
      <p:ext uri="{BB962C8B-B14F-4D97-AF65-F5344CB8AC3E}">
        <p14:creationId xmlns:p14="http://schemas.microsoft.com/office/powerpoint/2010/main" val="3833723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996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0B23A0-2127-4046-8890-7DD359A9FB3F}"/>
              </a:ext>
            </a:extLst>
          </p:cNvPr>
          <p:cNvSpPr>
            <a:spLocks noGrp="1"/>
          </p:cNvSpPr>
          <p:nvPr>
            <p:ph type="body" sz="quarter" idx="10"/>
            <p:custDataLst>
              <p:tags r:id="rId1"/>
            </p:custDataLst>
          </p:nvPr>
        </p:nvSpPr>
        <p:spPr>
          <a:xfrm>
            <a:off x="777244" y="1640901"/>
            <a:ext cx="5815644" cy="850900"/>
          </a:xfrm>
        </p:spPr>
        <p:txBody>
          <a:bodyPr/>
          <a:lstStyle/>
          <a:p>
            <a:pPr>
              <a:lnSpc>
                <a:spcPct val="100000"/>
              </a:lnSpc>
            </a:pPr>
            <a:r>
              <a:rPr lang="fi" sz="2800" b="1" i="0" strike="noStrike" cap="none" spc="0" baseline="0" dirty="0">
                <a:solidFill>
                  <a:srgbClr val="F6A317"/>
                </a:solidFill>
                <a:effectLst/>
                <a:latin typeface="Helvetica"/>
                <a:ea typeface="Helvetica"/>
                <a:cs typeface="Helvetica"/>
              </a:rPr>
              <a:t>MÄRKÄMENETELMIEN KÄYTTÖ</a:t>
            </a:r>
          </a:p>
        </p:txBody>
      </p:sp>
      <p:sp>
        <p:nvSpPr>
          <p:cNvPr id="3" name="Text Placeholder 2">
            <a:extLst>
              <a:ext uri="{FF2B5EF4-FFF2-40B4-BE49-F238E27FC236}">
                <a16:creationId xmlns:a16="http://schemas.microsoft.com/office/drawing/2014/main" id="{020B212C-3901-1347-8517-AFA29C8BED9E}"/>
              </a:ext>
            </a:extLst>
          </p:cNvPr>
          <p:cNvSpPr>
            <a:spLocks noGrp="1"/>
          </p:cNvSpPr>
          <p:nvPr>
            <p:ph type="body" sz="quarter" idx="11"/>
            <p:custDataLst>
              <p:tags r:id="rId2"/>
            </p:custDataLst>
          </p:nvPr>
        </p:nvSpPr>
        <p:spPr>
          <a:xfrm>
            <a:off x="777242" y="2362831"/>
            <a:ext cx="5623557" cy="3682369"/>
          </a:xfrm>
        </p:spPr>
        <p:txBody>
          <a:bodyPr anchor="t"/>
          <a:lstStyle/>
          <a:p>
            <a:pPr>
              <a:lnSpc>
                <a:spcPts val="2400"/>
              </a:lnSpc>
            </a:pPr>
            <a:r>
              <a:rPr lang="fi" sz="1800" b="0" i="0" strike="noStrike" cap="none" spc="0" baseline="0" dirty="0">
                <a:solidFill>
                  <a:srgbClr val="000000"/>
                </a:solidFill>
                <a:effectLst/>
                <a:latin typeface="Helvetica"/>
                <a:ea typeface="Helvetica"/>
                <a:cs typeface="Helvetica"/>
              </a:rPr>
              <a:t>On aina suositeltavaa käyttää märkämenetelmiä, kun se on mahdollista (ja turvallista). Kun käytät märkämenetelmiä: </a:t>
            </a:r>
          </a:p>
          <a:p>
            <a:pPr marL="342900" indent="-342900">
              <a:lnSpc>
                <a:spcPts val="2400"/>
              </a:lnSpc>
              <a:spcBef>
                <a:spcPts val="600"/>
              </a:spcBef>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Varmista, että tilassa on hyvä ilmanvaihto</a:t>
            </a:r>
          </a:p>
          <a:p>
            <a:pPr marL="342900" indent="-342900">
              <a:lnSpc>
                <a:spcPts val="2400"/>
              </a:lnSpc>
              <a:spcBef>
                <a:spcPts val="600"/>
              </a:spcBef>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Varmista, että vedensaanti on riittävä ja sopiva kyseiseen työhön</a:t>
            </a:r>
          </a:p>
          <a:p>
            <a:pPr marL="342900" indent="-342900">
              <a:lnSpc>
                <a:spcPts val="2400"/>
              </a:lnSpc>
              <a:spcBef>
                <a:spcPts val="600"/>
              </a:spcBef>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Siivoa käyttäen märkämenetelmiä</a:t>
            </a:r>
          </a:p>
          <a:p>
            <a:pPr marL="342900" indent="-342900">
              <a:lnSpc>
                <a:spcPts val="2400"/>
              </a:lnSpc>
              <a:spcBef>
                <a:spcPts val="600"/>
              </a:spcBef>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Suojaa vesisäiliöt jäätymiseltä</a:t>
            </a:r>
          </a:p>
          <a:p>
            <a:pPr marL="342900" indent="-342900">
              <a:lnSpc>
                <a:spcPts val="2400"/>
              </a:lnSpc>
              <a:spcBef>
                <a:spcPts val="600"/>
              </a:spcBef>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Mikäli on mahdollista, että vesipisaroita päätyy ilmaan, varmista, ettei vedessä ole vesivarannosta peräisin olevaa bakteerikasvustoa</a:t>
            </a:r>
          </a:p>
        </p:txBody>
      </p:sp>
      <p:pic>
        <p:nvPicPr>
          <p:cNvPr id="5" name="Picture Placeholder 4">
            <a:extLst>
              <a:ext uri="{FF2B5EF4-FFF2-40B4-BE49-F238E27FC236}">
                <a16:creationId xmlns:a16="http://schemas.microsoft.com/office/drawing/2014/main" id="{4B28EFD8-EB9B-A249-9167-D0BC6155567F}"/>
              </a:ext>
            </a:extLst>
          </p:cNvPr>
          <p:cNvPicPr>
            <a:picLocks noGrp="1" noChangeAspect="1"/>
          </p:cNvPicPr>
          <p:nvPr>
            <p:ph type="pic" sz="quarter" idx="12"/>
            <p:custDataLst>
              <p:tags r:id="rId3"/>
            </p:custDataLst>
          </p:nvPr>
        </p:nvPicPr>
        <p:blipFill>
          <a:blip r:embed="rId6"/>
          <a:srcRect l="11126" t="15165" r="14143" b="213"/>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269052385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7"/>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3"/>
</p:tagLst>
</file>

<file path=ppt/tags/tag14.xml><?xml version="1.0" encoding="utf-8"?>
<p:tagLst xmlns:a="http://schemas.openxmlformats.org/drawingml/2006/main" xmlns:r="http://schemas.openxmlformats.org/officeDocument/2006/relationships" xmlns:p="http://schemas.openxmlformats.org/presentationml/2006/main">
  <p:tag name="AS_UNIQUEID" val="14"/>
</p:tagLst>
</file>

<file path=ppt/tags/tag15.xml><?xml version="1.0" encoding="utf-8"?>
<p:tagLst xmlns:a="http://schemas.openxmlformats.org/drawingml/2006/main" xmlns:r="http://schemas.openxmlformats.org/officeDocument/2006/relationships" xmlns:p="http://schemas.openxmlformats.org/presentationml/2006/main">
  <p:tag name="AS_UNIQUEID" val="15"/>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28"/>
</p:tagLst>
</file>

<file path=ppt/tags/tag26.xml><?xml version="1.0" encoding="utf-8"?>
<p:tagLst xmlns:a="http://schemas.openxmlformats.org/drawingml/2006/main" xmlns:r="http://schemas.openxmlformats.org/officeDocument/2006/relationships" xmlns:p="http://schemas.openxmlformats.org/presentationml/2006/main">
  <p:tag name="AS_UNIQUEID" val="29"/>
</p:tagLst>
</file>

<file path=ppt/tags/tag27.xml><?xml version="1.0" encoding="utf-8"?>
<p:tagLst xmlns:a="http://schemas.openxmlformats.org/drawingml/2006/main" xmlns:r="http://schemas.openxmlformats.org/officeDocument/2006/relationships" xmlns:p="http://schemas.openxmlformats.org/presentationml/2006/main">
  <p:tag name="AS_UNIQUEID" val="30"/>
</p:tagLst>
</file>

<file path=ppt/tags/tag28.xml><?xml version="1.0" encoding="utf-8"?>
<p:tagLst xmlns:a="http://schemas.openxmlformats.org/drawingml/2006/main" xmlns:r="http://schemas.openxmlformats.org/officeDocument/2006/relationships" xmlns:p="http://schemas.openxmlformats.org/presentationml/2006/main">
  <p:tag name="AS_UNIQUEID" val="40"/>
</p:tagLst>
</file>

<file path=ppt/tags/tag29.xml><?xml version="1.0" encoding="utf-8"?>
<p:tagLst xmlns:a="http://schemas.openxmlformats.org/drawingml/2006/main" xmlns:r="http://schemas.openxmlformats.org/officeDocument/2006/relationships" xmlns:p="http://schemas.openxmlformats.org/presentationml/2006/main">
  <p:tag name="AS_UNIQUEID" val="41"/>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42"/>
</p:tagLst>
</file>

<file path=ppt/tags/tag31.xml><?xml version="1.0" encoding="utf-8"?>
<p:tagLst xmlns:a="http://schemas.openxmlformats.org/drawingml/2006/main" xmlns:r="http://schemas.openxmlformats.org/officeDocument/2006/relationships" xmlns:p="http://schemas.openxmlformats.org/presentationml/2006/main">
  <p:tag name="AS_UNIQUEID" val="43"/>
</p:tagLst>
</file>

<file path=ppt/tags/tag32.xml><?xml version="1.0" encoding="utf-8"?>
<p:tagLst xmlns:a="http://schemas.openxmlformats.org/drawingml/2006/main" xmlns:r="http://schemas.openxmlformats.org/officeDocument/2006/relationships" xmlns:p="http://schemas.openxmlformats.org/presentationml/2006/main">
  <p:tag name="AS_UNIQUEID" val="36"/>
</p:tagLst>
</file>

<file path=ppt/tags/tag33.xml><?xml version="1.0" encoding="utf-8"?>
<p:tagLst xmlns:a="http://schemas.openxmlformats.org/drawingml/2006/main" xmlns:r="http://schemas.openxmlformats.org/officeDocument/2006/relationships" xmlns:p="http://schemas.openxmlformats.org/presentationml/2006/main">
  <p:tag name="AS_UNIQUEID" val="37"/>
</p:tagLst>
</file>

<file path=ppt/tags/tag34.xml><?xml version="1.0" encoding="utf-8"?>
<p:tagLst xmlns:a="http://schemas.openxmlformats.org/drawingml/2006/main" xmlns:r="http://schemas.openxmlformats.org/officeDocument/2006/relationships" xmlns:p="http://schemas.openxmlformats.org/presentationml/2006/main">
  <p:tag name="AS_UNIQUEID" val="38"/>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11"/>
</p:tagLst>
</file>

<file path=ppt/tags/tag8.xml><?xml version="1.0" encoding="utf-8"?>
<p:tagLst xmlns:a="http://schemas.openxmlformats.org/drawingml/2006/main" xmlns:r="http://schemas.openxmlformats.org/officeDocument/2006/relationships" xmlns:p="http://schemas.openxmlformats.org/presentationml/2006/main">
  <p:tag name="AS_UNIQUEID" val="5"/>
</p:tagLst>
</file>

<file path=ppt/tags/tag9.xml><?xml version="1.0" encoding="utf-8"?>
<p:tagLst xmlns:a="http://schemas.openxmlformats.org/drawingml/2006/main" xmlns:r="http://schemas.openxmlformats.org/officeDocument/2006/relationships" xmlns:p="http://schemas.openxmlformats.org/presentationml/2006/main">
  <p:tag name="AS_UNIQUEID"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Props1.xml><?xml version="1.0" encoding="utf-8"?>
<ds:datastoreItem xmlns:ds="http://schemas.openxmlformats.org/officeDocument/2006/customXml" ds:itemID="{EC690ABD-3BBF-4C1D-A894-220281F4C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7D545FEE-AD81-4023-B6AC-5CAEA335ED97}">
  <ds:schemaRefs>
    <ds:schemaRef ds:uri="6d9d7403-2d8c-4818-ae25-2c5629bc7330"/>
    <ds:schemaRef ds:uri="http://purl.org/dc/dcmitype/"/>
    <ds:schemaRef ds:uri="http://purl.org/dc/elements/1.1/"/>
    <ds:schemaRef ds:uri="http://purl.org/dc/term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d8ecf516-e360-4672-81b9-68723bedb71f"/>
  </ds:schemaRefs>
</ds:datastoreItem>
</file>

<file path=docProps/app.xml><?xml version="1.0" encoding="utf-8"?>
<Properties xmlns="http://schemas.openxmlformats.org/officeDocument/2006/extended-properties" xmlns:vt="http://schemas.openxmlformats.org/officeDocument/2006/docPropsVTypes">
  <TotalTime>46</TotalTime>
  <Words>902</Words>
  <Application>Microsoft Macintosh PowerPoint</Application>
  <PresentationFormat>Widescreen</PresentationFormat>
  <Paragraphs>96</Paragraphs>
  <Slides>13</Slides>
  <Notes>12</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39</cp:revision>
  <dcterms:created xsi:type="dcterms:W3CDTF">2020-01-29T17:43:15Z</dcterms:created>
  <dcterms:modified xsi:type="dcterms:W3CDTF">2024-11-13T12:32:53Z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