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6" r:id="rId9"/>
    <p:sldId id="261" r:id="rId10"/>
    <p:sldId id="275" r:id="rId11"/>
    <p:sldId id="260" r:id="rId12"/>
    <p:sldId id="263" r:id="rId13"/>
    <p:sldId id="274" r:id="rId14"/>
    <p:sldId id="268" r:id="rId15"/>
    <p:sldId id="264" r:id="rId16"/>
    <p:sldId id="266"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D4ADDC-D6DE-4401-99FC-2A8B9E16C135}" v="109" dt="2022-09-25T10:41:29.839"/>
    <p1510:client id="{DDBC7F61-1F42-1144-8C86-A6CA9BE0A7F2}" v="2" dt="2020-12-09T20:09:2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88844"/>
  </p:normalViewPr>
  <p:slideViewPr>
    <p:cSldViewPr snapToGrid="0" snapToObjects="1">
      <p:cViewPr varScale="1">
        <p:scale>
          <a:sx n="109" d="100"/>
          <a:sy n="109" d="100"/>
        </p:scale>
        <p:origin x="1288"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29363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25906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t" sz="1800" b="0" i="0" strike="noStrike" cap="none" spc="0" baseline="0">
                <a:solidFill>
                  <a:srgbClr val="000000"/>
                </a:solidFill>
                <a:effectLst/>
                <a:latin typeface="Calibri"/>
                <a:ea typeface="Calibri"/>
                <a:cs typeface="Calibri"/>
              </a:rPr>
              <a:t>Liigne kokkupuude sissehingatava kristallilise ränidioksiidiga (RCS) võib põhjustada töötajatele tõsiseid terviseprobleeme pikema aja vältel. Sel põhjusel on oluline, et kõik töötajad oleksid teadlikud headest tavadest, mis piiravad või välistavad kokkupuute ränidioksiidi tolmuga.</a:t>
            </a:r>
          </a:p>
          <a:p>
            <a:endParaRPr lang="en-US" sz="1200" b="0" i="0" u="none" strike="noStrike" kern="1200">
              <a:solidFill>
                <a:schemeClr val="tx1"/>
              </a:solidFill>
              <a:effectLst/>
              <a:latin typeface="+mn-lt"/>
              <a:ea typeface="+mn-ea"/>
              <a:cs typeface="+mn-cs"/>
            </a:endParaRPr>
          </a:p>
          <a:p>
            <a:r>
              <a:rPr lang="et" sz="1200" b="0" i="0" strike="noStrike" cap="none" spc="0" baseline="0">
                <a:solidFill>
                  <a:srgbClr val="000000"/>
                </a:solidFill>
                <a:effectLst/>
                <a:latin typeface="Calibri"/>
                <a:ea typeface="Calibri"/>
                <a:cs typeface="Calibri"/>
              </a:rPr>
              <a:t>See koolitus annab teavet tolmuseire kohta.</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2632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9408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 sz="1200" b="0" i="0" strike="noStrike" cap="none" spc="0" baseline="0">
                <a:solidFill>
                  <a:srgbClr val="000000"/>
                </a:solidFill>
                <a:effectLst/>
                <a:latin typeface="Calibri"/>
                <a:ea typeface="Calibri"/>
                <a:cs typeface="Calibri"/>
              </a:rPr>
              <a:t>Staatilist seiret võib kasutada ka uuringueesmärkidel, et tuvastada konkreetsed õhus lenduva tolmu ja RCS-i allikad.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398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22055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et" sz="1000" b="0" i="0" strike="noStrike" cap="none" spc="0" baseline="0">
                <a:solidFill>
                  <a:srgbClr val="000000"/>
                </a:solidFill>
                <a:effectLst/>
                <a:latin typeface="Helvetica"/>
                <a:ea typeface="Helvetica"/>
                <a:cs typeface="Helvetica"/>
              </a:rPr>
              <a:t>See koolituspakett on välja töötatud osana NEPSI heade tavade juhendist – külastage veebisaiti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062415-84AB-E14B-9757-4F4426CFB088}"/>
              </a:ext>
            </a:extLst>
          </p:cNvPr>
          <p:cNvPicPr>
            <a:picLocks noChangeAspect="1"/>
          </p:cNvPicPr>
          <p:nvPr userDrawn="1"/>
        </p:nvPicPr>
        <p:blipFill>
          <a:blip r:embed="rId10"/>
          <a:stretch>
            <a:fillRect/>
          </a:stretch>
        </p:blipFill>
        <p:spPr>
          <a:xfrm>
            <a:off x="395111" y="286802"/>
            <a:ext cx="1000588" cy="630000"/>
          </a:xfrm>
          <a:prstGeom prst="rect">
            <a:avLst/>
          </a:prstGeom>
        </p:spPr>
      </p:pic>
      <p:sp>
        <p:nvSpPr>
          <p:cNvPr id="7" name="Text Placeholder 4">
            <a:extLst>
              <a:ext uri="{FF2B5EF4-FFF2-40B4-BE49-F238E27FC236}">
                <a16:creationId xmlns:a16="http://schemas.microsoft.com/office/drawing/2014/main" id="{E5DB3628-D6C7-BB40-A3D5-44E7A56B062F}"/>
              </a:ext>
            </a:extLst>
          </p:cNvPr>
          <p:cNvSpPr txBox="1"/>
          <p:nvPr userDrawn="1"/>
        </p:nvSpPr>
        <p:spPr>
          <a:xfrm>
            <a:off x="8229599" y="429114"/>
            <a:ext cx="3587751"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 sz="1400" b="1" i="0" strike="noStrike" cap="none" spc="0" baseline="0">
                <a:solidFill>
                  <a:srgbClr val="F6A317"/>
                </a:solidFill>
                <a:effectLst/>
                <a:latin typeface="Helvetica"/>
                <a:ea typeface="Helvetica"/>
                <a:cs typeface="Helvetica"/>
              </a:rPr>
              <a:t>KOOLITUS (TÖÖTAJATELE): TOLMUSEIRE HEAD TAVAD</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7"/>
            <a:ext cx="6743824" cy="850900"/>
          </a:xfrm>
        </p:spPr>
        <p:txBody>
          <a:bodyPr anchor="t"/>
          <a:lstStyle/>
          <a:p>
            <a:pPr>
              <a:lnSpc>
                <a:spcPct val="100000"/>
              </a:lnSpc>
            </a:pPr>
            <a:r>
              <a:rPr lang="et" sz="2800" b="1" i="0" strike="noStrike" cap="none" spc="0" baseline="0" dirty="0">
                <a:solidFill>
                  <a:srgbClr val="FFFFFF"/>
                </a:solidFill>
                <a:effectLst/>
                <a:latin typeface="Helvetica"/>
                <a:ea typeface="Helvetica"/>
                <a:cs typeface="Helvetica"/>
              </a:rPr>
              <a:t>KOOLITUS (TÖÖTAJATELE): TOLMUSEIRE HEAD TAVAD</a:t>
            </a:r>
          </a:p>
          <a:p>
            <a:pPr>
              <a:lnSpc>
                <a:spcPct val="100000"/>
              </a:lnSpc>
            </a:pPr>
            <a:endParaRPr lang="en-US" sz="2800" dirty="0">
              <a:cs typeface="Helvetica"/>
            </a:endParaRP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5" name="Rectangle 4">
            <a:extLst>
              <a:ext uri="{FF2B5EF4-FFF2-40B4-BE49-F238E27FC236}">
                <a16:creationId xmlns:a16="http://schemas.microsoft.com/office/drawing/2014/main" id="{4F0B7549-1A6F-4540-9C49-4BC822ADA478}"/>
              </a:ext>
            </a:extLst>
          </p:cNvPr>
          <p:cNvSpPr/>
          <p:nvPr/>
        </p:nvSpPr>
        <p:spPr>
          <a:xfrm>
            <a:off x="7147560" y="228600"/>
            <a:ext cx="46482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224463" cy="850900"/>
          </a:xfrm>
        </p:spPr>
        <p:txBody>
          <a:bodyPr/>
          <a:lstStyle/>
          <a:p>
            <a:pPr>
              <a:lnSpc>
                <a:spcPct val="100000"/>
              </a:lnSpc>
            </a:pPr>
            <a:r>
              <a:rPr lang="et" sz="2800" b="1" i="0" strike="noStrike" cap="none" spc="0" baseline="0">
                <a:solidFill>
                  <a:srgbClr val="F6A317"/>
                </a:solidFill>
                <a:effectLst/>
                <a:latin typeface="Helvetica"/>
                <a:ea typeface="Helvetica"/>
                <a:cs typeface="Helvetica"/>
              </a:rPr>
              <a:t>TOLMUSEIRE TULEMUSED</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3" y="2225753"/>
            <a:ext cx="5453624" cy="3201832"/>
          </a:xfrm>
        </p:spPr>
        <p:txBody>
          <a:bodyPr lIns="91440" tIns="45720" rIns="91440" bIns="45720" anchor="t"/>
          <a:lstStyle/>
          <a:p>
            <a:pPr marL="342900" indent="-342900">
              <a:lnSpc>
                <a:spcPts val="2400"/>
              </a:lnSpc>
              <a:buFont typeface="Arial"/>
              <a:buChar char="•"/>
            </a:pPr>
            <a:r>
              <a:rPr lang="et" sz="1800" b="0" i="0" strike="noStrike" cap="none" spc="0" baseline="0" dirty="0">
                <a:solidFill>
                  <a:srgbClr val="000000"/>
                </a:solidFill>
                <a:effectLst/>
                <a:latin typeface="Helvetica"/>
                <a:ea typeface="Helvetica"/>
                <a:cs typeface="Helvetica"/>
              </a:rPr>
              <a:t>Töötajatel on õigus nõuda</a:t>
            </a:r>
            <a:r>
              <a:rPr lang="et" sz="1800" dirty="0">
                <a:solidFill>
                  <a:srgbClr val="000000"/>
                </a:solidFill>
                <a:latin typeface="Helvetica"/>
                <a:ea typeface="Helvetica"/>
                <a:cs typeface="Helvetica"/>
              </a:rPr>
              <a:t> näha</a:t>
            </a:r>
            <a:r>
              <a:rPr lang="et" sz="1800" b="0" i="0" strike="noStrike" cap="none" spc="0" baseline="0" dirty="0">
                <a:solidFill>
                  <a:srgbClr val="000000"/>
                </a:solidFill>
                <a:effectLst/>
                <a:latin typeface="Helvetica"/>
                <a:ea typeface="Helvetica"/>
                <a:cs typeface="Helvetica"/>
              </a:rPr>
              <a:t> oma tolmuseire tulemusi.</a:t>
            </a:r>
          </a:p>
          <a:p>
            <a:pPr marL="342900" indent="-342900">
              <a:lnSpc>
                <a:spcPts val="2400"/>
              </a:lnSpc>
              <a:buFont typeface="Arial"/>
              <a:buChar char="•"/>
            </a:pPr>
            <a:r>
              <a:rPr lang="et" sz="1800" b="0" i="0" strike="noStrike" cap="none" spc="0" baseline="0" dirty="0">
                <a:solidFill>
                  <a:srgbClr val="000000"/>
                </a:solidFill>
                <a:effectLst/>
                <a:latin typeface="Helvetica"/>
                <a:ea typeface="Helvetica"/>
                <a:cs typeface="Helvetica"/>
              </a:rPr>
              <a:t>Tööandjad peaksid </a:t>
            </a:r>
            <a:r>
              <a:rPr lang="et" sz="1800" dirty="0">
                <a:solidFill>
                  <a:srgbClr val="000000"/>
                </a:solidFill>
                <a:latin typeface="Helvetica"/>
                <a:ea typeface="Helvetica"/>
                <a:cs typeface="Helvetica"/>
              </a:rPr>
              <a:t>andma koolituste käigus</a:t>
            </a:r>
            <a:r>
              <a:rPr lang="et" sz="1800" b="0" i="0" strike="noStrike" cap="none" spc="0" baseline="0" dirty="0">
                <a:solidFill>
                  <a:srgbClr val="000000"/>
                </a:solidFill>
                <a:effectLst/>
                <a:latin typeface="Helvetica"/>
                <a:ea typeface="Helvetica"/>
                <a:cs typeface="Helvetica"/>
              </a:rPr>
              <a:t> piisavalt teavet tolmuseire tulemuste kohta.</a:t>
            </a:r>
          </a:p>
          <a:p>
            <a:pPr marL="342900" indent="-342900">
              <a:lnSpc>
                <a:spcPts val="2400"/>
              </a:lnSpc>
              <a:buFont typeface="Arial"/>
              <a:buChar char="•"/>
            </a:pPr>
            <a:r>
              <a:rPr lang="et" sz="1800" b="0" i="0" strike="noStrike" cap="none" spc="0" baseline="0" dirty="0">
                <a:solidFill>
                  <a:srgbClr val="000000"/>
                </a:solidFill>
                <a:effectLst/>
                <a:latin typeface="Helvetica"/>
                <a:ea typeface="Helvetica"/>
                <a:cs typeface="Helvetica"/>
              </a:rPr>
              <a:t>Tolmuga kokkupuute riskidest teadlik olemine võimaldab töötajatel võtta kasutusele tõhusamaid meetmeid riskide vältimiseks.</a:t>
            </a:r>
          </a:p>
        </p:txBody>
      </p:sp>
      <p:pic>
        <p:nvPicPr>
          <p:cNvPr id="6" name="Picture Placeholder 5">
            <a:extLst>
              <a:ext uri="{FF2B5EF4-FFF2-40B4-BE49-F238E27FC236}">
                <a16:creationId xmlns:a16="http://schemas.microsoft.com/office/drawing/2014/main" id="{4341B3C4-2AA8-9942-826B-2DBADEBECB70}"/>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2592828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6228239" cy="850900"/>
          </a:xfrm>
        </p:spPr>
        <p:txBody>
          <a:bodyPr/>
          <a:lstStyle/>
          <a:p>
            <a:pPr>
              <a:lnSpc>
                <a:spcPct val="100000"/>
              </a:lnSpc>
            </a:pPr>
            <a:r>
              <a:rPr lang="et" sz="2800" b="1" i="0" strike="noStrike" cap="none" spc="0" baseline="0" dirty="0">
                <a:solidFill>
                  <a:srgbClr val="F6A317"/>
                </a:solidFill>
                <a:effectLst/>
                <a:latin typeface="Helvetica"/>
                <a:ea typeface="Helvetica"/>
                <a:cs typeface="Helvetica"/>
              </a:rPr>
              <a:t>MIDA TEHA JA MIDA MITTE TEHA TOLMUSEIRE PUHUL</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814638"/>
            <a:ext cx="7880982" cy="3230407"/>
          </a:xfrm>
        </p:spPr>
        <p:txBody>
          <a:bodyPr lIns="91440" tIns="45720" rIns="91440" bIns="45720" anchor="t"/>
          <a:lstStyle/>
          <a:p>
            <a:pPr>
              <a:lnSpc>
                <a:spcPct val="100000"/>
              </a:lnSpc>
            </a:pPr>
            <a:r>
              <a:rPr lang="et" sz="1600" b="1" i="0" strike="noStrike" cap="none" spc="0" baseline="0" dirty="0">
                <a:solidFill>
                  <a:srgbClr val="000000"/>
                </a:solidFill>
                <a:effectLst/>
                <a:latin typeface="Helvetica"/>
                <a:ea typeface="Helvetica"/>
                <a:cs typeface="Helvetica"/>
              </a:rPr>
              <a:t>TEHKE ALATI</a:t>
            </a:r>
          </a:p>
          <a:p>
            <a:pPr marL="285750" indent="-285750">
              <a:lnSpc>
                <a:spcPct val="100000"/>
              </a:lnSpc>
              <a:buSzPct val="85000"/>
              <a:buFont typeface=".Apple Color Emoji UI"/>
              <a:buChar char="✅"/>
            </a:pPr>
            <a:r>
              <a:rPr lang="et" sz="1600" b="0" i="0" strike="noStrike" cap="none" spc="0" baseline="0" dirty="0">
                <a:solidFill>
                  <a:srgbClr val="000000"/>
                </a:solidFill>
                <a:effectLst/>
                <a:latin typeface="Helvetica"/>
                <a:ea typeface="Helvetica"/>
                <a:cs typeface="Helvetica"/>
              </a:rPr>
              <a:t>Kandke seireks vajalikku varustust (ideaaljuhul) terve oma vahetuse ajal</a:t>
            </a:r>
          </a:p>
          <a:p>
            <a:pPr marL="285750" indent="-285750">
              <a:lnSpc>
                <a:spcPct val="100000"/>
              </a:lnSpc>
              <a:buSzPct val="85000"/>
              <a:buFont typeface=".Apple Color Emoji UI"/>
              <a:buChar char="✅"/>
            </a:pPr>
            <a:r>
              <a:rPr lang="et" sz="1600" b="0" i="0" strike="noStrike" cap="none" spc="0" baseline="0" dirty="0">
                <a:solidFill>
                  <a:srgbClr val="000000"/>
                </a:solidFill>
                <a:effectLst/>
                <a:latin typeface="Helvetica"/>
                <a:ea typeface="Helvetica"/>
                <a:cs typeface="Helvetica"/>
              </a:rPr>
              <a:t>Märgake seotud tegevusi ja juhtumeid oma vahetuse ajal (st lekked ja õnnetused) </a:t>
            </a:r>
          </a:p>
          <a:p>
            <a:pPr marL="285750" indent="-285750">
              <a:lnSpc>
                <a:spcPct val="100000"/>
              </a:lnSpc>
              <a:spcAft>
                <a:spcPts val="1000"/>
              </a:spcAft>
              <a:buSzPct val="85000"/>
              <a:buFont typeface=".Apple Color Emoji UI"/>
              <a:buChar char="✅"/>
            </a:pPr>
            <a:r>
              <a:rPr lang="et" sz="1600" b="0" i="0" strike="noStrike" cap="none" spc="0" baseline="0" dirty="0">
                <a:solidFill>
                  <a:srgbClr val="000000"/>
                </a:solidFill>
                <a:effectLst/>
                <a:latin typeface="Helvetica"/>
                <a:ea typeface="Helvetica"/>
                <a:cs typeface="Helvetica"/>
              </a:rPr>
              <a:t>Küsige tolmuseire tulemusi</a:t>
            </a:r>
          </a:p>
          <a:p>
            <a:pPr>
              <a:lnSpc>
                <a:spcPct val="100000"/>
              </a:lnSpc>
            </a:pPr>
            <a:r>
              <a:rPr lang="et" sz="1600" b="1" i="0" strike="noStrike" cap="none" spc="0" baseline="0" dirty="0">
                <a:solidFill>
                  <a:srgbClr val="000000"/>
                </a:solidFill>
                <a:effectLst/>
                <a:latin typeface="Helvetica"/>
                <a:ea typeface="Helvetica"/>
                <a:cs typeface="Helvetica"/>
              </a:rPr>
              <a:t>ÄRGE KUNAGI TEHKE</a:t>
            </a:r>
          </a:p>
          <a:p>
            <a:pPr marL="285750" indent="-285750">
              <a:lnSpc>
                <a:spcPct val="100000"/>
              </a:lnSpc>
              <a:buSzPct val="85000"/>
              <a:buFont typeface=".Apple Color Emoji UI"/>
              <a:buChar char="❌"/>
            </a:pPr>
            <a:r>
              <a:rPr lang="et" dirty="0">
                <a:solidFill>
                  <a:srgbClr val="000000"/>
                </a:solidFill>
                <a:latin typeface="Helvetica"/>
                <a:ea typeface="Helvetica"/>
                <a:cs typeface="Helvetica"/>
              </a:rPr>
              <a:t>Segage tolmuseire</a:t>
            </a:r>
            <a:r>
              <a:rPr lang="et" sz="1600" b="0" i="0" strike="noStrike" cap="none" spc="0" baseline="0" dirty="0">
                <a:solidFill>
                  <a:srgbClr val="000000"/>
                </a:solidFill>
                <a:effectLst/>
                <a:latin typeface="Helvetica"/>
                <a:ea typeface="Helvetica"/>
                <a:cs typeface="Helvetica"/>
              </a:rPr>
              <a:t> seadmete tööd</a:t>
            </a:r>
          </a:p>
          <a:p>
            <a:pPr marL="285750" indent="-285750">
              <a:lnSpc>
                <a:spcPct val="100000"/>
              </a:lnSpc>
              <a:buSzPct val="85000"/>
              <a:buFont typeface=".Apple Color Emoji UI"/>
              <a:buChar char="❌"/>
            </a:pPr>
            <a:r>
              <a:rPr lang="et" sz="1600" b="0" i="0" strike="noStrike" cap="none" spc="0" baseline="0" dirty="0">
                <a:solidFill>
                  <a:srgbClr val="FF0000"/>
                </a:solidFill>
                <a:effectLst/>
                <a:latin typeface="Helvetica"/>
                <a:ea typeface="Helvetica"/>
                <a:cs typeface="Helvetica"/>
              </a:rPr>
              <a:t>Tekst koolitajale — lisage täiendavat infot, mis sobitub kontektstiga</a:t>
            </a:r>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143657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et" sz="2800" b="1" i="0" strike="noStrike" cap="none" spc="0" baseline="0">
                <a:solidFill>
                  <a:srgbClr val="F6A317"/>
                </a:solidFill>
                <a:effectLst/>
                <a:latin typeface="Helvetica"/>
                <a:ea typeface="Helvetica"/>
                <a:cs typeface="Helvetica"/>
              </a:rPr>
              <a:t>KOKKUVÕTE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133223" cy="3682369"/>
          </a:xfrm>
        </p:spPr>
        <p:txBody>
          <a:bodyPr anchor="t"/>
          <a:lstStyle/>
          <a:p>
            <a:pPr>
              <a:lnSpc>
                <a:spcPts val="2400"/>
              </a:lnSpc>
              <a:spcBef>
                <a:spcPts val="600"/>
              </a:spcBef>
              <a:spcAft>
                <a:spcPts val="1000"/>
              </a:spcAft>
            </a:pPr>
            <a:r>
              <a:rPr lang="et" sz="1800" b="0" i="0" strike="noStrike" cap="none" spc="0" baseline="0">
                <a:solidFill>
                  <a:srgbClr val="000000"/>
                </a:solidFill>
                <a:effectLst/>
                <a:latin typeface="Helvetica"/>
                <a:ea typeface="Helvetica"/>
                <a:cs typeface="Helvetica"/>
              </a:rPr>
              <a:t>Tolmuseire ei ole töötaja kohustus, kuid teadmised tolmuseire protsessidest on olulised kõigile, kes töötavad kristallilist ränidioksiidi sisaldavate materjalidega.</a:t>
            </a:r>
          </a:p>
          <a:p>
            <a:pPr marL="285750" indent="-285750">
              <a:lnSpc>
                <a:spcPts val="2400"/>
              </a:lnSpc>
              <a:spcBef>
                <a:spcPts val="600"/>
              </a:spcBef>
              <a:spcAft>
                <a:spcPts val="600"/>
              </a:spcAft>
              <a:buClr>
                <a:srgbClr val="F1B600"/>
              </a:buClr>
              <a:buSzPct val="120000"/>
              <a:buFont typeface="Wingdings" pitchFamily="2" charset="2"/>
              <a:buChar char="q"/>
            </a:pPr>
            <a:r>
              <a:rPr lang="et" sz="1800" b="0" i="0" strike="noStrike" cap="none" spc="0" baseline="0">
                <a:solidFill>
                  <a:srgbClr val="000000"/>
                </a:solidFill>
                <a:effectLst/>
                <a:latin typeface="Helvetica"/>
                <a:ea typeface="Helvetica"/>
                <a:cs typeface="Helvetica"/>
              </a:rPr>
              <a:t>Tolmuseire on töötajate tervise kaitsmise juures ülioluline aspekt.</a:t>
            </a:r>
          </a:p>
          <a:p>
            <a:pPr marL="285750" indent="-285750">
              <a:lnSpc>
                <a:spcPts val="2400"/>
              </a:lnSpc>
              <a:spcBef>
                <a:spcPts val="600"/>
              </a:spcBef>
              <a:spcAft>
                <a:spcPts val="600"/>
              </a:spcAft>
              <a:buClr>
                <a:srgbClr val="F1B600"/>
              </a:buClr>
              <a:buSzPct val="120000"/>
              <a:buFont typeface="Wingdings" pitchFamily="2" charset="2"/>
              <a:buChar char="q"/>
            </a:pPr>
            <a:r>
              <a:rPr lang="et" sz="1800" b="0" i="0" strike="noStrike" cap="none" spc="0" baseline="0">
                <a:solidFill>
                  <a:srgbClr val="000000"/>
                </a:solidFill>
                <a:effectLst/>
                <a:latin typeface="Helvetica"/>
                <a:ea typeface="Helvetica"/>
                <a:cs typeface="Helvetica"/>
              </a:rPr>
              <a:t>Töötajatelt võidakse nõuda tolmuseire protsessis osalemist.</a:t>
            </a:r>
          </a:p>
          <a:p>
            <a:pPr marL="285750" indent="-285750">
              <a:lnSpc>
                <a:spcPts val="2400"/>
              </a:lnSpc>
              <a:spcBef>
                <a:spcPts val="600"/>
              </a:spcBef>
              <a:spcAft>
                <a:spcPts val="600"/>
              </a:spcAft>
              <a:buClr>
                <a:srgbClr val="F1B600"/>
              </a:buClr>
              <a:buSzPct val="120000"/>
              <a:buFont typeface="Wingdings" pitchFamily="2" charset="2"/>
              <a:buChar char="q"/>
            </a:pPr>
            <a:r>
              <a:rPr lang="et" sz="1800" b="0" i="0" strike="noStrike" cap="none" spc="0" baseline="0">
                <a:solidFill>
                  <a:srgbClr val="000000"/>
                </a:solidFill>
                <a:effectLst/>
                <a:latin typeface="Helvetica"/>
                <a:ea typeface="Helvetica"/>
                <a:cs typeface="Helvetica"/>
              </a:rPr>
              <a:t>Töötajatel on õigus nõuda tolmuseire tulemusi ja nendele juurdepääsu. Seda tuleks neile koolitustel selgitada.</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a:p>
          <a:p>
            <a:pPr>
              <a:lnSpc>
                <a:spcPts val="2400"/>
              </a:lnSpc>
            </a:pPr>
            <a:endParaRPr lang="en-US" sz="180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et" sz="2800" b="1" i="0" strike="noStrike" cap="none" spc="0" baseline="0">
                <a:solidFill>
                  <a:srgbClr val="F6A317"/>
                </a:solidFill>
                <a:effectLst/>
                <a:latin typeface="Helvetica"/>
                <a:ea typeface="Helvetica"/>
                <a:cs typeface="Helvetica"/>
              </a:rPr>
              <a:t>TÜHI SLAID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et" sz="1800" b="0" i="0" strike="noStrike" cap="none" spc="0" baseline="0">
                <a:solidFill>
                  <a:srgbClr val="000000"/>
                </a:solidFill>
                <a:effectLst/>
                <a:latin typeface="Helvetica"/>
                <a:ea typeface="Helvetica"/>
                <a:cs typeface="Helvetica"/>
              </a:rPr>
              <a:t>Kasutage seda slaidi töökeskkonnale/kontekstile vastava koolitusmaterjali loomiseks.</a:t>
            </a:r>
          </a:p>
          <a:p>
            <a:pPr>
              <a:lnSpc>
                <a:spcPts val="2400"/>
              </a:lnSpc>
            </a:pPr>
            <a:r>
              <a:rPr lang="et" sz="1800" b="0" i="0" strike="noStrike" cap="none" spc="0" baseline="0">
                <a:solidFill>
                  <a:srgbClr val="000000"/>
                </a:solidFill>
                <a:effectLst/>
                <a:latin typeface="Helvetica"/>
                <a:ea typeface="Helvetica"/>
                <a:cs typeface="Helvetica"/>
              </a:rPr>
              <a:t>Pildi muutmiseks paremklõpsake &gt; muuda pilti &gt; lisage failist.</a:t>
            </a:r>
          </a:p>
          <a:p>
            <a:pPr>
              <a:lnSpc>
                <a:spcPts val="2400"/>
              </a:lnSpc>
            </a:pPr>
            <a:r>
              <a:rPr lang="et" sz="1800" b="0" i="0" strike="noStrike" cap="none" spc="0" baseline="0">
                <a:solidFill>
                  <a:srgbClr val="000000"/>
                </a:solidFill>
                <a:effectLst/>
                <a:latin typeface="Helvetica"/>
                <a:ea typeface="Helvetica"/>
                <a:cs typeface="Helvetica"/>
              </a:rPr>
              <a:t>Täiendavate slaidide loomiseks klõpsake ülaltoodud vahekaarti „Uus slaid”.</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et" sz="2800" b="1" i="0" strike="noStrike" cap="none" spc="0" baseline="0">
                <a:solidFill>
                  <a:srgbClr val="F6A317"/>
                </a:solidFill>
                <a:effectLst/>
                <a:latin typeface="Helvetica"/>
                <a:ea typeface="Helvetica"/>
                <a:cs typeface="Helvetica"/>
              </a:rPr>
              <a:t>TÄIENDAVAD ÕPPEMATERJALID</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2" y="2362676"/>
            <a:ext cx="6751317"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et" sz="1600" b="0" i="0" strike="noStrike" cap="none" spc="0" baseline="0">
                <a:solidFill>
                  <a:srgbClr val="000000"/>
                </a:solidFill>
                <a:effectLst/>
                <a:latin typeface="Helvetica"/>
                <a:ea typeface="Helvetica"/>
                <a:cs typeface="Helvetica"/>
                <a:hlinkClick r:id="rId3" history="0"/>
              </a:rPr>
              <a:t>Tolmuseire head tavad (ülesanne 2.3.1)</a:t>
            </a:r>
          </a:p>
          <a:p>
            <a:pPr marL="285750" indent="-285750">
              <a:lnSpc>
                <a:spcPts val="2300"/>
              </a:lnSpc>
              <a:spcBef>
                <a:spcPts val="600"/>
              </a:spcBef>
              <a:spcAft>
                <a:spcPts val="600"/>
              </a:spcAft>
              <a:buSzPct val="130000"/>
              <a:buFont typeface="Arial" panose="020B0604020202020204" pitchFamily="34" charset="0"/>
              <a:buChar char="•"/>
            </a:pPr>
            <a:r>
              <a:rPr lang="et" sz="1600" b="0" i="0" strike="noStrike" cap="none" spc="0" baseline="0">
                <a:solidFill>
                  <a:srgbClr val="000000"/>
                </a:solidFill>
                <a:effectLst/>
                <a:latin typeface="Helvetica"/>
                <a:ea typeface="Helvetica"/>
                <a:cs typeface="Helvetica"/>
                <a:hlinkClick r:id="rId3" history="0"/>
              </a:rPr>
              <a:t>Reaalajas tolmuseire head tavad (ülesanne 2.3.2)</a:t>
            </a:r>
          </a:p>
          <a:p>
            <a:pPr marL="285750" indent="-285750">
              <a:lnSpc>
                <a:spcPts val="2300"/>
              </a:lnSpc>
              <a:spcBef>
                <a:spcPts val="600"/>
              </a:spcBef>
              <a:spcAft>
                <a:spcPts val="600"/>
              </a:spcAft>
              <a:buSzPct val="130000"/>
              <a:buFont typeface="Arial" panose="020B0604020202020204" pitchFamily="34" charset="0"/>
              <a:buChar char="•"/>
            </a:pPr>
            <a:r>
              <a:rPr lang="et" sz="1600" b="0" i="0" strike="noStrike" cap="none" spc="0" baseline="0">
                <a:solidFill>
                  <a:srgbClr val="000000"/>
                </a:solidFill>
                <a:effectLst/>
                <a:latin typeface="Helvetica"/>
                <a:ea typeface="Helvetica"/>
                <a:cs typeface="Helvetica"/>
                <a:hlinkClick r:id="rId4" history="0"/>
              </a:rPr>
              <a:t>NEPSI heade tavade juhend</a:t>
            </a:r>
          </a:p>
          <a:p>
            <a:pPr marL="285750" indent="-285750">
              <a:lnSpc>
                <a:spcPts val="2300"/>
              </a:lnSpc>
              <a:spcBef>
                <a:spcPts val="600"/>
              </a:spcBef>
              <a:spcAft>
                <a:spcPts val="600"/>
              </a:spcAft>
              <a:buSzPct val="130000"/>
              <a:buFont typeface="Arial" panose="020B0604020202020204" pitchFamily="34" charset="0"/>
              <a:buChar char="•"/>
            </a:pPr>
            <a:r>
              <a:rPr lang="et" sz="1600" b="0" i="0" strike="noStrike" cap="none" spc="0" baseline="0">
                <a:solidFill>
                  <a:srgbClr val="000000"/>
                </a:solidFill>
                <a:effectLst/>
                <a:latin typeface="Helvetica"/>
                <a:ea typeface="Helvetica"/>
                <a:cs typeface="Helvetica"/>
                <a:hlinkClick r:id="rId5" history="0"/>
              </a:rPr>
              <a:t>NEPSI juhend VKEdele</a:t>
            </a:r>
          </a:p>
        </p:txBody>
      </p:sp>
      <p:sp>
        <p:nvSpPr>
          <p:cNvPr id="4" name="Rounded Rectangle 3">
            <a:extLst>
              <a:ext uri="{FF2B5EF4-FFF2-40B4-BE49-F238E27FC236}">
                <a16:creationId xmlns:a16="http://schemas.microsoft.com/office/drawing/2014/main" id="{9DB32B47-907A-DE40-88CF-7F45BCA8078B}"/>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0D3767E2-9E23-8F49-85FC-D00E4E13D868}"/>
              </a:ext>
            </a:extLst>
          </p:cNvPr>
          <p:cNvSpPr/>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et" b="0" i="0" strike="noStrike" cap="none" spc="0" baseline="0" dirty="0">
                <a:solidFill>
                  <a:srgbClr val="000000"/>
                </a:solidFill>
                <a:effectLst/>
                <a:latin typeface="Calibri"/>
                <a:ea typeface="Calibri"/>
                <a:cs typeface="Calibri"/>
              </a:rPr>
              <a:t>RCS-i kohta lisateabe saamiseks külastage </a:t>
            </a:r>
            <a:r>
              <a:rPr lang="et" b="1" i="0" strike="noStrike" cap="none" spc="0" baseline="0" dirty="0">
                <a:solidFill>
                  <a:srgbClr val="000000"/>
                </a:solidFill>
                <a:effectLst/>
                <a:latin typeface="Calibri"/>
                <a:ea typeface="Calibri"/>
                <a:cs typeface="Calibri"/>
              </a:rPr>
              <a:t>NEPSI e-õppe platvormi</a:t>
            </a:r>
            <a:r>
              <a:rPr lang="et" b="0" i="0" strike="noStrike" cap="none" spc="0" baseline="0" dirty="0">
                <a:solidFill>
                  <a:srgbClr val="000000"/>
                </a:solidFill>
                <a:effectLst/>
                <a:latin typeface="Calibri"/>
                <a:ea typeface="Calibri"/>
                <a:cs typeface="Calibri"/>
              </a:rPr>
              <a:t> saidil </a:t>
            </a:r>
            <a:r>
              <a:rPr lang="et" b="0" i="0" strike="noStrike" cap="none" spc="0" baseline="0" dirty="0">
                <a:solidFill>
                  <a:srgbClr val="000000"/>
                </a:solidFill>
                <a:effectLst/>
                <a:latin typeface="Calibri"/>
                <a:ea typeface="Calibri"/>
                <a:cs typeface="Calibri"/>
                <a:hlinkClick r:id="rId6" history="0"/>
              </a:rPr>
              <a:t>training.nepsi.eu</a:t>
            </a:r>
            <a:r>
              <a:rPr lang="et"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et-EE" sz="2800" dirty="0"/>
              <a:t>SISSEJUHATUS (KOOLITAJALE)</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et-EE" sz="1800" dirty="0">
                <a:latin typeface="Helvetica"/>
                <a:cs typeface="Helvetica"/>
              </a:rPr>
              <a:t>Osana NEPSI heade tavade koolitusprogrammist ja selle läbiviimisest on NEPSI välja töötanud õppematerjalide komplekti.</a:t>
            </a:r>
          </a:p>
          <a:p>
            <a:pPr>
              <a:lnSpc>
                <a:spcPts val="2400"/>
              </a:lnSpc>
            </a:pPr>
            <a:r>
              <a:rPr lang="et-EE" sz="1800" dirty="0">
                <a:latin typeface="Helvetica"/>
                <a:cs typeface="Helvetica"/>
              </a:rPr>
              <a:t>Iga PowerPointi koolituspakett hõlmab konkreetset teemat, mis on oluline kõigi kristallilist ränidioksiidi sisaldavaid materjale kasutavate tööstusharude töötajate jaoks. Pakendid annavad vajalikku teavet teemaga seotud tolmuga kokkupuuteriskide ning nende vähendamise tavade ja meetmete kohta. Koolituse eesmärk on aga teavitada ja koolitada töötajaid, et aidata neil tõrjemeetmeid tõhusalt kasutada ja vähendada kokkupuudet sisse hingatava kristallilise ränidioksiidiga (RCS) oma töökohal.</a:t>
            </a:r>
          </a:p>
          <a:p>
            <a:pPr>
              <a:lnSpc>
                <a:spcPts val="2400"/>
              </a:lnSpc>
            </a:pPr>
            <a:r>
              <a:rPr lang="et-EE" sz="1800" dirty="0">
                <a:latin typeface="Helvetica"/>
                <a:cs typeface="Helvetica"/>
              </a:rPr>
              <a:t>Kasutage tühje malle ja kohahoidjaid, et lisada seeläbi koolituspaketile lisateavet.</a:t>
            </a:r>
          </a:p>
        </p:txBody>
      </p:sp>
    </p:spTree>
    <p:extLst>
      <p:ext uri="{BB962C8B-B14F-4D97-AF65-F5344CB8AC3E}">
        <p14:creationId xmlns:p14="http://schemas.microsoft.com/office/powerpoint/2010/main" val="3590985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et" sz="2800" b="1" i="0" strike="noStrike" cap="none" spc="0" baseline="0">
                <a:solidFill>
                  <a:srgbClr val="F6A317"/>
                </a:solidFill>
                <a:effectLst/>
                <a:latin typeface="Helvetica"/>
                <a:ea typeface="Helvetica"/>
                <a:cs typeface="Helvetica"/>
              </a:rPr>
              <a:t>PANE TÄHELE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et" sz="1800" b="0" i="0" strike="noStrike" cap="none" spc="0" baseline="0">
                <a:solidFill>
                  <a:srgbClr val="000000"/>
                </a:solidFill>
                <a:effectLst/>
                <a:latin typeface="Helvetica"/>
                <a:ea typeface="Helvetica"/>
                <a:cs typeface="Helvetica"/>
              </a:rPr>
              <a:t>Sellel PowerPointi koolitusel olev teave on oma olemuselt suunav ja informatiivne. See ei ole standard ega määrus ning see ei loo uusi juriidilisi kohustusi ega muuda tervishoiualaste õigusaktide ja regulatsioonidega loodud reegleid.</a:t>
            </a:r>
          </a:p>
        </p:txBody>
      </p:sp>
    </p:spTree>
    <p:extLst>
      <p:ext uri="{BB962C8B-B14F-4D97-AF65-F5344CB8AC3E}">
        <p14:creationId xmlns:p14="http://schemas.microsoft.com/office/powerpoint/2010/main" val="25786813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et" sz="2800" b="1" i="0" strike="noStrike" cap="none" spc="0" baseline="0">
                <a:solidFill>
                  <a:srgbClr val="F6A317"/>
                </a:solidFill>
                <a:effectLst/>
                <a:latin typeface="Helvetica"/>
                <a:ea typeface="Helvetica"/>
                <a:cs typeface="Helvetica"/>
              </a:rPr>
              <a:t>SISSEJUHATUS</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et" sz="1800" b="1" i="0" strike="noStrike" cap="none" spc="0" baseline="0">
                <a:solidFill>
                  <a:srgbClr val="000000"/>
                </a:solidFill>
                <a:effectLst/>
                <a:latin typeface="Helvetica"/>
                <a:ea typeface="Helvetica"/>
                <a:cs typeface="Helvetica"/>
              </a:rPr>
              <a:t>Esmatähtis on õppida end kaitsma tööga seotud terviseriskide eest.</a:t>
            </a:r>
          </a:p>
          <a:p>
            <a:pPr>
              <a:lnSpc>
                <a:spcPts val="2400"/>
              </a:lnSpc>
            </a:pPr>
            <a:r>
              <a:rPr lang="et" sz="1800" b="0" i="0" strike="noStrike" cap="none" spc="0" baseline="0">
                <a:solidFill>
                  <a:srgbClr val="000000"/>
                </a:solidFill>
                <a:effectLst/>
                <a:latin typeface="Helvetica"/>
                <a:ea typeface="Helvetica"/>
                <a:cs typeface="Helvetica"/>
              </a:rPr>
              <a:t>Sellel PowerPointi koolitusel saate teada:</a:t>
            </a:r>
          </a:p>
          <a:p>
            <a:pPr marL="285750" indent="-285750">
              <a:lnSpc>
                <a:spcPts val="2400"/>
              </a:lnSpc>
              <a:buFont typeface="Arial" panose="020B0604020202020204" pitchFamily="34" charset="0"/>
              <a:buChar char="•"/>
            </a:pPr>
            <a:r>
              <a:rPr lang="et" sz="1800" b="0" i="0" strike="noStrike" cap="none" spc="0" baseline="0">
                <a:solidFill>
                  <a:srgbClr val="000000"/>
                </a:solidFill>
                <a:effectLst/>
                <a:latin typeface="Helvetica"/>
                <a:ea typeface="Helvetica"/>
                <a:cs typeface="Helvetica"/>
              </a:rPr>
              <a:t>Kuidas kasutatakse tolmuseiret RCS-i ennetamiseks ja kontrollimiseks</a:t>
            </a:r>
          </a:p>
          <a:p>
            <a:pPr marL="285750" indent="-285750">
              <a:lnSpc>
                <a:spcPts val="2400"/>
              </a:lnSpc>
              <a:buFont typeface="Arial" panose="020B0604020202020204" pitchFamily="34" charset="0"/>
              <a:buChar char="•"/>
            </a:pPr>
            <a:r>
              <a:rPr lang="et" sz="1800" b="0" i="0" strike="noStrike" cap="none" spc="0" baseline="0">
                <a:solidFill>
                  <a:srgbClr val="000000"/>
                </a:solidFill>
                <a:effectLst/>
                <a:latin typeface="Helvetica"/>
                <a:ea typeface="Helvetica"/>
                <a:cs typeface="Helvetica"/>
              </a:rPr>
              <a:t>Seire liigid</a:t>
            </a:r>
          </a:p>
          <a:p>
            <a:pPr marL="285750" indent="-285750">
              <a:lnSpc>
                <a:spcPts val="2400"/>
              </a:lnSpc>
              <a:buFont typeface="Arial" panose="020B0604020202020204" pitchFamily="34" charset="0"/>
              <a:buChar char="•"/>
            </a:pPr>
            <a:r>
              <a:rPr lang="et" sz="1800" b="0" i="0" strike="noStrike" cap="none" spc="0" baseline="0">
                <a:solidFill>
                  <a:srgbClr val="000000"/>
                </a:solidFill>
                <a:effectLst/>
                <a:latin typeface="Helvetica"/>
                <a:ea typeface="Helvetica"/>
                <a:cs typeface="Helvetica"/>
              </a:rPr>
              <a:t>Tolmuseire eelised </a:t>
            </a:r>
          </a:p>
          <a:p>
            <a:pPr marL="285750" indent="-285750">
              <a:lnSpc>
                <a:spcPts val="2400"/>
              </a:lnSpc>
              <a:buFont typeface="Arial" panose="020B0604020202020204" pitchFamily="34" charset="0"/>
              <a:buChar char="•"/>
            </a:pPr>
            <a:endParaRPr lang="en-US" sz="1800"/>
          </a:p>
        </p:txBody>
      </p:sp>
      <p:grpSp>
        <p:nvGrpSpPr>
          <p:cNvPr id="7" name="Group 6">
            <a:extLst>
              <a:ext uri="{FF2B5EF4-FFF2-40B4-BE49-F238E27FC236}">
                <a16:creationId xmlns:a16="http://schemas.microsoft.com/office/drawing/2014/main" id="{DEE8877B-37EB-46A1-AC95-5335EC349856}"/>
              </a:ext>
            </a:extLst>
          </p:cNvPr>
          <p:cNvGrpSpPr/>
          <p:nvPr/>
        </p:nvGrpSpPr>
        <p:grpSpPr>
          <a:xfrm>
            <a:off x="6880857" y="1745676"/>
            <a:ext cx="4533899" cy="4404143"/>
            <a:chOff x="539750" y="1341438"/>
            <a:chExt cx="2728574" cy="2735634"/>
          </a:xfrm>
        </p:grpSpPr>
        <p:pic>
          <p:nvPicPr>
            <p:cNvPr id="8" name="Picture 1">
              <a:extLst>
                <a:ext uri="{FF2B5EF4-FFF2-40B4-BE49-F238E27FC236}">
                  <a16:creationId xmlns:a16="http://schemas.microsoft.com/office/drawing/2014/main" id="{1F61B543-A004-41E3-A1C6-0366F15AB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39750" y="1341438"/>
              <a:ext cx="2728574" cy="27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D86AECDD-6D84-449A-9DD0-F7C5F20F1AF5}"/>
                </a:ext>
              </a:extLst>
            </p:cNvPr>
            <p:cNvSpPr/>
            <p:nvPr/>
          </p:nvSpPr>
          <p:spPr>
            <a:xfrm>
              <a:off x="1043608" y="1700808"/>
              <a:ext cx="648072" cy="648072"/>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3" cy="850900"/>
          </a:xfrm>
        </p:spPr>
        <p:txBody>
          <a:bodyPr/>
          <a:lstStyle/>
          <a:p>
            <a:pPr>
              <a:lnSpc>
                <a:spcPct val="100000"/>
              </a:lnSpc>
            </a:pPr>
            <a:r>
              <a:rPr lang="et" sz="2800" b="1" i="0" strike="noStrike" cap="none" spc="0" baseline="0">
                <a:solidFill>
                  <a:srgbClr val="F6A317"/>
                </a:solidFill>
                <a:effectLst/>
                <a:latin typeface="Helvetica"/>
                <a:ea typeface="Helvetica"/>
                <a:cs typeface="Helvetica"/>
              </a:rPr>
              <a:t>TOLMUKONTROLLIMISE TEHNIKAD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4" y="2719864"/>
            <a:ext cx="4416078" cy="3682369"/>
          </a:xfrm>
        </p:spPr>
        <p:txBody>
          <a:bodyPr/>
          <a:lstStyle/>
          <a:p>
            <a:pPr>
              <a:lnSpc>
                <a:spcPts val="2400"/>
              </a:lnSpc>
            </a:pPr>
            <a:r>
              <a:rPr lang="et" sz="1800" b="0" i="0" strike="noStrike" cap="none" spc="0" baseline="0">
                <a:solidFill>
                  <a:srgbClr val="000000"/>
                </a:solidFill>
                <a:effectLst/>
                <a:latin typeface="Helvetica"/>
                <a:ea typeface="Helvetica"/>
                <a:cs typeface="Helvetica"/>
              </a:rPr>
              <a:t>Tuletame meelde, et need on viis peamist tolmutõrjetehnikat. Kuigi need ei ole otseselt seotud seirega, on oluline neid meeles pidada! </a:t>
            </a:r>
          </a:p>
          <a:p>
            <a:pPr>
              <a:lnSpc>
                <a:spcPts val="2400"/>
              </a:lnSpc>
            </a:pPr>
            <a:r>
              <a:rPr lang="et" sz="1800" b="0" i="0" strike="noStrike" cap="none" spc="0" baseline="0">
                <a:solidFill>
                  <a:srgbClr val="000000"/>
                </a:solidFill>
                <a:effectLst/>
                <a:latin typeface="Helvetica"/>
                <a:ea typeface="Helvetica"/>
                <a:cs typeface="Helvetica"/>
              </a:rPr>
              <a:t>Tolmu ja sellega kokkupuute seiretööde tulemused aitavad hinnata olemasolevate tolmutõrjemeetmete tõhusust ja aitavad tuvastada olukordi, kus võib vaja minna täiendavat kontrolli.</a:t>
            </a:r>
          </a:p>
          <a:p>
            <a:pPr>
              <a:lnSpc>
                <a:spcPts val="2400"/>
              </a:lnSpc>
            </a:pPr>
            <a:endParaRPr lang="en-US" sz="2000"/>
          </a:p>
        </p:txBody>
      </p:sp>
      <p:pic>
        <p:nvPicPr>
          <p:cNvPr id="22" name="Picture 21" descr="A screenshot of a cell phone&#10;&#10;Description automatically generated">
            <a:extLst>
              <a:ext uri="{FF2B5EF4-FFF2-40B4-BE49-F238E27FC236}">
                <a16:creationId xmlns:a16="http://schemas.microsoft.com/office/drawing/2014/main" id="{E3950802-B7B2-2B40-B033-C39F41B72FD3}"/>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B897E846-3852-C846-8EA8-DEEBD8A755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DC2BBABC-9C06-724C-AD18-BCDC95872DEE}"/>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BF5276-96EE-D74B-9601-1C5A3EE53979}"/>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BFF709CC-28AB-DF4E-AEAF-203F4E519D22}"/>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758F8DC0-C324-4449-9EDA-C7EDCC3381BD}"/>
              </a:ext>
            </a:extLst>
          </p:cNvPr>
          <p:cNvSpPr txBox="1"/>
          <p:nvPr/>
        </p:nvSpPr>
        <p:spPr>
          <a:xfrm>
            <a:off x="6579515" y="1702138"/>
            <a:ext cx="2067924" cy="1823002"/>
          </a:xfrm>
          <a:prstGeom prst="rect">
            <a:avLst/>
          </a:prstGeom>
          <a:noFill/>
        </p:spPr>
        <p:txBody>
          <a:bodyPr wrap="square" rtlCol="0">
            <a:spAutoFit/>
          </a:bodyPr>
          <a:lstStyle/>
          <a:p>
            <a:pPr>
              <a:spcAft>
                <a:spcPts val="300"/>
              </a:spcAft>
            </a:pPr>
            <a:r>
              <a:rPr lang="et" sz="1050" b="1" i="0" strike="noStrike" cap="none" spc="50" baseline="0" dirty="0">
                <a:solidFill>
                  <a:srgbClr val="EF9A2E"/>
                </a:solidFill>
                <a:effectLst/>
                <a:latin typeface="Futura Medium"/>
                <a:ea typeface="Futura Medium"/>
                <a:cs typeface="Futura Medium"/>
              </a:rPr>
              <a:t>HEA HÜGIEEN / PUHTUS JA KORD</a:t>
            </a:r>
          </a:p>
          <a:p>
            <a:r>
              <a:rPr lang="et" sz="1200" b="0" i="0" strike="noStrike" cap="none" spc="0" baseline="0" dirty="0">
                <a:solidFill>
                  <a:srgbClr val="000000"/>
                </a:solidFill>
                <a:effectLst/>
                <a:latin typeface="Calibri"/>
                <a:ea typeface="Calibri"/>
                <a:cs typeface="Calibri"/>
              </a:rPr>
              <a:t>Tööriiete pesemine ja protsesside käigus tekkiva tolmu imemine peatab tolmu kogunemise aja jooksul – puhas tööruum on ohutu tööruum</a:t>
            </a:r>
          </a:p>
          <a:p>
            <a:endParaRPr lang="en-US" dirty="0"/>
          </a:p>
        </p:txBody>
      </p:sp>
      <p:sp>
        <p:nvSpPr>
          <p:cNvPr id="28" name="TextBox 27">
            <a:extLst>
              <a:ext uri="{FF2B5EF4-FFF2-40B4-BE49-F238E27FC236}">
                <a16:creationId xmlns:a16="http://schemas.microsoft.com/office/drawing/2014/main" id="{51A9431F-849F-F742-976B-7364CCC58A46}"/>
              </a:ext>
            </a:extLst>
          </p:cNvPr>
          <p:cNvSpPr txBox="1"/>
          <p:nvPr/>
        </p:nvSpPr>
        <p:spPr>
          <a:xfrm>
            <a:off x="6579514" y="3394767"/>
            <a:ext cx="2134063" cy="1334834"/>
          </a:xfrm>
          <a:prstGeom prst="rect">
            <a:avLst/>
          </a:prstGeom>
          <a:noFill/>
        </p:spPr>
        <p:txBody>
          <a:bodyPr wrap="square" rtlCol="0">
            <a:spAutoFit/>
          </a:bodyPr>
          <a:lstStyle/>
          <a:p>
            <a:pPr>
              <a:spcAft>
                <a:spcPts val="300"/>
              </a:spcAft>
            </a:pPr>
            <a:r>
              <a:rPr lang="et" sz="1050" b="1" i="0" strike="noStrike" cap="none" spc="50" baseline="0">
                <a:solidFill>
                  <a:srgbClr val="EF9A2E"/>
                </a:solidFill>
                <a:effectLst/>
                <a:latin typeface="Futura Medium"/>
                <a:ea typeface="Futura Medium"/>
                <a:cs typeface="Futura Medium"/>
              </a:rPr>
              <a:t>SULETUD KESKKOND</a:t>
            </a:r>
          </a:p>
          <a:p>
            <a:pPr>
              <a:spcAft>
                <a:spcPts val="300"/>
              </a:spcAft>
            </a:pPr>
            <a:r>
              <a:rPr lang="et" sz="1200" b="0" i="0" strike="noStrike" cap="none" spc="0" baseline="0">
                <a:solidFill>
                  <a:srgbClr val="000000"/>
                </a:solidFill>
                <a:effectLst/>
                <a:latin typeface="Calibri"/>
                <a:ea typeface="Calibri"/>
                <a:cs typeface="Calibri"/>
              </a:rPr>
              <a:t>RCS-i tootmisprotsesside läbiviimine suletud keskkonnas hoiab ära tolmu sellega kokkupuute allikas</a:t>
            </a:r>
          </a:p>
          <a:p>
            <a:pPr>
              <a:spcAft>
                <a:spcPts val="300"/>
              </a:spcAft>
            </a:pPr>
            <a:endParaRPr lang="en-US"/>
          </a:p>
        </p:txBody>
      </p:sp>
      <p:sp>
        <p:nvSpPr>
          <p:cNvPr id="29" name="TextBox 28">
            <a:extLst>
              <a:ext uri="{FF2B5EF4-FFF2-40B4-BE49-F238E27FC236}">
                <a16:creationId xmlns:a16="http://schemas.microsoft.com/office/drawing/2014/main" id="{E081676B-5423-D548-A5C2-2F5B2064A0C3}"/>
              </a:ext>
            </a:extLst>
          </p:cNvPr>
          <p:cNvSpPr txBox="1"/>
          <p:nvPr/>
        </p:nvSpPr>
        <p:spPr>
          <a:xfrm>
            <a:off x="6579515" y="4852473"/>
            <a:ext cx="2134063" cy="1495014"/>
          </a:xfrm>
          <a:prstGeom prst="rect">
            <a:avLst/>
          </a:prstGeom>
          <a:noFill/>
        </p:spPr>
        <p:txBody>
          <a:bodyPr wrap="square" lIns="91440" tIns="45720" rIns="91440" bIns="45720" rtlCol="0" anchor="t">
            <a:spAutoFit/>
          </a:bodyPr>
          <a:lstStyle/>
          <a:p>
            <a:pPr>
              <a:spcAft>
                <a:spcPts val="300"/>
              </a:spcAft>
            </a:pPr>
            <a:r>
              <a:rPr lang="et" sz="1050" b="1" i="0" strike="noStrike" cap="none" spc="50" baseline="0" dirty="0">
                <a:solidFill>
                  <a:srgbClr val="EF9A2E"/>
                </a:solidFill>
                <a:effectLst/>
                <a:latin typeface="Futura Medium"/>
                <a:ea typeface="Futura Medium"/>
                <a:cs typeface="Futura Medium"/>
              </a:rPr>
              <a:t>VÄLJATÕMME / VENTILATSIOON</a:t>
            </a:r>
          </a:p>
          <a:p>
            <a:pPr>
              <a:spcAft>
                <a:spcPts val="300"/>
              </a:spcAft>
            </a:pPr>
            <a:r>
              <a:rPr lang="et" sz="1200" b="0" i="0" strike="noStrike" cap="none" spc="0" baseline="0" dirty="0">
                <a:solidFill>
                  <a:srgbClr val="000000"/>
                </a:solidFill>
                <a:effectLst/>
                <a:latin typeface="Calibri"/>
                <a:ea typeface="Calibri"/>
                <a:cs typeface="Calibri"/>
              </a:rPr>
              <a:t>RCS-i kogumine selle allikas, enne kui sellega kokku puutume, ja saastunud õhu asendamine puhta õhuga</a:t>
            </a:r>
          </a:p>
          <a:p>
            <a:endParaRPr lang="en-US"/>
          </a:p>
        </p:txBody>
      </p:sp>
      <p:sp>
        <p:nvSpPr>
          <p:cNvPr id="30" name="TextBox 29">
            <a:extLst>
              <a:ext uri="{FF2B5EF4-FFF2-40B4-BE49-F238E27FC236}">
                <a16:creationId xmlns:a16="http://schemas.microsoft.com/office/drawing/2014/main" id="{46D0EAA5-7D92-9F4D-9880-9EBE491AC8B0}"/>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et" sz="1050" b="1" i="0" strike="noStrike" cap="none" spc="50" baseline="0">
                <a:solidFill>
                  <a:srgbClr val="EF9A2E"/>
                </a:solidFill>
                <a:effectLst/>
                <a:latin typeface="Futura Medium"/>
                <a:ea typeface="Futura Medium"/>
                <a:cs typeface="Futura Medium"/>
              </a:rPr>
              <a:t>KAITSEVARUSTUS</a:t>
            </a:r>
          </a:p>
          <a:p>
            <a:r>
              <a:rPr lang="et" sz="1200" b="0" i="0" strike="noStrike" cap="none" spc="0" baseline="0">
                <a:solidFill>
                  <a:srgbClr val="000000"/>
                </a:solidFill>
                <a:effectLst/>
                <a:latin typeface="Calibri"/>
                <a:ea typeface="Calibri"/>
                <a:cs typeface="Calibri"/>
              </a:rPr>
              <a:t>Isikukaitsevahendid (nt näomaskid) kaitsevad töötajaid tolmu eest, kui kõik muud kontrollimeetmed ei ole kokkupuuteriskide ohjamiseks piisavad</a:t>
            </a:r>
          </a:p>
          <a:p>
            <a:endParaRPr lang="en-US"/>
          </a:p>
        </p:txBody>
      </p:sp>
      <p:sp>
        <p:nvSpPr>
          <p:cNvPr id="31" name="TextBox 30">
            <a:extLst>
              <a:ext uri="{FF2B5EF4-FFF2-40B4-BE49-F238E27FC236}">
                <a16:creationId xmlns:a16="http://schemas.microsoft.com/office/drawing/2014/main" id="{883CFF62-07DE-6645-87FC-2CCE75FB13DB}"/>
              </a:ext>
            </a:extLst>
          </p:cNvPr>
          <p:cNvSpPr txBox="1"/>
          <p:nvPr/>
        </p:nvSpPr>
        <p:spPr>
          <a:xfrm>
            <a:off x="9787266" y="1679231"/>
            <a:ext cx="2134062" cy="1151771"/>
          </a:xfrm>
          <a:prstGeom prst="rect">
            <a:avLst/>
          </a:prstGeom>
          <a:noFill/>
        </p:spPr>
        <p:txBody>
          <a:bodyPr wrap="square" rtlCol="0">
            <a:spAutoFit/>
          </a:bodyPr>
          <a:lstStyle/>
          <a:p>
            <a:pPr>
              <a:spcAft>
                <a:spcPts val="300"/>
              </a:spcAft>
            </a:pPr>
            <a:r>
              <a:rPr lang="et" sz="1050" b="1" i="0" strike="noStrike" cap="none" spc="50" baseline="0">
                <a:solidFill>
                  <a:srgbClr val="EF9A2E"/>
                </a:solidFill>
                <a:effectLst/>
                <a:latin typeface="Futura Medium"/>
                <a:ea typeface="Futura Medium"/>
                <a:cs typeface="Futura Medium"/>
              </a:rPr>
              <a:t>VESI</a:t>
            </a:r>
          </a:p>
          <a:p>
            <a:pPr>
              <a:spcAft>
                <a:spcPts val="300"/>
              </a:spcAft>
            </a:pPr>
            <a:r>
              <a:rPr lang="et" sz="1200" b="0" i="0" strike="noStrike" cap="none" spc="0" baseline="0">
                <a:solidFill>
                  <a:srgbClr val="000000"/>
                </a:solidFill>
                <a:effectLst/>
                <a:latin typeface="Calibri"/>
                <a:ea typeface="Calibri"/>
                <a:cs typeface="Calibri"/>
              </a:rPr>
              <a:t>Märgprotsessid hoiavad ära tolmu õhku paiskumise, püüdes osakesed vee abil kinni</a:t>
            </a:r>
          </a:p>
          <a:p>
            <a:pPr>
              <a:spcAft>
                <a:spcPts val="300"/>
              </a:spcAft>
            </a:pPr>
            <a:endParaRPr lang="en-US"/>
          </a:p>
        </p:txBody>
      </p:sp>
    </p:spTree>
    <p:extLst>
      <p:ext uri="{BB962C8B-B14F-4D97-AF65-F5344CB8AC3E}">
        <p14:creationId xmlns:p14="http://schemas.microsoft.com/office/powerpoint/2010/main" val="19625255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6021762" cy="850900"/>
          </a:xfrm>
        </p:spPr>
        <p:txBody>
          <a:bodyPr anchor="t"/>
          <a:lstStyle/>
          <a:p>
            <a:pPr>
              <a:lnSpc>
                <a:spcPct val="100000"/>
              </a:lnSpc>
            </a:pPr>
            <a:r>
              <a:rPr lang="et" sz="2800" b="1" i="0" strike="noStrike" cap="none" spc="0" baseline="0" dirty="0">
                <a:solidFill>
                  <a:srgbClr val="F6A317"/>
                </a:solidFill>
                <a:effectLst/>
                <a:latin typeface="Helvetica"/>
                <a:ea typeface="Helvetica"/>
                <a:cs typeface="Helvetica"/>
              </a:rPr>
              <a:t>KUIDAS KASUTATAKSE TOLMUSEIRET RCS-GA KOKKUPUUTE VÄHENDAMISEKS</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3054403"/>
            <a:ext cx="5800538" cy="3236531"/>
          </a:xfrm>
        </p:spPr>
        <p:txBody>
          <a:bodyPr/>
          <a:lstStyle/>
          <a:p>
            <a:pPr>
              <a:lnSpc>
                <a:spcPts val="2400"/>
              </a:lnSpc>
            </a:pPr>
            <a:r>
              <a:rPr lang="et" sz="1800" b="0" i="0" strike="noStrike" cap="none" spc="0" baseline="0" dirty="0">
                <a:solidFill>
                  <a:srgbClr val="000000"/>
                </a:solidFill>
                <a:effectLst/>
                <a:latin typeface="Helvetica"/>
                <a:ea typeface="Helvetica"/>
                <a:cs typeface="Helvetica"/>
              </a:rPr>
              <a:t>Tööstusharud ja ettevõtted, kes töötavad kristallilist ränidioksiidi sisaldavate materjalidega, peavad regulaarselt kontrollima tolmuga kokkupuute taset töökohal. </a:t>
            </a:r>
          </a:p>
          <a:p>
            <a:pPr>
              <a:lnSpc>
                <a:spcPts val="2400"/>
              </a:lnSpc>
            </a:pPr>
            <a:r>
              <a:rPr lang="et" sz="1800" b="0" i="0" strike="noStrike" cap="none" spc="0" baseline="0" dirty="0">
                <a:solidFill>
                  <a:srgbClr val="000000"/>
                </a:solidFill>
                <a:effectLst/>
                <a:latin typeface="Helvetica"/>
                <a:ea typeface="Helvetica"/>
                <a:cs typeface="Helvetica"/>
              </a:rPr>
              <a:t>Tolmuseire on protsess, mida kasutatakse õhukvaliteedi andmete kogumiseks ja töökoha välisõhus leiduvate tolmuosakeste hulga määramiseks.</a:t>
            </a:r>
          </a:p>
        </p:txBody>
      </p:sp>
      <p:pic>
        <p:nvPicPr>
          <p:cNvPr id="7" name="Picture 6">
            <a:extLst>
              <a:ext uri="{FF2B5EF4-FFF2-40B4-BE49-F238E27FC236}">
                <a16:creationId xmlns:a16="http://schemas.microsoft.com/office/drawing/2014/main" id="{3219D6CF-8905-4622-841F-418D40A6F0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1611" y="1564895"/>
            <a:ext cx="4094333" cy="4970414"/>
          </a:xfrm>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6857996" cy="850900"/>
          </a:xfrm>
        </p:spPr>
        <p:txBody>
          <a:bodyPr/>
          <a:lstStyle/>
          <a:p>
            <a:pPr>
              <a:lnSpc>
                <a:spcPct val="100000"/>
              </a:lnSpc>
            </a:pPr>
            <a:r>
              <a:rPr lang="et" sz="2800" b="1" i="0" strike="noStrike" cap="none" spc="0" baseline="0">
                <a:solidFill>
                  <a:srgbClr val="F6A317"/>
                </a:solidFill>
                <a:effectLst/>
                <a:latin typeface="Helvetica"/>
                <a:ea typeface="Helvetica"/>
                <a:cs typeface="Helvetica"/>
              </a:rPr>
              <a:t>TOLMUSEIRE EELISED</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362676"/>
            <a:ext cx="11018517" cy="3682369"/>
          </a:xfrm>
        </p:spPr>
        <p:txBody>
          <a:bodyPr lIns="91440" tIns="45720" rIns="91440" bIns="45720" anchor="t"/>
          <a:lstStyle/>
          <a:p>
            <a:pPr>
              <a:lnSpc>
                <a:spcPts val="2400"/>
              </a:lnSpc>
              <a:spcAft>
                <a:spcPts val="1000"/>
              </a:spcAft>
            </a:pPr>
            <a:r>
              <a:rPr lang="et" sz="1800" b="0" i="0" strike="noStrike" cap="none" spc="0" baseline="0" dirty="0">
                <a:solidFill>
                  <a:srgbClr val="000000"/>
                </a:solidFill>
                <a:effectLst/>
                <a:latin typeface="Helvetica"/>
                <a:ea typeface="Helvetica"/>
                <a:cs typeface="Helvetica"/>
              </a:rPr>
              <a:t>Tolmuseire võimaldab ettevõtetel:</a:t>
            </a:r>
          </a:p>
          <a:p>
            <a:pPr marL="342900" indent="-342900">
              <a:lnSpc>
                <a:spcPts val="2400"/>
              </a:lnSpc>
              <a:spcBef>
                <a:spcPct val="0"/>
              </a:spcBef>
              <a:spcAft>
                <a:spcPts val="600"/>
              </a:spcAft>
              <a:buFont typeface="Arial" panose="020B0604020202020204" pitchFamily="34" charset="0"/>
              <a:buChar char="•"/>
            </a:pPr>
            <a:r>
              <a:rPr lang="et" sz="1800" dirty="0">
                <a:solidFill>
                  <a:srgbClr val="000000"/>
                </a:solidFill>
                <a:latin typeface="Helvetica"/>
                <a:ea typeface="Helvetica"/>
                <a:cs typeface="Helvetica"/>
              </a:rPr>
              <a:t>hinnata</a:t>
            </a:r>
            <a:r>
              <a:rPr lang="et" sz="1800" b="0" i="0" strike="noStrike" cap="none" spc="0" baseline="0" dirty="0">
                <a:solidFill>
                  <a:srgbClr val="000000"/>
                </a:solidFill>
                <a:effectLst/>
                <a:latin typeface="Helvetica"/>
                <a:ea typeface="Helvetica"/>
                <a:cs typeface="Helvetica"/>
              </a:rPr>
              <a:t> töötajate tööalase riski taset ja </a:t>
            </a:r>
            <a:r>
              <a:rPr lang="et" sz="1800" dirty="0">
                <a:solidFill>
                  <a:srgbClr val="000000"/>
                </a:solidFill>
                <a:latin typeface="Helvetica"/>
                <a:ea typeface="Helvetica"/>
                <a:cs typeface="Helvetica"/>
              </a:rPr>
              <a:t>sisendada neile</a:t>
            </a:r>
            <a:r>
              <a:rPr lang="et" sz="1800" b="0" i="0" strike="noStrike" cap="none" spc="0" baseline="0" dirty="0">
                <a:solidFill>
                  <a:srgbClr val="000000"/>
                </a:solidFill>
                <a:effectLst/>
                <a:latin typeface="Helvetica"/>
                <a:ea typeface="Helvetica"/>
                <a:cs typeface="Helvetica"/>
              </a:rPr>
              <a:t> kindlustunnet. </a:t>
            </a:r>
          </a:p>
          <a:p>
            <a:pPr marL="342900" indent="-342900">
              <a:lnSpc>
                <a:spcPts val="2400"/>
              </a:lnSpc>
              <a:spcBef>
                <a:spcPct val="0"/>
              </a:spcBef>
              <a:spcAft>
                <a:spcPts val="600"/>
              </a:spcAft>
              <a:buFont typeface="Arial" panose="020B0604020202020204" pitchFamily="34" charset="0"/>
              <a:buChar char="•"/>
            </a:pPr>
            <a:r>
              <a:rPr lang="et" sz="1800" dirty="0">
                <a:solidFill>
                  <a:srgbClr val="000000"/>
                </a:solidFill>
                <a:latin typeface="Helvetica"/>
                <a:ea typeface="Helvetica"/>
                <a:cs typeface="Helvetica"/>
              </a:rPr>
              <a:t>kontrollida</a:t>
            </a:r>
            <a:r>
              <a:rPr lang="et" sz="1800" b="0" i="0" strike="noStrike" cap="none" spc="0" baseline="0" dirty="0">
                <a:solidFill>
                  <a:srgbClr val="000000"/>
                </a:solidFill>
                <a:effectLst/>
                <a:latin typeface="Helvetica"/>
                <a:ea typeface="Helvetica"/>
                <a:cs typeface="Helvetica"/>
              </a:rPr>
              <a:t>, et tolmu tase jääks riiklike töökeskkonna piirnormide raamesse.</a:t>
            </a:r>
          </a:p>
          <a:p>
            <a:pPr marL="342900" indent="-342900">
              <a:lnSpc>
                <a:spcPts val="2400"/>
              </a:lnSpc>
              <a:spcBef>
                <a:spcPct val="0"/>
              </a:spcBef>
              <a:spcAft>
                <a:spcPts val="600"/>
              </a:spcAft>
              <a:buFont typeface="Arial" panose="020B0604020202020204" pitchFamily="34" charset="0"/>
              <a:buChar char="•"/>
            </a:pPr>
            <a:r>
              <a:rPr lang="et" sz="1800" dirty="0">
                <a:solidFill>
                  <a:srgbClr val="000000"/>
                </a:solidFill>
                <a:latin typeface="Helvetica"/>
                <a:ea typeface="Helvetica"/>
                <a:cs typeface="Helvetica"/>
              </a:rPr>
              <a:t>omada</a:t>
            </a:r>
            <a:r>
              <a:rPr lang="et" sz="1800" b="0" i="0" strike="noStrike" cap="none" spc="0" baseline="0" dirty="0">
                <a:solidFill>
                  <a:srgbClr val="000000"/>
                </a:solidFill>
                <a:effectLst/>
                <a:latin typeface="Helvetica"/>
                <a:ea typeface="Helvetica"/>
                <a:cs typeface="Helvetica"/>
              </a:rPr>
              <a:t> täielikku ülevaadet kokkupuute tasemetest erinevates tööpaikades (kõrge ja vähese kokkupuutega töötajad).</a:t>
            </a:r>
          </a:p>
          <a:p>
            <a:pPr marL="342900" indent="-342900">
              <a:lnSpc>
                <a:spcPts val="2400"/>
              </a:lnSpc>
              <a:spcBef>
                <a:spcPct val="0"/>
              </a:spcBef>
              <a:spcAft>
                <a:spcPts val="600"/>
              </a:spcAft>
              <a:buFont typeface="Arial" panose="020B0604020202020204" pitchFamily="34" charset="0"/>
              <a:buChar char="•"/>
            </a:pPr>
            <a:r>
              <a:rPr lang="et" sz="1800" dirty="0">
                <a:solidFill>
                  <a:srgbClr val="000000"/>
                </a:solidFill>
                <a:latin typeface="Helvetica"/>
                <a:ea typeface="Helvetica"/>
                <a:cs typeface="Helvetica"/>
              </a:rPr>
              <a:t>avastada</a:t>
            </a:r>
            <a:r>
              <a:rPr lang="et" sz="1800" b="0" i="0" strike="noStrike" cap="none" spc="0" baseline="0" dirty="0">
                <a:solidFill>
                  <a:srgbClr val="000000"/>
                </a:solidFill>
                <a:effectLst/>
                <a:latin typeface="Helvetica"/>
                <a:ea typeface="Helvetica"/>
                <a:cs typeface="Helvetica"/>
              </a:rPr>
              <a:t> olukordi, mis nõuavad täiendavat </a:t>
            </a:r>
            <a:r>
              <a:rPr lang="et" sz="1800" dirty="0">
                <a:solidFill>
                  <a:srgbClr val="000000"/>
                </a:solidFill>
                <a:latin typeface="Helvetica"/>
                <a:ea typeface="Helvetica"/>
                <a:cs typeface="Helvetica"/>
              </a:rPr>
              <a:t>menetlemist või</a:t>
            </a:r>
            <a:r>
              <a:rPr lang="et" sz="1800" b="0" i="0" strike="noStrike" cap="none" spc="0" baseline="0" dirty="0">
                <a:solidFill>
                  <a:srgbClr val="000000"/>
                </a:solidFill>
                <a:effectLst/>
                <a:latin typeface="Helvetica"/>
                <a:ea typeface="Helvetica"/>
                <a:cs typeface="Helvetica"/>
              </a:rPr>
              <a:t> täiendavate kontrollimeetmete rakendamist kokkupuute vähendamiseks.</a:t>
            </a:r>
          </a:p>
          <a:p>
            <a:pPr marL="342900" indent="-342900">
              <a:lnSpc>
                <a:spcPts val="2400"/>
              </a:lnSpc>
              <a:spcBef>
                <a:spcPct val="0"/>
              </a:spcBef>
              <a:spcAft>
                <a:spcPts val="600"/>
              </a:spcAft>
              <a:buFont typeface="Arial" panose="020B0604020202020204" pitchFamily="34" charset="0"/>
              <a:buChar char="•"/>
            </a:pPr>
            <a:r>
              <a:rPr lang="et" sz="1800" dirty="0">
                <a:solidFill>
                  <a:srgbClr val="000000"/>
                </a:solidFill>
                <a:latin typeface="Helvetica"/>
                <a:ea typeface="Helvetica"/>
                <a:cs typeface="Helvetica"/>
              </a:rPr>
              <a:t>jälgida</a:t>
            </a:r>
            <a:r>
              <a:rPr lang="et" sz="1800" b="0" i="0" strike="noStrike" cap="none" spc="0" baseline="0" dirty="0">
                <a:solidFill>
                  <a:srgbClr val="000000"/>
                </a:solidFill>
                <a:effectLst/>
                <a:latin typeface="Helvetica"/>
                <a:ea typeface="Helvetica"/>
                <a:cs typeface="Helvetica"/>
              </a:rPr>
              <a:t> juba kasutusele võetud tolmutõrjemeetmete tulemusi/tõhusust.</a:t>
            </a:r>
            <a:endParaRPr lang="et"/>
          </a:p>
          <a:p>
            <a:pPr marL="342900" indent="-342900">
              <a:lnSpc>
                <a:spcPts val="2400"/>
              </a:lnSpc>
              <a:spcBef>
                <a:spcPct val="0"/>
              </a:spcBef>
              <a:spcAft>
                <a:spcPts val="600"/>
              </a:spcAft>
              <a:buFont typeface="Arial" panose="020B0604020202020204" pitchFamily="34" charset="0"/>
              <a:buChar char="•"/>
            </a:pPr>
            <a:r>
              <a:rPr lang="et" sz="1800" dirty="0">
                <a:solidFill>
                  <a:srgbClr val="000000"/>
                </a:solidFill>
                <a:latin typeface="Helvetica"/>
                <a:ea typeface="Helvetica"/>
                <a:cs typeface="Helvetica"/>
              </a:rPr>
              <a:t>dokumenteerida</a:t>
            </a:r>
            <a:r>
              <a:rPr lang="et" sz="1800" b="0" i="0" strike="noStrike" cap="none" spc="0" baseline="0" dirty="0">
                <a:solidFill>
                  <a:srgbClr val="000000"/>
                </a:solidFill>
                <a:effectLst/>
                <a:latin typeface="Helvetica"/>
                <a:ea typeface="Helvetica"/>
                <a:cs typeface="Helvetica"/>
              </a:rPr>
              <a:t> nende vastavust regulatiivsetele nõuetele (DEL).</a:t>
            </a:r>
          </a:p>
        </p:txBody>
      </p:sp>
    </p:spTree>
    <p:extLst>
      <p:ext uri="{BB962C8B-B14F-4D97-AF65-F5344CB8AC3E}">
        <p14:creationId xmlns:p14="http://schemas.microsoft.com/office/powerpoint/2010/main" val="413047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et" sz="2800" b="1" i="0" strike="noStrike" cap="none" spc="0" baseline="0">
                <a:solidFill>
                  <a:srgbClr val="F6A317"/>
                </a:solidFill>
                <a:effectLst/>
                <a:latin typeface="Helvetica"/>
                <a:ea typeface="Helvetica"/>
                <a:cs typeface="Helvetica"/>
              </a:rPr>
              <a:t>SEIRE LIIGID</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219801"/>
            <a:ext cx="11214731" cy="3682369"/>
          </a:xfrm>
        </p:spPr>
        <p:txBody>
          <a:bodyPr lIns="91440" tIns="45720" rIns="91440" bIns="45720" anchor="t"/>
          <a:lstStyle/>
          <a:p>
            <a:pPr>
              <a:lnSpc>
                <a:spcPts val="2400"/>
              </a:lnSpc>
              <a:spcAft>
                <a:spcPts val="1000"/>
              </a:spcAft>
            </a:pPr>
            <a:r>
              <a:rPr lang="et" sz="1800" b="0" i="0" strike="noStrike" cap="none" spc="0" baseline="0" dirty="0">
                <a:solidFill>
                  <a:srgbClr val="000000"/>
                </a:solidFill>
                <a:effectLst/>
                <a:latin typeface="Helvetica"/>
                <a:ea typeface="Helvetica"/>
                <a:cs typeface="Helvetica"/>
              </a:rPr>
              <a:t>On kahte tüüpi tolmuseiret, mida saab kasutada kombineeritult või eraldi:</a:t>
            </a:r>
          </a:p>
          <a:p>
            <a:pPr>
              <a:lnSpc>
                <a:spcPts val="2400"/>
              </a:lnSpc>
            </a:pPr>
            <a:r>
              <a:rPr lang="et" sz="1800" b="1" dirty="0">
                <a:solidFill>
                  <a:srgbClr val="000000"/>
                </a:solidFill>
                <a:latin typeface="Helvetica"/>
                <a:ea typeface="Helvetica"/>
                <a:cs typeface="Helvetica"/>
              </a:rPr>
              <a:t>Töötaja isiklik</a:t>
            </a:r>
            <a:r>
              <a:rPr lang="et" sz="1800" b="1" i="0" strike="noStrike" cap="none" spc="0" baseline="0" dirty="0">
                <a:solidFill>
                  <a:srgbClr val="000000"/>
                </a:solidFill>
                <a:effectLst/>
                <a:latin typeface="Helvetica"/>
                <a:ea typeface="Helvetica"/>
                <a:cs typeface="Helvetica"/>
              </a:rPr>
              <a:t> seire</a:t>
            </a:r>
          </a:p>
          <a:p>
            <a:pPr marL="342900" indent="-342900">
              <a:lnSpc>
                <a:spcPts val="2400"/>
              </a:lnSpc>
              <a:spcAft>
                <a:spcPts val="1000"/>
              </a:spcAft>
              <a:buFont typeface="Arial"/>
              <a:buChar char="•"/>
            </a:pPr>
            <a:r>
              <a:rPr lang="et" sz="1800" b="0" i="0" strike="noStrike" cap="none" spc="0" baseline="0" dirty="0">
                <a:solidFill>
                  <a:srgbClr val="000000"/>
                </a:solidFill>
                <a:effectLst/>
                <a:latin typeface="Helvetica"/>
                <a:ea typeface="Helvetica"/>
                <a:cs typeface="Helvetica"/>
              </a:rPr>
              <a:t>See meetod </a:t>
            </a:r>
            <a:r>
              <a:rPr lang="et" sz="1800" dirty="0">
                <a:solidFill>
                  <a:srgbClr val="000000"/>
                </a:solidFill>
                <a:latin typeface="Helvetica"/>
                <a:ea typeface="Helvetica"/>
                <a:cs typeface="Helvetica"/>
              </a:rPr>
              <a:t>eeldab</a:t>
            </a:r>
            <a:r>
              <a:rPr lang="et" sz="1800" b="0" i="0" strike="noStrike" cap="none" spc="0" baseline="0" dirty="0">
                <a:solidFill>
                  <a:srgbClr val="000000"/>
                </a:solidFill>
                <a:effectLst/>
                <a:latin typeface="Helvetica"/>
                <a:ea typeface="Helvetica"/>
                <a:cs typeface="Helvetica"/>
              </a:rPr>
              <a:t>, et töötajad kannaksid </a:t>
            </a:r>
            <a:r>
              <a:rPr lang="et" sz="1800" dirty="0">
                <a:solidFill>
                  <a:srgbClr val="000000"/>
                </a:solidFill>
                <a:latin typeface="Helvetica"/>
                <a:ea typeface="Helvetica"/>
                <a:cs typeface="Helvetica"/>
              </a:rPr>
              <a:t>seireseadmeid</a:t>
            </a:r>
            <a:r>
              <a:rPr lang="et" sz="1800" b="0" i="0" strike="noStrike" cap="none" spc="0" baseline="0" dirty="0">
                <a:solidFill>
                  <a:srgbClr val="000000"/>
                </a:solidFill>
                <a:effectLst/>
                <a:latin typeface="Helvetica"/>
                <a:ea typeface="Helvetica"/>
                <a:cs typeface="Helvetica"/>
              </a:rPr>
              <a:t> (õhuproovide võtmiseks töötajate hingamistsoonis) ja seda oma </a:t>
            </a:r>
            <a:r>
              <a:rPr lang="et" sz="1800" dirty="0">
                <a:solidFill>
                  <a:srgbClr val="000000"/>
                </a:solidFill>
                <a:latin typeface="Helvetica"/>
                <a:ea typeface="Helvetica"/>
                <a:cs typeface="Helvetica"/>
              </a:rPr>
              <a:t>tavapärase töövahetuse</a:t>
            </a:r>
            <a:r>
              <a:rPr lang="et" sz="1800" b="0" i="0" strike="noStrike" cap="none" spc="0" baseline="0" dirty="0">
                <a:solidFill>
                  <a:srgbClr val="000000"/>
                </a:solidFill>
                <a:effectLst/>
                <a:latin typeface="Helvetica"/>
                <a:ea typeface="Helvetica"/>
                <a:cs typeface="Helvetica"/>
              </a:rPr>
              <a:t> jooksul.</a:t>
            </a:r>
          </a:p>
          <a:p>
            <a:pPr>
              <a:lnSpc>
                <a:spcPts val="2400"/>
              </a:lnSpc>
            </a:pPr>
            <a:r>
              <a:rPr lang="et" sz="1800" b="1" i="0" strike="noStrike" cap="none" spc="0" baseline="0" dirty="0">
                <a:solidFill>
                  <a:srgbClr val="000000"/>
                </a:solidFill>
                <a:effectLst/>
                <a:latin typeface="Helvetica"/>
                <a:ea typeface="Helvetica"/>
                <a:cs typeface="Helvetica"/>
              </a:rPr>
              <a:t>Staatiline seire</a:t>
            </a:r>
          </a:p>
          <a:p>
            <a:pPr marL="342900" indent="-342900">
              <a:lnSpc>
                <a:spcPts val="2400"/>
              </a:lnSpc>
              <a:buFont typeface="Arial"/>
              <a:buChar char="•"/>
            </a:pPr>
            <a:r>
              <a:rPr lang="et" sz="1800" b="0" i="0" strike="noStrike" cap="none" spc="0" baseline="0" dirty="0">
                <a:solidFill>
                  <a:srgbClr val="000000"/>
                </a:solidFill>
                <a:effectLst/>
                <a:latin typeface="Helvetica"/>
                <a:ea typeface="Helvetica"/>
                <a:cs typeface="Helvetica"/>
              </a:rPr>
              <a:t>Seda meetodit kasutatakse heiteallikaga ruumides õhukvaliteedi määramiseks ehk seal, kus õhutolm on probleemne. Valimi moodustamise protsess peaks toimuma töötajate tavapärasel tööajal.</a:t>
            </a:r>
            <a:r>
              <a:rPr lang="et" sz="1800" dirty="0">
                <a:solidFill>
                  <a:srgbClr val="000000"/>
                </a:solidFill>
                <a:latin typeface="Helvetica"/>
                <a:ea typeface="Helvetica"/>
                <a:cs typeface="Helvetica"/>
              </a:rPr>
              <a:t> </a:t>
            </a:r>
            <a:endParaRPr lang="et" sz="1800" b="0" i="0" strike="noStrike" cap="none" spc="0" baseline="0" dirty="0">
              <a:solidFill>
                <a:srgbClr val="000000"/>
              </a:solidFill>
              <a:effectLst/>
              <a:latin typeface="Helvetica"/>
              <a:ea typeface="Helvetica"/>
              <a:cs typeface="Helvetica"/>
            </a:endParaRPr>
          </a:p>
          <a:p>
            <a:pPr>
              <a:lnSpc>
                <a:spcPts val="2400"/>
              </a:lnSpc>
            </a:pPr>
            <a:endParaRPr lang="en-US" sz="1800"/>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et" sz="2800" b="1" i="0" strike="noStrike" cap="none" spc="0" baseline="0">
                <a:solidFill>
                  <a:srgbClr val="F6A317"/>
                </a:solidFill>
                <a:effectLst/>
                <a:latin typeface="Helvetica"/>
                <a:ea typeface="Helvetica"/>
                <a:cs typeface="Helvetica"/>
              </a:rPr>
              <a:t>KUIDAS ISIKLIK SEIREMEETOD VÕIB TEID MÕJUTADA</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4" y="3040441"/>
            <a:ext cx="5453624" cy="3201832"/>
          </a:xfrm>
        </p:spPr>
        <p:txBody>
          <a:bodyPr lIns="91440" tIns="45720" rIns="91440" bIns="45720" anchor="t"/>
          <a:lstStyle/>
          <a:p>
            <a:pPr>
              <a:lnSpc>
                <a:spcPts val="2400"/>
              </a:lnSpc>
            </a:pPr>
            <a:r>
              <a:rPr lang="et" sz="1800" b="0" i="0" strike="noStrike" cap="none" spc="0" baseline="0" dirty="0">
                <a:solidFill>
                  <a:srgbClr val="000000"/>
                </a:solidFill>
                <a:effectLst/>
                <a:latin typeface="Helvetica"/>
                <a:ea typeface="Helvetica"/>
                <a:cs typeface="Helvetica"/>
              </a:rPr>
              <a:t>Tolmuseire on tööandja kohustus, kuid töötajad osaluse selles protsessis võib olla nõutav. Sellistel juhtudel:</a:t>
            </a:r>
          </a:p>
          <a:p>
            <a:pPr marL="342900" indent="-342900">
              <a:lnSpc>
                <a:spcPts val="2400"/>
              </a:lnSpc>
              <a:buFont typeface="Arial" panose="020B0604020202020204" pitchFamily="34" charset="0"/>
              <a:buChar char="•"/>
            </a:pPr>
            <a:r>
              <a:rPr lang="et" sz="1800" dirty="0">
                <a:solidFill>
                  <a:srgbClr val="000000"/>
                </a:solidFill>
                <a:latin typeface="Helvetica"/>
                <a:ea typeface="Helvetica"/>
                <a:cs typeface="Helvetica"/>
              </a:rPr>
              <a:t>kandke</a:t>
            </a:r>
            <a:r>
              <a:rPr lang="et" sz="1800" b="0" i="0" strike="noStrike" cap="none" spc="0" baseline="0" dirty="0">
                <a:solidFill>
                  <a:srgbClr val="000000"/>
                </a:solidFill>
                <a:effectLst/>
                <a:latin typeface="Helvetica"/>
                <a:ea typeface="Helvetica"/>
                <a:cs typeface="Helvetica"/>
              </a:rPr>
              <a:t> varustust võimalikult </a:t>
            </a:r>
            <a:r>
              <a:rPr lang="et" sz="1800" dirty="0">
                <a:solidFill>
                  <a:srgbClr val="000000"/>
                </a:solidFill>
                <a:latin typeface="Helvetica"/>
                <a:ea typeface="Helvetica"/>
                <a:cs typeface="Helvetica"/>
              </a:rPr>
              <a:t>pikalt</a:t>
            </a:r>
            <a:r>
              <a:rPr lang="et" sz="1800" b="0" i="0" strike="noStrike" cap="none" spc="0" baseline="0" dirty="0">
                <a:solidFill>
                  <a:srgbClr val="000000"/>
                </a:solidFill>
                <a:effectLst/>
                <a:latin typeface="Helvetica"/>
                <a:ea typeface="Helvetica"/>
                <a:cs typeface="Helvetica"/>
              </a:rPr>
              <a:t> terve oma vahetuse jooksul</a:t>
            </a:r>
          </a:p>
          <a:p>
            <a:pPr marL="342900" indent="-342900">
              <a:lnSpc>
                <a:spcPts val="2400"/>
              </a:lnSpc>
              <a:buFont typeface="Arial" panose="020B0604020202020204" pitchFamily="34" charset="0"/>
              <a:buChar char="•"/>
            </a:pPr>
            <a:r>
              <a:rPr lang="et" sz="1800" dirty="0">
                <a:solidFill>
                  <a:srgbClr val="000000"/>
                </a:solidFill>
                <a:latin typeface="Helvetica"/>
                <a:ea typeface="Helvetica"/>
                <a:cs typeface="Helvetica"/>
              </a:rPr>
              <a:t>ärge</a:t>
            </a:r>
            <a:r>
              <a:rPr lang="et" sz="1800" b="0" i="0" strike="noStrike" cap="none" spc="0" baseline="0" dirty="0">
                <a:solidFill>
                  <a:srgbClr val="000000"/>
                </a:solidFill>
                <a:effectLst/>
                <a:latin typeface="Helvetica"/>
                <a:ea typeface="Helvetica"/>
                <a:cs typeface="Helvetica"/>
              </a:rPr>
              <a:t> </a:t>
            </a:r>
            <a:r>
              <a:rPr lang="et" sz="1800" dirty="0">
                <a:solidFill>
                  <a:srgbClr val="000000"/>
                </a:solidFill>
                <a:latin typeface="Helvetica"/>
                <a:ea typeface="Helvetica"/>
                <a:cs typeface="Helvetica"/>
              </a:rPr>
              <a:t>segage</a:t>
            </a:r>
            <a:r>
              <a:rPr lang="et" sz="1800" b="0" i="0" strike="noStrike" cap="none" spc="0" baseline="0" dirty="0">
                <a:solidFill>
                  <a:srgbClr val="000000"/>
                </a:solidFill>
                <a:effectLst/>
                <a:latin typeface="Helvetica"/>
                <a:ea typeface="Helvetica"/>
                <a:cs typeface="Helvetica"/>
              </a:rPr>
              <a:t> jälgimisseadmete tööd</a:t>
            </a:r>
          </a:p>
          <a:p>
            <a:pPr marL="342900" indent="-342900">
              <a:lnSpc>
                <a:spcPts val="2400"/>
              </a:lnSpc>
              <a:buFont typeface="Arial" panose="020B0604020202020204" pitchFamily="34" charset="0"/>
              <a:buChar char="•"/>
            </a:pPr>
            <a:r>
              <a:rPr lang="et" sz="1800" dirty="0">
                <a:solidFill>
                  <a:srgbClr val="000000"/>
                </a:solidFill>
                <a:latin typeface="Helvetica"/>
                <a:ea typeface="Helvetica"/>
                <a:cs typeface="Helvetica"/>
              </a:rPr>
              <a:t>märkige</a:t>
            </a:r>
            <a:r>
              <a:rPr lang="et" sz="1800" b="0" i="0" strike="noStrike" cap="none" spc="0" baseline="0" dirty="0">
                <a:solidFill>
                  <a:srgbClr val="000000"/>
                </a:solidFill>
                <a:effectLst/>
                <a:latin typeface="Helvetica"/>
                <a:ea typeface="Helvetica"/>
                <a:cs typeface="Helvetica"/>
              </a:rPr>
              <a:t> üles tegevusi ja tolmu tekitavaid sündmusi oma vahetuse ajal (nt rikked, lekked)</a:t>
            </a:r>
          </a:p>
          <a:p>
            <a:pPr marL="342900" indent="-342900">
              <a:lnSpc>
                <a:spcPts val="2400"/>
              </a:lnSpc>
              <a:buFont typeface="Arial" panose="020B0604020202020204" pitchFamily="34" charset="0"/>
              <a:buChar char="•"/>
            </a:pPr>
            <a:endParaRPr lang="en-US" sz="1800" dirty="0"/>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nvPr>
        </p:nvPicPr>
        <p:blipFill>
          <a:blip r:embed="rId3"/>
          <a:srcRect l="10814" r="10814"/>
          <a:stretch>
            <a:fillRect/>
          </a:stretch>
        </p:blipFill>
        <p:spPr>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45FEE-AD81-4023-B6AC-5CAEA335ED97}">
  <ds:schemaRefs>
    <ds:schemaRef ds:uri="6d9d7403-2d8c-4818-ae25-2c5629bc7330"/>
    <ds:schemaRef ds:uri="http://schemas.microsoft.com/office/2006/metadata/properties"/>
    <ds:schemaRef ds:uri="http://purl.org/dc/elements/1.1/"/>
    <ds:schemaRef ds:uri="d8ecf516-e360-4672-81b9-68723bedb71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1E909BBC-8510-4976-9511-2514013CC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50</TotalTime>
  <Words>826</Words>
  <Application>Microsoft Macintosh PowerPoint</Application>
  <PresentationFormat>Widescreen</PresentationFormat>
  <Paragraphs>92</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64</cp:revision>
  <dcterms:created xsi:type="dcterms:W3CDTF">2020-06-24T14:35:04Z</dcterms:created>
  <dcterms:modified xsi:type="dcterms:W3CDTF">2024-11-13T12:07:34Z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