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7" r:id="rId9"/>
    <p:sldId id="281" r:id="rId10"/>
    <p:sldId id="261" r:id="rId11"/>
    <p:sldId id="260" r:id="rId12"/>
    <p:sldId id="280" r:id="rId13"/>
    <p:sldId id="268" r:id="rId14"/>
    <p:sldId id="279"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5DC1-1193-0C46-B250-A1ADEA3AB979}" v="1" dt="2020-12-09T20:37:57.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88844"/>
  </p:normalViewPr>
  <p:slideViewPr>
    <p:cSldViewPr snapToGrid="0" snapToObjects="1">
      <p:cViewPr varScale="1">
        <p:scale>
          <a:sx n="109" d="100"/>
          <a:sy n="109" d="100"/>
        </p:scale>
        <p:origin x="114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3250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28470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Arbeitskräfte bewährte Praktiken kennen, die die Belastung durch Quarzstaub begrenzen oder eliminieren.</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Wenn Sie beispielsweise hochenergetische Prozesse an Mineralien durchführen, die kristalline Kieselsäure enthalten, sollten Sie ein Gerät mit einem Staubabsaug-/Wassersystem verwenden. (Siehe Bild oben)</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6563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1521AF0-1C3C-9B42-BAF5-EBAA6AC12E16}"/>
              </a:ext>
            </a:extLst>
          </p:cNvPr>
          <p:cNvSpPr txBox="1"/>
          <p:nvPr userDrawn="1"/>
        </p:nvSpPr>
        <p:spPr>
          <a:xfrm>
            <a:off x="7876903" y="429114"/>
            <a:ext cx="3940448"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 sz="1400" b="1" i="0" strike="noStrike" cap="none" spc="0" baseline="0">
                <a:solidFill>
                  <a:srgbClr val="F6A317"/>
                </a:solidFill>
                <a:effectLst/>
                <a:latin typeface="Helvetica"/>
                <a:ea typeface="Helvetica"/>
                <a:cs typeface="Helvetica"/>
              </a:rPr>
              <a:t>BEWÄHRTEN PRAKTIKEN BEI DER ARBEIT MIT MATERIALIEN, DIE KRISTALLINE KIESELSÄURE ENTHALTEN</a:t>
            </a:r>
          </a:p>
        </p:txBody>
      </p:sp>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51E51A5-48D1-3541-A394-ED11EF33B05A}"/>
              </a:ext>
            </a:extLst>
          </p:cNvPr>
          <p:cNvPicPr>
            <a:picLocks noChangeAspect="1"/>
          </p:cNvPicPr>
          <p:nvPr userDrawn="1"/>
        </p:nvPicPr>
        <p:blipFill>
          <a:blip r:embed="rId10"/>
          <a:stretch>
            <a:fillRect/>
          </a:stretch>
        </p:blipFill>
        <p:spPr>
          <a:xfrm>
            <a:off x="406346" y="366936"/>
            <a:ext cx="1000588" cy="630000"/>
          </a:xfrm>
          <a:prstGeom prst="rect">
            <a:avLst/>
          </a:prstGeom>
        </p:spPr>
      </p:pic>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683387"/>
            <a:ext cx="7719356" cy="1592826"/>
          </a:xfrm>
        </p:spPr>
        <p:txBody>
          <a:bodyPr anchor="t"/>
          <a:lstStyle/>
          <a:p>
            <a:pPr>
              <a:lnSpc>
                <a:spcPct val="100000"/>
              </a:lnSpc>
            </a:pPr>
            <a:r>
              <a:rPr lang="de" sz="2800" b="1" i="0" strike="noStrike" cap="none" spc="0" baseline="0" dirty="0">
                <a:solidFill>
                  <a:srgbClr val="FFFFFF"/>
                </a:solidFill>
                <a:effectLst/>
                <a:latin typeface="Helvetica"/>
                <a:ea typeface="Helvetica"/>
                <a:cs typeface="Helvetica"/>
              </a:rPr>
              <a:t>BEWÄHRTEN PRAKTIKEN BEI DER ARBEIT MIT MATERIALIEN, DIE KRISTALLINE KIESELSÄURE ENTHALTEN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76213"/>
            <a:ext cx="7534275" cy="850900"/>
          </a:xfrm>
        </p:spPr>
        <p:txBody>
          <a:bodyPr/>
          <a:lstStyle/>
          <a:p>
            <a:endParaRPr lang="en-US"/>
          </a:p>
        </p:txBody>
      </p:sp>
      <p:sp>
        <p:nvSpPr>
          <p:cNvPr id="2" name="Rectangle 1">
            <a:extLst>
              <a:ext uri="{FF2B5EF4-FFF2-40B4-BE49-F238E27FC236}">
                <a16:creationId xmlns:a16="http://schemas.microsoft.com/office/drawing/2014/main" id="{2277DBB3-EF70-E14E-B8FC-73E766794D0D}"/>
              </a:ext>
            </a:extLst>
          </p:cNvPr>
          <p:cNvSpPr/>
          <p:nvPr/>
        </p:nvSpPr>
        <p:spPr>
          <a:xfrm>
            <a:off x="7586662" y="201234"/>
            <a:ext cx="4126107"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10955576" cy="850900"/>
          </a:xfrm>
        </p:spPr>
        <p:txBody>
          <a:bodyPr/>
          <a:lstStyle/>
          <a:p>
            <a:pPr>
              <a:lnSpc>
                <a:spcPct val="100000"/>
              </a:lnSpc>
            </a:pPr>
            <a:r>
              <a:rPr lang="de" sz="2800" b="1" i="0" strike="noStrike" cap="none" spc="0" baseline="0" dirty="0">
                <a:solidFill>
                  <a:srgbClr val="F6A317"/>
                </a:solidFill>
                <a:effectLst/>
                <a:latin typeface="Helvetica"/>
                <a:ea typeface="Helvetica"/>
                <a:cs typeface="Helvetica"/>
              </a:rPr>
              <a:t>DOS UND DON'TS FÜR GRUNDLEGENDE GUTE PRAKTIKEN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268101"/>
            <a:ext cx="10955577" cy="3230407"/>
          </a:xfrm>
        </p:spPr>
        <p:txBody>
          <a:bodyPr/>
          <a:lstStyle/>
          <a:p>
            <a:pPr>
              <a:lnSpc>
                <a:spcPts val="2400"/>
              </a:lnSpc>
              <a:spcBef>
                <a:spcPts val="600"/>
              </a:spcBef>
            </a:pPr>
            <a:r>
              <a:rPr lang="de" sz="1800" b="1" i="0" strike="noStrike" cap="none" spc="0" baseline="0" dirty="0">
                <a:solidFill>
                  <a:srgbClr val="000000"/>
                </a:solidFill>
                <a:effectLst/>
                <a:latin typeface="Helvetica"/>
                <a:ea typeface="Helvetica"/>
                <a:cs typeface="Helvetica"/>
              </a:rPr>
              <a:t>DO</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Beschränken Sie den Zugang zu Baustellen/Staub belasteten Bereichen nur auf Arbeitskräfte und autorisiertes Personal.</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Verwenden Sie Belüftungssysteme oder Wasserunterdrückung, um Staub in der Luft zu reduzieren. </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Führen Sie die Arbeit nach Möglichkeit im Freien aus.</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Verwenden Sie Staubsauger oder Nassreinigungsverfahren.</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Planen Sie im Voraus, um sicherzustellen, dass die Arbeitsbereiche sicher sind und die Ausrüstung funktioniert.</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Melden Sie Störungen und haben Sie einen Plan, um sie schnell und sicher zu beheben.</a:t>
            </a:r>
          </a:p>
          <a:p>
            <a:pPr marL="285750" indent="-285750">
              <a:lnSpc>
                <a:spcPts val="2400"/>
              </a:lnSpc>
              <a:spcBef>
                <a:spcPts val="600"/>
              </a:spcBef>
              <a:buSzPct val="85000"/>
              <a:buFont typeface=".Apple Color Emoji UI"/>
              <a:buChar char="✅"/>
            </a:pPr>
            <a:r>
              <a:rPr lang="de" sz="1800" b="0" i="0" strike="noStrike" cap="none" spc="0" baseline="0" dirty="0">
                <a:solidFill>
                  <a:srgbClr val="000000"/>
                </a:solidFill>
                <a:effectLst/>
                <a:latin typeface="Helvetica"/>
                <a:ea typeface="Helvetica"/>
                <a:cs typeface="Helvetica"/>
              </a:rPr>
              <a:t>Tragen Sie während der gesamten Dauer der Arbeit PSA. Stellen Sie sicher, dass die Gesichtsmasken richtig sitzen.</a:t>
            </a:r>
          </a:p>
          <a:p>
            <a:pPr>
              <a:lnSpc>
                <a:spcPts val="2400"/>
              </a:lnSpc>
              <a:spcBef>
                <a:spcPts val="600"/>
              </a:spcBef>
              <a:buSzPct val="85000"/>
            </a:pPr>
            <a:endParaRPr lang="en-US" sz="1800" dirty="0"/>
          </a:p>
        </p:txBody>
      </p:sp>
    </p:spTree>
    <p:extLst>
      <p:ext uri="{BB962C8B-B14F-4D97-AF65-F5344CB8AC3E}">
        <p14:creationId xmlns:p14="http://schemas.microsoft.com/office/powerpoint/2010/main" val="15349012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3" y="1640901"/>
            <a:ext cx="11124245" cy="850900"/>
          </a:xfrm>
        </p:spPr>
        <p:txBody>
          <a:bodyPr/>
          <a:lstStyle/>
          <a:p>
            <a:pPr>
              <a:lnSpc>
                <a:spcPct val="100000"/>
              </a:lnSpc>
            </a:pPr>
            <a:r>
              <a:rPr lang="de" sz="2800" strike="noStrike" cap="none" spc="0" baseline="0" dirty="0">
                <a:solidFill>
                  <a:srgbClr val="F6A317"/>
                </a:solidFill>
                <a:effectLst/>
                <a:latin typeface="Helvetica"/>
                <a:ea typeface="Helvetica"/>
                <a:cs typeface="Helvetica"/>
              </a:rPr>
              <a:t>DOS UND DON'TS FÜR GRUNDLEGENDE GUTE PRAKTIKEN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330013"/>
            <a:ext cx="10355978" cy="3230407"/>
          </a:xfrm>
        </p:spPr>
        <p:txBody>
          <a:bodyPr/>
          <a:lstStyle/>
          <a:p>
            <a:pPr>
              <a:lnSpc>
                <a:spcPts val="2400"/>
              </a:lnSpc>
            </a:pPr>
            <a:r>
              <a:rPr lang="de" sz="1800" b="1" i="0" strike="noStrike" cap="none" spc="0" baseline="0" dirty="0">
                <a:solidFill>
                  <a:srgbClr val="000000"/>
                </a:solidFill>
                <a:effectLst/>
                <a:latin typeface="Helvetica"/>
                <a:ea typeface="Helvetica"/>
                <a:cs typeface="Helvetica"/>
              </a:rPr>
              <a:t>DON’T</a:t>
            </a:r>
          </a:p>
          <a:p>
            <a:pPr marL="285750" indent="-285750">
              <a:lnSpc>
                <a:spcPts val="2400"/>
              </a:lnSpc>
              <a:buSzPct val="85000"/>
              <a:buFont typeface=".Apple Color Emoji UI"/>
              <a:buChar char="❌"/>
            </a:pPr>
            <a:r>
              <a:rPr lang="de" sz="1800" b="0" i="0" strike="noStrike" cap="none" spc="0" baseline="0" dirty="0">
                <a:solidFill>
                  <a:srgbClr val="000000"/>
                </a:solidFill>
                <a:effectLst/>
                <a:latin typeface="Helvetica"/>
                <a:ea typeface="Helvetica"/>
                <a:cs typeface="Helvetica"/>
              </a:rPr>
              <a:t>Verwenden Sie keine Trockenbürste – Verwenden Sie einen Staubsauger oder ein Nassreinigungsverfahren.</a:t>
            </a:r>
          </a:p>
          <a:p>
            <a:pPr marL="285750" indent="-285750">
              <a:lnSpc>
                <a:spcPts val="2400"/>
              </a:lnSpc>
              <a:buSzPct val="85000"/>
              <a:buFont typeface=".Apple Color Emoji UI"/>
              <a:buChar char="❌"/>
            </a:pPr>
            <a:r>
              <a:rPr lang="de" sz="1800" b="0" i="0" strike="noStrike" cap="none" spc="0" baseline="0" dirty="0">
                <a:solidFill>
                  <a:srgbClr val="000000"/>
                </a:solidFill>
                <a:effectLst/>
                <a:latin typeface="Helvetica"/>
                <a:ea typeface="Helvetica"/>
                <a:cs typeface="Helvetica"/>
              </a:rPr>
              <a:t>Verwenden Sie keine Druckluft zum Aufwischen von Staub.</a:t>
            </a:r>
          </a:p>
          <a:p>
            <a:pPr marL="285750" indent="-285750">
              <a:lnSpc>
                <a:spcPts val="2400"/>
              </a:lnSpc>
              <a:buSzPct val="85000"/>
              <a:buFont typeface=".Apple Color Emoji UI"/>
              <a:buChar char="❌"/>
            </a:pPr>
            <a:r>
              <a:rPr lang="de" sz="1800" b="0" i="0" strike="noStrike" cap="none" spc="0" baseline="0" dirty="0">
                <a:solidFill>
                  <a:srgbClr val="000000"/>
                </a:solidFill>
                <a:effectLst/>
                <a:latin typeface="Helvetica"/>
                <a:ea typeface="Helvetica"/>
                <a:cs typeface="Helvetica"/>
              </a:rPr>
              <a:t>Nehmen Sie schmutzige Arbeitskleidung oder PSA nicht mit nach Hause.</a:t>
            </a:r>
          </a:p>
          <a:p>
            <a:pPr marL="285750" indent="-285750">
              <a:lnSpc>
                <a:spcPts val="2400"/>
              </a:lnSpc>
              <a:buSzPct val="85000"/>
              <a:buFont typeface=".Apple Color Emoji UI"/>
              <a:buChar char="❌"/>
            </a:pPr>
            <a:r>
              <a:rPr lang="de" sz="1800" b="0" i="0" strike="noStrike" cap="none" spc="0" baseline="0" dirty="0">
                <a:solidFill>
                  <a:srgbClr val="000000"/>
                </a:solidFill>
                <a:effectLst/>
                <a:latin typeface="Helvetica"/>
                <a:ea typeface="Helvetica"/>
                <a:cs typeface="Helvetica"/>
              </a:rPr>
              <a:t>Verwenden Sie niemals beschädigte PSA.</a:t>
            </a:r>
          </a:p>
          <a:p>
            <a:pPr marL="285750" indent="-285750">
              <a:lnSpc>
                <a:spcPts val="2400"/>
              </a:lnSpc>
              <a:buSzPct val="85000"/>
              <a:buFont typeface=".Apple Color Emoji UI"/>
              <a:buChar char="❌"/>
            </a:pPr>
            <a:r>
              <a:rPr lang="de" sz="1800" b="0" i="0" strike="noStrike" cap="none" spc="0" baseline="0" dirty="0">
                <a:solidFill>
                  <a:srgbClr val="000000"/>
                </a:solidFill>
                <a:effectLst/>
                <a:latin typeface="Helvetica"/>
                <a:ea typeface="Helvetica"/>
                <a:cs typeface="Helvetica"/>
              </a:rPr>
              <a:t>Rauchen oder essen Sie nicht in der Staubzone Ihres Arbeitsplatzes.</a:t>
            </a:r>
          </a:p>
          <a:p>
            <a:pPr marL="285750" indent="-285750">
              <a:lnSpc>
                <a:spcPts val="2400"/>
              </a:lnSpc>
              <a:buSzPct val="85000"/>
              <a:buFont typeface=".Apple Color Emoji UI"/>
              <a:buChar char="❌"/>
            </a:pPr>
            <a:endParaRPr lang="en-US" sz="1800" dirty="0"/>
          </a:p>
          <a:p>
            <a:pPr marL="285750" indent="-285750">
              <a:lnSpc>
                <a:spcPts val="2400"/>
              </a:lnSpc>
              <a:buSzPct val="85000"/>
              <a:buFont typeface=".Apple Color Emoji UI"/>
              <a:buChar char="✅"/>
            </a:pPr>
            <a:endParaRPr lang="en-US" sz="1800" dirty="0"/>
          </a:p>
        </p:txBody>
      </p:sp>
    </p:spTree>
    <p:extLst>
      <p:ext uri="{BB962C8B-B14F-4D97-AF65-F5344CB8AC3E}">
        <p14:creationId xmlns:p14="http://schemas.microsoft.com/office/powerpoint/2010/main" val="37947249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380795" cy="3682369"/>
          </a:xfrm>
        </p:spPr>
        <p:txBody>
          <a:bodyPr/>
          <a:lstStyle/>
          <a:p>
            <a:pPr>
              <a:lnSpc>
                <a:spcPts val="2400"/>
              </a:lnSpc>
            </a:pPr>
            <a:r>
              <a:rPr lang="de" sz="1800" b="0" i="0" strike="noStrike" cap="none" spc="0" baseline="0" dirty="0">
                <a:solidFill>
                  <a:srgbClr val="000000"/>
                </a:solidFill>
                <a:effectLst/>
                <a:latin typeface="Helvetica"/>
                <a:ea typeface="Helvetica"/>
                <a:cs typeface="Helvetica"/>
              </a:rPr>
              <a:t>Denken Sie bei der Arbeit mit Mineralien, die kristalline Kieselsäure enthalten, daran:</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Versuchen Sie immer, den Staub an der Quelle einzufangen.</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Ein sauberer Arbeitsplatz ist ein sicherer Arbeitsplatz.</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Die Beschränkung des Zugangs zu staubbelasteten Bereichen ist ein sicherer Weg, um das Risiko zu minimieren.</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Vermeiden Sie zu rauchen – Rauchen verstärkt die negativen gesundheitlichen Auswirkungen von RCS.</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6"/>
            <a:ext cx="5895020"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3" history="0"/>
              </a:rPr>
              <a:t>Bewährte Praktiken für die Reinigung von Oberflächen und Anlagen (Aufgabenblatt 2.1.1a)</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3" history="0"/>
              </a:rPr>
              <a:t>Bewährte Praktiken für gute Hygiene (Aufgabenblatt 2.1.10)</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4"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5" history="0"/>
              </a:rPr>
              <a:t>NEPSI-Handbuch für KMUs</a:t>
            </a:r>
          </a:p>
        </p:txBody>
      </p:sp>
      <p:sp>
        <p:nvSpPr>
          <p:cNvPr id="4" name="Rounded Rectangle 3">
            <a:extLst>
              <a:ext uri="{FF2B5EF4-FFF2-40B4-BE49-F238E27FC236}">
                <a16:creationId xmlns:a16="http://schemas.microsoft.com/office/drawing/2014/main" id="{70F01C61-0840-6243-9982-C4FCFF0051A6}"/>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6"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397664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209345" cy="3682369"/>
          </a:xfrm>
        </p:spPr>
        <p:txBody>
          <a:bodyPr/>
          <a:lstStyle/>
          <a:p>
            <a:pPr>
              <a:lnSpc>
                <a:spcPts val="2400"/>
              </a:lnSpc>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Grundlegende Sicherheitsmaßnahmen zur Vermeidung oder Minimierung der Belastung durch gesundheitsschädlichen kristallinen Siliziumdioxidstaub (RCS)</a:t>
            </a:r>
          </a:p>
          <a:p>
            <a:pPr marL="285750" indent="-285750">
              <a:lnSpc>
                <a:spcPts val="2400"/>
              </a:lnSpc>
              <a:buFont typeface="Arial" panose="020B0604020202020204" pitchFamily="34" charset="0"/>
              <a:buChar char="•"/>
            </a:pPr>
            <a:r>
              <a:rPr lang="de" sz="1800" b="0" i="0" strike="noStrike" cap="none" spc="0" baseline="0" dirty="0">
                <a:solidFill>
                  <a:srgbClr val="FF0000"/>
                </a:solidFill>
                <a:effectLst/>
                <a:latin typeface="Helvetica"/>
                <a:ea typeface="Helvetica"/>
                <a:cs typeface="Helvetica"/>
              </a:rPr>
              <a:t>Text für Lehrkraft zum Ausfüllen – wenn Sie eine spezielle Folie hinzugefügt haben, fügen Sie einen kurzen Überblick über das kontextbezogene Material ein</a:t>
            </a:r>
          </a:p>
          <a:p>
            <a:pPr marL="285750" indent="-285750">
              <a:lnSpc>
                <a:spcPts val="2400"/>
              </a:lnSpc>
              <a:buFont typeface="Arial" panose="020B0604020202020204" pitchFamily="34" charset="0"/>
              <a:buChar char="•"/>
            </a:pPr>
            <a:endParaRPr lang="en-US" sz="1800" dirty="0"/>
          </a:p>
        </p:txBody>
      </p:sp>
      <p:pic>
        <p:nvPicPr>
          <p:cNvPr id="7" name="Picture Placeholder 8" descr="Construction worker">
            <a:extLst>
              <a:ext uri="{FF2B5EF4-FFF2-40B4-BE49-F238E27FC236}">
                <a16:creationId xmlns:a16="http://schemas.microsoft.com/office/drawing/2014/main" id="{08AA47FE-B8DA-A46F-19DD-063D430DC3B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6986588" y="1608138"/>
            <a:ext cx="44370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4"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de" sz="1800" b="0" i="0" strike="noStrike" cap="none" spc="0" baseline="0">
                <a:solidFill>
                  <a:srgbClr val="000000"/>
                </a:solidFill>
                <a:effectLst/>
                <a:latin typeface="Helvetica"/>
                <a:ea typeface="Helvetica"/>
                <a:cs typeface="Helvetica"/>
              </a:rPr>
              <a:t>Es gibt fünf Hauptkontrollmaßnahmen, die zur Reduzierung von RCS eingesetzt werden und die Teil der NEPSI bewährten Praktiken sind.</a:t>
            </a:r>
          </a:p>
        </p:txBody>
      </p:sp>
      <p:pic>
        <p:nvPicPr>
          <p:cNvPr id="8" name="Picture 7" descr="A screenshot of a cell phone&#10;&#10;Description automatically generated">
            <a:extLst>
              <a:ext uri="{FF2B5EF4-FFF2-40B4-BE49-F238E27FC236}">
                <a16:creationId xmlns:a16="http://schemas.microsoft.com/office/drawing/2014/main" id="{10632FE8-F8F5-A547-989B-4ABE1B92E56A}"/>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D6D66F3-54AE-BC42-8E92-5A04A01A5C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892BAA8-98B0-7346-9C0F-D2D3A0C9074E}"/>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FA46869-474C-6949-A914-489747B877E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0D6658B-94DC-6A40-B1CC-8AFFC64934EB}"/>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4" name="TextBox 3">
            <a:extLst>
              <a:ext uri="{FF2B5EF4-FFF2-40B4-BE49-F238E27FC236}">
                <a16:creationId xmlns:a16="http://schemas.microsoft.com/office/drawing/2014/main" id="{30EFE92B-4FD7-A345-A753-216FB998B01F}"/>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10" name="TextBox 9">
            <a:extLst>
              <a:ext uri="{FF2B5EF4-FFF2-40B4-BE49-F238E27FC236}">
                <a16:creationId xmlns:a16="http://schemas.microsoft.com/office/drawing/2014/main" id="{D2E06BDD-2B10-8544-8ADF-4B09321CF4E0}"/>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12" name="TextBox 11">
            <a:extLst>
              <a:ext uri="{FF2B5EF4-FFF2-40B4-BE49-F238E27FC236}">
                <a16:creationId xmlns:a16="http://schemas.microsoft.com/office/drawing/2014/main" id="{846EF0DB-2F1B-FE40-AD16-0EAD6F8C33B9}"/>
              </a:ext>
            </a:extLst>
          </p:cNvPr>
          <p:cNvSpPr txBox="1"/>
          <p:nvPr/>
        </p:nvSpPr>
        <p:spPr>
          <a:xfrm>
            <a:off x="6579515" y="4896000"/>
            <a:ext cx="2134063" cy="1205164"/>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tauschen Sie kontaminierte Luft mit sauberer Luft aus.</a:t>
            </a:r>
          </a:p>
        </p:txBody>
      </p:sp>
      <p:sp>
        <p:nvSpPr>
          <p:cNvPr id="13" name="TextBox 12">
            <a:extLst>
              <a:ext uri="{FF2B5EF4-FFF2-40B4-BE49-F238E27FC236}">
                <a16:creationId xmlns:a16="http://schemas.microsoft.com/office/drawing/2014/main" id="{216AEF2B-4BC7-BC4A-BA6B-2CFEB4C7D7E0}"/>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14" name="TextBox 13">
            <a:extLst>
              <a:ext uri="{FF2B5EF4-FFF2-40B4-BE49-F238E27FC236}">
                <a16:creationId xmlns:a16="http://schemas.microsoft.com/office/drawing/2014/main" id="{D26BB86C-4B5F-164E-AD03-5F81B6D4A003}"/>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DIE RISIKEN VON RCS</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92174"/>
            <a:ext cx="5453624" cy="2938988"/>
          </a:xfrm>
        </p:spPr>
        <p:txBody>
          <a:bodyPr anchor="t"/>
          <a:lstStyle/>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Diese bewährten Praktiken sind wichtig, um uns vor RCS zu schützen.</a:t>
            </a:r>
          </a:p>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langfristige Belastung durch hohe RCS-Werte kann zu schweren Lungenerkrankungen führen.</a:t>
            </a:r>
          </a:p>
          <a:p>
            <a:pPr>
              <a:lnSpc>
                <a:spcPts val="2400"/>
              </a:lnSpc>
            </a:pPr>
            <a:r>
              <a:rPr lang="de" sz="1800" b="0" i="0" strike="noStrike" cap="none" spc="0" baseline="0" dirty="0">
                <a:solidFill>
                  <a:srgbClr val="000000"/>
                </a:solidFill>
                <a:effectLst/>
                <a:latin typeface="Helvetica"/>
                <a:ea typeface="Helvetica"/>
                <a:cs typeface="Helvetica"/>
              </a:rPr>
              <a:t>Es ist wichtig, dass wir uns jeden Tag vor der Belastung durch diesen Staub schützen. </a:t>
            </a:r>
          </a:p>
          <a:p>
            <a:pPr>
              <a:lnSpc>
                <a:spcPts val="2400"/>
              </a:lnSpc>
            </a:pPr>
            <a:r>
              <a:rPr lang="de" sz="1800" b="0" i="0" strike="noStrike" cap="none" spc="0" baseline="0" dirty="0">
                <a:solidFill>
                  <a:srgbClr val="000000"/>
                </a:solidFill>
                <a:effectLst/>
                <a:latin typeface="Helvetica"/>
                <a:ea typeface="Helvetica"/>
                <a:cs typeface="Helvetica"/>
              </a:rPr>
              <a:t>Wenn wir bewährte Praktiken anwenden, schützen wir unsere Gesundheit.</a:t>
            </a:r>
          </a:p>
          <a:p>
            <a:pPr>
              <a:lnSpc>
                <a:spcPts val="2400"/>
              </a:lnSpc>
            </a:pPr>
            <a:r>
              <a:rPr lang="de" sz="1800" b="0" i="0" strike="noStrike" cap="none" spc="0" baseline="0" dirty="0">
                <a:solidFill>
                  <a:srgbClr val="000000"/>
                </a:solidFill>
                <a:effectLst/>
                <a:latin typeface="Helvetica"/>
                <a:ea typeface="Helvetica"/>
                <a:cs typeface="Helvetica"/>
              </a:rPr>
              <a:t>Wie werden Sie Ihren Ruhestand verbringen?</a:t>
            </a:r>
          </a:p>
        </p:txBody>
      </p:sp>
      <p:pic>
        <p:nvPicPr>
          <p:cNvPr id="7" name="Picture Placeholder 6" descr="A picture containing person, indoor, bed, room&#10;&#10;Description automatically generated">
            <a:extLst>
              <a:ext uri="{FF2B5EF4-FFF2-40B4-BE49-F238E27FC236}">
                <a16:creationId xmlns:a16="http://schemas.microsoft.com/office/drawing/2014/main" id="{2A9C7B0A-2F8E-C149-8334-E3EB74E76DB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76943" y="1971379"/>
            <a:ext cx="3548990" cy="2029091"/>
          </a:xfrm>
        </p:spPr>
      </p:pic>
      <p:pic>
        <p:nvPicPr>
          <p:cNvPr id="9" name="Picture 8" descr="A young child riding a wave on a surfboard in the ocean&#10;&#10;Description automatically generated">
            <a:extLst>
              <a:ext uri="{FF2B5EF4-FFF2-40B4-BE49-F238E27FC236}">
                <a16:creationId xmlns:a16="http://schemas.microsoft.com/office/drawing/2014/main" id="{A3284F4F-1B99-FA43-8380-2F50D92FB573}"/>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79805" y="4205015"/>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5" y="1640901"/>
            <a:ext cx="5053930"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STAUBENTWICKLUNG AN DER QUELLE VERHINDERN</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747934"/>
            <a:ext cx="5709282" cy="3236531"/>
          </a:xfrm>
        </p:spPr>
        <p:txBody>
          <a:bodyPr/>
          <a:lstStyle/>
          <a:p>
            <a:pPr>
              <a:lnSpc>
                <a:spcPts val="2400"/>
              </a:lnSpc>
            </a:pPr>
            <a:r>
              <a:rPr lang="de" sz="1800" b="0" i="0" strike="noStrike" cap="none" spc="0" baseline="0" dirty="0">
                <a:solidFill>
                  <a:srgbClr val="000000"/>
                </a:solidFill>
                <a:effectLst/>
                <a:latin typeface="Helvetica"/>
                <a:ea typeface="Helvetica"/>
                <a:cs typeface="Helvetica"/>
              </a:rPr>
              <a:t>Wir sollten versuchen, das Potenzial für die Entstehung von Staub von vornherein zu minimieren.</a:t>
            </a:r>
          </a:p>
          <a:p>
            <a:pPr>
              <a:lnSpc>
                <a:spcPts val="2400"/>
              </a:lnSpc>
            </a:pPr>
            <a:r>
              <a:rPr lang="de" sz="1800" b="0" i="0" strike="noStrike" cap="none" spc="0" baseline="0" dirty="0">
                <a:solidFill>
                  <a:srgbClr val="000000"/>
                </a:solidFill>
                <a:effectLst/>
                <a:latin typeface="Helvetica"/>
                <a:ea typeface="Helvetica"/>
                <a:cs typeface="Helvetica"/>
              </a:rPr>
              <a:t>Wenn wir die Staubentwicklung nicht vermeiden können, dann ist die effektivste Art der Staubreduzierung an der Quelle.</a:t>
            </a:r>
          </a:p>
          <a:p>
            <a:pPr>
              <a:lnSpc>
                <a:spcPts val="2400"/>
              </a:lnSpc>
            </a:pPr>
            <a:r>
              <a:rPr lang="de" sz="1800" b="0" i="0" strike="noStrike" cap="none" spc="0" baseline="0" dirty="0">
                <a:solidFill>
                  <a:srgbClr val="000000"/>
                </a:solidFill>
                <a:effectLst/>
                <a:latin typeface="Helvetica"/>
                <a:ea typeface="Helvetica"/>
                <a:cs typeface="Helvetica"/>
              </a:rPr>
              <a:t>Das bedeutet, dass der Staub durch eine Barriere, Einhausung, ein Belüftungssystem (z.B. Absaugung) und/oder ein Wasserunterdrückungssystem eingefangen oder von der Arbeitskraft getrennt wird.</a:t>
            </a:r>
          </a:p>
          <a:p>
            <a:pPr>
              <a:lnSpc>
                <a:spcPts val="2400"/>
              </a:lnSpc>
            </a:pPr>
            <a:endParaRPr lang="en-US" sz="1800" dirty="0"/>
          </a:p>
        </p:txBody>
      </p:sp>
      <p:pic>
        <p:nvPicPr>
          <p:cNvPr id="9" name="Picture Placeholder 8" descr="A picture containing indoor, sitting, table, kitchen&#10;&#10;Description automatically generated">
            <a:extLst>
              <a:ext uri="{FF2B5EF4-FFF2-40B4-BE49-F238E27FC236}">
                <a16:creationId xmlns:a16="http://schemas.microsoft.com/office/drawing/2014/main" id="{A164F5F6-ADE5-0A48-B8B4-B0FFD87273E7}"/>
              </a:ext>
            </a:extLst>
          </p:cNvPr>
          <p:cNvPicPr>
            <a:picLocks noGrp="1" noChangeAspect="1"/>
          </p:cNvPicPr>
          <p:nvPr>
            <p:ph type="pic" sz="quarter" idx="12"/>
          </p:nvPr>
        </p:nvPicPr>
        <p:blipFill>
          <a:blip r:embed="rId3"/>
          <a:srcRect l="16884" r="1688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318756"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BESEITIGEN SIE VERSCHÜTTUNGEN SOFORT</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715603"/>
            <a:ext cx="5094169" cy="3682369"/>
          </a:xfrm>
        </p:spPr>
        <p:txBody>
          <a:bodyPr/>
          <a:lstStyle/>
          <a:p>
            <a:pPr>
              <a:lnSpc>
                <a:spcPts val="2400"/>
              </a:lnSpc>
              <a:spcAft>
                <a:spcPts val="1000"/>
              </a:spcAft>
            </a:pPr>
            <a:r>
              <a:rPr lang="de" sz="1800" b="0" i="0" strike="noStrike" cap="none" spc="0" baseline="0">
                <a:solidFill>
                  <a:srgbClr val="000000"/>
                </a:solidFill>
                <a:effectLst/>
                <a:latin typeface="Helvetica"/>
                <a:ea typeface="Helvetica"/>
                <a:cs typeface="Helvetica"/>
              </a:rPr>
              <a:t>Wenn Sie Verschüttungen (und deren Ursachen) sofort beseitigen, verringern Sie die Gefahr, dass sich der Staub in der Luft verteilt.</a:t>
            </a:r>
          </a:p>
          <a:p>
            <a:pPr>
              <a:lnSpc>
                <a:spcPts val="2400"/>
              </a:lnSpc>
              <a:spcAft>
                <a:spcPts val="1000"/>
              </a:spcAft>
            </a:pPr>
            <a:r>
              <a:rPr lang="de" sz="1800" b="0" i="0" strike="noStrike" cap="none" spc="0" baseline="0">
                <a:solidFill>
                  <a:srgbClr val="000000"/>
                </a:solidFill>
                <a:effectLst/>
                <a:latin typeface="Helvetica"/>
                <a:ea typeface="Helvetica"/>
                <a:cs typeface="Helvetica"/>
              </a:rPr>
              <a:t>Lungengängige Staubpartikel sind für das bloße Auge unsichtbar, es sei denn, sie werden von einer starken Lichtquelle beleuchtet. Der Staub kann für Tage oder Wochen in der Luft bleiben.</a:t>
            </a:r>
          </a:p>
          <a:p>
            <a:pPr>
              <a:lnSpc>
                <a:spcPts val="2400"/>
              </a:lnSpc>
            </a:pPr>
            <a:endParaRPr lang="en-US" sz="1800"/>
          </a:p>
        </p:txBody>
      </p:sp>
      <p:pic>
        <p:nvPicPr>
          <p:cNvPr id="4" name="Picture Placeholder 7">
            <a:extLst>
              <a:ext uri="{FF2B5EF4-FFF2-40B4-BE49-F238E27FC236}">
                <a16:creationId xmlns:a16="http://schemas.microsoft.com/office/drawing/2014/main" id="{D1A675EE-3C3F-334C-B8A0-643F67D57989}"/>
              </a:ext>
            </a:extLst>
          </p:cNvPr>
          <p:cNvPicPr>
            <a:picLocks noGrp="1" noChangeAspect="1"/>
          </p:cNvPicPr>
          <p:nvPr>
            <p:ph type="pic" sz="quarter" idx="12"/>
          </p:nvPr>
        </p:nvPicPr>
        <p:blipFill>
          <a:blip r:embed="rId3"/>
          <a:srcRect l="8004" r="8004"/>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7147556" cy="850900"/>
          </a:xfrm>
        </p:spPr>
        <p:txBody>
          <a:bodyPr/>
          <a:lstStyle/>
          <a:p>
            <a:pPr>
              <a:lnSpc>
                <a:spcPct val="100000"/>
              </a:lnSpc>
              <a:spcBef>
                <a:spcPts val="0"/>
              </a:spcBef>
            </a:pPr>
            <a:r>
              <a:rPr lang="de" sz="2800" b="1" i="0" strike="noStrike" cap="none" spc="0" baseline="0" dirty="0">
                <a:solidFill>
                  <a:srgbClr val="F6A317"/>
                </a:solidFill>
                <a:effectLst/>
                <a:latin typeface="Helvetica"/>
                <a:ea typeface="Helvetica"/>
                <a:cs typeface="Helvetica"/>
              </a:rPr>
              <a:t>PSA TRAGEN </a:t>
            </a:r>
          </a:p>
          <a:p>
            <a:pPr>
              <a:lnSpc>
                <a:spcPct val="100000"/>
              </a:lnSpc>
              <a:spcBef>
                <a:spcPts val="0"/>
              </a:spcBef>
            </a:pPr>
            <a:r>
              <a:rPr lang="de" sz="2800" b="1" i="0" strike="noStrike" cap="none" spc="0" baseline="0" dirty="0">
                <a:solidFill>
                  <a:srgbClr val="F6A317"/>
                </a:solidFill>
                <a:effectLst/>
                <a:latin typeface="Helvetica"/>
                <a:ea typeface="Helvetica"/>
                <a:cs typeface="Helvetica"/>
              </a:rPr>
              <a:t>(WENN NOTWENDIG)</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4" y="2827898"/>
            <a:ext cx="5366381" cy="3682369"/>
          </a:xfrm>
        </p:spPr>
        <p:txBody>
          <a:bodyPr/>
          <a:lstStyle/>
          <a:p>
            <a:pPr>
              <a:lnSpc>
                <a:spcPts val="2400"/>
              </a:lnSpc>
              <a:spcAft>
                <a:spcPts val="1000"/>
              </a:spcAft>
            </a:pPr>
            <a:r>
              <a:rPr lang="de" sz="1800" b="0" i="0" strike="noStrike" cap="none" spc="0" baseline="0" dirty="0">
                <a:solidFill>
                  <a:srgbClr val="000000"/>
                </a:solidFill>
                <a:effectLst/>
                <a:latin typeface="Helvetica"/>
                <a:ea typeface="Helvetica"/>
                <a:cs typeface="Helvetica"/>
              </a:rPr>
              <a:t>Wenn alle anderen Maßnahmen zur Staubminimierung (siehe die 5 wichtigsten Maßnahmen) nicht ausreichen, um die Staubbelastung zu verhindern, tragen Sie PSA.</a:t>
            </a:r>
          </a:p>
          <a:p>
            <a:pPr>
              <a:lnSpc>
                <a:spcPts val="2400"/>
              </a:lnSpc>
              <a:spcAft>
                <a:spcPts val="1000"/>
              </a:spcAft>
            </a:pPr>
            <a:r>
              <a:rPr lang="de" sz="1800" b="0" i="0" strike="noStrike" cap="none" spc="0" baseline="0" dirty="0">
                <a:solidFill>
                  <a:srgbClr val="000000"/>
                </a:solidFill>
                <a:effectLst/>
                <a:latin typeface="Helvetica"/>
                <a:ea typeface="Helvetica"/>
                <a:cs typeface="Helvetica"/>
              </a:rPr>
              <a:t>PSA ist keineswegs ein Ersatz für andere Maßnahmen zur Staubminimierung. Staubmasken schützen einzelne Arbeitskräfte vorübergehend, aber die allgemeine Luftqualität kann dennoch durch Staub beeinträchtigt werden.</a:t>
            </a:r>
          </a:p>
        </p:txBody>
      </p:sp>
      <p:sp>
        <p:nvSpPr>
          <p:cNvPr id="7" name="Picture Placeholder 6">
            <a:extLst>
              <a:ext uri="{FF2B5EF4-FFF2-40B4-BE49-F238E27FC236}">
                <a16:creationId xmlns:a16="http://schemas.microsoft.com/office/drawing/2014/main" id="{4B227ACE-63E6-A146-97C1-D40C67E44A70}"/>
              </a:ext>
            </a:extLst>
          </p:cNvPr>
          <p:cNvSpPr>
            <a:spLocks noGrp="1"/>
          </p:cNvSpPr>
          <p:nvPr>
            <p:ph type="pic" sz="quarter" idx="12"/>
          </p:nvPr>
        </p:nvSpPr>
        <p:spPr/>
        <p:txBody>
          <a:bodyPr/>
          <a:lstStyle/>
          <a:p>
            <a:endParaRPr/>
          </a:p>
        </p:txBody>
      </p:sp>
      <p:pic>
        <p:nvPicPr>
          <p:cNvPr id="8" name="Picture 7">
            <a:extLst>
              <a:ext uri="{FF2B5EF4-FFF2-40B4-BE49-F238E27FC236}">
                <a16:creationId xmlns:a16="http://schemas.microsoft.com/office/drawing/2014/main" id="{D2B39C38-3218-1444-91FB-2E76B9A700C7}"/>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1429115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Props1.xml><?xml version="1.0" encoding="utf-8"?>
<ds:datastoreItem xmlns:ds="http://schemas.openxmlformats.org/officeDocument/2006/customXml" ds:itemID="{D4ADCED5-85DE-4D26-A87B-FCEC93A59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7D545FEE-AD81-4023-B6AC-5CAEA335ED97}">
  <ds:schemaRefs>
    <ds:schemaRef ds:uri="6d9d7403-2d8c-4818-ae25-2c5629bc7330"/>
    <ds:schemaRef ds:uri="http://purl.org/dc/terms/"/>
    <ds:schemaRef ds:uri="d8ecf516-e360-4672-81b9-68723bedb71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118</TotalTime>
  <Words>1086</Words>
  <Application>Microsoft Macintosh PowerPoint</Application>
  <PresentationFormat>Widescreen</PresentationFormat>
  <Paragraphs>89</Paragraphs>
  <Slides>14</Slides>
  <Notes>14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48</cp:revision>
  <dcterms:created xsi:type="dcterms:W3CDTF">2020-06-24T14:35:04Z</dcterms:created>
  <dcterms:modified xsi:type="dcterms:W3CDTF">2024-11-13T11:21:03Z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