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80" r:id="rId6"/>
    <p:sldId id="278" r:id="rId7"/>
    <p:sldId id="268" r:id="rId8"/>
    <p:sldId id="276" r:id="rId9"/>
    <p:sldId id="281" r:id="rId10"/>
    <p:sldId id="274" r:id="rId11"/>
    <p:sldId id="269" r:id="rId12"/>
    <p:sldId id="270" r:id="rId13"/>
    <p:sldId id="271" r:id="rId14"/>
    <p:sldId id="275"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7F51"/>
    <a:srgbClr val="F6A317"/>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063668-52F1-4BBE-A318-B7A749E39AB5}" v="15" dt="2022-10-05T15:50:43.930"/>
    <p1510:client id="{6C8835BB-C79A-5443-BDA2-E4FAE1A05E0C}" v="2" dt="2020-12-09T20:30:28.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9" autoAdjust="0"/>
    <p:restoredTop sz="82721"/>
  </p:normalViewPr>
  <p:slideViewPr>
    <p:cSldViewPr snapToGrid="0" snapToObjects="1">
      <p:cViewPr varScale="1">
        <p:scale>
          <a:sx n="100" d="100"/>
          <a:sy n="100" d="100"/>
        </p:scale>
        <p:origin x="1504" y="176"/>
      </p:cViewPr>
      <p:guideLst/>
    </p:cSldViewPr>
  </p:slideViewPr>
  <p:notesTextViewPr>
    <p:cViewPr>
      <p:scale>
        <a:sx n="110" d="100"/>
        <a:sy n="11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92791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10979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1" i="0" strike="noStrike" cap="none" spc="0" baseline="0" dirty="0">
                <a:solidFill>
                  <a:srgbClr val="000000"/>
                </a:solidFill>
                <a:effectLst/>
                <a:latin typeface="+mn-lt"/>
                <a:ea typeface="Calibri"/>
                <a:cs typeface="Calibri"/>
              </a:rPr>
              <a:t>*Informacja dla instruktora*</a:t>
            </a:r>
            <a:r>
              <a:rPr lang="pl" sz="1200" b="0" i="0" strike="noStrike" cap="none" spc="0" baseline="0" dirty="0">
                <a:solidFill>
                  <a:srgbClr val="000000"/>
                </a:solidFill>
                <a:effectLst/>
                <a:latin typeface="+mn-lt"/>
                <a:ea typeface="Calibri"/>
                <a:cs typeface="Calibri"/>
              </a:rPr>
              <a:t> Pomyśl</a:t>
            </a:r>
            <a:r>
              <a:rPr lang="en-IN" sz="1200" b="0" i="0" strike="noStrike" cap="none" spc="0" baseline="0" dirty="0">
                <a:solidFill>
                  <a:srgbClr val="000000"/>
                </a:solidFill>
                <a:effectLst/>
                <a:latin typeface="+mn-lt"/>
                <a:ea typeface="Calibri"/>
                <a:cs typeface="Calibri"/>
              </a:rPr>
              <a:t> o </a:t>
            </a:r>
            <a:r>
              <a:rPr lang="pl" sz="1200" b="0" i="0" strike="noStrike" cap="none" spc="0" baseline="0" dirty="0">
                <a:solidFill>
                  <a:srgbClr val="000000"/>
                </a:solidFill>
                <a:effectLst/>
                <a:latin typeface="+mn-lt"/>
                <a:ea typeface="Calibri"/>
                <a:cs typeface="Calibri"/>
              </a:rPr>
              <a:t>dodaniu dodatkowych informacji dotyczących własnej sytuacji</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miejscu pracy</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45235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337196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36257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425903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Nadmierne narażenie na respirabilną krzemionkę krystaliczną (RKK) może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długiej perspektywie prowadzić do poważnych problemów zdrowotnych pracowników. Z tego powodu ważne jest, by wszyscy pracownicy znali dobre praktyki, które ograniczają lub eliminują narażenie na pył krzemionki.</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Niniejsze szkolenie zawiera zalecenia dotyczące cięcia, mielenia</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szlifowania materiałów zawierających krzemionkę krystaliczną.</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72643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5875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Procesy opróżniania worków</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nieprawidłowe obchodzenie się</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pustymi workami mogą prowadzić do wysokiego poziomu narażenia na pył. W związku</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tym należy stosować dobre praktyki dotyczące opróżniania worków. W przypadku małych worków zalecane jest stosowanie automatycznych lub półautomatycznych stanowisk do opróżniania. </a:t>
            </a: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6033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73140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Cięcie, mielenie</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szlifowanie to procesy</a:t>
            </a:r>
            <a:r>
              <a:rPr lang="en-IN" sz="1200" b="0" i="0" strike="noStrike" cap="none" spc="0" baseline="0" dirty="0">
                <a:solidFill>
                  <a:srgbClr val="000000"/>
                </a:solidFill>
                <a:effectLst/>
                <a:latin typeface="+mn-lt"/>
                <a:ea typeface="Calibri"/>
                <a:cs typeface="Calibri"/>
              </a:rPr>
              <a:t> o </a:t>
            </a:r>
            <a:r>
              <a:rPr lang="pl" sz="1200" b="0" i="0" strike="noStrike" cap="none" spc="0" baseline="0" dirty="0">
                <a:solidFill>
                  <a:srgbClr val="000000"/>
                </a:solidFill>
                <a:effectLst/>
                <a:latin typeface="+mn-lt"/>
                <a:ea typeface="Calibri"/>
                <a:cs typeface="Calibri"/>
              </a:rPr>
              <a:t>wysokim zużyciu energii, które mogą wytwarzać niebezpieczne ilości pyłu.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5998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Aby ograniczyć narażenie na pył</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możliwość wystąpienia niepożądanych uszkodzeń ciała, przed rozpoczęciem procesów</a:t>
            </a:r>
            <a:r>
              <a:rPr lang="en-IN" sz="1200" b="0" i="0" strike="noStrike" cap="none" spc="0" baseline="0" dirty="0">
                <a:solidFill>
                  <a:srgbClr val="000000"/>
                </a:solidFill>
                <a:effectLst/>
                <a:latin typeface="+mn-lt"/>
                <a:ea typeface="Calibri"/>
                <a:cs typeface="Calibri"/>
              </a:rPr>
              <a:t> o </a:t>
            </a:r>
            <a:r>
              <a:rPr lang="pl" sz="1200" b="0" i="0" strike="noStrike" cap="none" spc="0" baseline="0" dirty="0">
                <a:solidFill>
                  <a:srgbClr val="000000"/>
                </a:solidFill>
                <a:effectLst/>
                <a:latin typeface="+mn-lt"/>
                <a:ea typeface="Calibri"/>
                <a:cs typeface="Calibri"/>
              </a:rPr>
              <a:t>wysokim zużyciu energii należy zastosować kilka środków ostrożności.</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26622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Mokre procesy pomagają ograniczyć narażenie na pył, gdyż woda wychwytuje pył zawieszony</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powietrzu. Jeśli urządzenie umożliwia wtrysk wody, zalecane są procesy mokre. Produkcja na sucho wytwarza duże ilości pyłu krzemionki – nie używaj narzędzi suchych!</a:t>
            </a:r>
          </a:p>
          <a:p>
            <a:endParaRPr lang="en-US" sz="1200" dirty="0">
              <a:latin typeface="+mn-lt"/>
            </a:endParaRPr>
          </a:p>
          <a:p>
            <a:r>
              <a:rPr lang="pl" sz="1200" b="0" i="0" strike="noStrike" cap="none" spc="0" baseline="0" dirty="0">
                <a:solidFill>
                  <a:srgbClr val="000000"/>
                </a:solidFill>
                <a:effectLst/>
                <a:latin typeface="+mn-lt"/>
                <a:ea typeface="Calibri"/>
                <a:cs typeface="Calibri"/>
              </a:rPr>
              <a:t>ŚOI powinny być noszone zgodnie</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oznakowaniem</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piktogramami. Podczas wykonywania czynności związanych</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dużą ilością pyłu zawsze noś środki ochrony dróg oddechowych.</a:t>
            </a: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01426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pl" sz="1000" b="0" i="0" strike="noStrike" cap="none" spc="0" baseline="0">
                <a:solidFill>
                  <a:srgbClr val="000000"/>
                </a:solidFill>
                <a:effectLst/>
                <a:latin typeface="Helvetica"/>
                <a:ea typeface="Helvetica"/>
                <a:cs typeface="Helvetica"/>
              </a:rPr>
              <a:t>Niniejszy pakiet szkoleniowy stanowi część Przewodnika dobrych praktyk NEPSI, który znaleźć można na stronie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F73854-FE0F-1E42-9E4E-26F8051B366B}"/>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E297F3B-A7BD-244A-AD38-C485A7B69D76}"/>
              </a:ext>
            </a:extLst>
          </p:cNvPr>
          <p:cNvSpPr txBox="1"/>
          <p:nvPr userDrawn="1"/>
        </p:nvSpPr>
        <p:spPr>
          <a:xfrm>
            <a:off x="7418232" y="429114"/>
            <a:ext cx="439912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ct val="0"/>
              </a:spcAft>
              <a:buClrTx/>
              <a:buSzTx/>
              <a:buFontTx/>
              <a:buNone/>
              <a:defRPr/>
            </a:pPr>
            <a:r>
              <a:rPr lang="pl" sz="1400" b="1" i="0" strike="noStrike" cap="none" spc="0" baseline="0" dirty="0">
                <a:solidFill>
                  <a:srgbClr val="F6A317"/>
                </a:solidFill>
                <a:effectLst/>
                <a:latin typeface="Helvetica"/>
                <a:ea typeface="Helvetica"/>
                <a:cs typeface="Helvetica"/>
              </a:rPr>
              <a:t>DOBRE PRAKTYKI DOTYCZĄCE </a:t>
            </a:r>
            <a:br>
              <a:rPr lang="en-IN" sz="1400" b="1" i="0" strike="noStrike" cap="none" spc="0" baseline="0" dirty="0">
                <a:solidFill>
                  <a:srgbClr val="F6A317"/>
                </a:solidFill>
                <a:effectLst/>
                <a:latin typeface="Helvetica"/>
                <a:ea typeface="Helvetica"/>
                <a:cs typeface="Helvetica"/>
              </a:rPr>
            </a:br>
            <a:r>
              <a:rPr lang="pl" sz="1400" b="1" i="0" strike="noStrike" cap="none" spc="0" baseline="0" dirty="0">
                <a:solidFill>
                  <a:srgbClr val="F6A317"/>
                </a:solidFill>
                <a:effectLst/>
                <a:latin typeface="Helvetica"/>
                <a:ea typeface="Helvetica"/>
                <a:cs typeface="Helvetica"/>
              </a:rPr>
              <a:t>CIĘCIA, MIELENIA I SZLIFOWANIA – SZKOLENIE</a:t>
            </a:r>
          </a:p>
          <a:p>
            <a:pPr>
              <a:lnSpc>
                <a:spcPct val="100000"/>
              </a:lnSpc>
            </a:pPr>
            <a:endParaRPr lang="en-GB" dirty="0"/>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8505168" cy="850900"/>
          </a:xfrm>
        </p:spPr>
        <p:txBody>
          <a:bodyPr anchor="t"/>
          <a:lstStyle/>
          <a:p>
            <a:pPr>
              <a:lnSpc>
                <a:spcPct val="100000"/>
              </a:lnSpc>
            </a:pPr>
            <a:r>
              <a:rPr lang="pl" sz="2800" b="1" i="0" strike="noStrike" cap="none" spc="0" baseline="0" dirty="0">
                <a:solidFill>
                  <a:srgbClr val="FFFFFF"/>
                </a:solidFill>
                <a:effectLst/>
                <a:latin typeface="Helvetica"/>
                <a:ea typeface="Helvetica"/>
                <a:cs typeface="Helvetica"/>
              </a:rPr>
              <a:t>DOBRE PRAKTYKI DOTYCZĄCE </a:t>
            </a:r>
            <a:br>
              <a:rPr lang="en-IN" sz="2800" b="1" i="0" strike="noStrike" cap="none" spc="0" baseline="0" dirty="0">
                <a:solidFill>
                  <a:srgbClr val="FFFFFF"/>
                </a:solidFill>
                <a:effectLst/>
                <a:latin typeface="Helvetica"/>
                <a:ea typeface="Helvetica"/>
                <a:cs typeface="Helvetica"/>
              </a:rPr>
            </a:br>
            <a:r>
              <a:rPr lang="pl" sz="2800" b="1" i="0" strike="noStrike" cap="none" spc="0" baseline="0" dirty="0">
                <a:solidFill>
                  <a:srgbClr val="FFFFFF"/>
                </a:solidFill>
                <a:effectLst/>
                <a:latin typeface="Helvetica"/>
                <a:ea typeface="Helvetica"/>
                <a:cs typeface="Helvetica"/>
              </a:rPr>
              <a:t>CIĘCIA, MIELENIA I SZLIFOWANIA – SZKOLENIE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9F921508-4A8F-9D4E-ADB0-392E4D500971}"/>
              </a:ext>
            </a:extLst>
          </p:cNvPr>
          <p:cNvSpPr/>
          <p:nvPr/>
        </p:nvSpPr>
        <p:spPr>
          <a:xfrm>
            <a:off x="7157545" y="342900"/>
            <a:ext cx="464075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a:xfrm>
            <a:off x="777244" y="1640901"/>
            <a:ext cx="5276715"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PODCZAS CIĘCIA, MIELENIA I SZLIFOWANIA</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2" y="2781300"/>
            <a:ext cx="5815645" cy="3263745"/>
          </a:xfrm>
        </p:spPr>
        <p:txBody>
          <a:bodyPr lIns="91440" tIns="45720" rIns="91440" bIns="45720" anchor="t"/>
          <a:lstStyle/>
          <a:p>
            <a:pPr marL="285750" indent="-285750">
              <a:lnSpc>
                <a:spcPct val="100000"/>
              </a:lnSpc>
              <a:spcBef>
                <a:spcPts val="600"/>
              </a:spcBef>
              <a:buFont typeface="Arial" panose="020B0604020202020204" pitchFamily="34" charset="0"/>
              <a:buChar char="•"/>
            </a:pPr>
            <a:r>
              <a:rPr lang="pl" sz="1400" b="0" i="0" strike="noStrike" cap="none" spc="0" baseline="0" dirty="0">
                <a:solidFill>
                  <a:srgbClr val="000000"/>
                </a:solidFill>
                <a:effectLst/>
                <a:latin typeface="Helvetica"/>
                <a:ea typeface="Helvetica"/>
                <a:cs typeface="Helvetica"/>
              </a:rPr>
              <a:t>W przypadku stosowania procesów mokrych sprawdzaj, czy dopływ wody jest odpowiedni</a:t>
            </a:r>
          </a:p>
          <a:p>
            <a:pPr marL="285750" indent="-285750">
              <a:lnSpc>
                <a:spcPct val="100000"/>
              </a:lnSpc>
              <a:spcBef>
                <a:spcPts val="600"/>
              </a:spcBef>
              <a:buFont typeface="Arial" panose="020B0604020202020204" pitchFamily="34" charset="0"/>
              <a:buChar char="•"/>
            </a:pPr>
            <a:r>
              <a:rPr lang="pl" sz="1400" b="0" i="0" strike="noStrike" cap="none" spc="0" baseline="0" dirty="0">
                <a:solidFill>
                  <a:srgbClr val="000000"/>
                </a:solidFill>
                <a:effectLst/>
                <a:latin typeface="Helvetica"/>
                <a:ea typeface="Helvetica"/>
                <a:cs typeface="Helvetica"/>
              </a:rPr>
              <a:t>Podczas wykonywania czynności związanych</a:t>
            </a:r>
            <a:r>
              <a:rPr lang="en-IN" sz="1400" b="0" i="0" strike="noStrike" cap="none" spc="0" baseline="0" dirty="0">
                <a:solidFill>
                  <a:srgbClr val="000000"/>
                </a:solidFill>
                <a:effectLst/>
                <a:latin typeface="Helvetica"/>
                <a:ea typeface="Helvetica"/>
                <a:cs typeface="Helvetica"/>
              </a:rPr>
              <a:t> z </a:t>
            </a:r>
            <a:r>
              <a:rPr lang="pl" sz="1400" b="0" i="0" strike="noStrike" cap="none" spc="0" baseline="0" dirty="0">
                <a:solidFill>
                  <a:srgbClr val="000000"/>
                </a:solidFill>
                <a:effectLst/>
                <a:latin typeface="Helvetica"/>
                <a:ea typeface="Helvetica"/>
                <a:cs typeface="Helvetica"/>
              </a:rPr>
              <a:t>dużą ilością pyłu zawsze noś środki ochrony dróg oddechowych</a:t>
            </a:r>
          </a:p>
          <a:p>
            <a:pPr marL="285750" indent="-285750">
              <a:lnSpc>
                <a:spcPct val="100000"/>
              </a:lnSpc>
              <a:spcBef>
                <a:spcPts val="600"/>
              </a:spcBef>
              <a:buFont typeface="Arial" panose="020B0604020202020204" pitchFamily="34" charset="0"/>
              <a:buChar char="•"/>
            </a:pPr>
            <a:r>
              <a:rPr lang="pl" sz="1400" b="0" i="0" strike="noStrike" cap="none" spc="0" baseline="0" dirty="0">
                <a:solidFill>
                  <a:srgbClr val="000000"/>
                </a:solidFill>
                <a:effectLst/>
                <a:latin typeface="Helvetica"/>
                <a:ea typeface="Helvetica"/>
                <a:cs typeface="Helvetica"/>
              </a:rPr>
              <a:t>Stosowanie maszyn</a:t>
            </a:r>
            <a:r>
              <a:rPr lang="en-IN" sz="1400" b="0" i="0" strike="noStrike" cap="none" spc="0" baseline="0" dirty="0">
                <a:solidFill>
                  <a:srgbClr val="000000"/>
                </a:solidFill>
                <a:effectLst/>
                <a:latin typeface="Helvetica"/>
                <a:ea typeface="Helvetica"/>
                <a:cs typeface="Helvetica"/>
              </a:rPr>
              <a:t> </a:t>
            </a:r>
            <a:r>
              <a:rPr lang="en-IN" sz="1400" b="0" i="0" strike="noStrike" cap="none" spc="0" baseline="0" dirty="0" err="1">
                <a:solidFill>
                  <a:srgbClr val="000000"/>
                </a:solidFill>
                <a:effectLst/>
                <a:latin typeface="Helvetica"/>
                <a:ea typeface="Helvetica"/>
                <a:cs typeface="Helvetica"/>
              </a:rPr>
              <a:t>i</a:t>
            </a:r>
            <a:r>
              <a:rPr lang="en-IN" sz="1400" b="0" i="0" strike="noStrike" cap="none" spc="0" baseline="0" dirty="0">
                <a:solidFill>
                  <a:srgbClr val="000000"/>
                </a:solidFill>
                <a:effectLst/>
                <a:latin typeface="Helvetica"/>
                <a:ea typeface="Helvetica"/>
                <a:cs typeface="Helvetica"/>
              </a:rPr>
              <a:t> </a:t>
            </a:r>
            <a:r>
              <a:rPr lang="pl" sz="1400" b="0" i="0" strike="noStrike" cap="none" spc="0" baseline="0" dirty="0">
                <a:solidFill>
                  <a:srgbClr val="000000"/>
                </a:solidFill>
                <a:effectLst/>
                <a:latin typeface="Helvetica"/>
                <a:ea typeface="Helvetica"/>
                <a:cs typeface="Helvetica"/>
              </a:rPr>
              <a:t>narzędzi</a:t>
            </a:r>
            <a:r>
              <a:rPr lang="en-IN" sz="1400" b="0" i="0" strike="noStrike" cap="none" spc="0" baseline="0" dirty="0">
                <a:solidFill>
                  <a:srgbClr val="000000"/>
                </a:solidFill>
                <a:effectLst/>
                <a:latin typeface="Helvetica"/>
                <a:ea typeface="Helvetica"/>
                <a:cs typeface="Helvetica"/>
              </a:rPr>
              <a:t> z </a:t>
            </a:r>
            <a:r>
              <a:rPr lang="pl" sz="1400" b="0" i="0" strike="noStrike" cap="none" spc="0" baseline="0" dirty="0">
                <a:solidFill>
                  <a:srgbClr val="000000"/>
                </a:solidFill>
                <a:effectLst/>
                <a:latin typeface="Helvetica"/>
                <a:ea typeface="Helvetica"/>
                <a:cs typeface="Helvetica"/>
              </a:rPr>
              <a:t>podawaniem wody znacznie ogranicza poziom pyłu krzemionki.</a:t>
            </a:r>
          </a:p>
          <a:p>
            <a:pPr marL="285750" indent="-285750">
              <a:lnSpc>
                <a:spcPct val="100000"/>
              </a:lnSpc>
              <a:spcBef>
                <a:spcPts val="600"/>
              </a:spcBef>
              <a:buFont typeface="Arial" panose="020B0604020202020204" pitchFamily="34" charset="0"/>
              <a:buChar char="•"/>
            </a:pPr>
            <a:r>
              <a:rPr lang="pl" sz="1400" b="0" i="0" strike="noStrike" cap="none" spc="0" baseline="0" dirty="0">
                <a:solidFill>
                  <a:srgbClr val="000000"/>
                </a:solidFill>
                <a:effectLst/>
                <a:latin typeface="Helvetica"/>
                <a:ea typeface="Helvetica"/>
                <a:cs typeface="Helvetica"/>
              </a:rPr>
              <a:t>Gdy to możliwe, zamykaj drzwiczki bezpieczeństwa</a:t>
            </a:r>
            <a:r>
              <a:rPr lang="en-IN" sz="1400" b="0" i="0" strike="noStrike" cap="none" spc="0" baseline="0" dirty="0">
                <a:solidFill>
                  <a:srgbClr val="000000"/>
                </a:solidFill>
                <a:effectLst/>
                <a:latin typeface="Helvetica"/>
                <a:ea typeface="Helvetica"/>
                <a:cs typeface="Helvetica"/>
              </a:rPr>
              <a:t> w </a:t>
            </a:r>
            <a:r>
              <a:rPr lang="pl" sz="1400" b="0" i="0" strike="noStrike" cap="none" spc="0" baseline="0" dirty="0">
                <a:solidFill>
                  <a:srgbClr val="000000"/>
                </a:solidFill>
                <a:effectLst/>
                <a:latin typeface="Helvetica"/>
                <a:ea typeface="Helvetica"/>
                <a:cs typeface="Helvetica"/>
              </a:rPr>
              <a:t>maszynach</a:t>
            </a:r>
          </a:p>
          <a:p>
            <a:pPr marL="285750" indent="-285750">
              <a:lnSpc>
                <a:spcPct val="100000"/>
              </a:lnSpc>
              <a:spcBef>
                <a:spcPts val="600"/>
              </a:spcBef>
              <a:buFont typeface="Arial" panose="020B0604020202020204" pitchFamily="34" charset="0"/>
              <a:buChar char="•"/>
            </a:pPr>
            <a:r>
              <a:rPr lang="pl" sz="1400" b="0" i="0" strike="noStrike" cap="none" spc="0" baseline="0" dirty="0">
                <a:solidFill>
                  <a:srgbClr val="000000"/>
                </a:solidFill>
                <a:effectLst/>
                <a:latin typeface="Helvetica"/>
                <a:ea typeface="Helvetica"/>
                <a:cs typeface="Helvetica"/>
              </a:rPr>
              <a:t>Stosuj miejscową wentylację wyciągową, aby wychwytywać pył krzemionki</a:t>
            </a:r>
            <a:r>
              <a:rPr lang="en-IN" sz="1400" b="0" i="0" strike="noStrike" cap="none" spc="0" baseline="0" dirty="0">
                <a:solidFill>
                  <a:srgbClr val="000000"/>
                </a:solidFill>
                <a:effectLst/>
                <a:latin typeface="Helvetica"/>
                <a:ea typeface="Helvetica"/>
                <a:cs typeface="Helvetica"/>
              </a:rPr>
              <a:t> u </a:t>
            </a:r>
            <a:r>
              <a:rPr lang="pl" sz="1400" b="0" i="0" strike="noStrike" cap="none" spc="0" baseline="0" dirty="0">
                <a:solidFill>
                  <a:srgbClr val="000000"/>
                </a:solidFill>
                <a:effectLst/>
                <a:latin typeface="Helvetica"/>
                <a:ea typeface="Helvetica"/>
                <a:cs typeface="Helvetica"/>
              </a:rPr>
              <a:t>źródła</a:t>
            </a:r>
            <a:r>
              <a:rPr lang="en-IN" sz="1400" b="0" i="0" strike="noStrike" cap="none" spc="0" baseline="0" dirty="0">
                <a:solidFill>
                  <a:srgbClr val="000000"/>
                </a:solidFill>
                <a:effectLst/>
                <a:latin typeface="Helvetica"/>
                <a:ea typeface="Helvetica"/>
                <a:cs typeface="Helvetica"/>
              </a:rPr>
              <a:t> </a:t>
            </a:r>
            <a:r>
              <a:rPr lang="en-IN" sz="1400" b="0" i="0" strike="noStrike" cap="none" spc="0" baseline="0" dirty="0" err="1">
                <a:solidFill>
                  <a:srgbClr val="000000"/>
                </a:solidFill>
                <a:effectLst/>
                <a:latin typeface="Helvetica"/>
                <a:ea typeface="Helvetica"/>
                <a:cs typeface="Helvetica"/>
              </a:rPr>
              <a:t>i</a:t>
            </a:r>
            <a:r>
              <a:rPr lang="en-IN" sz="1400" b="0" i="0" strike="noStrike" cap="none" spc="0" baseline="0" dirty="0">
                <a:solidFill>
                  <a:srgbClr val="000000"/>
                </a:solidFill>
                <a:effectLst/>
                <a:latin typeface="Helvetica"/>
                <a:ea typeface="Helvetica"/>
                <a:cs typeface="Helvetica"/>
              </a:rPr>
              <a:t> </a:t>
            </a:r>
            <a:r>
              <a:rPr lang="pl" sz="1400" b="0" i="0" strike="noStrike" cap="none" spc="0" baseline="0" dirty="0">
                <a:solidFill>
                  <a:srgbClr val="000000"/>
                </a:solidFill>
                <a:effectLst/>
                <a:latin typeface="Helvetica"/>
                <a:ea typeface="Helvetica"/>
                <a:cs typeface="Helvetica"/>
              </a:rPr>
              <a:t>usuwać go</a:t>
            </a:r>
            <a:r>
              <a:rPr lang="en-IN" sz="1400" b="0" i="0" strike="noStrike" cap="none" spc="0" baseline="0" dirty="0">
                <a:solidFill>
                  <a:srgbClr val="000000"/>
                </a:solidFill>
                <a:effectLst/>
                <a:latin typeface="Helvetica"/>
                <a:ea typeface="Helvetica"/>
                <a:cs typeface="Helvetica"/>
              </a:rPr>
              <a:t> </a:t>
            </a:r>
            <a:r>
              <a:rPr lang="en-IN" sz="1400" dirty="0">
                <a:solidFill>
                  <a:srgbClr val="000000"/>
                </a:solidFill>
                <a:latin typeface="Helvetica"/>
                <a:ea typeface="Helvetica"/>
                <a:cs typeface="Helvetica"/>
              </a:rPr>
              <a:t>ze </a:t>
            </a:r>
            <a:r>
              <a:rPr lang="en-IN" sz="1400" dirty="0" err="1">
                <a:solidFill>
                  <a:srgbClr val="000000"/>
                </a:solidFill>
                <a:latin typeface="Helvetica"/>
                <a:ea typeface="Helvetica"/>
                <a:cs typeface="Helvetica"/>
              </a:rPr>
              <a:t>strefy</a:t>
            </a:r>
            <a:r>
              <a:rPr lang="en-IN" sz="1400" dirty="0">
                <a:solidFill>
                  <a:srgbClr val="000000"/>
                </a:solidFill>
                <a:latin typeface="Helvetica"/>
                <a:ea typeface="Helvetica"/>
                <a:cs typeface="Helvetica"/>
              </a:rPr>
              <a:t> </a:t>
            </a:r>
            <a:r>
              <a:rPr lang="pl" sz="1400" dirty="0">
                <a:solidFill>
                  <a:srgbClr val="000000"/>
                </a:solidFill>
                <a:latin typeface="Helvetica"/>
                <a:ea typeface="Helvetica"/>
                <a:cs typeface="Helvetica"/>
              </a:rPr>
              <a:t>oddychania pracownika</a:t>
            </a:r>
            <a:endParaRPr lang="pl" sz="1400" b="0" i="0" strike="noStrike" cap="none" spc="0" baseline="0" dirty="0">
              <a:solidFill>
                <a:srgbClr val="000000"/>
              </a:solidFill>
              <a:effectLst/>
              <a:latin typeface="Helvetica"/>
              <a:ea typeface="Helvetica"/>
              <a:cs typeface="Helvetica"/>
            </a:endParaRPr>
          </a:p>
          <a:p>
            <a:pPr marL="285750" indent="-285750">
              <a:lnSpc>
                <a:spcPct val="100000"/>
              </a:lnSpc>
              <a:spcBef>
                <a:spcPts val="600"/>
              </a:spcBef>
              <a:buFont typeface="Arial" panose="020B0604020202020204" pitchFamily="34" charset="0"/>
              <a:buChar char="•"/>
            </a:pPr>
            <a:r>
              <a:rPr lang="pl" sz="1400" b="0" i="0" strike="noStrike" cap="none" spc="0" baseline="0" dirty="0">
                <a:solidFill>
                  <a:srgbClr val="FF0000"/>
                </a:solidFill>
                <a:effectLst/>
                <a:latin typeface="Helvetica"/>
                <a:ea typeface="Helvetica"/>
                <a:cs typeface="Helvetica"/>
              </a:rPr>
              <a:t>Miejsce na tekst instruktora – Dodaj dodatkowy tekst na temat środków związanych</a:t>
            </a:r>
            <a:r>
              <a:rPr lang="en-IN" sz="1400" b="0" i="0" strike="noStrike" cap="none" spc="0" baseline="0" dirty="0">
                <a:solidFill>
                  <a:srgbClr val="FF0000"/>
                </a:solidFill>
                <a:effectLst/>
                <a:latin typeface="Helvetica"/>
                <a:ea typeface="Helvetica"/>
                <a:cs typeface="Helvetica"/>
              </a:rPr>
              <a:t> z </a:t>
            </a:r>
            <a:r>
              <a:rPr lang="pl" sz="1400" b="0" i="0" strike="noStrike" cap="none" spc="0" baseline="0" dirty="0">
                <a:solidFill>
                  <a:srgbClr val="FF0000"/>
                </a:solidFill>
                <a:effectLst/>
                <a:latin typeface="Helvetica"/>
                <a:ea typeface="Helvetica"/>
                <a:cs typeface="Helvetica"/>
              </a:rPr>
              <a:t>cięciem, mieleniem</a:t>
            </a:r>
            <a:r>
              <a:rPr lang="en-IN" sz="1400" b="0" i="0" strike="noStrike" cap="none" spc="0" baseline="0" dirty="0">
                <a:solidFill>
                  <a:srgbClr val="FF0000"/>
                </a:solidFill>
                <a:effectLst/>
                <a:latin typeface="Helvetica"/>
                <a:ea typeface="Helvetica"/>
                <a:cs typeface="Helvetica"/>
              </a:rPr>
              <a:t> </a:t>
            </a:r>
            <a:r>
              <a:rPr lang="en-IN" sz="1400" b="0" i="0" strike="noStrike" cap="none" spc="0" baseline="0" dirty="0" err="1">
                <a:solidFill>
                  <a:srgbClr val="FF0000"/>
                </a:solidFill>
                <a:effectLst/>
                <a:latin typeface="Helvetica"/>
                <a:ea typeface="Helvetica"/>
                <a:cs typeface="Helvetica"/>
              </a:rPr>
              <a:t>i</a:t>
            </a:r>
            <a:r>
              <a:rPr lang="en-IN" sz="1400" b="0" i="0" strike="noStrike" cap="none" spc="0" baseline="0" dirty="0">
                <a:solidFill>
                  <a:srgbClr val="FF0000"/>
                </a:solidFill>
                <a:effectLst/>
                <a:latin typeface="Helvetica"/>
                <a:ea typeface="Helvetica"/>
                <a:cs typeface="Helvetica"/>
              </a:rPr>
              <a:t> </a:t>
            </a:r>
            <a:r>
              <a:rPr lang="pl" sz="1400" b="0" i="0" strike="noStrike" cap="none" spc="0" baseline="0" dirty="0">
                <a:solidFill>
                  <a:srgbClr val="FF0000"/>
                </a:solidFill>
                <a:effectLst/>
                <a:latin typeface="Helvetica"/>
                <a:ea typeface="Helvetica"/>
                <a:cs typeface="Helvetica"/>
              </a:rPr>
              <a:t>szlifowaniem, dotyczący własnego kontekstu</a:t>
            </a:r>
          </a:p>
          <a:p>
            <a:pPr>
              <a:lnSpc>
                <a:spcPct val="100000"/>
              </a:lnSpc>
              <a:spcBef>
                <a:spcPts val="600"/>
              </a:spcBef>
            </a:pPr>
            <a:endParaRPr lang="en-US" sz="1400" dirty="0"/>
          </a:p>
        </p:txBody>
      </p:sp>
      <p:pic>
        <p:nvPicPr>
          <p:cNvPr id="5" name="Picture Placeholder 4">
            <a:extLst>
              <a:ext uri="{FF2B5EF4-FFF2-40B4-BE49-F238E27FC236}">
                <a16:creationId xmlns:a16="http://schemas.microsoft.com/office/drawing/2014/main" id="{594D0DC7-DFD2-2A42-8733-F0DBC264C700}"/>
              </a:ext>
            </a:extLst>
          </p:cNvPr>
          <p:cNvPicPr>
            <a:picLocks noGrp="1" noChangeAspect="1"/>
          </p:cNvPicPr>
          <p:nvPr>
            <p:ph type="pic" sz="quarter" idx="12"/>
          </p:nvPr>
        </p:nvPicPr>
        <p:blipFill>
          <a:blip r:embed="rId3"/>
          <a:srcRect l="20564" r="20564"/>
          <a:stretch>
            <a:fillRect/>
          </a:stretch>
        </p:blipFill>
        <p:spPr>
          <a:prstGeom prst="rect">
            <a:avLst/>
          </a:prstGeom>
        </p:spPr>
      </p:pic>
    </p:spTree>
    <p:extLst>
      <p:ext uri="{BB962C8B-B14F-4D97-AF65-F5344CB8AC3E}">
        <p14:creationId xmlns:p14="http://schemas.microsoft.com/office/powerpoint/2010/main" val="1685456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0"/>
            <a:ext cx="10794646" cy="1584900"/>
          </a:xfrm>
        </p:spPr>
        <p:txBody>
          <a:bodyPr anchor="t"/>
          <a:lstStyle/>
          <a:p>
            <a:pPr>
              <a:lnSpc>
                <a:spcPct val="100000"/>
              </a:lnSpc>
            </a:pPr>
            <a:r>
              <a:rPr lang="pl" sz="2800" b="1" i="0" strike="noStrike" cap="none" spc="0" baseline="0" dirty="0">
                <a:solidFill>
                  <a:srgbClr val="F6A317"/>
                </a:solidFill>
                <a:effectLst/>
                <a:latin typeface="Helvetica"/>
                <a:ea typeface="Helvetica"/>
                <a:cs typeface="Helvetica"/>
              </a:rPr>
              <a:t>CO NALEŻY, A CZEGO NIE NALEŻY ROBIĆ PODCZAS CIĘCIA, MIELENIA I SZLIFOWANIA</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68600"/>
            <a:ext cx="10965577" cy="3230407"/>
          </a:xfrm>
        </p:spPr>
        <p:txBody>
          <a:bodyPr/>
          <a:lstStyle/>
          <a:p>
            <a:pPr>
              <a:lnSpc>
                <a:spcPct val="100000"/>
              </a:lnSpc>
              <a:spcBef>
                <a:spcPts val="800"/>
              </a:spcBef>
            </a:pPr>
            <a:r>
              <a:rPr lang="pl" sz="1600" b="1" i="0" strike="noStrike" cap="none" spc="0" baseline="0" dirty="0">
                <a:solidFill>
                  <a:srgbClr val="000000"/>
                </a:solidFill>
                <a:effectLst/>
                <a:latin typeface="Helvetica"/>
                <a:ea typeface="Helvetica"/>
                <a:cs typeface="Helvetica"/>
              </a:rPr>
              <a:t>NALEŻY</a:t>
            </a:r>
          </a:p>
          <a:p>
            <a:pPr marL="285750" indent="-285750">
              <a:lnSpc>
                <a:spcPct val="100000"/>
              </a:lnSpc>
              <a:spcBef>
                <a:spcPts val="800"/>
              </a:spcBef>
              <a:buSzPct val="85000"/>
              <a:buFont typeface=".Apple Color Emoji UI"/>
              <a:buChar char="✅"/>
            </a:pPr>
            <a:r>
              <a:rPr lang="pl" sz="1600" b="0" i="0" strike="noStrike" cap="none" spc="0" baseline="0" dirty="0">
                <a:solidFill>
                  <a:srgbClr val="000000"/>
                </a:solidFill>
                <a:effectLst/>
                <a:latin typeface="Helvetica"/>
                <a:ea typeface="Helvetica"/>
                <a:cs typeface="Helvetica"/>
              </a:rPr>
              <a:t>Stosować system odpylania, jeśli jest dostępny</a:t>
            </a:r>
          </a:p>
          <a:p>
            <a:pPr marL="285750" indent="-285750">
              <a:lnSpc>
                <a:spcPct val="100000"/>
              </a:lnSpc>
              <a:spcBef>
                <a:spcPts val="800"/>
              </a:spcBef>
              <a:buSzPct val="85000"/>
              <a:buFont typeface=".Apple Color Emoji UI"/>
              <a:buChar char="✅"/>
            </a:pPr>
            <a:r>
              <a:rPr lang="pl" sz="1600" b="0" i="0" strike="noStrike" cap="none" spc="0" baseline="0" dirty="0">
                <a:solidFill>
                  <a:srgbClr val="000000"/>
                </a:solidFill>
                <a:effectLst/>
                <a:latin typeface="Helvetica"/>
                <a:ea typeface="Helvetica"/>
                <a:cs typeface="Helvetica"/>
              </a:rPr>
              <a:t>Podczas pracy</a:t>
            </a:r>
            <a:r>
              <a:rPr lang="en-IN" sz="1600" b="0" i="0" strike="noStrike" cap="none" spc="0" baseline="0" dirty="0">
                <a:solidFill>
                  <a:srgbClr val="000000"/>
                </a:solidFill>
                <a:effectLst/>
                <a:latin typeface="Helvetica"/>
                <a:ea typeface="Helvetica"/>
                <a:cs typeface="Helvetica"/>
              </a:rPr>
              <a:t> w </a:t>
            </a:r>
            <a:r>
              <a:rPr lang="pl" sz="1600" b="0" i="0" strike="noStrike" cap="none" spc="0" baseline="0" dirty="0">
                <a:solidFill>
                  <a:srgbClr val="000000"/>
                </a:solidFill>
                <a:effectLst/>
                <a:latin typeface="Helvetica"/>
                <a:ea typeface="Helvetica"/>
                <a:cs typeface="Helvetica"/>
              </a:rPr>
              <a:t>przestrzeniach zamkniętych korzystać</a:t>
            </a:r>
            <a:r>
              <a:rPr lang="en-IN" sz="1600" b="0" i="0" strike="noStrike" cap="none" spc="0" baseline="0" dirty="0">
                <a:solidFill>
                  <a:srgbClr val="000000"/>
                </a:solidFill>
                <a:effectLst/>
                <a:latin typeface="Helvetica"/>
                <a:ea typeface="Helvetica"/>
                <a:cs typeface="Helvetica"/>
              </a:rPr>
              <a:t> z </a:t>
            </a:r>
            <a:r>
              <a:rPr lang="pl" sz="1600" b="0" i="0" strike="noStrike" cap="none" spc="0" baseline="0" dirty="0">
                <a:solidFill>
                  <a:srgbClr val="000000"/>
                </a:solidFill>
                <a:effectLst/>
                <a:latin typeface="Helvetica"/>
                <a:ea typeface="Helvetica"/>
                <a:cs typeface="Helvetica"/>
              </a:rPr>
              <a:t>systemów wentylacyjnych</a:t>
            </a:r>
          </a:p>
          <a:p>
            <a:pPr marL="285750" indent="-285750">
              <a:lnSpc>
                <a:spcPct val="100000"/>
              </a:lnSpc>
              <a:spcBef>
                <a:spcPts val="800"/>
              </a:spcBef>
              <a:buSzPct val="85000"/>
              <a:buFont typeface=".Apple Color Emoji UI"/>
              <a:buChar char="✅"/>
            </a:pPr>
            <a:r>
              <a:rPr lang="pl" sz="1600" b="0" i="0" strike="noStrike" cap="none" spc="0" baseline="0" dirty="0">
                <a:solidFill>
                  <a:srgbClr val="000000"/>
                </a:solidFill>
                <a:effectLst/>
                <a:latin typeface="Helvetica"/>
                <a:ea typeface="Helvetica"/>
                <a:cs typeface="Helvetica"/>
              </a:rPr>
              <a:t>Stosować narzędzia</a:t>
            </a:r>
            <a:r>
              <a:rPr lang="en-IN" sz="1600" b="0" i="0" strike="noStrike" cap="none" spc="0" baseline="0" dirty="0">
                <a:solidFill>
                  <a:srgbClr val="000000"/>
                </a:solidFill>
                <a:effectLst/>
                <a:latin typeface="Helvetica"/>
                <a:ea typeface="Helvetica"/>
                <a:cs typeface="Helvetica"/>
              </a:rPr>
              <a:t> z </a:t>
            </a:r>
            <a:r>
              <a:rPr lang="pl" sz="1600" b="0" i="0" strike="noStrike" cap="none" spc="0" baseline="0" dirty="0">
                <a:solidFill>
                  <a:srgbClr val="000000"/>
                </a:solidFill>
                <a:effectLst/>
                <a:latin typeface="Helvetica"/>
                <a:ea typeface="Helvetica"/>
                <a:cs typeface="Helvetica"/>
              </a:rPr>
              <a:t>podawaniem wody, aby ograniczać ilość pyłu</a:t>
            </a:r>
          </a:p>
          <a:p>
            <a:pPr marL="285750" indent="-285750">
              <a:lnSpc>
                <a:spcPct val="100000"/>
              </a:lnSpc>
              <a:spcBef>
                <a:spcPts val="800"/>
              </a:spcBef>
              <a:spcAft>
                <a:spcPts val="1000"/>
              </a:spcAft>
              <a:buSzPct val="85000"/>
              <a:buFont typeface=".Apple Color Emoji UI"/>
              <a:buChar char="✅"/>
            </a:pPr>
            <a:r>
              <a:rPr lang="pl" sz="1600" b="0" i="0" strike="noStrike" cap="none" spc="0" baseline="0" dirty="0">
                <a:solidFill>
                  <a:srgbClr val="000000"/>
                </a:solidFill>
                <a:effectLst/>
                <a:latin typeface="Helvetica"/>
                <a:ea typeface="Helvetica"/>
                <a:cs typeface="Helvetica"/>
              </a:rPr>
              <a:t>We wskazanych obszarach stosować ŚOI</a:t>
            </a:r>
          </a:p>
          <a:p>
            <a:pPr>
              <a:lnSpc>
                <a:spcPct val="100000"/>
              </a:lnSpc>
              <a:spcBef>
                <a:spcPts val="800"/>
              </a:spcBef>
            </a:pPr>
            <a:r>
              <a:rPr lang="pl" sz="1600" b="1" i="0" strike="noStrike" cap="none" spc="0" baseline="0" dirty="0">
                <a:solidFill>
                  <a:srgbClr val="000000"/>
                </a:solidFill>
                <a:effectLst/>
                <a:latin typeface="Helvetica"/>
                <a:ea typeface="Helvetica"/>
                <a:cs typeface="Helvetica"/>
              </a:rPr>
              <a:t>NIE NALEŻY</a:t>
            </a:r>
          </a:p>
          <a:p>
            <a:pPr marL="285750" indent="-285750">
              <a:lnSpc>
                <a:spcPct val="100000"/>
              </a:lnSpc>
              <a:spcBef>
                <a:spcPts val="800"/>
              </a:spcBef>
              <a:buSzPct val="85000"/>
              <a:buFont typeface=".Apple Color Emoji UI"/>
              <a:buChar char="❌"/>
            </a:pPr>
            <a:r>
              <a:rPr lang="pl" sz="1600" b="0" i="0" strike="noStrike" cap="none" spc="0" baseline="0" dirty="0">
                <a:solidFill>
                  <a:srgbClr val="000000"/>
                </a:solidFill>
                <a:effectLst/>
                <a:latin typeface="Helvetica"/>
                <a:ea typeface="Helvetica"/>
                <a:cs typeface="Helvetica"/>
              </a:rPr>
              <a:t>Korzystać</a:t>
            </a:r>
            <a:r>
              <a:rPr lang="en-IN" sz="1600" b="0" i="0" strike="noStrike" cap="none" spc="0" baseline="0" dirty="0">
                <a:solidFill>
                  <a:srgbClr val="000000"/>
                </a:solidFill>
                <a:effectLst/>
                <a:latin typeface="Helvetica"/>
                <a:ea typeface="Helvetica"/>
                <a:cs typeface="Helvetica"/>
              </a:rPr>
              <a:t> z </a:t>
            </a:r>
            <a:r>
              <a:rPr lang="pl" sz="1600" b="0" i="0" strike="noStrike" cap="none" spc="0" baseline="0" dirty="0">
                <a:solidFill>
                  <a:srgbClr val="000000"/>
                </a:solidFill>
                <a:effectLst/>
                <a:latin typeface="Helvetica"/>
                <a:ea typeface="Helvetica"/>
                <a:cs typeface="Helvetica"/>
              </a:rPr>
              <a:t>wadliwego lub uszkodzonego sprzętu</a:t>
            </a:r>
          </a:p>
          <a:p>
            <a:pPr marL="285750" indent="-285750">
              <a:lnSpc>
                <a:spcPct val="100000"/>
              </a:lnSpc>
              <a:spcBef>
                <a:spcPts val="800"/>
              </a:spcBef>
              <a:buSzPct val="85000"/>
              <a:buFont typeface=".Apple Color Emoji UI"/>
              <a:buChar char="❌"/>
            </a:pPr>
            <a:r>
              <a:rPr lang="pl" sz="1600" b="0" i="0" strike="noStrike" cap="none" spc="0" baseline="0" dirty="0">
                <a:solidFill>
                  <a:srgbClr val="000000"/>
                </a:solidFill>
                <a:effectLst/>
                <a:latin typeface="Helvetica"/>
                <a:ea typeface="Helvetica"/>
                <a:cs typeface="Helvetica"/>
              </a:rPr>
              <a:t>Przepełniać pojemników na pył</a:t>
            </a:r>
          </a:p>
          <a:p>
            <a:pPr marL="285750" indent="-285750">
              <a:lnSpc>
                <a:spcPct val="100000"/>
              </a:lnSpc>
              <a:spcBef>
                <a:spcPts val="800"/>
              </a:spcBef>
              <a:buSzPct val="85000"/>
              <a:buFont typeface=".Apple Color Emoji UI"/>
              <a:buChar char="❌"/>
            </a:pPr>
            <a:r>
              <a:rPr lang="pl" sz="1600" b="0" i="0" strike="noStrike" cap="none" spc="0" baseline="0" dirty="0">
                <a:solidFill>
                  <a:srgbClr val="000000"/>
                </a:solidFill>
                <a:effectLst/>
                <a:latin typeface="Helvetica"/>
                <a:ea typeface="Helvetica"/>
                <a:cs typeface="Helvetica"/>
              </a:rPr>
              <a:t>Korzystać</a:t>
            </a:r>
            <a:r>
              <a:rPr lang="en-IN" sz="1600" b="0" i="0" strike="noStrike" cap="none" spc="0" baseline="0" dirty="0">
                <a:solidFill>
                  <a:srgbClr val="000000"/>
                </a:solidFill>
                <a:effectLst/>
                <a:latin typeface="Helvetica"/>
                <a:ea typeface="Helvetica"/>
                <a:cs typeface="Helvetica"/>
              </a:rPr>
              <a:t> z </a:t>
            </a:r>
            <a:r>
              <a:rPr lang="pl" sz="1600" b="0" i="0" strike="noStrike" cap="none" spc="0" baseline="0" dirty="0">
                <a:solidFill>
                  <a:srgbClr val="000000"/>
                </a:solidFill>
                <a:effectLst/>
                <a:latin typeface="Helvetica"/>
                <a:ea typeface="Helvetica"/>
                <a:cs typeface="Helvetica"/>
              </a:rPr>
              <a:t>urządzeń</a:t>
            </a:r>
            <a:r>
              <a:rPr lang="en-IN" sz="1600" b="0" i="0" strike="noStrike" cap="none" spc="0" baseline="0" dirty="0">
                <a:solidFill>
                  <a:srgbClr val="000000"/>
                </a:solidFill>
                <a:effectLst/>
                <a:latin typeface="Helvetica"/>
                <a:ea typeface="Helvetica"/>
                <a:cs typeface="Helvetica"/>
              </a:rPr>
              <a:t> w </a:t>
            </a:r>
            <a:r>
              <a:rPr lang="pl" sz="1600" b="0" i="0" strike="noStrike" cap="none" spc="0" baseline="0" dirty="0">
                <a:solidFill>
                  <a:srgbClr val="000000"/>
                </a:solidFill>
                <a:effectLst/>
                <a:latin typeface="Helvetica"/>
                <a:ea typeface="Helvetica"/>
                <a:cs typeface="Helvetica"/>
              </a:rPr>
              <a:t>połączeniu</a:t>
            </a:r>
            <a:r>
              <a:rPr lang="en-IN" sz="1600" b="0" i="0" strike="noStrike" cap="none" spc="0" baseline="0" dirty="0">
                <a:solidFill>
                  <a:srgbClr val="000000"/>
                </a:solidFill>
                <a:effectLst/>
                <a:latin typeface="Helvetica"/>
                <a:ea typeface="Helvetica"/>
                <a:cs typeface="Helvetica"/>
              </a:rPr>
              <a:t> z </a:t>
            </a:r>
            <a:r>
              <a:rPr lang="pl" sz="1600" b="0" i="0" strike="noStrike" cap="none" spc="0" baseline="0" dirty="0">
                <a:solidFill>
                  <a:srgbClr val="000000"/>
                </a:solidFill>
                <a:effectLst/>
                <a:latin typeface="Helvetica"/>
                <a:ea typeface="Helvetica"/>
                <a:cs typeface="Helvetica"/>
              </a:rPr>
              <a:t>niewłaściwymi procesami</a:t>
            </a:r>
            <a:r>
              <a:rPr lang="en-IN" sz="1600" b="0" i="0" strike="noStrike" cap="none" spc="0" baseline="0" dirty="0">
                <a:solidFill>
                  <a:srgbClr val="000000"/>
                </a:solidFill>
                <a:effectLst/>
                <a:latin typeface="Helvetica"/>
                <a:ea typeface="Helvetica"/>
                <a:cs typeface="Helvetica"/>
              </a:rPr>
              <a:t> </a:t>
            </a:r>
            <a:r>
              <a:rPr lang="en-IN" sz="1600" b="0" i="0" strike="noStrike" cap="none" spc="0" baseline="0" dirty="0" err="1">
                <a:solidFill>
                  <a:srgbClr val="000000"/>
                </a:solidFill>
                <a:effectLst/>
                <a:latin typeface="Helvetica"/>
                <a:ea typeface="Helvetica"/>
                <a:cs typeface="Helvetica"/>
              </a:rPr>
              <a:t>i</a:t>
            </a:r>
            <a:r>
              <a:rPr lang="en-IN" sz="1600" b="0" i="0" strike="noStrike" cap="none" spc="0" baseline="0" dirty="0">
                <a:solidFill>
                  <a:srgbClr val="000000"/>
                </a:solidFill>
                <a:effectLst/>
                <a:latin typeface="Helvetica"/>
                <a:ea typeface="Helvetica"/>
                <a:cs typeface="Helvetica"/>
              </a:rPr>
              <a:t> </a:t>
            </a:r>
            <a:r>
              <a:rPr lang="pl" sz="1600" b="0" i="0" strike="noStrike" cap="none" spc="0" baseline="0" dirty="0">
                <a:solidFill>
                  <a:srgbClr val="000000"/>
                </a:solidFill>
                <a:effectLst/>
                <a:latin typeface="Helvetica"/>
                <a:ea typeface="Helvetica"/>
                <a:cs typeface="Helvetica"/>
              </a:rPr>
              <a:t>sprzętem (np. mokrych procesów</a:t>
            </a:r>
            <a:r>
              <a:rPr lang="en-IN" sz="1600" b="0" i="0" strike="noStrike" cap="none" spc="0" baseline="0" dirty="0">
                <a:solidFill>
                  <a:srgbClr val="000000"/>
                </a:solidFill>
                <a:effectLst/>
                <a:latin typeface="Helvetica"/>
                <a:ea typeface="Helvetica"/>
                <a:cs typeface="Helvetica"/>
              </a:rPr>
              <a:t> z </a:t>
            </a:r>
            <a:r>
              <a:rPr lang="pl" sz="1600" b="0" i="0" strike="noStrike" cap="none" spc="0" baseline="0" dirty="0">
                <a:solidFill>
                  <a:srgbClr val="000000"/>
                </a:solidFill>
                <a:effectLst/>
                <a:latin typeface="Helvetica"/>
                <a:ea typeface="Helvetica"/>
                <a:cs typeface="Helvetica"/>
              </a:rPr>
              <a:t>urządzeniem, które nie obsługuje infiltracji wody)</a:t>
            </a:r>
          </a:p>
          <a:p>
            <a:pPr marL="285750" indent="-285750">
              <a:lnSpc>
                <a:spcPct val="100000"/>
              </a:lnSpc>
              <a:spcBef>
                <a:spcPts val="800"/>
              </a:spcBef>
              <a:buSzPct val="85000"/>
              <a:buFont typeface=".Apple Color Emoji UI"/>
              <a:buChar char="✅"/>
            </a:pPr>
            <a:endParaRPr lang="en-US" dirty="0"/>
          </a:p>
        </p:txBody>
      </p:sp>
    </p:spTree>
    <p:extLst>
      <p:ext uri="{BB962C8B-B14F-4D97-AF65-F5344CB8AC3E}">
        <p14:creationId xmlns:p14="http://schemas.microsoft.com/office/powerpoint/2010/main" val="8926780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PUSTY SLAJD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ct val="100000"/>
              </a:lnSpc>
            </a:pPr>
            <a:r>
              <a:rPr lang="pl" sz="1800" b="0" i="0" strike="noStrike" cap="none" spc="0" baseline="0" dirty="0">
                <a:solidFill>
                  <a:srgbClr val="000000"/>
                </a:solidFill>
                <a:effectLst/>
                <a:latin typeface="Helvetica"/>
                <a:ea typeface="Helvetica"/>
                <a:cs typeface="Helvetica"/>
              </a:rPr>
              <a:t>Wykorzystaj ten slajd do utworzenia własnego materiału szkoleniowego, dotyczącego konkretnego miejsca pracy lub kontekstu</a:t>
            </a:r>
          </a:p>
          <a:p>
            <a:pPr>
              <a:lnSpc>
                <a:spcPct val="100000"/>
              </a:lnSpc>
            </a:pPr>
            <a:r>
              <a:rPr lang="pl" sz="1800" b="0" i="0" strike="noStrike" cap="none" spc="0" baseline="0" dirty="0">
                <a:solidFill>
                  <a:srgbClr val="000000"/>
                </a:solidFill>
                <a:effectLst/>
                <a:latin typeface="Helvetica"/>
                <a:ea typeface="Helvetica"/>
                <a:cs typeface="Helvetica"/>
              </a:rPr>
              <a:t>Aby zmienić obraz, kliknij prawym przyciskiem myszy &gt; zmień obraz &gt;</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pliku</a:t>
            </a:r>
          </a:p>
          <a:p>
            <a:pPr>
              <a:lnSpc>
                <a:spcPct val="100000"/>
              </a:lnSpc>
            </a:pPr>
            <a:r>
              <a:rPr lang="pl" sz="1800" b="0" i="0" strike="noStrike" cap="none" spc="0" baseline="0" dirty="0">
                <a:solidFill>
                  <a:srgbClr val="000000"/>
                </a:solidFill>
                <a:effectLst/>
                <a:latin typeface="Helvetica"/>
                <a:ea typeface="Helvetica"/>
                <a:cs typeface="Helvetica"/>
              </a:rPr>
              <a:t>Aby utworzyć więcej slajdów, kliknij „Nowy slajd” na zakładce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4400172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WNIOSKI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017695" cy="3682369"/>
          </a:xfrm>
        </p:spPr>
        <p:txBody>
          <a:bodyPr anchor="t"/>
          <a:lstStyle/>
          <a:p>
            <a:pPr>
              <a:lnSpc>
                <a:spcPts val="2400"/>
              </a:lnSpc>
              <a:spcBef>
                <a:spcPts val="600"/>
              </a:spcBef>
              <a:spcAft>
                <a:spcPts val="1000"/>
              </a:spcAft>
            </a:pPr>
            <a:r>
              <a:rPr lang="pl" sz="1800" b="0" i="0" strike="noStrike" cap="none" spc="0" baseline="0" dirty="0">
                <a:solidFill>
                  <a:srgbClr val="000000"/>
                </a:solidFill>
                <a:effectLst/>
                <a:latin typeface="Helvetica"/>
                <a:ea typeface="Helvetica"/>
                <a:cs typeface="Helvetica"/>
              </a:rPr>
              <a:t>Cięcie, mielenie</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szlifowanie to procesy</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wysokim zużyciu energii, które wytwarzają duże ilości pyłu.</a:t>
            </a:r>
          </a:p>
          <a:p>
            <a:pPr>
              <a:lnSpc>
                <a:spcPts val="2400"/>
              </a:lnSpc>
              <a:spcBef>
                <a:spcPts val="600"/>
              </a:spcBef>
              <a:spcAft>
                <a:spcPts val="1000"/>
              </a:spcAft>
            </a:pPr>
            <a:r>
              <a:rPr lang="pl" sz="1800" b="0" i="0" strike="noStrike" cap="none" spc="0" baseline="0" dirty="0">
                <a:solidFill>
                  <a:srgbClr val="000000"/>
                </a:solidFill>
                <a:effectLst/>
                <a:latin typeface="Helvetica"/>
                <a:ea typeface="Helvetica"/>
                <a:cs typeface="Helvetica"/>
              </a:rPr>
              <a:t>Pamiętaj:</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Upewniaj się, że zamknięta przestrzeń posiada dobrą wentylację</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Gdy to możliwe, używaj narzędzi</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podawaniem wody</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Sprawdzaj sprzęt pod kątem śladów uszkodzeń</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FF0000"/>
                </a:solidFill>
                <a:effectLst/>
                <a:latin typeface="Helvetica"/>
                <a:ea typeface="Helvetica"/>
                <a:cs typeface="Helvetica"/>
              </a:rPr>
              <a:t>Miejsce dla instruktora na wnioski dotyczącego konkretnego kontekstu</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2674917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389294"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MATERIAŁY DO DALSZEJ NAUKI</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7"/>
            <a:ext cx="6238412" cy="2003524"/>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rPr>
              <a:t>Dobre praktyki dotyczące cięcia na sucho przy pomocy ręcznych szlifierek/nożyc kątowych</a:t>
            </a:r>
            <a:r>
              <a:rPr lang="en-IN" sz="1600" b="0" i="0" strike="noStrike" cap="none" spc="0" baseline="0" dirty="0">
                <a:solidFill>
                  <a:srgbClr val="000000"/>
                </a:solidFill>
                <a:effectLst/>
                <a:latin typeface="Helvetica"/>
                <a:ea typeface="Helvetica"/>
                <a:cs typeface="Helvetica"/>
                <a:hlinkClick r:id="rId3" history="0"/>
              </a:rPr>
              <a:t> </a:t>
            </a:r>
            <a:r>
              <a:rPr lang="en-IN" sz="1600" b="0" i="0" strike="noStrike" cap="none" spc="0" baseline="0" dirty="0" err="1">
                <a:solidFill>
                  <a:srgbClr val="000000"/>
                </a:solidFill>
                <a:effectLst/>
                <a:latin typeface="Helvetica"/>
                <a:ea typeface="Helvetica"/>
                <a:cs typeface="Helvetica"/>
                <a:hlinkClick r:id="rId3" history="0"/>
              </a:rPr>
              <a:t>i</a:t>
            </a:r>
            <a:r>
              <a:rPr lang="en-IN" sz="1600" b="0" i="0" strike="noStrike" cap="none" spc="0" baseline="0" dirty="0">
                <a:solidFill>
                  <a:srgbClr val="000000"/>
                </a:solidFill>
                <a:effectLst/>
                <a:latin typeface="Helvetica"/>
                <a:ea typeface="Helvetica"/>
                <a:cs typeface="Helvetica"/>
                <a:hlinkClick r:id="rId3" history="0"/>
              </a:rPr>
              <a:t> </a:t>
            </a:r>
            <a:r>
              <a:rPr lang="pl" sz="1600" b="0" i="0" strike="noStrike" cap="none" spc="0" baseline="0" dirty="0">
                <a:solidFill>
                  <a:srgbClr val="000000"/>
                </a:solidFill>
                <a:effectLst/>
                <a:latin typeface="Helvetica"/>
                <a:ea typeface="Helvetica"/>
                <a:cs typeface="Helvetica"/>
                <a:hlinkClick r:id="rId3" history="0"/>
              </a:rPr>
              <a:t>bruzdownic elektrycznych (Karta zadań 2.1.14a)</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rPr>
              <a:t>Dobre praktyki dotyczące cięcia</a:t>
            </a:r>
            <a:r>
              <a:rPr lang="en-IN" sz="1600" b="0" i="0" strike="noStrike" cap="none" spc="0" baseline="0" dirty="0">
                <a:solidFill>
                  <a:srgbClr val="000000"/>
                </a:solidFill>
                <a:effectLst/>
                <a:latin typeface="Helvetica"/>
                <a:ea typeface="Helvetica"/>
                <a:cs typeface="Helvetica"/>
                <a:hlinkClick r:id="rId3" history="0"/>
              </a:rPr>
              <a:t> </a:t>
            </a:r>
            <a:r>
              <a:rPr lang="en-IN" sz="1600" b="0" i="0" strike="noStrike" cap="none" spc="0" baseline="0" dirty="0" err="1">
                <a:solidFill>
                  <a:srgbClr val="000000"/>
                </a:solidFill>
                <a:effectLst/>
                <a:latin typeface="Helvetica"/>
                <a:ea typeface="Helvetica"/>
                <a:cs typeface="Helvetica"/>
                <a:hlinkClick r:id="rId3" history="0"/>
              </a:rPr>
              <a:t>i</a:t>
            </a:r>
            <a:r>
              <a:rPr lang="en-IN" sz="1600" b="0" i="0" strike="noStrike" cap="none" spc="0" baseline="0" dirty="0">
                <a:solidFill>
                  <a:srgbClr val="000000"/>
                </a:solidFill>
                <a:effectLst/>
                <a:latin typeface="Helvetica"/>
                <a:ea typeface="Helvetica"/>
                <a:cs typeface="Helvetica"/>
                <a:hlinkClick r:id="rId3" history="0"/>
              </a:rPr>
              <a:t> </a:t>
            </a:r>
            <a:r>
              <a:rPr lang="pl" sz="1600" b="0" i="0" strike="noStrike" cap="none" spc="0" baseline="0" dirty="0">
                <a:solidFill>
                  <a:srgbClr val="000000"/>
                </a:solidFill>
                <a:effectLst/>
                <a:latin typeface="Helvetica"/>
                <a:ea typeface="Helvetica"/>
                <a:cs typeface="Helvetica"/>
                <a:hlinkClick r:id="rId3" history="0"/>
              </a:rPr>
              <a:t>polerowania materiałów ceramicznych</a:t>
            </a:r>
            <a:r>
              <a:rPr lang="en-IN" sz="1600" b="0" i="0" strike="noStrike" cap="none" spc="0" baseline="0" dirty="0">
                <a:solidFill>
                  <a:srgbClr val="000000"/>
                </a:solidFill>
                <a:effectLst/>
                <a:latin typeface="Helvetica"/>
                <a:ea typeface="Helvetica"/>
                <a:cs typeface="Helvetica"/>
                <a:hlinkClick r:id="rId3" history="0"/>
              </a:rPr>
              <a:t> </a:t>
            </a:r>
            <a:r>
              <a:rPr lang="en-IN" sz="1600" b="0" i="0" strike="noStrike" cap="none" spc="0" baseline="0" dirty="0" err="1">
                <a:solidFill>
                  <a:srgbClr val="000000"/>
                </a:solidFill>
                <a:effectLst/>
                <a:latin typeface="Helvetica"/>
                <a:ea typeface="Helvetica"/>
                <a:cs typeface="Helvetica"/>
                <a:hlinkClick r:id="rId3" history="0"/>
              </a:rPr>
              <a:t>i</a:t>
            </a:r>
            <a:r>
              <a:rPr lang="en-IN" sz="1600" b="0" i="0" strike="noStrike" cap="none" spc="0" baseline="0" dirty="0">
                <a:solidFill>
                  <a:srgbClr val="000000"/>
                </a:solidFill>
                <a:effectLst/>
                <a:latin typeface="Helvetica"/>
                <a:ea typeface="Helvetica"/>
                <a:cs typeface="Helvetica"/>
                <a:hlinkClick r:id="rId3" history="0"/>
              </a:rPr>
              <a:t> </a:t>
            </a:r>
            <a:r>
              <a:rPr lang="pl" sz="1600" b="0" i="0" strike="noStrike" cap="none" spc="0" baseline="0" dirty="0">
                <a:solidFill>
                  <a:srgbClr val="000000"/>
                </a:solidFill>
                <a:effectLst/>
                <a:latin typeface="Helvetica"/>
                <a:ea typeface="Helvetica"/>
                <a:cs typeface="Helvetica"/>
                <a:hlinkClick r:id="rId3" history="0"/>
              </a:rPr>
              <a:t>kamiennych (Karta zadań 2.2.7)</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4" history="0"/>
              </a:rPr>
              <a:t>Przewodnik dobrych praktyk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5" history="0"/>
              </a:rPr>
              <a:t>Przewodnik NEPSI dla małych</a:t>
            </a:r>
            <a:r>
              <a:rPr lang="en-IN" sz="1600" b="0" i="0" strike="noStrike" cap="none" spc="0" baseline="0" dirty="0">
                <a:solidFill>
                  <a:srgbClr val="000000"/>
                </a:solidFill>
                <a:effectLst/>
                <a:latin typeface="Helvetica"/>
                <a:ea typeface="Helvetica"/>
                <a:cs typeface="Helvetica"/>
                <a:hlinkClick r:id="rId5" history="0"/>
              </a:rPr>
              <a:t> </a:t>
            </a:r>
            <a:r>
              <a:rPr lang="en-IN" sz="1600" b="0" i="0" strike="noStrike" cap="none" spc="0" baseline="0" dirty="0" err="1">
                <a:solidFill>
                  <a:srgbClr val="000000"/>
                </a:solidFill>
                <a:effectLst/>
                <a:latin typeface="Helvetica"/>
                <a:ea typeface="Helvetica"/>
                <a:cs typeface="Helvetica"/>
                <a:hlinkClick r:id="rId5" history="0"/>
              </a:rPr>
              <a:t>i</a:t>
            </a:r>
            <a:r>
              <a:rPr lang="en-IN" sz="1600" b="0" i="0" strike="noStrike" cap="none" spc="0" baseline="0" dirty="0">
                <a:solidFill>
                  <a:srgbClr val="000000"/>
                </a:solidFill>
                <a:effectLst/>
                <a:latin typeface="Helvetica"/>
                <a:ea typeface="Helvetica"/>
                <a:cs typeface="Helvetica"/>
                <a:hlinkClick r:id="rId5" history="0"/>
              </a:rPr>
              <a:t> </a:t>
            </a:r>
            <a:r>
              <a:rPr lang="pl" sz="1600" b="0" i="0" strike="noStrike" cap="none" spc="0" baseline="0" dirty="0">
                <a:solidFill>
                  <a:srgbClr val="000000"/>
                </a:solidFill>
                <a:effectLst/>
                <a:latin typeface="Helvetica"/>
                <a:ea typeface="Helvetica"/>
                <a:cs typeface="Helvetica"/>
                <a:hlinkClick r:id="rId5" history="0"/>
              </a:rPr>
              <a:t>średnich przedsiębiorstw</a:t>
            </a:r>
          </a:p>
        </p:txBody>
      </p:sp>
      <p:sp>
        <p:nvSpPr>
          <p:cNvPr id="4" name="Rounded Rectangle 3">
            <a:extLst>
              <a:ext uri="{FF2B5EF4-FFF2-40B4-BE49-F238E27FC236}">
                <a16:creationId xmlns:a16="http://schemas.microsoft.com/office/drawing/2014/main" id="{F9F6C2B3-C478-8640-8DC5-5FE0011FBCC7}"/>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A26426C-73DF-7F44-9E81-93F6BA595F94}"/>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pl" b="0" i="0" strike="noStrike" cap="none" spc="0" baseline="0" dirty="0">
                <a:solidFill>
                  <a:srgbClr val="000000"/>
                </a:solidFill>
                <a:effectLst/>
                <a:latin typeface="Calibri"/>
                <a:ea typeface="Calibri"/>
                <a:cs typeface="Calibri"/>
              </a:rPr>
              <a:t>Więcej materiałów szkoleniowych na temat RKK znajdziesz na </a:t>
            </a:r>
            <a:r>
              <a:rPr lang="pl" b="1" i="0" strike="noStrike" cap="none" spc="0" baseline="0" dirty="0">
                <a:solidFill>
                  <a:srgbClr val="000000"/>
                </a:solidFill>
                <a:effectLst/>
                <a:latin typeface="Calibri"/>
                <a:ea typeface="Calibri"/>
                <a:cs typeface="Calibri"/>
              </a:rPr>
              <a:t>Platformie e-szkoleniowej NEPSI</a:t>
            </a:r>
            <a:r>
              <a:rPr lang="pl" b="0" i="0" strike="noStrike" cap="none" spc="0" baseline="0" dirty="0">
                <a:solidFill>
                  <a:srgbClr val="000000"/>
                </a:solidFill>
                <a:effectLst/>
                <a:latin typeface="Calibri"/>
                <a:ea typeface="Calibri"/>
                <a:cs typeface="Calibri"/>
              </a:rPr>
              <a:t> na stronie </a:t>
            </a:r>
            <a:r>
              <a:rPr lang="pl" b="0" i="0" strike="noStrike" cap="none" spc="0" baseline="0" dirty="0">
                <a:solidFill>
                  <a:srgbClr val="000000"/>
                </a:solidFill>
                <a:effectLst/>
                <a:latin typeface="Calibri"/>
                <a:ea typeface="Calibri"/>
                <a:cs typeface="Calibri"/>
                <a:hlinkClick r:id="rId6" history="0"/>
              </a:rPr>
              <a:t>training.nepsi.eu</a:t>
            </a:r>
          </a:p>
        </p:txBody>
      </p:sp>
    </p:spTree>
    <p:extLst>
      <p:ext uri="{BB962C8B-B14F-4D97-AF65-F5344CB8AC3E}">
        <p14:creationId xmlns:p14="http://schemas.microsoft.com/office/powerpoint/2010/main" val="9210200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PL" sz="2800" dirty="0"/>
              <a:t>WSTĘP (DLA INSTRUKTORA)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lIns="91440" tIns="45720" rIns="91440" bIns="45720" anchor="t"/>
          <a:lstStyle/>
          <a:p>
            <a:pPr>
              <a:lnSpc>
                <a:spcPts val="2400"/>
              </a:lnSpc>
            </a:pPr>
            <a:r>
              <a:rPr lang="pl-PL" sz="1800" dirty="0">
                <a:latin typeface="Helvetica"/>
                <a:cs typeface="Helvetica"/>
              </a:rPr>
              <a:t>NEPSI przygotował zestaw materiałów edukacyjnych do wykorzystania na etapie szkoleniowym procesu wdrażania Dobrych praktyk NEPSI.</a:t>
            </a:r>
          </a:p>
          <a:p>
            <a:pPr>
              <a:lnSpc>
                <a:spcPts val="2400"/>
              </a:lnSpc>
            </a:pPr>
            <a:r>
              <a:rPr lang="pl-PL" sz="1800" dirty="0">
                <a:latin typeface="Helvetica"/>
                <a:cs typeface="Helvetica"/>
              </a:rPr>
              <a:t>Każda z prezentacji szkoleniowych omawia temat istotny dla pracowników wszystkich branż stosujących materiały zawierające krzemionkę krystaliczną. Prezentacje zawierają informacje o związanych z danym tematem zagrożeniach wynikających z narażenia na pył, jak również dobre praktyki i dostępne środki umożliwiające ograniczanie tych zagrożeń. Szkolenie ma na celu zapewnienie informacji i wiedzy pracownikom, aby mogli skutecznie stosować środki kontroli i ograniczać narażenie na respirabilną krzemionkę krystaliczną (RKK) w miejscu pracy.</a:t>
            </a:r>
            <a:endParaRPr lang="pl-PL"/>
          </a:p>
          <a:p>
            <a:pPr>
              <a:lnSpc>
                <a:spcPts val="2400"/>
              </a:lnSpc>
            </a:pPr>
            <a:r>
              <a:rPr lang="pl-PL" sz="1800" dirty="0">
                <a:latin typeface="Helvetica"/>
                <a:cs typeface="Helvetica"/>
              </a:rPr>
              <a:t>Zgodnie z potrzebami prosimy uzupełnić tę prezentację o dodatkowe informacje na pustych slajdach i w polach tekstowych do tego przeznaczonych.</a:t>
            </a:r>
          </a:p>
        </p:txBody>
      </p:sp>
    </p:spTree>
    <p:extLst>
      <p:ext uri="{BB962C8B-B14F-4D97-AF65-F5344CB8AC3E}">
        <p14:creationId xmlns:p14="http://schemas.microsoft.com/office/powerpoint/2010/main" val="9767682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UWAGA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652757"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pl" sz="1800" b="0" i="0" strike="noStrike" cap="none" spc="0" baseline="0" dirty="0">
                <a:solidFill>
                  <a:srgbClr val="000000"/>
                </a:solidFill>
                <a:effectLst/>
                <a:latin typeface="Helvetica"/>
                <a:ea typeface="Helvetica"/>
                <a:cs typeface="Helvetica"/>
              </a:rPr>
              <a:t>Niniejsza prezentacja szkoleniowa ma charakter doradczy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zawiera treści informacyjne. Przedstawione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niej informacje nie stanowią norm ani przepisów. Nie tworzą one także nowych zobowiązań ani nie zmieniają zobowiązań już istniejących, wynikających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przepisów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polityki zdrowotnej.</a:t>
            </a:r>
          </a:p>
        </p:txBody>
      </p:sp>
    </p:spTree>
    <p:extLst>
      <p:ext uri="{BB962C8B-B14F-4D97-AF65-F5344CB8AC3E}">
        <p14:creationId xmlns:p14="http://schemas.microsoft.com/office/powerpoint/2010/main" val="17144235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WSTĘP</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080758" cy="3682369"/>
          </a:xfrm>
        </p:spPr>
        <p:txBody>
          <a:bodyPr/>
          <a:lstStyle/>
          <a:p>
            <a:pPr>
              <a:lnSpc>
                <a:spcPts val="2400"/>
              </a:lnSpc>
              <a:spcBef>
                <a:spcPts val="600"/>
              </a:spcBef>
            </a:pPr>
            <a:r>
              <a:rPr lang="pl" sz="1800" b="1" i="0" strike="noStrike" cap="none" spc="0" baseline="0" dirty="0">
                <a:solidFill>
                  <a:srgbClr val="000000"/>
                </a:solidFill>
                <a:effectLst/>
                <a:latin typeface="Helvetica"/>
                <a:ea typeface="Helvetica"/>
                <a:cs typeface="Helvetica"/>
              </a:rPr>
              <a:t>Zdobycie wiedzy na temat tego, jak się chronić przez zagrożeniami związanymi</a:t>
            </a:r>
            <a:r>
              <a:rPr lang="en-IN" sz="1800" b="1" i="0" strike="noStrike" cap="none" spc="0" baseline="0" dirty="0">
                <a:solidFill>
                  <a:srgbClr val="000000"/>
                </a:solidFill>
                <a:effectLst/>
                <a:latin typeface="Helvetica"/>
                <a:ea typeface="Helvetica"/>
                <a:cs typeface="Helvetica"/>
              </a:rPr>
              <a:t> z </a:t>
            </a:r>
            <a:r>
              <a:rPr lang="pl" sz="1800" b="1" i="0" strike="noStrike" cap="none" spc="0" baseline="0" dirty="0">
                <a:solidFill>
                  <a:srgbClr val="000000"/>
                </a:solidFill>
                <a:effectLst/>
                <a:latin typeface="Helvetica"/>
                <a:ea typeface="Helvetica"/>
                <a:cs typeface="Helvetica"/>
              </a:rPr>
              <a:t>pracą, to priorytet.</a:t>
            </a:r>
          </a:p>
          <a:p>
            <a:pPr>
              <a:lnSpc>
                <a:spcPts val="2400"/>
              </a:lnSpc>
              <a:spcBef>
                <a:spcPts val="600"/>
              </a:spcBef>
            </a:pPr>
            <a:r>
              <a:rPr lang="pl" sz="1800" b="0" i="0" strike="noStrike" cap="none" spc="0" baseline="0" dirty="0">
                <a:solidFill>
                  <a:srgbClr val="000000"/>
                </a:solidFill>
                <a:effectLst/>
                <a:latin typeface="Helvetica"/>
                <a:ea typeface="Helvetica"/>
                <a:cs typeface="Helvetica"/>
              </a:rPr>
              <a:t>Niniejsze szkolenie pozwala zdobyć wiedzę na temat:</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Zagrożeń zdrowia związanych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procesami przemysłowymi</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wysokim zużyciu energii, które mogą powodować narażenie na szkodliwy pył zawierający respirabilną krzemionkę krystaliczną (RKK)</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Dobrych praktyk, jakie należy stosować podczas cięcia, mielenia</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szlifowania</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FF0000"/>
                </a:solidFill>
                <a:effectLst/>
                <a:latin typeface="Helvetica"/>
                <a:ea typeface="Helvetica"/>
                <a:cs typeface="Helvetica"/>
              </a:rPr>
              <a:t>Miejsce na tekst instruktora –</a:t>
            </a:r>
            <a:r>
              <a:rPr lang="en-IN" sz="1800" b="0" i="0" strike="noStrike" cap="none" spc="0" baseline="0" dirty="0">
                <a:solidFill>
                  <a:srgbClr val="FF0000"/>
                </a:solidFill>
                <a:effectLst/>
                <a:latin typeface="Helvetica"/>
                <a:ea typeface="Helvetica"/>
                <a:cs typeface="Helvetica"/>
              </a:rPr>
              <a:t> w </a:t>
            </a:r>
            <a:r>
              <a:rPr lang="pl" sz="1800" b="0" i="0" strike="noStrike" cap="none" spc="0" baseline="0" dirty="0">
                <a:solidFill>
                  <a:srgbClr val="FF0000"/>
                </a:solidFill>
                <a:effectLst/>
                <a:latin typeface="Helvetica"/>
                <a:ea typeface="Helvetica"/>
                <a:cs typeface="Helvetica"/>
              </a:rPr>
              <a:t>przypadku dodania własnego slajdu należy podać krótki opis materiału</a:t>
            </a:r>
          </a:p>
          <a:p>
            <a:pPr marL="285750" indent="-285750">
              <a:lnSpc>
                <a:spcPts val="2400"/>
              </a:lnSpc>
              <a:buFont typeface="Arial" panose="020B0604020202020204" pitchFamily="34" charset="0"/>
              <a:buChar char="•"/>
            </a:pPr>
            <a:endParaRPr lang="en-US" sz="1800" dirty="0"/>
          </a:p>
        </p:txBody>
      </p:sp>
      <p:pic>
        <p:nvPicPr>
          <p:cNvPr id="7" name="Picture Placeholder 6">
            <a:extLst>
              <a:ext uri="{FF2B5EF4-FFF2-40B4-BE49-F238E27FC236}">
                <a16:creationId xmlns:a16="http://schemas.microsoft.com/office/drawing/2014/main" id="{E162198D-79DB-734C-87A2-ABD95B552A4E}"/>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6086" t="355" r="11196" b="-355"/>
          <a:stretch/>
        </p:blipFill>
        <p:spPr>
          <a:xfrm>
            <a:off x="6921062" y="1608138"/>
            <a:ext cx="4896288" cy="4437062"/>
          </a:xfrm>
          <a:prstGeom prst="rect">
            <a:avLst/>
          </a:prstGeom>
        </p:spPr>
      </p:pic>
    </p:spTree>
    <p:extLst>
      <p:ext uri="{BB962C8B-B14F-4D97-AF65-F5344CB8AC3E}">
        <p14:creationId xmlns:p14="http://schemas.microsoft.com/office/powerpoint/2010/main" val="38932347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64204"/>
          </a:xfrm>
        </p:spPr>
        <p:txBody>
          <a:bodyPr/>
          <a:lstStyle/>
          <a:p>
            <a:pPr>
              <a:lnSpc>
                <a:spcPct val="100000"/>
              </a:lnSpc>
            </a:pPr>
            <a:r>
              <a:rPr lang="pl" sz="2800" b="1" i="0" strike="noStrike" cap="none" spc="0" baseline="0">
                <a:solidFill>
                  <a:srgbClr val="F6A317"/>
                </a:solidFill>
                <a:effectLst/>
                <a:latin typeface="Helvetica"/>
                <a:ea typeface="Helvetica"/>
                <a:cs typeface="Helvetica"/>
              </a:rPr>
              <a:t>METODY KONTROLI PYŁU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Procesy cięcia, mielenia</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szlifowania mogą być kontrolowane przy użyciu pięciu głównych metod kontroli pyłu.</a:t>
            </a:r>
          </a:p>
        </p:txBody>
      </p:sp>
      <p:pic>
        <p:nvPicPr>
          <p:cNvPr id="22" name="Picture 21" descr="A screenshot of a cell phone&#10;&#10;Description automatically generated">
            <a:extLst>
              <a:ext uri="{FF2B5EF4-FFF2-40B4-BE49-F238E27FC236}">
                <a16:creationId xmlns:a16="http://schemas.microsoft.com/office/drawing/2014/main" id="{0C3E95A4-9A8B-C446-91F2-E49E43E8E5E4}"/>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B7D87F1-9332-954A-A5D9-C33622B8DADE}"/>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A8A33C-FD5E-B444-8C1C-47CBB24481C4}"/>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4D3CBCD3-466E-3941-AEC0-CA76380AA81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26DD331-3F86-474B-8334-16415F3C1E2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A69E7720-2E41-7D45-853A-A06F5B694215}"/>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DOBRA HIGIENA / SPRZĄTANIE</a:t>
            </a:r>
          </a:p>
          <a:p>
            <a:r>
              <a:rPr lang="pl" sz="1200" b="0" i="0" strike="noStrike" cap="none" spc="0" baseline="0" dirty="0">
                <a:solidFill>
                  <a:srgbClr val="000000"/>
                </a:solidFill>
                <a:effectLst/>
                <a:latin typeface="Calibri"/>
                <a:ea typeface="Calibri"/>
                <a:cs typeface="Calibri"/>
              </a:rPr>
              <a:t>Pranie odzieży roboczej</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odkurzanie pyłu wytwarzanego</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procesach zapobiegają gromadzeniu się pyłu</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biegiem czasu – czyste miejsce pracy jest bezpieczne.</a:t>
            </a:r>
          </a:p>
          <a:p>
            <a:endParaRPr lang="en-US" dirty="0"/>
          </a:p>
        </p:txBody>
      </p:sp>
      <p:sp>
        <p:nvSpPr>
          <p:cNvPr id="28" name="TextBox 27">
            <a:extLst>
              <a:ext uri="{FF2B5EF4-FFF2-40B4-BE49-F238E27FC236}">
                <a16:creationId xmlns:a16="http://schemas.microsoft.com/office/drawing/2014/main" id="{3FE44123-8ABF-2E4F-9FE1-EFCB72E5C393}"/>
              </a:ext>
            </a:extLst>
          </p:cNvPr>
          <p:cNvSpPr txBox="1"/>
          <p:nvPr/>
        </p:nvSpPr>
        <p:spPr>
          <a:xfrm>
            <a:off x="6579514" y="3394767"/>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ZAMKNIĘTA PRZESTRZEŃ</a:t>
            </a:r>
          </a:p>
          <a:p>
            <a:pPr>
              <a:spcAft>
                <a:spcPts val="300"/>
              </a:spcAft>
            </a:pPr>
            <a:r>
              <a:rPr lang="pl" sz="1200" b="0" i="0" strike="noStrike" cap="none" spc="0" baseline="0" dirty="0">
                <a:solidFill>
                  <a:srgbClr val="000000"/>
                </a:solidFill>
                <a:effectLst/>
                <a:latin typeface="Calibri"/>
                <a:ea typeface="Calibri"/>
                <a:cs typeface="Calibri"/>
              </a:rPr>
              <a:t>Prowadzenie procesów wytwarzających RKK</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szczelnym środowisku zapobiega narażeniu na pył</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a:t>
            </a:r>
          </a:p>
          <a:p>
            <a:pPr>
              <a:spcAft>
                <a:spcPts val="300"/>
              </a:spcAft>
            </a:pPr>
            <a:endParaRPr lang="en-US" dirty="0"/>
          </a:p>
        </p:txBody>
      </p:sp>
      <p:sp>
        <p:nvSpPr>
          <p:cNvPr id="29" name="TextBox 28">
            <a:extLst>
              <a:ext uri="{FF2B5EF4-FFF2-40B4-BE49-F238E27FC236}">
                <a16:creationId xmlns:a16="http://schemas.microsoft.com/office/drawing/2014/main" id="{4CE28E2B-582D-844D-B4B1-C0DEBFF6DE89}"/>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ODPYLANIE/WENTYLACJA</a:t>
            </a:r>
          </a:p>
          <a:p>
            <a:pPr>
              <a:spcAft>
                <a:spcPts val="300"/>
              </a:spcAft>
            </a:pPr>
            <a:r>
              <a:rPr lang="pl" sz="1200" b="0" i="0" strike="noStrike" cap="none" spc="0" baseline="0" dirty="0">
                <a:solidFill>
                  <a:srgbClr val="000000"/>
                </a:solidFill>
                <a:effectLst/>
                <a:latin typeface="Calibri"/>
                <a:ea typeface="Calibri"/>
                <a:cs typeface="Calibri"/>
              </a:rPr>
              <a:t>Wychwytywanie RKK</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 zanim zostaniemy na nią narażeni,</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zastępowanie zanieczyszczonego powietrza czystym powietrzem.</a:t>
            </a:r>
          </a:p>
          <a:p>
            <a:endParaRPr lang="en-US" dirty="0"/>
          </a:p>
        </p:txBody>
      </p:sp>
      <p:sp>
        <p:nvSpPr>
          <p:cNvPr id="30" name="TextBox 29">
            <a:extLst>
              <a:ext uri="{FF2B5EF4-FFF2-40B4-BE49-F238E27FC236}">
                <a16:creationId xmlns:a16="http://schemas.microsoft.com/office/drawing/2014/main" id="{D52B33F1-1E77-A14B-80D0-0990CE15EC23}"/>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SPRZĘT OCHRONNY</a:t>
            </a:r>
          </a:p>
          <a:p>
            <a:r>
              <a:rPr lang="pl" sz="1200" b="0" i="0" strike="noStrike" cap="none" spc="0" baseline="0" dirty="0">
                <a:solidFill>
                  <a:srgbClr val="000000"/>
                </a:solidFill>
                <a:effectLst/>
                <a:latin typeface="Calibri"/>
                <a:ea typeface="Calibri"/>
                <a:cs typeface="Calibri"/>
              </a:rPr>
              <a:t>ŚOI (np. maski) chronią pracowników przed pyłem, gdy wszystkie inne środki kontroli nie zapewniają wystarczającej kontroli ryzyka związanego</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narażeniem.</a:t>
            </a:r>
          </a:p>
          <a:p>
            <a:endParaRPr lang="en-US" dirty="0"/>
          </a:p>
        </p:txBody>
      </p:sp>
      <p:sp>
        <p:nvSpPr>
          <p:cNvPr id="31" name="TextBox 30">
            <a:extLst>
              <a:ext uri="{FF2B5EF4-FFF2-40B4-BE49-F238E27FC236}">
                <a16:creationId xmlns:a16="http://schemas.microsoft.com/office/drawing/2014/main" id="{C01142F5-C396-4C4A-89C4-3CDB4B95FD27}"/>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WODA</a:t>
            </a:r>
          </a:p>
          <a:p>
            <a:pPr>
              <a:spcAft>
                <a:spcPts val="300"/>
              </a:spcAft>
            </a:pPr>
            <a:r>
              <a:rPr lang="pl" sz="1200" b="0" i="0" strike="noStrike" cap="none" spc="0" baseline="0" dirty="0">
                <a:solidFill>
                  <a:srgbClr val="000000"/>
                </a:solidFill>
                <a:effectLst/>
                <a:latin typeface="Calibri"/>
                <a:ea typeface="Calibri"/>
                <a:cs typeface="Calibri"/>
              </a:rPr>
              <a:t>Mokre procesy zapobiegają unoszeniu się pyłu</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powietrze, gdyż woda wychwytuje jego cząsteczki.</a:t>
            </a:r>
          </a:p>
          <a:p>
            <a:pPr>
              <a:spcAft>
                <a:spcPts val="300"/>
              </a:spcAft>
            </a:pPr>
            <a:endParaRPr lang="en-US" dirty="0"/>
          </a:p>
        </p:txBody>
      </p:sp>
    </p:spTree>
    <p:extLst>
      <p:ext uri="{BB962C8B-B14F-4D97-AF65-F5344CB8AC3E}">
        <p14:creationId xmlns:p14="http://schemas.microsoft.com/office/powerpoint/2010/main" val="852496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4724921"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ZAGROŻENIA ZWIĄZANE Z TYM DZIAŁANIEM</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Działanie to może wiązać się</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dużą ilością pyłu.</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Długoterminowe narażenie na wysoki poziom RKK może powodować ciężką chorobę płuc.</a:t>
            </a:r>
          </a:p>
          <a:p>
            <a:pPr>
              <a:lnSpc>
                <a:spcPts val="2400"/>
              </a:lnSpc>
            </a:pPr>
            <a:r>
              <a:rPr lang="pl" sz="1800" b="0" i="0" strike="noStrike" cap="none" spc="0" baseline="0" dirty="0">
                <a:solidFill>
                  <a:srgbClr val="000000"/>
                </a:solidFill>
                <a:effectLst/>
                <a:latin typeface="Helvetica"/>
                <a:ea typeface="Helvetica"/>
                <a:cs typeface="Helvetica"/>
              </a:rPr>
              <a:t>Ważne jest, byśmy każdego dnia chronili się przed narażeniem na pył zawieszony</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powietrzu. </a:t>
            </a:r>
          </a:p>
          <a:p>
            <a:pPr>
              <a:lnSpc>
                <a:spcPts val="2400"/>
              </a:lnSpc>
            </a:pPr>
            <a:r>
              <a:rPr lang="pl" sz="1800" b="0" i="0" strike="noStrike" cap="none" spc="0" baseline="0" dirty="0">
                <a:solidFill>
                  <a:srgbClr val="000000"/>
                </a:solidFill>
                <a:effectLst/>
                <a:latin typeface="Helvetica"/>
                <a:ea typeface="Helvetica"/>
                <a:cs typeface="Helvetica"/>
              </a:rPr>
              <a:t>Stosując dzisiaj dobre praktyki, chronimy swoje przyszłe zdrowie.</a:t>
            </a:r>
          </a:p>
          <a:p>
            <a:pPr>
              <a:lnSpc>
                <a:spcPts val="2400"/>
              </a:lnSpc>
            </a:pPr>
            <a:r>
              <a:rPr lang="pl" sz="1800" b="0" i="0" strike="noStrike" cap="none" spc="0" baseline="0" dirty="0">
                <a:solidFill>
                  <a:srgbClr val="000000"/>
                </a:solidFill>
                <a:effectLst/>
                <a:latin typeface="Helvetica"/>
                <a:ea typeface="Helvetica"/>
                <a:cs typeface="Helvetica"/>
              </a:rPr>
              <a:t>Jak spędzisz swoją emeryturę?</a:t>
            </a:r>
          </a:p>
        </p:txBody>
      </p:sp>
      <p:pic>
        <p:nvPicPr>
          <p:cNvPr id="7" name="Picture Placeholder 6" descr="A picture containing person, indoor, bed, room&#10;&#10;Description automatically generated">
            <a:extLst>
              <a:ext uri="{FF2B5EF4-FFF2-40B4-BE49-F238E27FC236}">
                <a16:creationId xmlns:a16="http://schemas.microsoft.com/office/drawing/2014/main" id="{DF3F899B-D30C-E144-8421-4C4567D76F4E}"/>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E1BCBA96-62D3-A543-BB6F-692BFC03EE21}"/>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3918061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dirty="0">
                <a:solidFill>
                  <a:srgbClr val="F6A317"/>
                </a:solidFill>
                <a:effectLst/>
                <a:latin typeface="Helvetica"/>
                <a:ea typeface="Helvetica"/>
                <a:cs typeface="Helvetica"/>
              </a:rPr>
              <a:t>JAK PROCESY O WYSOKIM ZUŻYCIU ENERGII WYTWARZAJĄ RKK</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819876"/>
            <a:ext cx="10333122" cy="3601153"/>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Cięcie, mielenie</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szlifowanie to procesy</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wysokim zużyciu energii, które mogą wytwarzać duże ilości pyłu podczas obróbki pewnych materiałów.</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Pył pochodzący</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wielu materiałów przemysłowych (np. piaskowca) stwarza zagrożenie. Aby zmniejszyć narażenie na pył, konieczne jest stosowanie środków kontroli.</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Wytwarzany pył może zawierać respirabilną krzemionkę krystaliczną (RKK). Wdychanie jej przez dłuższy okres może prowadzić do krzemicy.</a:t>
            </a:r>
          </a:p>
        </p:txBody>
      </p:sp>
    </p:spTree>
    <p:extLst>
      <p:ext uri="{BB962C8B-B14F-4D97-AF65-F5344CB8AC3E}">
        <p14:creationId xmlns:p14="http://schemas.microsoft.com/office/powerpoint/2010/main" val="42100387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NARZĘDZIA, KTÓRE WYTWARZAJĄ PYŁ</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nchor="t"/>
          <a:lstStyle/>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Szlifierki kątowe</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Nożyce kątowe</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Przecinarki</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Bruzdownice elektryczne</a:t>
            </a:r>
          </a:p>
          <a:p>
            <a:pPr marL="285750" indent="-285750">
              <a:lnSpc>
                <a:spcPts val="2400"/>
              </a:lnSpc>
              <a:buFont typeface="Arial" panose="020B0604020202020204" pitchFamily="34" charset="0"/>
              <a:buChar char="•"/>
            </a:pPr>
            <a:r>
              <a:rPr lang="pl" sz="1800" b="0" i="0" strike="noStrike" cap="none" spc="0" baseline="0">
                <a:solidFill>
                  <a:srgbClr val="000000"/>
                </a:solidFill>
                <a:effectLst/>
                <a:latin typeface="Helvetica"/>
                <a:ea typeface="Helvetica"/>
                <a:cs typeface="Helvetica"/>
              </a:rPr>
              <a:t>Wiertarki</a:t>
            </a:r>
          </a:p>
          <a:p>
            <a:pPr>
              <a:lnSpc>
                <a:spcPts val="2400"/>
              </a:lnSpc>
            </a:pPr>
            <a:endParaRPr lang="en-US" sz="1800">
              <a:latin typeface="Helvetica"/>
              <a:cs typeface="Helvetica"/>
            </a:endParaRPr>
          </a:p>
        </p:txBody>
      </p:sp>
      <p:pic>
        <p:nvPicPr>
          <p:cNvPr id="7" name="Picture Placeholder 6">
            <a:extLst>
              <a:ext uri="{FF2B5EF4-FFF2-40B4-BE49-F238E27FC236}">
                <a16:creationId xmlns:a16="http://schemas.microsoft.com/office/drawing/2014/main" id="{CB735493-A51E-DF43-87EC-B5F05AD312B9}"/>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844762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a:xfrm>
            <a:off x="777245" y="1640901"/>
            <a:ext cx="5245184"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PRZED CIĘCIEM, MIELENIEM I SZLIFOWANIEM</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lstStyle/>
          <a:p>
            <a:pPr marL="285750" indent="-28575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Upewniaj się, że miejsce pracy posiada dobrą wentylację</a:t>
            </a:r>
          </a:p>
          <a:p>
            <a:pPr marL="285750" indent="-28575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Sprawdzaj sprzęt pod kątem śladów uszkodzeń</a:t>
            </a:r>
          </a:p>
          <a:p>
            <a:pPr marL="285750" indent="-28575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W przypadku używania systemu odpylania sprawdzaj, czy jest sprawny</a:t>
            </a:r>
          </a:p>
          <a:p>
            <a:pPr marL="285750" indent="-285750">
              <a:lnSpc>
                <a:spcPct val="1000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Oczyszczaj płyty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maszyny bieżącą wodą</a:t>
            </a:r>
          </a:p>
          <a:p>
            <a:pPr>
              <a:lnSpc>
                <a:spcPct val="100000"/>
              </a:lnSpc>
            </a:pPr>
            <a:endParaRPr lang="en-US" sz="1800" dirty="0"/>
          </a:p>
        </p:txBody>
      </p:sp>
      <p:pic>
        <p:nvPicPr>
          <p:cNvPr id="8" name="Picture Placeholder 7">
            <a:extLst>
              <a:ext uri="{FF2B5EF4-FFF2-40B4-BE49-F238E27FC236}">
                <a16:creationId xmlns:a16="http://schemas.microsoft.com/office/drawing/2014/main" id="{D4945BFB-A30B-6C43-8E3C-484DA302B2D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5845" r="5845"/>
          <a:stretch>
            <a:fillRect/>
          </a:stretch>
        </p:blipFill>
        <p:spPr>
          <a:prstGeom prst="rect">
            <a:avLst/>
          </a:prstGeom>
        </p:spPr>
      </p:pic>
    </p:spTree>
    <p:extLst>
      <p:ext uri="{BB962C8B-B14F-4D97-AF65-F5344CB8AC3E}">
        <p14:creationId xmlns:p14="http://schemas.microsoft.com/office/powerpoint/2010/main" val="30649003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Props1.xml><?xml version="1.0" encoding="utf-8"?>
<ds:datastoreItem xmlns:ds="http://schemas.openxmlformats.org/officeDocument/2006/customXml" ds:itemID="{8B641BC4-4102-40D8-B953-3611F99995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7D545FEE-AD81-4023-B6AC-5CAEA335ED97}">
  <ds:schemaRefs>
    <ds:schemaRef ds:uri="http://schemas.microsoft.com/office/infopath/2007/PartnerControls"/>
    <ds:schemaRef ds:uri="http://schemas.microsoft.com/office/2006/documentManagement/types"/>
    <ds:schemaRef ds:uri="http://purl.org/dc/dcmitype/"/>
    <ds:schemaRef ds:uri="http://purl.org/dc/elements/1.1/"/>
    <ds:schemaRef ds:uri="d8ecf516-e360-4672-81b9-68723bedb71f"/>
    <ds:schemaRef ds:uri="http://purl.org/dc/terms/"/>
    <ds:schemaRef ds:uri="http://schemas.microsoft.com/office/2006/metadata/properties"/>
    <ds:schemaRef ds:uri="http://schemas.openxmlformats.org/package/2006/metadata/core-properties"/>
    <ds:schemaRef ds:uri="6d9d7403-2d8c-4818-ae25-2c5629bc733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81</TotalTime>
  <Words>1142</Words>
  <Application>Microsoft Macintosh PowerPoint</Application>
  <PresentationFormat>Widescreen</PresentationFormat>
  <Paragraphs>103</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41</cp:revision>
  <dcterms:created xsi:type="dcterms:W3CDTF">2020-06-26T09:56:53Z</dcterms:created>
  <dcterms:modified xsi:type="dcterms:W3CDTF">2024-11-13T10:49:37Z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