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80" r:id="rId6"/>
    <p:sldId id="273" r:id="rId7"/>
    <p:sldId id="272" r:id="rId8"/>
    <p:sldId id="275" r:id="rId9"/>
    <p:sldId id="276" r:id="rId10"/>
    <p:sldId id="260" r:id="rId11"/>
    <p:sldId id="274" r:id="rId12"/>
    <p:sldId id="277" r:id="rId13"/>
    <p:sldId id="279" r:id="rId14"/>
    <p:sldId id="266" r:id="rId15"/>
    <p:sldId id="264" r:id="rId16"/>
    <p:sldId id="278" r:id="rId17"/>
    <p:sldId id="281" r:id="rId18"/>
    <p:sldId id="26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Jones" initials="JJ" lastIdx="0" clrIdx="0">
    <p:extLst>
      <p:ext uri="{19B8F6BF-5375-455C-9EA6-DF929625EA0E}">
        <p15:presenceInfo xmlns:p15="http://schemas.microsoft.com/office/powerpoint/2012/main" userId="S::jeremy.jones@leidar.com::37de2d04-ce17-4de6-a131-ce4cc90505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C2694-770B-0945-884E-439F56319AFD}" v="1" dt="2020-12-09T20:31:24.619"/>
    <p1510:client id="{77CB9B70-996F-419C-888D-6D822665CE40}" v="3" dt="2022-09-27T13:37:17.8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81" autoAdjust="0"/>
    <p:restoredTop sz="78639" autoAdjust="0"/>
  </p:normalViewPr>
  <p:slideViewPr>
    <p:cSldViewPr snapToGrid="0">
      <p:cViewPr varScale="1">
        <p:scale>
          <a:sx n="95" d="100"/>
          <a:sy n="95" d="100"/>
        </p:scale>
        <p:origin x="1768"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de" sz="1200" b="0" i="0" strike="noStrike" cap="none" spc="0" baseline="0" dirty="0">
                <a:solidFill>
                  <a:srgbClr val="808080"/>
                </a:solidFill>
                <a:effectLst/>
                <a:latin typeface="+mn-lt"/>
                <a:ea typeface="Calibri"/>
                <a:cs typeface="Calibri"/>
              </a:rPr>
              <a:t>HINWEIS ZUR FAIREN VERWENDUNG: Dieses Dokument kann urheberrechtlich geschütztes Material enthalten, dessen Verwendung nicht immer ausdrücklich vom Urheberrechtsinhaber genehmigt wurde. Wir erstellen diese Materialien im Rahmen unserer Bemühungen, das Verständnis für die von alveolengängigem kristallinem Siliziumdioxid (RCS) ausgehenden Gefahren zu fördern.</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2</a:t>
            </a:fld>
            <a:endParaRPr lang="en-US"/>
          </a:p>
        </p:txBody>
      </p:sp>
    </p:spTree>
    <p:extLst>
      <p:ext uri="{BB962C8B-B14F-4D97-AF65-F5344CB8AC3E}">
        <p14:creationId xmlns:p14="http://schemas.microsoft.com/office/powerpoint/2010/main" val="44618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901075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96255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Eine übermäßige Belastung durch alveolengängiges kristallines Siliziumdioxid (RCS) kann langfristig zu ernsthaften Gesundheitsproblemen führen. Aus diesem Grund ist es wichtig, dass alle Arbeitskräfte bewährte Praktiken kennen, die die Belastung durch Quarzstaub begrenzen oder eliminieren. </a:t>
            </a:r>
          </a:p>
          <a:p>
            <a:endParaRPr lang="en-US" sz="1200" b="0" i="0" u="none" strike="noStrike" kern="1200" dirty="0">
              <a:solidFill>
                <a:schemeClr val="tx1"/>
              </a:solidFill>
              <a:effectLst/>
              <a:latin typeface="+mn-lt"/>
              <a:ea typeface="+mn-ea"/>
              <a:cs typeface="+mn-cs"/>
            </a:endParaRPr>
          </a:p>
          <a:p>
            <a:r>
              <a:rPr lang="de" sz="1200" b="0" i="0" strike="noStrike" cap="none" spc="0" baseline="0" dirty="0">
                <a:solidFill>
                  <a:srgbClr val="000000"/>
                </a:solidFill>
                <a:effectLst/>
                <a:latin typeface="+mn-lt"/>
                <a:ea typeface="Calibri"/>
                <a:cs typeface="Calibri"/>
              </a:rPr>
              <a:t>Diese Schulung beinhaltet grundlegende Informationen über kristalline Kieselsäure (RCS).</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14643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546122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921385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1055512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975328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209661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955672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de" sz="1000" b="0" i="0" strike="noStrike" cap="none" spc="0" baseline="0">
                <a:solidFill>
                  <a:srgbClr val="000000"/>
                </a:solidFill>
                <a:effectLst/>
                <a:latin typeface="Helvetica"/>
                <a:ea typeface="Helvetica"/>
                <a:cs typeface="Helvetica"/>
              </a:rPr>
              <a:t>Dieses Schulungspaket wurde als Teil des NEPSI-Handbuchs für bewährte Praktiken entwickelt – mehr Infos auf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5366B3-A96E-EA4E-B349-6DB4608F06A6}"/>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7" name="Text Placeholder 4">
            <a:extLst>
              <a:ext uri="{FF2B5EF4-FFF2-40B4-BE49-F238E27FC236}">
                <a16:creationId xmlns:a16="http://schemas.microsoft.com/office/drawing/2014/main" id="{1EE8AA19-9B18-934D-8071-A0234AFA1771}"/>
              </a:ext>
            </a:extLst>
          </p:cNvPr>
          <p:cNvSpPr txBox="1"/>
          <p:nvPr userDrawn="1"/>
        </p:nvSpPr>
        <p:spPr>
          <a:xfrm>
            <a:off x="8007531" y="429114"/>
            <a:ext cx="3809820"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r" defTabSz="914400" rtl="0" eaLnBrk="1" fontAlgn="auto" latinLnBrk="0" hangingPunct="1">
              <a:lnSpc>
                <a:spcPct val="90000"/>
              </a:lnSpc>
              <a:spcBef>
                <a:spcPts val="1000"/>
              </a:spcBef>
              <a:spcAft>
                <a:spcPct val="0"/>
              </a:spcAft>
              <a:buClrTx/>
              <a:buSzTx/>
              <a:buFontTx/>
              <a:buNone/>
              <a:defRPr/>
            </a:pPr>
            <a:r>
              <a:rPr lang="de" sz="1400" b="1" i="0" strike="noStrike" cap="none" spc="0" baseline="0">
                <a:solidFill>
                  <a:srgbClr val="F6A317"/>
                </a:solidFill>
                <a:effectLst/>
                <a:latin typeface="Helvetica"/>
                <a:ea typeface="Helvetica"/>
                <a:cs typeface="Helvetica"/>
              </a:rPr>
              <a:t>ALLGEMEINE EINFÜHRUNG ZU ALVEOLENGÄNGIGEM KRISTALLINEM SILIZIUMDIOXID</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6"/>
            <a:ext cx="7534275" cy="1326113"/>
          </a:xfrm>
        </p:spPr>
        <p:txBody>
          <a:bodyPr anchor="t"/>
          <a:lstStyle/>
          <a:p>
            <a:pPr>
              <a:lnSpc>
                <a:spcPct val="100000"/>
              </a:lnSpc>
            </a:pPr>
            <a:r>
              <a:rPr lang="de" sz="2800" b="1" i="0" strike="noStrike" cap="none" spc="0" baseline="0" dirty="0">
                <a:solidFill>
                  <a:srgbClr val="FFFFFF"/>
                </a:solidFill>
                <a:effectLst/>
                <a:latin typeface="Helvetica"/>
                <a:ea typeface="Helvetica"/>
                <a:cs typeface="Helvetica"/>
              </a:rPr>
              <a:t>ALLGEMEINE EINFÜHRUNG ZU ALVEOLENGÄNGIGEM KRISTALLINEM SILIZIUMDIOXID</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285469"/>
            <a:ext cx="7534275" cy="850900"/>
          </a:xfrm>
        </p:spPr>
        <p:txBody>
          <a:bodyPr/>
          <a:lstStyle/>
          <a:p>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857037" cy="850900"/>
          </a:xfrm>
        </p:spPr>
        <p:txBody>
          <a:bodyPr/>
          <a:lstStyle/>
          <a:p>
            <a:pPr>
              <a:lnSpc>
                <a:spcPct val="100000"/>
              </a:lnSpc>
              <a:spcBef>
                <a:spcPct val="0"/>
              </a:spcBef>
            </a:pPr>
            <a:r>
              <a:rPr lang="de" sz="2800" b="1" i="0" strike="noStrike" cap="none" spc="0" baseline="0">
                <a:solidFill>
                  <a:srgbClr val="F6A317"/>
                </a:solidFill>
                <a:effectLst/>
                <a:latin typeface="Helvetica"/>
                <a:ea typeface="Helvetica"/>
                <a:cs typeface="Helvetica"/>
              </a:rPr>
              <a:t>TECHNIKEN ZUR STAUBMINIMIERUNG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de" sz="1800" b="0" i="0" strike="noStrike" cap="none" spc="0" baseline="0">
                <a:solidFill>
                  <a:srgbClr val="000000"/>
                </a:solidFill>
                <a:effectLst/>
                <a:latin typeface="Helvetica"/>
                <a:ea typeface="Helvetica"/>
                <a:cs typeface="Helvetica"/>
              </a:rPr>
              <a:t>Es gibt fünf wichtige Techniken zur Staubminimierung, die zur Bewältigung von RCS eingesetzt werden und die Teil der bewährten Praktiken von NEPSI sind.</a:t>
            </a:r>
          </a:p>
        </p:txBody>
      </p:sp>
      <p:pic>
        <p:nvPicPr>
          <p:cNvPr id="22" name="Picture 21" descr="A screenshot of a cell phone&#10;&#10;Description automatically generated">
            <a:extLst>
              <a:ext uri="{FF2B5EF4-FFF2-40B4-BE49-F238E27FC236}">
                <a16:creationId xmlns:a16="http://schemas.microsoft.com/office/drawing/2014/main" id="{6F8956E3-45A5-6E4F-988E-E3C8522E29A7}"/>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14CE66F1-0094-A24B-9C59-EFC75E82EA3C}"/>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0A06FE69-E1C7-8C40-950E-1CBB5C5772EE}"/>
              </a:ext>
            </a:extLst>
          </p:cNvPr>
          <p:cNvPicPr>
            <a:picLocks noChangeAspect="1"/>
          </p:cNvPicPr>
          <p:nvPr/>
        </p:nvPicPr>
        <p:blipFill>
          <a:blip r:embed="rId3"/>
          <a:srcRect l="7057" t="9146" r="76967" b="66230"/>
          <a:stretch>
            <a:fillRect/>
          </a:stretch>
        </p:blipFill>
        <p:spPr>
          <a:xfrm>
            <a:off x="5365058" y="3636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CFAD72FA-DEFB-534E-8C57-A3697D0FDC40}"/>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49EBACDE-E94B-CF4D-8EE1-977BD02BA990}"/>
              </a:ext>
            </a:extLst>
          </p:cNvPr>
          <p:cNvPicPr>
            <a:picLocks noChangeAspect="1"/>
          </p:cNvPicPr>
          <p:nvPr/>
        </p:nvPicPr>
        <p:blipFill>
          <a:blip r:embed="rId3"/>
          <a:srcRect l="58184" t="9878" r="26749" b="66739"/>
          <a:stretch>
            <a:fillRect/>
          </a:stretch>
        </p:blipFill>
        <p:spPr>
          <a:xfrm>
            <a:off x="5395588" y="4896000"/>
            <a:ext cx="1012189" cy="1010607"/>
          </a:xfrm>
          <a:prstGeom prst="rect">
            <a:avLst/>
          </a:prstGeom>
        </p:spPr>
      </p:pic>
      <p:sp>
        <p:nvSpPr>
          <p:cNvPr id="27" name="TextBox 26">
            <a:extLst>
              <a:ext uri="{FF2B5EF4-FFF2-40B4-BE49-F238E27FC236}">
                <a16:creationId xmlns:a16="http://schemas.microsoft.com/office/drawing/2014/main" id="{2EA0A871-AEF3-A340-96A8-AA671C538727}"/>
              </a:ext>
            </a:extLst>
          </p:cNvPr>
          <p:cNvSpPr txBox="1"/>
          <p:nvPr/>
        </p:nvSpPr>
        <p:spPr>
          <a:xfrm>
            <a:off x="6579514" y="1702138"/>
            <a:ext cx="2134063" cy="218912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GUTE HYGIENE / SAUBERKEIT</a:t>
            </a:r>
          </a:p>
          <a:p>
            <a:r>
              <a:rPr lang="de" sz="1200" b="0" i="0" strike="noStrike" cap="none" spc="0" baseline="0">
                <a:solidFill>
                  <a:srgbClr val="000000"/>
                </a:solidFill>
                <a:effectLst/>
                <a:latin typeface="Calibri"/>
                <a:ea typeface="Calibri"/>
                <a:cs typeface="Calibri"/>
              </a:rPr>
              <a:t>Das Waschen der Arbeitskleidung und das Aufsaugen von Staub, der bei der Arbeit entsteht, verhindert, dass sich mit der Zeit Staub ansammelt – ein sauberer Arbeitsplatz ist ein sicherer Arbeitsplatz.</a:t>
            </a:r>
          </a:p>
          <a:p>
            <a:endParaRPr lang="en-US"/>
          </a:p>
        </p:txBody>
      </p:sp>
      <p:sp>
        <p:nvSpPr>
          <p:cNvPr id="28" name="TextBox 27">
            <a:extLst>
              <a:ext uri="{FF2B5EF4-FFF2-40B4-BE49-F238E27FC236}">
                <a16:creationId xmlns:a16="http://schemas.microsoft.com/office/drawing/2014/main" id="{FAF4682E-EDA9-8A40-B8EE-34732A9D50FF}"/>
              </a:ext>
            </a:extLst>
          </p:cNvPr>
          <p:cNvSpPr txBox="1"/>
          <p:nvPr/>
        </p:nvSpPr>
        <p:spPr>
          <a:xfrm>
            <a:off x="6579514" y="3636000"/>
            <a:ext cx="2264650" cy="1531188"/>
          </a:xfrm>
          <a:prstGeom prst="rect">
            <a:avLst/>
          </a:prstGeom>
          <a:noFill/>
        </p:spPr>
        <p:txBody>
          <a:bodyPr wrap="square" rtlCol="0">
            <a:spAutoFit/>
          </a:bodyPr>
          <a:lstStyle/>
          <a:p>
            <a:pPr>
              <a:spcAft>
                <a:spcPts val="300"/>
              </a:spcAft>
            </a:pPr>
            <a:r>
              <a:rPr lang="de" sz="1050" b="1" i="0" strike="noStrike" cap="none" spc="50" baseline="0" dirty="0">
                <a:solidFill>
                  <a:srgbClr val="EF9A2E"/>
                </a:solidFill>
                <a:effectLst/>
                <a:latin typeface="Futura Medium"/>
                <a:ea typeface="Futura Medium"/>
                <a:cs typeface="Futura Medium"/>
              </a:rPr>
              <a:t>EINHAUSUNG</a:t>
            </a:r>
          </a:p>
          <a:p>
            <a:pPr>
              <a:spcAft>
                <a:spcPts val="300"/>
              </a:spcAft>
            </a:pPr>
            <a:r>
              <a:rPr lang="de" sz="1200" b="0" i="0" strike="noStrike" cap="none" spc="0" baseline="0" dirty="0">
                <a:solidFill>
                  <a:srgbClr val="000000"/>
                </a:solidFill>
                <a:effectLst/>
                <a:latin typeface="Calibri"/>
                <a:ea typeface="Calibri"/>
                <a:cs typeface="Calibri"/>
              </a:rPr>
              <a:t>Die Durchführung von RCS-produzierenden Prozessen in einer geschlossenen Umgebung verhindert die Staubbelastung direkt an der Quelle.</a:t>
            </a:r>
          </a:p>
          <a:p>
            <a:pPr>
              <a:spcAft>
                <a:spcPts val="300"/>
              </a:spcAft>
            </a:pPr>
            <a:endParaRPr lang="en-US" dirty="0"/>
          </a:p>
        </p:txBody>
      </p:sp>
      <p:sp>
        <p:nvSpPr>
          <p:cNvPr id="29" name="TextBox 28">
            <a:extLst>
              <a:ext uri="{FF2B5EF4-FFF2-40B4-BE49-F238E27FC236}">
                <a16:creationId xmlns:a16="http://schemas.microsoft.com/office/drawing/2014/main" id="{9DBFFA0C-0B3C-8948-8D1E-D1695CC9617A}"/>
              </a:ext>
            </a:extLst>
          </p:cNvPr>
          <p:cNvSpPr txBox="1"/>
          <p:nvPr/>
        </p:nvSpPr>
        <p:spPr>
          <a:xfrm>
            <a:off x="6579515" y="4896000"/>
            <a:ext cx="2134063" cy="1517897"/>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ABSAUGUNG / BELÜFTUNG</a:t>
            </a:r>
          </a:p>
          <a:p>
            <a:pPr>
              <a:spcAft>
                <a:spcPts val="300"/>
              </a:spcAft>
            </a:pPr>
            <a:r>
              <a:rPr lang="de" sz="1200" b="0" i="0" strike="noStrike" cap="none" spc="0" baseline="0">
                <a:solidFill>
                  <a:srgbClr val="000000"/>
                </a:solidFill>
                <a:effectLst/>
                <a:latin typeface="Calibri"/>
                <a:ea typeface="Calibri"/>
                <a:cs typeface="Calibri"/>
              </a:rPr>
              <a:t>Fangen Sie RCS direkt an der Quelle ein, bevor wir ihm ausgesetzt sind und tauschen Sie kontaminierte Luft mit sauberer Luft aus.</a:t>
            </a:r>
          </a:p>
          <a:p>
            <a:endParaRPr lang="en-US"/>
          </a:p>
        </p:txBody>
      </p:sp>
      <p:sp>
        <p:nvSpPr>
          <p:cNvPr id="30" name="TextBox 29">
            <a:extLst>
              <a:ext uri="{FF2B5EF4-FFF2-40B4-BE49-F238E27FC236}">
                <a16:creationId xmlns:a16="http://schemas.microsoft.com/office/drawing/2014/main" id="{1301C440-873E-B04A-B55A-D975D7645BF9}"/>
              </a:ext>
            </a:extLst>
          </p:cNvPr>
          <p:cNvSpPr txBox="1"/>
          <p:nvPr/>
        </p:nvSpPr>
        <p:spPr>
          <a:xfrm>
            <a:off x="9787266" y="3131929"/>
            <a:ext cx="2134062" cy="147975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SCHUTZAUSRÜSTUNG</a:t>
            </a:r>
          </a:p>
          <a:p>
            <a:r>
              <a:rPr lang="de" sz="1200" b="0" i="0" strike="noStrike" cap="none" spc="0" baseline="0">
                <a:solidFill>
                  <a:srgbClr val="000000"/>
                </a:solidFill>
                <a:effectLst/>
                <a:latin typeface="Calibri"/>
                <a:ea typeface="Calibri"/>
                <a:cs typeface="Calibri"/>
              </a:rPr>
              <a:t>PSA (z.B. Gesichtsmasken) schützt vor Staub, wenn alle anderen Kontrollmaßnahmen nicht ausreichen, um das Risiko zu minimieren.</a:t>
            </a:r>
          </a:p>
          <a:p>
            <a:endParaRPr lang="en-US"/>
          </a:p>
        </p:txBody>
      </p:sp>
      <p:sp>
        <p:nvSpPr>
          <p:cNvPr id="31" name="TextBox 30">
            <a:extLst>
              <a:ext uri="{FF2B5EF4-FFF2-40B4-BE49-F238E27FC236}">
                <a16:creationId xmlns:a16="http://schemas.microsoft.com/office/drawing/2014/main" id="{2C78CA50-053E-AB41-BEDA-0A465B5D696C}"/>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WASSER</a:t>
            </a:r>
          </a:p>
          <a:p>
            <a:pPr>
              <a:spcAft>
                <a:spcPts val="300"/>
              </a:spcAft>
            </a:pPr>
            <a:r>
              <a:rPr lang="de" sz="1200" b="0" i="0" strike="noStrike" cap="none" spc="0" baseline="0">
                <a:solidFill>
                  <a:srgbClr val="000000"/>
                </a:solidFill>
                <a:effectLst/>
                <a:latin typeface="Calibri"/>
                <a:ea typeface="Calibri"/>
                <a:cs typeface="Calibri"/>
              </a:rPr>
              <a:t>Wenn Sie Wasser in Ihre Prozesse integrieren, verhindern Sie, dass Staub in die Luft gelangt, indem Sie die Partikel mit Wasser auffangen.</a:t>
            </a:r>
          </a:p>
          <a:p>
            <a:pPr>
              <a:spcAft>
                <a:spcPts val="300"/>
              </a:spcAft>
            </a:pPr>
            <a:endParaRPr lang="en-US"/>
          </a:p>
        </p:txBody>
      </p:sp>
    </p:spTree>
    <p:extLst>
      <p:ext uri="{BB962C8B-B14F-4D97-AF65-F5344CB8AC3E}">
        <p14:creationId xmlns:p14="http://schemas.microsoft.com/office/powerpoint/2010/main" val="21001292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spcBef>
                <a:spcPct val="0"/>
              </a:spcBef>
            </a:pPr>
            <a:r>
              <a:rPr lang="de" sz="2800" b="1" i="0" strike="noStrike" cap="none" spc="0" baseline="0">
                <a:solidFill>
                  <a:srgbClr val="F6A317"/>
                </a:solidFill>
                <a:effectLst/>
                <a:latin typeface="Helvetica"/>
                <a:ea typeface="Helvetica"/>
                <a:cs typeface="Helvetica"/>
              </a:rPr>
              <a:t>RCS-SCHUTZMASSNAHMEN, DIE WIR ANWENDEN</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815771"/>
            <a:ext cx="5453624" cy="3229274"/>
          </a:xfrm>
        </p:spPr>
        <p:txBody>
          <a:bodyPr anchor="t"/>
          <a:lstStyle/>
          <a:p>
            <a:pPr>
              <a:lnSpc>
                <a:spcPts val="2400"/>
              </a:lnSpc>
            </a:pPr>
            <a:r>
              <a:rPr lang="de" sz="1800" b="0" i="0" strike="noStrike" cap="none" spc="0" baseline="0">
                <a:solidFill>
                  <a:srgbClr val="FF0000"/>
                </a:solidFill>
                <a:effectLst/>
                <a:latin typeface="Helvetica"/>
                <a:ea typeface="Helvetica"/>
                <a:cs typeface="Helvetica"/>
              </a:rPr>
              <a:t>Platzhalter für Lehrkraft, um Informationen über die Schutzmaßnahmen aufzuführen, die Arbeitskräfte an diesem Standort anwenden müssen (z.B. Einschalten von Belüftungssystemen, Verwendung von PSA usw.)</a:t>
            </a:r>
          </a:p>
          <a:p>
            <a:pPr>
              <a:lnSpc>
                <a:spcPts val="2400"/>
              </a:lnSpc>
            </a:pPr>
            <a:endParaRPr lang="en-US" sz="1800">
              <a:solidFill>
                <a:srgbClr val="FF0000"/>
              </a:solidFill>
              <a:cs typeface="Helvetica"/>
            </a:endParaRPr>
          </a:p>
          <a:p>
            <a:pPr>
              <a:lnSpc>
                <a:spcPts val="2400"/>
              </a:lnSpc>
            </a:pPr>
            <a:r>
              <a:rPr lang="de" sz="1800" b="0" i="0" strike="noStrike" cap="none" spc="0" baseline="0">
                <a:solidFill>
                  <a:srgbClr val="FF0000"/>
                </a:solidFill>
                <a:effectLst/>
                <a:latin typeface="Helvetica"/>
                <a:ea typeface="Helvetica"/>
                <a:cs typeface="Helvetica"/>
              </a:rPr>
              <a:t>*Erwägen Sie die Nutzung von Fotos*</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0144778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spcBef>
                <a:spcPct val="0"/>
              </a:spcBef>
            </a:pPr>
            <a:r>
              <a:rPr lang="de" sz="2800" b="1" i="0" strike="noStrike" cap="none" spc="0" baseline="0">
                <a:solidFill>
                  <a:srgbClr val="F6A317"/>
                </a:solidFill>
                <a:effectLst/>
                <a:latin typeface="Helvetica"/>
                <a:ea typeface="Helvetica"/>
                <a:cs typeface="Helvetica"/>
              </a:rPr>
              <a:t>FAZIT</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2" y="2362676"/>
            <a:ext cx="6358343" cy="3682369"/>
          </a:xfrm>
        </p:spPr>
        <p:txBody>
          <a:bodyPr anchor="t"/>
          <a:lstStyle/>
          <a:p>
            <a:pPr>
              <a:lnSpc>
                <a:spcPts val="2400"/>
              </a:lnSpc>
              <a:spcBef>
                <a:spcPts val="600"/>
              </a:spcBef>
              <a:spcAft>
                <a:spcPts val="1000"/>
              </a:spcAft>
            </a:pPr>
            <a:r>
              <a:rPr lang="de" sz="1800" b="0" i="0" strike="noStrike" cap="none" spc="0" baseline="0" dirty="0">
                <a:solidFill>
                  <a:srgbClr val="000000"/>
                </a:solidFill>
                <a:effectLst/>
                <a:latin typeface="Helvetica"/>
                <a:ea typeface="Helvetica"/>
                <a:cs typeface="Helvetica"/>
              </a:rPr>
              <a:t>RCS ist ein Berufsrisiko, das zu lebensverändernden Gesundheitsproblemen wie Silikose und Krebs führen kann. Denken Sie daran:</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RCS ist ein ernstes Risiko für die Gesundheit von Arbeitskräften.</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Die Risiken der ECS-Belastung sind durch geeignete Vorsichtsmaßnahmen vollständig vermeidbar.</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Vorsichtsmaßnahmen müssen am Arbeitsplatz vorhanden sein, aufrechterhalten und angewendet werden.</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FF0000"/>
                </a:solidFill>
                <a:effectLst/>
                <a:latin typeface="Helvetica"/>
                <a:ea typeface="Helvetica"/>
                <a:cs typeface="Helvetica"/>
              </a:rPr>
              <a:t>Lehrkraft kann weitere Schlussfolgerungen hinzuzufügen.</a:t>
            </a:r>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19854549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spcBef>
                <a:spcPct val="0"/>
              </a:spcBef>
            </a:pPr>
            <a:r>
              <a:rPr lang="de" sz="2800" b="1" i="0" strike="noStrike" cap="none" spc="0" baseline="0">
                <a:solidFill>
                  <a:srgbClr val="F6A317"/>
                </a:solidFill>
                <a:effectLst/>
                <a:latin typeface="Helvetica"/>
                <a:ea typeface="Helvetica"/>
                <a:cs typeface="Helvetica"/>
              </a:rPr>
              <a:t>LEERE SEITE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400"/>
              </a:lnSpc>
            </a:pPr>
            <a:r>
              <a:rPr lang="de" sz="1800" b="0" i="0" strike="noStrike" cap="none" spc="0" baseline="0">
                <a:solidFill>
                  <a:srgbClr val="000000"/>
                </a:solidFill>
                <a:effectLst/>
                <a:latin typeface="Helvetica"/>
                <a:ea typeface="Helvetica"/>
                <a:cs typeface="Helvetica"/>
              </a:rPr>
              <a:t>Verwenden Sie diese Folie, um spezielles Schulungsmaterial für eine bestimmte Arbeitsumgebung/ einen bestimmten Kontext zu erstellen.</a:t>
            </a:r>
          </a:p>
          <a:p>
            <a:pPr>
              <a:lnSpc>
                <a:spcPts val="2400"/>
              </a:lnSpc>
            </a:pPr>
            <a:r>
              <a:rPr lang="de" sz="1800" b="0" i="0" strike="noStrike" cap="none" spc="0" baseline="0">
                <a:solidFill>
                  <a:srgbClr val="000000"/>
                </a:solidFill>
                <a:effectLst/>
                <a:latin typeface="Helvetica"/>
                <a:ea typeface="Helvetica"/>
                <a:cs typeface="Helvetica"/>
              </a:rPr>
              <a:t>Um das Bild zu ändern, klicken Sie mit der rechten Maustaste &gt; Bild ändern &gt; dieses Gerät.</a:t>
            </a:r>
          </a:p>
          <a:p>
            <a:pPr>
              <a:lnSpc>
                <a:spcPts val="2400"/>
              </a:lnSpc>
            </a:pPr>
            <a:r>
              <a:rPr lang="de" sz="1800" b="0" i="0" strike="noStrike" cap="none" spc="0" baseline="0">
                <a:solidFill>
                  <a:srgbClr val="000000"/>
                </a:solidFill>
                <a:effectLst/>
                <a:latin typeface="Helvetica"/>
                <a:ea typeface="Helvetica"/>
                <a:cs typeface="Helvetica"/>
              </a:rPr>
              <a:t>Um weitere Folien zu erstellen, klicken Sie oben auf die Registerkarte „Neue Folie“.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9873822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spcBef>
                <a:spcPct val="0"/>
              </a:spcBef>
            </a:pPr>
            <a:r>
              <a:rPr lang="de" sz="2800" b="1" i="0" strike="noStrike" cap="none" spc="0" baseline="0">
                <a:solidFill>
                  <a:srgbClr val="F6A317"/>
                </a:solidFill>
                <a:effectLst/>
                <a:latin typeface="Helvetica"/>
                <a:ea typeface="Helvetica"/>
                <a:cs typeface="Helvetica"/>
              </a:rPr>
              <a:t>DENKEN SIE DARAN</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5" y="2302569"/>
            <a:ext cx="5453624" cy="2938988"/>
          </a:xfrm>
        </p:spPr>
        <p:txBody>
          <a:bodyPr anchor="t"/>
          <a:lstStyle/>
          <a:p>
            <a:pPr marL="342900" indent="-34290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Die langfristige Belastung durch hohe RCS-Werte kann zu schweren Lungenerkrankungen führen.</a:t>
            </a:r>
          </a:p>
          <a:p>
            <a:pPr>
              <a:lnSpc>
                <a:spcPts val="2400"/>
              </a:lnSpc>
            </a:pPr>
            <a:r>
              <a:rPr lang="de" sz="1800" b="0" i="0" strike="noStrike" cap="none" spc="0" baseline="0">
                <a:solidFill>
                  <a:srgbClr val="000000"/>
                </a:solidFill>
                <a:effectLst/>
                <a:latin typeface="Helvetica"/>
                <a:ea typeface="Helvetica"/>
                <a:cs typeface="Helvetica"/>
              </a:rPr>
              <a:t>Es ist wichtig, dass wir uns jeden Tag vor der Belastung durch diesen Staub schützen. </a:t>
            </a:r>
          </a:p>
          <a:p>
            <a:pPr>
              <a:lnSpc>
                <a:spcPts val="2400"/>
              </a:lnSpc>
            </a:pPr>
            <a:r>
              <a:rPr lang="de" sz="1800" b="0" i="0" strike="noStrike" cap="none" spc="0" baseline="0">
                <a:solidFill>
                  <a:srgbClr val="000000"/>
                </a:solidFill>
                <a:effectLst/>
                <a:latin typeface="Helvetica"/>
                <a:ea typeface="Helvetica"/>
                <a:cs typeface="Helvetica"/>
              </a:rPr>
              <a:t>Wenn wir bewährte Praktiken anwenden, schützen wir unsere Gesundheit.</a:t>
            </a:r>
          </a:p>
          <a:p>
            <a:pPr>
              <a:lnSpc>
                <a:spcPts val="2400"/>
              </a:lnSpc>
            </a:pPr>
            <a:r>
              <a:rPr lang="de" sz="1800" b="0" i="0" strike="noStrike" cap="none" spc="0" baseline="0">
                <a:solidFill>
                  <a:srgbClr val="000000"/>
                </a:solidFill>
                <a:effectLst/>
                <a:latin typeface="Helvetica"/>
                <a:ea typeface="Helvetica"/>
                <a:cs typeface="Helvetica"/>
              </a:rPr>
              <a:t>Wie werden Sie Ihren Ruhestand verbringen?</a:t>
            </a:r>
          </a:p>
        </p:txBody>
      </p:sp>
      <p:pic>
        <p:nvPicPr>
          <p:cNvPr id="7" name="Picture Placeholder 6" descr="A picture containing person, indoor, bed, room&#10;&#10;Description automatically generated">
            <a:extLst>
              <a:ext uri="{FF2B5EF4-FFF2-40B4-BE49-F238E27FC236}">
                <a16:creationId xmlns:a16="http://schemas.microsoft.com/office/drawing/2014/main" id="{36986571-0686-1244-B678-AD9A82EB3363}"/>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AFD78D10-DF3B-C943-B5A9-0393C340A1AB}"/>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spcBef>
                <a:spcPct val="0"/>
              </a:spcBef>
            </a:pPr>
            <a:r>
              <a:rPr lang="de" sz="2800" b="1" i="0" strike="noStrike" cap="none" spc="0" baseline="0">
                <a:solidFill>
                  <a:srgbClr val="F6A317"/>
                </a:solidFill>
                <a:effectLst/>
                <a:latin typeface="Helvetica"/>
                <a:ea typeface="Helvetica"/>
                <a:cs typeface="Helvetica"/>
              </a:rPr>
              <a:t>WEITERES LERNMATERIAL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a:solidFill>
                  <a:srgbClr val="000000"/>
                </a:solidFill>
                <a:effectLst/>
                <a:latin typeface="Helvetica"/>
                <a:ea typeface="Helvetica"/>
                <a:cs typeface="Helvetica"/>
                <a:hlinkClick r:id="rId3" history="0"/>
              </a:rPr>
              <a:t>NEPSI Aufgabenblätter</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a:solidFill>
                  <a:srgbClr val="000000"/>
                </a:solidFill>
                <a:effectLst/>
                <a:latin typeface="Helvetica"/>
                <a:ea typeface="Helvetica"/>
                <a:cs typeface="Helvetica"/>
                <a:hlinkClick r:id="rId4" history="0"/>
              </a:rPr>
              <a:t>NEPSI-Handbuch für bewährte Praktiken</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a:solidFill>
                  <a:srgbClr val="000000"/>
                </a:solidFill>
                <a:effectLst/>
                <a:latin typeface="Helvetica"/>
                <a:ea typeface="Helvetica"/>
                <a:cs typeface="Helvetica"/>
                <a:hlinkClick r:id="rId5" history="0"/>
              </a:rPr>
              <a:t>NEPSI-Handbuch für KMUs</a:t>
            </a:r>
          </a:p>
        </p:txBody>
      </p:sp>
      <p:sp>
        <p:nvSpPr>
          <p:cNvPr id="4" name="Rounded Rectangle 3">
            <a:extLst>
              <a:ext uri="{FF2B5EF4-FFF2-40B4-BE49-F238E27FC236}">
                <a16:creationId xmlns:a16="http://schemas.microsoft.com/office/drawing/2014/main" id="{02E08090-777B-7149-9865-440C9B15F9BE}"/>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C74A14FE-B6CE-E14A-A05B-C76153F6B7ED}"/>
              </a:ext>
            </a:extLst>
          </p:cNvPr>
          <p:cNvSpPr/>
          <p:nvPr/>
        </p:nvSpPr>
        <p:spPr>
          <a:xfrm>
            <a:off x="1088454" y="5296778"/>
            <a:ext cx="10022946" cy="369332"/>
          </a:xfrm>
          <a:prstGeom prst="rect">
            <a:avLst/>
          </a:prstGeom>
          <a:noFill/>
          <a:ln>
            <a:noFill/>
          </a:ln>
        </p:spPr>
        <p:txBody>
          <a:bodyPr wrap="square" anchor="ctr">
            <a:spAutoFit/>
          </a:bodyPr>
          <a:lstStyle/>
          <a:p>
            <a:pPr>
              <a:spcBef>
                <a:spcPts val="1200"/>
              </a:spcBef>
              <a:spcAft>
                <a:spcPts val="1200"/>
              </a:spcAft>
              <a:buSzPct val="130000"/>
            </a:pPr>
            <a:r>
              <a:rPr lang="de" b="0" i="0" strike="noStrike" cap="none" spc="0" baseline="0" dirty="0">
                <a:solidFill>
                  <a:srgbClr val="000000"/>
                </a:solidFill>
                <a:effectLst/>
                <a:latin typeface="Calibri"/>
                <a:ea typeface="Calibri"/>
                <a:cs typeface="Calibri"/>
              </a:rPr>
              <a:t>Unsere NEPSI E-Learning-Plattform mit weiteren Lernressourcen zu RCS finden Sie unter </a:t>
            </a:r>
            <a:r>
              <a:rPr lang="de" b="0" i="0" strike="noStrike" cap="none" spc="0" baseline="0" dirty="0">
                <a:solidFill>
                  <a:srgbClr val="000000"/>
                </a:solidFill>
                <a:effectLst/>
                <a:latin typeface="Calibri"/>
                <a:ea typeface="Calibri"/>
                <a:cs typeface="Calibri"/>
                <a:hlinkClick r:id="rId6" history="0"/>
              </a:rPr>
              <a:t>training.nepsi.eu</a:t>
            </a:r>
            <a:r>
              <a:rPr lang="de" b="0" i="0" strike="noStrike" cap="none" spc="0" baseline="0" dirty="0">
                <a:solidFill>
                  <a:srgbClr val="000000"/>
                </a:solidFill>
                <a:effectLst/>
                <a:latin typeface="Calibri"/>
                <a:ea typeface="Calibri"/>
                <a:cs typeface="Calibri"/>
              </a:rPr>
              <a:t>.</a:t>
            </a:r>
          </a:p>
        </p:txBody>
      </p:sp>
    </p:spTree>
    <p:extLst>
      <p:ext uri="{BB962C8B-B14F-4D97-AF65-F5344CB8AC3E}">
        <p14:creationId xmlns:p14="http://schemas.microsoft.com/office/powerpoint/2010/main" val="52209398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BITTE BEACHTEN</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3" y="2362676"/>
            <a:ext cx="10080000"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de" sz="1800" b="0" i="0" strike="noStrike" cap="none" spc="0" baseline="0" dirty="0">
                <a:solidFill>
                  <a:srgbClr val="000000"/>
                </a:solidFill>
                <a:effectLst/>
                <a:latin typeface="Helvetica"/>
                <a:ea typeface="Helvetica"/>
                <a:cs typeface="Helvetica"/>
              </a:rPr>
              <a:t>Die Informationen in dieser PowerPoint-Schulung sind lediglich von beratendem und informativem Charakter. </a:t>
            </a:r>
            <a:r>
              <a:rPr lang="de" sz="1800" b="0" i="0" strike="noStrike" cap="none" spc="0" baseline="0">
                <a:solidFill>
                  <a:srgbClr val="000000"/>
                </a:solidFill>
                <a:effectLst/>
                <a:latin typeface="Helvetica"/>
                <a:ea typeface="Helvetica"/>
                <a:cs typeface="Helvetica"/>
              </a:rPr>
              <a:t>Es handelt sich nicht um eine Norm oder Vorschrift und die Schulung schafft weder neue rechtliche Pflichten noch ändert sie bestehenden Pflichten, die durch die Gesetzgebung und Politik vorliegen.</a:t>
            </a:r>
          </a:p>
        </p:txBody>
      </p:sp>
    </p:spTree>
    <p:extLst>
      <p:ext uri="{BB962C8B-B14F-4D97-AF65-F5344CB8AC3E}">
        <p14:creationId xmlns:p14="http://schemas.microsoft.com/office/powerpoint/2010/main" val="419927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DE" sz="2800" dirty="0"/>
              <a:t>VORWORT (FÜR LEHRKRAFT)</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a:xfrm>
            <a:off x="777243" y="2362676"/>
            <a:ext cx="10080000" cy="3601153"/>
          </a:xfrm>
        </p:spPr>
        <p:txBody>
          <a:bodyPr anchor="t"/>
          <a:lstStyle/>
          <a:p>
            <a:pPr>
              <a:lnSpc>
                <a:spcPts val="2400"/>
              </a:lnSpc>
            </a:pPr>
            <a:r>
              <a:rPr lang="de-DE" sz="1800" dirty="0"/>
              <a:t>Als Teil der Schulung zur Umsetzung der NEPSI bewährten Praktiken hat NEPSI eine Reihe an Lehrmaterial entwickelt. </a:t>
            </a:r>
          </a:p>
          <a:p>
            <a:pPr>
              <a:lnSpc>
                <a:spcPts val="2400"/>
              </a:lnSpc>
            </a:pPr>
            <a:r>
              <a:rPr lang="de-DE" sz="1800" dirty="0"/>
              <a:t>Jedes PowerPoint-Schulungspaket behandelt ein Thema, das für Arbeitskräfte in allen Branchen relevant ist, die Materialien verwenden, die kristalline Kieselsäure enthalten. Die Pakete informieren über die mit dem Thema verbundenen Risiken der Staubbelastung sowie über bewährte Praktiken und Maßnahmen, die zu deren Verringerung dienen. Ziel der Schulung ist es, die Arbeitskräfte zu informieren und zu schulen, damit sie die Sicherheitsmaßnahmen effektiv anwenden und die Belastung durch lungengängiges kristallines Siliziumdioxid (RCS) am Arbeitsplatz reduzieren können.</a:t>
            </a:r>
          </a:p>
          <a:p>
            <a:pPr>
              <a:lnSpc>
                <a:spcPts val="2400"/>
              </a:lnSpc>
            </a:pPr>
            <a:r>
              <a:rPr lang="de-DE" sz="1800" dirty="0"/>
              <a:t>Verwenden Sie die leere Vorlage und die Platzhalter, um diesem Schulungspaket bei Bedarf zusätzliche Informationen hinzuzufügen.</a:t>
            </a:r>
          </a:p>
        </p:txBody>
      </p:sp>
    </p:spTree>
    <p:extLst>
      <p:ext uri="{BB962C8B-B14F-4D97-AF65-F5344CB8AC3E}">
        <p14:creationId xmlns:p14="http://schemas.microsoft.com/office/powerpoint/2010/main" val="26584096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EINLEITUNG</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a:lstStyle/>
          <a:p>
            <a:pPr>
              <a:lnSpc>
                <a:spcPts val="2400"/>
              </a:lnSpc>
            </a:pPr>
            <a:r>
              <a:rPr lang="de" sz="1800" b="1" i="0" strike="noStrike" cap="none" spc="0" baseline="0" dirty="0">
                <a:solidFill>
                  <a:srgbClr val="000000"/>
                </a:solidFill>
                <a:effectLst/>
                <a:latin typeface="Helvetica"/>
                <a:ea typeface="Helvetica"/>
                <a:cs typeface="Helvetica"/>
              </a:rPr>
              <a:t>Zu lernen sich vor arbeitsbedingten Gesundheitsgefahren zu schützen, ist Priorität.</a:t>
            </a:r>
          </a:p>
          <a:p>
            <a:pPr>
              <a:lnSpc>
                <a:spcPts val="2400"/>
              </a:lnSpc>
            </a:pPr>
            <a:r>
              <a:rPr lang="de" sz="1800" b="0" i="0" strike="noStrike" cap="none" spc="0" baseline="0" dirty="0">
                <a:solidFill>
                  <a:srgbClr val="000000"/>
                </a:solidFill>
                <a:effectLst/>
                <a:latin typeface="Helvetica"/>
                <a:ea typeface="Helvetica"/>
                <a:cs typeface="Helvetica"/>
              </a:rPr>
              <a:t>In dieser PowerPoint-Schulung erfahren Sie mehr über:</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Worin kristalline Kieselsäure vorkommt</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Tätigkeiten, bei denen alveolengängige kristalline Kieselsäure (RCS) entsteht</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Die Gefahren von RCS</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Der Umgang mit RCS bei der Arbeit</a:t>
            </a:r>
          </a:p>
          <a:p>
            <a:pPr>
              <a:lnSpc>
                <a:spcPts val="2400"/>
              </a:lnSpc>
            </a:pPr>
            <a:endParaRPr lang="en-US" sz="1800" dirty="0"/>
          </a:p>
        </p:txBody>
      </p:sp>
      <p:pic>
        <p:nvPicPr>
          <p:cNvPr id="6" name="Picture 5">
            <a:extLst>
              <a:ext uri="{FF2B5EF4-FFF2-40B4-BE49-F238E27FC236}">
                <a16:creationId xmlns:a16="http://schemas.microsoft.com/office/drawing/2014/main" id="{A8E893A7-7AA2-4E31-BFB8-49C58DD3509E}"/>
              </a:ext>
            </a:extLst>
          </p:cNvPr>
          <p:cNvPicPr>
            <a:picLocks noChangeAspect="1"/>
          </p:cNvPicPr>
          <p:nvPr/>
        </p:nvPicPr>
        <p:blipFill>
          <a:blip r:embed="rId3"/>
          <a:srcRect t="6553" b="2046"/>
          <a:stretch>
            <a:fillRect/>
          </a:stretch>
        </p:blipFill>
        <p:spPr>
          <a:xfrm>
            <a:off x="6415155" y="1750929"/>
            <a:ext cx="5224384" cy="4436510"/>
          </a:xfrm>
          <a:prstGeom prst="rect">
            <a:avLst/>
          </a:prstGeom>
        </p:spPr>
      </p:pic>
    </p:spTree>
    <p:extLst>
      <p:ext uri="{BB962C8B-B14F-4D97-AF65-F5344CB8AC3E}">
        <p14:creationId xmlns:p14="http://schemas.microsoft.com/office/powerpoint/2010/main" val="8552216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282A28-07C1-AB41-9435-24B2B6527A88}"/>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WORIN KRISTALLINE KIESELSÄURE VORKOMMT</a:t>
            </a:r>
          </a:p>
        </p:txBody>
      </p:sp>
      <p:sp>
        <p:nvSpPr>
          <p:cNvPr id="3" name="Text Placeholder 2">
            <a:extLst>
              <a:ext uri="{FF2B5EF4-FFF2-40B4-BE49-F238E27FC236}">
                <a16:creationId xmlns:a16="http://schemas.microsoft.com/office/drawing/2014/main" id="{AE364FA0-62C4-124C-9609-6453034D9902}"/>
              </a:ext>
            </a:extLst>
          </p:cNvPr>
          <p:cNvSpPr>
            <a:spLocks noGrp="1"/>
          </p:cNvSpPr>
          <p:nvPr>
            <p:ph type="body" sz="quarter" idx="11"/>
          </p:nvPr>
        </p:nvSpPr>
        <p:spPr>
          <a:xfrm>
            <a:off x="777242" y="2596055"/>
            <a:ext cx="5803171" cy="3448990"/>
          </a:xfrm>
        </p:spPr>
        <p:txBody>
          <a:bodyPr/>
          <a:lstStyle/>
          <a:p>
            <a:pPr>
              <a:lnSpc>
                <a:spcPts val="2400"/>
              </a:lnSpc>
              <a:spcBef>
                <a:spcPts val="600"/>
              </a:spcBef>
              <a:spcAft>
                <a:spcPts val="1000"/>
              </a:spcAft>
              <a:defRPr/>
            </a:pPr>
            <a:r>
              <a:rPr lang="de" sz="1800" b="0" i="0" strike="noStrike" cap="none" spc="0" baseline="0" dirty="0">
                <a:solidFill>
                  <a:srgbClr val="000000"/>
                </a:solidFill>
                <a:effectLst/>
                <a:latin typeface="Helvetica"/>
                <a:ea typeface="Helvetica"/>
                <a:cs typeface="Helvetica"/>
              </a:rPr>
              <a:t>Kristallines Siliziumdioxid in Form des Minerals Quarz kommt in verschiedenen Materialien vor, wie z.B.:</a:t>
            </a:r>
          </a:p>
          <a:p>
            <a:pPr marL="285750" indent="-285750">
              <a:lnSpc>
                <a:spcPts val="2400"/>
              </a:lnSpc>
              <a:spcBef>
                <a:spcPts val="600"/>
              </a:spcBef>
              <a:buFont typeface="Arial" panose="020B0604020202020204" pitchFamily="34" charset="0"/>
              <a:buChar char="•"/>
              <a:defRPr/>
            </a:pPr>
            <a:r>
              <a:rPr lang="de" sz="1800" b="0" i="0" strike="noStrike" cap="none" spc="0" baseline="0" dirty="0">
                <a:solidFill>
                  <a:srgbClr val="000000"/>
                </a:solidFill>
                <a:effectLst/>
                <a:latin typeface="Helvetica"/>
                <a:ea typeface="Helvetica"/>
                <a:cs typeface="Helvetica"/>
              </a:rPr>
              <a:t>Quarzit: Mehr als 95%</a:t>
            </a:r>
          </a:p>
          <a:p>
            <a:pPr marL="285750" indent="-285750">
              <a:lnSpc>
                <a:spcPts val="2400"/>
              </a:lnSpc>
              <a:spcBef>
                <a:spcPts val="600"/>
              </a:spcBef>
              <a:buFont typeface="Arial" panose="020B0604020202020204" pitchFamily="34" charset="0"/>
              <a:buChar char="•"/>
              <a:defRPr/>
            </a:pPr>
            <a:r>
              <a:rPr lang="de" sz="1800" b="0" i="0" strike="noStrike" cap="none" spc="0" baseline="0" dirty="0">
                <a:solidFill>
                  <a:srgbClr val="000000"/>
                </a:solidFill>
                <a:effectLst/>
                <a:latin typeface="Helvetica"/>
                <a:ea typeface="Helvetica"/>
                <a:cs typeface="Helvetica"/>
              </a:rPr>
              <a:t>Sand: Mehr als 90%</a:t>
            </a:r>
          </a:p>
          <a:p>
            <a:pPr marL="285750" indent="-285750">
              <a:lnSpc>
                <a:spcPts val="2400"/>
              </a:lnSpc>
              <a:spcBef>
                <a:spcPts val="600"/>
              </a:spcBef>
              <a:buFont typeface="Arial" panose="020B0604020202020204" pitchFamily="34" charset="0"/>
              <a:buChar char="•"/>
              <a:defRPr/>
            </a:pPr>
            <a:r>
              <a:rPr lang="de" sz="1800" b="0" i="0" strike="noStrike" cap="none" spc="0" baseline="0" dirty="0">
                <a:solidFill>
                  <a:srgbClr val="000000"/>
                </a:solidFill>
                <a:effectLst/>
                <a:latin typeface="Helvetica"/>
                <a:ea typeface="Helvetica"/>
                <a:cs typeface="Helvetica"/>
              </a:rPr>
              <a:t>Sandstein: Mehr als 90%</a:t>
            </a:r>
          </a:p>
          <a:p>
            <a:pPr marL="285750" indent="-285750">
              <a:lnSpc>
                <a:spcPts val="2400"/>
              </a:lnSpc>
              <a:spcBef>
                <a:spcPts val="600"/>
              </a:spcBef>
              <a:buFont typeface="Arial" panose="020B0604020202020204" pitchFamily="34" charset="0"/>
              <a:buChar char="•"/>
              <a:defRPr/>
            </a:pPr>
            <a:r>
              <a:rPr lang="de" sz="1800" b="0" i="0" strike="noStrike" cap="none" spc="0" baseline="0" dirty="0">
                <a:solidFill>
                  <a:srgbClr val="000000"/>
                </a:solidFill>
                <a:effectLst/>
                <a:latin typeface="Helvetica"/>
                <a:ea typeface="Helvetica"/>
                <a:cs typeface="Helvetica"/>
              </a:rPr>
              <a:t>Feuerstein: Mehr als 90%</a:t>
            </a:r>
          </a:p>
          <a:p>
            <a:pPr marL="285750" indent="-285750">
              <a:lnSpc>
                <a:spcPts val="2400"/>
              </a:lnSpc>
              <a:spcBef>
                <a:spcPts val="600"/>
              </a:spcBef>
              <a:buFont typeface="Arial" panose="020B0604020202020204" pitchFamily="34" charset="0"/>
              <a:buChar char="•"/>
              <a:defRPr/>
            </a:pPr>
            <a:r>
              <a:rPr lang="de" sz="1800" b="0" i="0" strike="noStrike" cap="none" spc="0" baseline="0" dirty="0">
                <a:solidFill>
                  <a:srgbClr val="000000"/>
                </a:solidFill>
                <a:effectLst/>
                <a:latin typeface="Helvetica"/>
                <a:ea typeface="Helvetica"/>
                <a:cs typeface="Helvetica"/>
              </a:rPr>
              <a:t>Grobkörniger Sandstein: Mehr als 80%</a:t>
            </a:r>
          </a:p>
          <a:p>
            <a:pPr marL="285750" indent="-285750">
              <a:lnSpc>
                <a:spcPts val="2400"/>
              </a:lnSpc>
              <a:spcBef>
                <a:spcPts val="600"/>
              </a:spcBef>
              <a:buFont typeface="Arial" panose="020B0604020202020204" pitchFamily="34" charset="0"/>
              <a:buChar char="•"/>
              <a:defRPr/>
            </a:pPr>
            <a:r>
              <a:rPr lang="de" sz="1800" b="0" i="0" strike="noStrike" cap="none" spc="0" baseline="0" dirty="0">
                <a:solidFill>
                  <a:srgbClr val="000000"/>
                </a:solidFill>
                <a:effectLst/>
                <a:latin typeface="Helvetica"/>
                <a:ea typeface="Helvetica"/>
                <a:cs typeface="Helvetica"/>
              </a:rPr>
              <a:t>Schiefer: zwischen 40-60%</a:t>
            </a:r>
          </a:p>
          <a:p>
            <a:pPr marL="285750" indent="-285750">
              <a:lnSpc>
                <a:spcPts val="2400"/>
              </a:lnSpc>
              <a:spcBef>
                <a:spcPts val="600"/>
              </a:spcBef>
              <a:buFont typeface="Arial" panose="020B0604020202020204" pitchFamily="34" charset="0"/>
              <a:buChar char="•"/>
              <a:defRPr/>
            </a:pPr>
            <a:r>
              <a:rPr lang="de" sz="1800" b="0" i="0" strike="noStrike" cap="none" spc="0" baseline="0" dirty="0">
                <a:solidFill>
                  <a:srgbClr val="000000"/>
                </a:solidFill>
                <a:effectLst/>
                <a:latin typeface="Helvetica"/>
                <a:ea typeface="Helvetica"/>
                <a:cs typeface="Helvetica"/>
              </a:rPr>
              <a:t>Schiefergestein: bis zu 40%</a:t>
            </a:r>
          </a:p>
          <a:p>
            <a:pPr>
              <a:lnSpc>
                <a:spcPts val="2400"/>
              </a:lnSpc>
              <a:spcBef>
                <a:spcPts val="600"/>
              </a:spcBef>
              <a:spcAft>
                <a:spcPts val="600"/>
              </a:spcAft>
              <a:defRPr/>
            </a:pPr>
            <a:endParaRPr lang="en-GB" sz="1800" dirty="0"/>
          </a:p>
          <a:p>
            <a:pPr>
              <a:lnSpc>
                <a:spcPts val="2400"/>
              </a:lnSpc>
            </a:pPr>
            <a:endParaRPr lang="en-US" sz="1800" dirty="0"/>
          </a:p>
        </p:txBody>
      </p:sp>
      <p:pic>
        <p:nvPicPr>
          <p:cNvPr id="5" name="Picture 4">
            <a:extLst>
              <a:ext uri="{FF2B5EF4-FFF2-40B4-BE49-F238E27FC236}">
                <a16:creationId xmlns:a16="http://schemas.microsoft.com/office/drawing/2014/main" id="{7A28D218-7023-7A4D-B3A2-E7B4675FA2A6}"/>
              </a:ext>
            </a:extLst>
          </p:cNvPr>
          <p:cNvPicPr>
            <a:picLocks noChangeAspect="1"/>
          </p:cNvPicPr>
          <p:nvPr/>
        </p:nvPicPr>
        <p:blipFill>
          <a:blip r:embed="rId2"/>
          <a:stretch>
            <a:fillRect/>
          </a:stretch>
        </p:blipFill>
        <p:spPr>
          <a:xfrm>
            <a:off x="7812599" y="4603945"/>
            <a:ext cx="3602156" cy="1444933"/>
          </a:xfrm>
          <a:prstGeom prst="rect">
            <a:avLst/>
          </a:prstGeom>
        </p:spPr>
      </p:pic>
      <p:pic>
        <p:nvPicPr>
          <p:cNvPr id="6" name="Picture 5">
            <a:extLst>
              <a:ext uri="{FF2B5EF4-FFF2-40B4-BE49-F238E27FC236}">
                <a16:creationId xmlns:a16="http://schemas.microsoft.com/office/drawing/2014/main" id="{80867A13-4D2E-354F-8528-307D21E4B31A}"/>
              </a:ext>
            </a:extLst>
          </p:cNvPr>
          <p:cNvPicPr>
            <a:picLocks noChangeAspect="1"/>
          </p:cNvPicPr>
          <p:nvPr/>
        </p:nvPicPr>
        <p:blipFill>
          <a:blip r:embed="rId3"/>
          <a:stretch>
            <a:fillRect/>
          </a:stretch>
        </p:blipFill>
        <p:spPr>
          <a:xfrm>
            <a:off x="8368172" y="1818624"/>
            <a:ext cx="2221345" cy="2221345"/>
          </a:xfrm>
          <a:prstGeom prst="rect">
            <a:avLst/>
          </a:prstGeom>
        </p:spPr>
      </p:pic>
    </p:spTree>
    <p:extLst>
      <p:ext uri="{BB962C8B-B14F-4D97-AF65-F5344CB8AC3E}">
        <p14:creationId xmlns:p14="http://schemas.microsoft.com/office/powerpoint/2010/main" val="24292479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F87922-5749-B049-8C31-C544E5C89E92}"/>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PROZESSE, DIE STAUB ERZEUGEN</a:t>
            </a:r>
          </a:p>
        </p:txBody>
      </p:sp>
      <p:sp>
        <p:nvSpPr>
          <p:cNvPr id="3" name="Text Placeholder 2">
            <a:extLst>
              <a:ext uri="{FF2B5EF4-FFF2-40B4-BE49-F238E27FC236}">
                <a16:creationId xmlns:a16="http://schemas.microsoft.com/office/drawing/2014/main" id="{409BD6CB-CDE2-9F4B-966D-F9843531E632}"/>
              </a:ext>
            </a:extLst>
          </p:cNvPr>
          <p:cNvSpPr>
            <a:spLocks noGrp="1"/>
          </p:cNvSpPr>
          <p:nvPr>
            <p:ph type="body" sz="quarter" idx="11"/>
          </p:nvPr>
        </p:nvSpPr>
        <p:spPr>
          <a:xfrm>
            <a:off x="777243" y="2711669"/>
            <a:ext cx="6564420" cy="3333376"/>
          </a:xfrm>
        </p:spPr>
        <p:txBody>
          <a:bodyPr anchor="t"/>
          <a:lstStyle/>
          <a:p>
            <a:pPr>
              <a:lnSpc>
                <a:spcPts val="2300"/>
              </a:lnSpc>
              <a:spcBef>
                <a:spcPts val="600"/>
              </a:spcBef>
              <a:spcAft>
                <a:spcPts val="1200"/>
              </a:spcAft>
            </a:pPr>
            <a:r>
              <a:rPr lang="de" sz="1600" b="0" i="0" strike="noStrike" cap="none" spc="0" baseline="0" dirty="0">
                <a:solidFill>
                  <a:srgbClr val="000000"/>
                </a:solidFill>
                <a:effectLst/>
                <a:latin typeface="Helvetica"/>
                <a:ea typeface="Helvetica"/>
                <a:cs typeface="Helvetica"/>
              </a:rPr>
              <a:t>Wenn Materialien, die kristalline Kieselsäure enthalten, verschiedenen energetischen industriellen Prozessen unterzogen werden, entsteht feiner Staub in der Luft, der als alveolengängigem kristallinem Siliziumdioxid (RCS) bezeichnet wird. Zu den Prozessen gehören:</a:t>
            </a:r>
          </a:p>
          <a:p>
            <a:pPr marL="285750" indent="-285750">
              <a:lnSpc>
                <a:spcPts val="2300"/>
              </a:lnSpc>
              <a:spcBef>
                <a:spcPct val="0"/>
              </a:spcBef>
              <a:spcAft>
                <a:spcPts val="300"/>
              </a:spcAft>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Reinigen</a:t>
            </a:r>
          </a:p>
          <a:p>
            <a:pPr marL="285750" indent="-285750">
              <a:lnSpc>
                <a:spcPts val="2300"/>
              </a:lnSpc>
              <a:spcBef>
                <a:spcPct val="0"/>
              </a:spcBef>
              <a:spcAft>
                <a:spcPts val="300"/>
              </a:spcAft>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Transportieren</a:t>
            </a:r>
          </a:p>
          <a:p>
            <a:pPr marL="285750" indent="-285750">
              <a:lnSpc>
                <a:spcPts val="2300"/>
              </a:lnSpc>
              <a:spcBef>
                <a:spcPct val="0"/>
              </a:spcBef>
              <a:spcAft>
                <a:spcPts val="300"/>
              </a:spcAft>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Absacken</a:t>
            </a:r>
          </a:p>
          <a:p>
            <a:pPr marL="285750" indent="-285750">
              <a:lnSpc>
                <a:spcPts val="2300"/>
              </a:lnSpc>
              <a:spcBef>
                <a:spcPct val="0"/>
              </a:spcBef>
              <a:spcAft>
                <a:spcPts val="300"/>
              </a:spcAft>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Verpacken</a:t>
            </a:r>
          </a:p>
          <a:p>
            <a:pPr marL="285750" indent="-285750">
              <a:lnSpc>
                <a:spcPts val="2300"/>
              </a:lnSpc>
              <a:spcBef>
                <a:spcPct val="0"/>
              </a:spcBef>
              <a:spcAft>
                <a:spcPts val="300"/>
              </a:spcAft>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Zerkleinern</a:t>
            </a:r>
          </a:p>
          <a:p>
            <a:pPr marL="285750" indent="-285750">
              <a:lnSpc>
                <a:spcPts val="2300"/>
              </a:lnSpc>
              <a:spcBef>
                <a:spcPct val="0"/>
              </a:spcBef>
              <a:spcAft>
                <a:spcPts val="300"/>
              </a:spcAft>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Mahlen</a:t>
            </a:r>
          </a:p>
          <a:p>
            <a:endParaRPr lang="en-US" dirty="0"/>
          </a:p>
        </p:txBody>
      </p:sp>
      <p:sp>
        <p:nvSpPr>
          <p:cNvPr id="6" name="Rectangle 5">
            <a:extLst>
              <a:ext uri="{FF2B5EF4-FFF2-40B4-BE49-F238E27FC236}">
                <a16:creationId xmlns:a16="http://schemas.microsoft.com/office/drawing/2014/main" id="{1656AEB0-9217-A74E-89FD-222AD4A75629}"/>
              </a:ext>
            </a:extLst>
          </p:cNvPr>
          <p:cNvSpPr/>
          <p:nvPr/>
        </p:nvSpPr>
        <p:spPr>
          <a:xfrm>
            <a:off x="3048000" y="4056808"/>
            <a:ext cx="6102096" cy="2036575"/>
          </a:xfrm>
          <a:prstGeom prst="rect">
            <a:avLst/>
          </a:prstGeom>
        </p:spPr>
        <p:txBody>
          <a:bodyPr>
            <a:spAutoFit/>
          </a:bodyPr>
          <a:lstStyle/>
          <a:p>
            <a:pPr marL="285750" indent="-285750" algn="l">
              <a:lnSpc>
                <a:spcPts val="2300"/>
              </a:lnSpc>
              <a:spcBef>
                <a:spcPct val="0"/>
              </a:spcBef>
              <a:spcAft>
                <a:spcPts val="300"/>
              </a:spcAft>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Trocknen</a:t>
            </a:r>
          </a:p>
          <a:p>
            <a:pPr marL="285750" indent="-285750" algn="l">
              <a:lnSpc>
                <a:spcPts val="2300"/>
              </a:lnSpc>
              <a:spcBef>
                <a:spcPct val="0"/>
              </a:spcBef>
              <a:spcAft>
                <a:spcPts val="300"/>
              </a:spcAft>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Formen</a:t>
            </a:r>
          </a:p>
          <a:p>
            <a:pPr marL="285750" indent="-285750" algn="l">
              <a:lnSpc>
                <a:spcPts val="2300"/>
              </a:lnSpc>
              <a:spcBef>
                <a:spcPct val="0"/>
              </a:spcBef>
              <a:spcAft>
                <a:spcPts val="300"/>
              </a:spcAft>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Mischen</a:t>
            </a:r>
          </a:p>
          <a:p>
            <a:pPr marL="285750" indent="-285750" algn="l">
              <a:lnSpc>
                <a:spcPts val="2300"/>
              </a:lnSpc>
              <a:spcBef>
                <a:spcPct val="0"/>
              </a:spcBef>
              <a:spcAft>
                <a:spcPts val="300"/>
              </a:spcAft>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Schneiden</a:t>
            </a:r>
          </a:p>
          <a:p>
            <a:pPr marL="285750" indent="-285750" algn="l">
              <a:lnSpc>
                <a:spcPts val="2300"/>
              </a:lnSpc>
              <a:spcBef>
                <a:spcPct val="0"/>
              </a:spcBef>
              <a:spcAft>
                <a:spcPts val="300"/>
              </a:spcAft>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Sägen</a:t>
            </a:r>
          </a:p>
          <a:p>
            <a:pPr marL="285750" indent="-285750" algn="l">
              <a:lnSpc>
                <a:spcPts val="2300"/>
              </a:lnSpc>
              <a:spcBef>
                <a:spcPct val="0"/>
              </a:spcBef>
              <a:spcAft>
                <a:spcPts val="300"/>
              </a:spcAft>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Bohren </a:t>
            </a:r>
            <a:r>
              <a:rPr lang="de" sz="1600" b="0" i="0" strike="noStrike" cap="none" spc="0" baseline="0" dirty="0">
                <a:solidFill>
                  <a:srgbClr val="A6A6A6"/>
                </a:solidFill>
                <a:effectLst/>
                <a:latin typeface="Helvetica"/>
                <a:ea typeface="Helvetica"/>
                <a:cs typeface="Helvetica"/>
              </a:rPr>
              <a:t>(keine vollständige Liste)</a:t>
            </a:r>
          </a:p>
        </p:txBody>
      </p:sp>
      <p:pic>
        <p:nvPicPr>
          <p:cNvPr id="8" name="Picture 7">
            <a:extLst>
              <a:ext uri="{FF2B5EF4-FFF2-40B4-BE49-F238E27FC236}">
                <a16:creationId xmlns:a16="http://schemas.microsoft.com/office/drawing/2014/main" id="{93F1D96C-7D16-417B-A073-B6BFB63BC40E}"/>
              </a:ext>
            </a:extLst>
          </p:cNvPr>
          <p:cNvPicPr>
            <a:picLocks noChangeAspect="1"/>
          </p:cNvPicPr>
          <p:nvPr/>
        </p:nvPicPr>
        <p:blipFill>
          <a:blip r:embed="rId2"/>
          <a:stretch>
            <a:fillRect/>
          </a:stretch>
        </p:blipFill>
        <p:spPr>
          <a:xfrm flipH="1">
            <a:off x="7341663" y="1667245"/>
            <a:ext cx="3604674" cy="4318847"/>
          </a:xfrm>
          <a:prstGeom prst="rect">
            <a:avLst/>
          </a:prstGeom>
        </p:spPr>
      </p:pic>
    </p:spTree>
    <p:extLst>
      <p:ext uri="{BB962C8B-B14F-4D97-AF65-F5344CB8AC3E}">
        <p14:creationId xmlns:p14="http://schemas.microsoft.com/office/powerpoint/2010/main" val="22786403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231808-E220-4096-BF3C-5214D029F957}"/>
              </a:ext>
            </a:extLst>
          </p:cNvPr>
          <p:cNvSpPr>
            <a:spLocks noGrp="1"/>
          </p:cNvSpPr>
          <p:nvPr>
            <p:ph type="body" sz="quarter" idx="10"/>
          </p:nvPr>
        </p:nvSpPr>
        <p:spPr>
          <a:xfrm>
            <a:off x="777244" y="1640901"/>
            <a:ext cx="5854471" cy="850900"/>
          </a:xfrm>
        </p:spPr>
        <p:txBody>
          <a:bodyPr/>
          <a:lstStyle/>
          <a:p>
            <a:pPr>
              <a:lnSpc>
                <a:spcPct val="100000"/>
              </a:lnSpc>
              <a:spcBef>
                <a:spcPct val="0"/>
              </a:spcBef>
            </a:pPr>
            <a:r>
              <a:rPr lang="de" sz="2800" b="1" i="0" strike="noStrike" cap="none" spc="0" baseline="0">
                <a:solidFill>
                  <a:srgbClr val="F6A317"/>
                </a:solidFill>
                <a:effectLst/>
                <a:latin typeface="Helvetica"/>
                <a:ea typeface="Helvetica"/>
                <a:cs typeface="Helvetica"/>
              </a:rPr>
              <a:t>SILIZIUMDIOXID – EINE GEFAHR </a:t>
            </a:r>
          </a:p>
          <a:p>
            <a:pPr>
              <a:lnSpc>
                <a:spcPct val="100000"/>
              </a:lnSpc>
              <a:spcBef>
                <a:spcPct val="0"/>
              </a:spcBef>
            </a:pPr>
            <a:r>
              <a:rPr lang="de" sz="2800" b="1" i="0" strike="noStrike" cap="none" spc="0" baseline="0">
                <a:solidFill>
                  <a:srgbClr val="F6A317"/>
                </a:solidFill>
                <a:effectLst/>
                <a:latin typeface="Helvetica"/>
                <a:ea typeface="Helvetica"/>
                <a:cs typeface="Helvetica"/>
              </a:rPr>
              <a:t>FÜR DIE GESUNDHEIT</a:t>
            </a:r>
          </a:p>
          <a:p>
            <a:endParaRPr lang="en-US"/>
          </a:p>
        </p:txBody>
      </p:sp>
      <p:sp>
        <p:nvSpPr>
          <p:cNvPr id="3" name="Text Placeholder 2">
            <a:extLst>
              <a:ext uri="{FF2B5EF4-FFF2-40B4-BE49-F238E27FC236}">
                <a16:creationId xmlns:a16="http://schemas.microsoft.com/office/drawing/2014/main" id="{4EA60F48-9DCE-4AB7-A29C-D1E19894E3FF}"/>
              </a:ext>
            </a:extLst>
          </p:cNvPr>
          <p:cNvSpPr>
            <a:spLocks noGrp="1"/>
          </p:cNvSpPr>
          <p:nvPr>
            <p:ph type="body" sz="quarter" idx="11"/>
          </p:nvPr>
        </p:nvSpPr>
        <p:spPr>
          <a:xfrm>
            <a:off x="777244" y="2828815"/>
            <a:ext cx="5453623" cy="3167242"/>
          </a:xfrm>
        </p:spPr>
        <p:txBody>
          <a:bodyPr numCol="1"/>
          <a:lstStyle/>
          <a:p>
            <a:pPr marL="0" indent="0">
              <a:lnSpc>
                <a:spcPts val="2400"/>
              </a:lnSpc>
              <a:buNone/>
            </a:pPr>
            <a:r>
              <a:rPr lang="de" sz="1800" b="0" i="0" strike="noStrike" cap="none" spc="0" baseline="0" dirty="0">
                <a:solidFill>
                  <a:srgbClr val="000000"/>
                </a:solidFill>
                <a:effectLst/>
                <a:latin typeface="Helvetica"/>
                <a:ea typeface="Helvetica"/>
                <a:cs typeface="Helvetica"/>
              </a:rPr>
              <a:t>Wenn Materialien, die kristallines Siliziumdioxid enthalten, mit Hilfe energetischer Prozesse (wie Sägen oder Bohren) bearbeitet werden, werden Partikel in Form von sehr feinem alveolengängigem Staub (RCS) freigesetzt, der selbst in hohen Konzentrationen für das bloße Auge unsichtbar ist.</a:t>
            </a:r>
          </a:p>
          <a:p>
            <a:pPr marL="0" indent="0">
              <a:lnSpc>
                <a:spcPts val="2400"/>
              </a:lnSpc>
              <a:buNone/>
            </a:pPr>
            <a:r>
              <a:rPr lang="de" sz="1800" b="0" i="0" strike="noStrike" cap="none" spc="0" baseline="0" dirty="0">
                <a:solidFill>
                  <a:srgbClr val="000000"/>
                </a:solidFill>
                <a:effectLst/>
                <a:latin typeface="Helvetica"/>
                <a:ea typeface="Helvetica"/>
                <a:cs typeface="Helvetica"/>
              </a:rPr>
              <a:t>RCS stellt eine ernste Gefahr für die Gesundheit der Arbeitskräfte dar.</a:t>
            </a:r>
          </a:p>
        </p:txBody>
      </p:sp>
      <p:pic>
        <p:nvPicPr>
          <p:cNvPr id="5" name="Picture 4">
            <a:extLst>
              <a:ext uri="{FF2B5EF4-FFF2-40B4-BE49-F238E27FC236}">
                <a16:creationId xmlns:a16="http://schemas.microsoft.com/office/drawing/2014/main" id="{DC7E8A52-0606-42E5-B625-671FAE7738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2612" y="1820219"/>
            <a:ext cx="4912191" cy="4331709"/>
          </a:xfrm>
          <a:prstGeom prst="rect">
            <a:avLst/>
          </a:prstGeom>
        </p:spPr>
      </p:pic>
    </p:spTree>
    <p:extLst>
      <p:ext uri="{BB962C8B-B14F-4D97-AF65-F5344CB8AC3E}">
        <p14:creationId xmlns:p14="http://schemas.microsoft.com/office/powerpoint/2010/main" val="10609195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AC2FA0-5895-0341-8BE8-5F192CE5C99F}"/>
              </a:ext>
            </a:extLst>
          </p:cNvPr>
          <p:cNvSpPr>
            <a:spLocks noGrp="1"/>
          </p:cNvSpPr>
          <p:nvPr>
            <p:ph type="body" sz="quarter" idx="10"/>
          </p:nvPr>
        </p:nvSpPr>
        <p:spPr>
          <a:xfrm>
            <a:off x="777244" y="1640901"/>
            <a:ext cx="6733899" cy="476657"/>
          </a:xfrm>
        </p:spPr>
        <p:txBody>
          <a:bodyPr/>
          <a:lstStyle/>
          <a:p>
            <a:pPr>
              <a:lnSpc>
                <a:spcPct val="100000"/>
              </a:lnSpc>
              <a:spcBef>
                <a:spcPct val="0"/>
              </a:spcBef>
            </a:pPr>
            <a:r>
              <a:rPr lang="de" sz="2800" b="1" i="0" strike="noStrike" cap="none" spc="0" baseline="0" dirty="0">
                <a:solidFill>
                  <a:srgbClr val="F6A317"/>
                </a:solidFill>
                <a:effectLst/>
                <a:latin typeface="Helvetica"/>
                <a:ea typeface="Helvetica"/>
                <a:cs typeface="Helvetica"/>
              </a:rPr>
              <a:t>RCS UND DIE QUARZSTAUBLUNGE</a:t>
            </a:r>
          </a:p>
        </p:txBody>
      </p:sp>
      <p:sp>
        <p:nvSpPr>
          <p:cNvPr id="3" name="Text Placeholder 2">
            <a:extLst>
              <a:ext uri="{FF2B5EF4-FFF2-40B4-BE49-F238E27FC236}">
                <a16:creationId xmlns:a16="http://schemas.microsoft.com/office/drawing/2014/main" id="{DB7654A3-B4F1-8948-B499-C93412D923CD}"/>
              </a:ext>
            </a:extLst>
          </p:cNvPr>
          <p:cNvSpPr>
            <a:spLocks noGrp="1"/>
          </p:cNvSpPr>
          <p:nvPr>
            <p:ph type="body" sz="quarter" idx="11"/>
          </p:nvPr>
        </p:nvSpPr>
        <p:spPr>
          <a:xfrm>
            <a:off x="777242" y="2362676"/>
            <a:ext cx="7501343" cy="4495324"/>
          </a:xfrm>
        </p:spPr>
        <p:txBody>
          <a:bodyPr anchor="t"/>
          <a:lstStyle/>
          <a:p>
            <a:pPr>
              <a:lnSpc>
                <a:spcPts val="2400"/>
              </a:lnSpc>
              <a:spcBef>
                <a:spcPts val="600"/>
              </a:spcBef>
              <a:spcAft>
                <a:spcPts val="600"/>
              </a:spcAft>
            </a:pPr>
            <a:r>
              <a:rPr lang="de" sz="1800" b="0" i="0" strike="noStrike" cap="none" spc="0" baseline="0" dirty="0">
                <a:solidFill>
                  <a:srgbClr val="000000"/>
                </a:solidFill>
                <a:effectLst/>
                <a:latin typeface="Helvetica"/>
                <a:ea typeface="Helvetica"/>
                <a:cs typeface="Helvetica"/>
              </a:rPr>
              <a:t>Häufige und übermäßige Belastung durch RCS (in der Regel über viele Jahre hinweg) kann nachweislich eine Quarzstaublunge (Silikose) und Lungenkrebs verursachen:</a:t>
            </a:r>
          </a:p>
          <a:p>
            <a:pPr marL="285750" indent="-285750">
              <a:lnSpc>
                <a:spcPts val="2400"/>
              </a:lnSpc>
              <a:spcBef>
                <a:spcPts val="600"/>
              </a:spcBef>
              <a:spcAft>
                <a:spcPts val="600"/>
              </a:spcAft>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Die Quarzstaublunge entsteht durch das Einatmen von Feinstaubpartikeln in die Lunge, was im späteren Leben zu chronischen Atembeschwerden und in einigen Fällen zum Tod führt. </a:t>
            </a:r>
          </a:p>
          <a:p>
            <a:pPr marL="285750" indent="-285750">
              <a:lnSpc>
                <a:spcPts val="2400"/>
              </a:lnSpc>
              <a:spcBef>
                <a:spcPts val="600"/>
              </a:spcBef>
              <a:spcAft>
                <a:spcPts val="600"/>
              </a:spcAft>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Es gibt verschiedene Stadien der Quarzstaublunge, von der „einfachen Silikose" bis zur „progressiven massiven Fibrose" (PMF).</a:t>
            </a:r>
          </a:p>
          <a:p>
            <a:pPr marL="285750" indent="-285750">
              <a:lnSpc>
                <a:spcPts val="2400"/>
              </a:lnSpc>
              <a:spcBef>
                <a:spcPts val="600"/>
              </a:spcBef>
              <a:spcAft>
                <a:spcPts val="600"/>
              </a:spcAft>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Epidemiologische Studien zeigen, dass die Häufigkeit von Lungenkrebs insbesondere bei Arbeitskräften mit Silikose zugenommen hat. </a:t>
            </a:r>
          </a:p>
          <a:p>
            <a:pPr>
              <a:lnSpc>
                <a:spcPts val="2400"/>
              </a:lnSpc>
            </a:pPr>
            <a:endParaRPr lang="en-US" sz="1800" dirty="0"/>
          </a:p>
        </p:txBody>
      </p:sp>
      <p:sp>
        <p:nvSpPr>
          <p:cNvPr id="5" name="Rectangle 2">
            <a:extLst>
              <a:ext uri="{FF2B5EF4-FFF2-40B4-BE49-F238E27FC236}">
                <a16:creationId xmlns:a16="http://schemas.microsoft.com/office/drawing/2014/main" id="{BC5AE6DE-E33C-2B42-84D4-F3B680239B3D}"/>
              </a:ext>
            </a:extLst>
          </p:cNvPr>
          <p:cNvSpPr>
            <a:spLocks noChangeArrowheads="1"/>
          </p:cNvSpPr>
          <p:nvPr/>
        </p:nvSpPr>
        <p:spPr bwMode="auto">
          <a:xfrm>
            <a:off x="8986579" y="3848114"/>
            <a:ext cx="2268161" cy="27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de" sz="1200" b="0" i="0" strike="noStrike" cap="none" spc="0" baseline="0">
                <a:solidFill>
                  <a:srgbClr val="000000"/>
                </a:solidFill>
                <a:effectLst/>
                <a:latin typeface="Helvetica"/>
                <a:ea typeface="Helvetica"/>
                <a:cs typeface="Helvetica"/>
              </a:rPr>
              <a:t>Gesunde Lunge</a:t>
            </a:r>
          </a:p>
        </p:txBody>
      </p:sp>
      <p:pic>
        <p:nvPicPr>
          <p:cNvPr id="6" name="Picture 5">
            <a:extLst>
              <a:ext uri="{FF2B5EF4-FFF2-40B4-BE49-F238E27FC236}">
                <a16:creationId xmlns:a16="http://schemas.microsoft.com/office/drawing/2014/main" id="{AC6C1E7E-656D-7D4C-B1CF-9B802D60165D}"/>
              </a:ext>
            </a:extLst>
          </p:cNvPr>
          <p:cNvPicPr>
            <a:picLocks noChangeAspect="1"/>
          </p:cNvPicPr>
          <p:nvPr/>
        </p:nvPicPr>
        <p:blipFill>
          <a:blip r:embed="rId2"/>
          <a:srcRect l="57462" t="33425" r="2988" b="17231"/>
          <a:stretch>
            <a:fillRect/>
          </a:stretch>
        </p:blipFill>
        <p:spPr>
          <a:xfrm>
            <a:off x="8987715" y="4158269"/>
            <a:ext cx="2265895" cy="2118116"/>
          </a:xfrm>
          <a:prstGeom prst="rect">
            <a:avLst/>
          </a:prstGeom>
        </p:spPr>
      </p:pic>
      <p:sp>
        <p:nvSpPr>
          <p:cNvPr id="7" name="Rectangle 2">
            <a:extLst>
              <a:ext uri="{FF2B5EF4-FFF2-40B4-BE49-F238E27FC236}">
                <a16:creationId xmlns:a16="http://schemas.microsoft.com/office/drawing/2014/main" id="{22DE11F0-B908-214F-9D30-5F819333570E}"/>
              </a:ext>
            </a:extLst>
          </p:cNvPr>
          <p:cNvSpPr>
            <a:spLocks noChangeArrowheads="1"/>
          </p:cNvSpPr>
          <p:nvPr/>
        </p:nvSpPr>
        <p:spPr bwMode="auto">
          <a:xfrm>
            <a:off x="8986580" y="6345532"/>
            <a:ext cx="2268160" cy="27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de" sz="1200" b="0" i="0" strike="noStrike" cap="none" spc="0" baseline="0">
                <a:solidFill>
                  <a:srgbClr val="000000"/>
                </a:solidFill>
                <a:effectLst/>
                <a:latin typeface="Helvetica"/>
                <a:ea typeface="Helvetica"/>
                <a:cs typeface="Helvetica"/>
              </a:rPr>
              <a:t> Von PMF betroffene Lunge</a:t>
            </a:r>
          </a:p>
        </p:txBody>
      </p:sp>
      <p:pic>
        <p:nvPicPr>
          <p:cNvPr id="8" name="Picture 7">
            <a:extLst>
              <a:ext uri="{FF2B5EF4-FFF2-40B4-BE49-F238E27FC236}">
                <a16:creationId xmlns:a16="http://schemas.microsoft.com/office/drawing/2014/main" id="{80162BC9-73CB-0247-8F5D-C6AF91F53831}"/>
              </a:ext>
            </a:extLst>
          </p:cNvPr>
          <p:cNvPicPr>
            <a:picLocks noChangeAspect="1"/>
          </p:cNvPicPr>
          <p:nvPr/>
        </p:nvPicPr>
        <p:blipFill>
          <a:blip r:embed="rId2"/>
          <a:srcRect l="12383" t="34621" r="50074" b="16034"/>
          <a:stretch>
            <a:fillRect/>
          </a:stretch>
        </p:blipFill>
        <p:spPr>
          <a:xfrm>
            <a:off x="8987715" y="1582029"/>
            <a:ext cx="2265895" cy="2231296"/>
          </a:xfrm>
          <a:prstGeom prst="rect">
            <a:avLst/>
          </a:prstGeom>
        </p:spPr>
      </p:pic>
    </p:spTree>
    <p:extLst>
      <p:ext uri="{BB962C8B-B14F-4D97-AF65-F5344CB8AC3E}">
        <p14:creationId xmlns:p14="http://schemas.microsoft.com/office/powerpoint/2010/main" val="4801048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CC8FBC-D3DC-F141-B0B3-81685E987119}"/>
              </a:ext>
            </a:extLst>
          </p:cNvPr>
          <p:cNvSpPr>
            <a:spLocks noGrp="1"/>
          </p:cNvSpPr>
          <p:nvPr>
            <p:ph type="body" sz="quarter" idx="10"/>
          </p:nvPr>
        </p:nvSpPr>
        <p:spPr>
          <a:xfrm>
            <a:off x="777244" y="1640901"/>
            <a:ext cx="6746996" cy="850900"/>
          </a:xfrm>
        </p:spPr>
        <p:txBody>
          <a:bodyPr/>
          <a:lstStyle/>
          <a:p>
            <a:pPr>
              <a:lnSpc>
                <a:spcPct val="100000"/>
              </a:lnSpc>
              <a:spcBef>
                <a:spcPct val="0"/>
              </a:spcBef>
            </a:pPr>
            <a:r>
              <a:rPr lang="de" sz="2800" b="1" i="0" strike="noStrike" cap="none" spc="0" baseline="0">
                <a:solidFill>
                  <a:srgbClr val="F6A317"/>
                </a:solidFill>
                <a:effectLst/>
                <a:latin typeface="Helvetica"/>
                <a:ea typeface="Helvetica"/>
                <a:cs typeface="Helvetica"/>
              </a:rPr>
              <a:t>MINIMIERUNG DER RCS-BELASTUNG</a:t>
            </a:r>
          </a:p>
        </p:txBody>
      </p:sp>
      <p:pic>
        <p:nvPicPr>
          <p:cNvPr id="5" name="Picture 4" descr="A picture containing food&#10;&#10;Description automatically generated">
            <a:extLst>
              <a:ext uri="{FF2B5EF4-FFF2-40B4-BE49-F238E27FC236}">
                <a16:creationId xmlns:a16="http://schemas.microsoft.com/office/drawing/2014/main" id="{21386485-3CA1-D34C-AB2A-26872495AA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78798">
            <a:off x="8841378" y="1605842"/>
            <a:ext cx="2974076" cy="4203694"/>
          </a:xfrm>
          <a:prstGeom prst="rect">
            <a:avLst/>
          </a:prstGeom>
          <a:ln>
            <a:solidFill>
              <a:schemeClr val="tx2">
                <a:alpha val="91000"/>
              </a:schemeClr>
            </a:solidFill>
          </a:ln>
          <a:effectLst>
            <a:outerShdw blurRad="50800" dist="38100" dir="2700000" algn="tl" rotWithShape="0">
              <a:prstClr val="black">
                <a:alpha val="40000"/>
              </a:prstClr>
            </a:outerShdw>
          </a:effectLst>
        </p:spPr>
      </p:pic>
      <p:sp>
        <p:nvSpPr>
          <p:cNvPr id="7" name="Text Placeholder 2">
            <a:extLst>
              <a:ext uri="{FF2B5EF4-FFF2-40B4-BE49-F238E27FC236}">
                <a16:creationId xmlns:a16="http://schemas.microsoft.com/office/drawing/2014/main" id="{DBD2A384-D14E-41D5-BBC0-8C609827F080}"/>
              </a:ext>
            </a:extLst>
          </p:cNvPr>
          <p:cNvSpPr txBox="1"/>
          <p:nvPr/>
        </p:nvSpPr>
        <p:spPr>
          <a:xfrm>
            <a:off x="777244" y="2190396"/>
            <a:ext cx="8325661" cy="4351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600"/>
              </a:spcBef>
              <a:buNone/>
            </a:pPr>
            <a:r>
              <a:rPr lang="de" sz="1600" b="0" i="0" strike="noStrike" cap="none" spc="0" baseline="0" dirty="0">
                <a:solidFill>
                  <a:srgbClr val="000000"/>
                </a:solidFill>
                <a:effectLst/>
                <a:latin typeface="Helvetica"/>
                <a:ea typeface="Helvetica"/>
                <a:cs typeface="Helvetica"/>
              </a:rPr>
              <a:t>Das Risiko, eine Lungenkrankheit zu entwickeln, ist vollständig vermeidbar, wenn Vorsichtsmaßnahmen und bewährte Praktiken angewendet werden. </a:t>
            </a:r>
          </a:p>
          <a:p>
            <a:pPr marL="0" indent="0">
              <a:lnSpc>
                <a:spcPts val="2300"/>
              </a:lnSpc>
              <a:spcBef>
                <a:spcPts val="600"/>
              </a:spcBef>
              <a:buNone/>
            </a:pPr>
            <a:r>
              <a:rPr lang="de" sz="1600" b="0" i="0" strike="noStrike" cap="none" spc="0" baseline="0" dirty="0">
                <a:solidFill>
                  <a:srgbClr val="000000"/>
                </a:solidFill>
                <a:effectLst/>
                <a:latin typeface="Helvetica"/>
                <a:ea typeface="Helvetica"/>
                <a:cs typeface="Helvetica"/>
              </a:rPr>
              <a:t>Wir folgen den bewährten Praktiken von NEPSI, die vier Hauptkategorien umfassen:</a:t>
            </a:r>
          </a:p>
          <a:p>
            <a:pPr marL="285750" indent="-285750">
              <a:lnSpc>
                <a:spcPts val="2300"/>
              </a:lnSpc>
              <a:spcBef>
                <a:spcPts val="0"/>
              </a:spcBef>
            </a:pPr>
            <a:r>
              <a:rPr lang="de" sz="1600" b="1" i="0" strike="noStrike" cap="none" spc="0" baseline="0" dirty="0">
                <a:solidFill>
                  <a:srgbClr val="000000"/>
                </a:solidFill>
                <a:effectLst/>
                <a:latin typeface="Helvetica"/>
                <a:ea typeface="Helvetica"/>
                <a:cs typeface="Helvetica"/>
              </a:rPr>
              <a:t>Risikobewertung:</a:t>
            </a:r>
            <a:r>
              <a:rPr lang="de" sz="1600" b="0" i="0" strike="noStrike" cap="none" spc="0" baseline="0" dirty="0">
                <a:solidFill>
                  <a:srgbClr val="000000"/>
                </a:solidFill>
                <a:effectLst/>
                <a:latin typeface="Helvetica"/>
                <a:ea typeface="Helvetica"/>
                <a:cs typeface="Helvetica"/>
              </a:rPr>
              <a:t> Bewertung des Risikos der RCS-Belastung</a:t>
            </a:r>
          </a:p>
          <a:p>
            <a:pPr marL="285750" indent="-285750">
              <a:lnSpc>
                <a:spcPts val="2300"/>
              </a:lnSpc>
              <a:spcBef>
                <a:spcPts val="0"/>
              </a:spcBef>
            </a:pPr>
            <a:r>
              <a:rPr lang="de" sz="1600" b="1" i="0" strike="noStrike" cap="none" spc="0" baseline="0" dirty="0">
                <a:solidFill>
                  <a:srgbClr val="000000"/>
                </a:solidFill>
                <a:effectLst/>
                <a:latin typeface="Helvetica"/>
                <a:ea typeface="Helvetica"/>
                <a:cs typeface="Helvetica"/>
              </a:rPr>
              <a:t>Prevention:</a:t>
            </a:r>
            <a:r>
              <a:rPr lang="de" sz="1600" b="0" i="0" strike="noStrike" cap="none" spc="0" baseline="0" dirty="0">
                <a:solidFill>
                  <a:srgbClr val="000000"/>
                </a:solidFill>
                <a:effectLst/>
                <a:latin typeface="Helvetica"/>
                <a:ea typeface="Helvetica"/>
                <a:cs typeface="Helvetica"/>
              </a:rPr>
              <a:t> Erstellung eines Plans darüber, wie die Belastung verhindert und kontrolliert wird </a:t>
            </a:r>
          </a:p>
          <a:p>
            <a:pPr marL="285750" indent="-285750">
              <a:lnSpc>
                <a:spcPts val="2300"/>
              </a:lnSpc>
              <a:spcBef>
                <a:spcPts val="0"/>
              </a:spcBef>
            </a:pPr>
            <a:r>
              <a:rPr lang="de" sz="1600" b="1" i="0" strike="noStrike" cap="none" spc="0" baseline="0" dirty="0">
                <a:solidFill>
                  <a:srgbClr val="000000"/>
                </a:solidFill>
                <a:effectLst/>
                <a:latin typeface="Helvetica"/>
                <a:ea typeface="Helvetica"/>
                <a:cs typeface="Helvetica"/>
              </a:rPr>
              <a:t>Überwachung:</a:t>
            </a:r>
            <a:r>
              <a:rPr lang="de" sz="1600" b="0" i="0" strike="noStrike" cap="none" spc="0" baseline="0" dirty="0">
                <a:solidFill>
                  <a:srgbClr val="000000"/>
                </a:solidFill>
                <a:effectLst/>
                <a:latin typeface="Helvetica"/>
                <a:ea typeface="Helvetica"/>
                <a:cs typeface="Helvetica"/>
              </a:rPr>
              <a:t> Überwachung der Wirksamkeit von Vorsichtsmaßnahmen</a:t>
            </a:r>
          </a:p>
          <a:p>
            <a:pPr marL="285750" indent="-285750">
              <a:lnSpc>
                <a:spcPts val="2300"/>
              </a:lnSpc>
              <a:spcBef>
                <a:spcPts val="0"/>
              </a:spcBef>
            </a:pPr>
            <a:r>
              <a:rPr lang="de" sz="1600" b="1" i="0" strike="noStrike" cap="none" spc="0" baseline="0" dirty="0">
                <a:solidFill>
                  <a:srgbClr val="000000"/>
                </a:solidFill>
                <a:effectLst/>
                <a:latin typeface="Helvetica"/>
                <a:ea typeface="Helvetica"/>
                <a:cs typeface="Helvetica"/>
              </a:rPr>
              <a:t>Aufklärung:</a:t>
            </a:r>
            <a:r>
              <a:rPr lang="de" sz="1600" b="0" i="0" strike="noStrike" cap="none" spc="0" baseline="0" dirty="0">
                <a:solidFill>
                  <a:srgbClr val="000000"/>
                </a:solidFill>
                <a:effectLst/>
                <a:latin typeface="Helvetica"/>
                <a:ea typeface="Helvetica"/>
                <a:cs typeface="Helvetica"/>
              </a:rPr>
              <a:t> Bereitstellung von Informationen, Anweisungen und Schulungen</a:t>
            </a:r>
          </a:p>
          <a:p>
            <a:pPr marL="0" indent="0">
              <a:lnSpc>
                <a:spcPts val="2300"/>
              </a:lnSpc>
              <a:spcBef>
                <a:spcPts val="600"/>
              </a:spcBef>
              <a:buNone/>
            </a:pPr>
            <a:r>
              <a:rPr lang="de" sz="1600" b="1" i="0" strike="noStrike" cap="none" spc="0" baseline="0" dirty="0">
                <a:solidFill>
                  <a:srgbClr val="000000"/>
                </a:solidFill>
                <a:effectLst/>
                <a:latin typeface="Helvetica"/>
                <a:ea typeface="Helvetica"/>
                <a:cs typeface="Helvetica"/>
              </a:rPr>
              <a:t>NEPSI</a:t>
            </a:r>
            <a:r>
              <a:rPr lang="de" sz="1600" b="0" i="0" strike="noStrike" cap="none" spc="0" baseline="0" dirty="0">
                <a:solidFill>
                  <a:srgbClr val="000000"/>
                </a:solidFill>
                <a:effectLst/>
                <a:latin typeface="Helvetica"/>
                <a:ea typeface="Helvetica"/>
                <a:cs typeface="Helvetica"/>
              </a:rPr>
              <a:t> ist die Abkürzung für das "Europäische Netzwerk für Siliziumdioxid", das von den europäischen Arbeitnehmer- und Arbeitgeberverbänden gebildet wird, die das „Übereinkommen über den Gesundheitsschutz der Arbeitnehmer durch gute Handhabung und Verwendung von kristallinem Siliziumdioxid und dieses enthaltender Produkte" im Rahmen des sozialen Dialogs unterzeichnet haben.</a:t>
            </a:r>
          </a:p>
          <a:p>
            <a:pPr>
              <a:lnSpc>
                <a:spcPts val="2300"/>
              </a:lnSpc>
              <a:spcBef>
                <a:spcPts val="600"/>
              </a:spcBef>
            </a:pPr>
            <a:endParaRPr lang="en-US" sz="1600" dirty="0"/>
          </a:p>
        </p:txBody>
      </p:sp>
    </p:spTree>
    <p:extLst>
      <p:ext uri="{BB962C8B-B14F-4D97-AF65-F5344CB8AC3E}">
        <p14:creationId xmlns:p14="http://schemas.microsoft.com/office/powerpoint/2010/main" val="21276713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545FEE-AD81-4023-B6AC-5CAEA335ED97}">
  <ds:schemaRefs>
    <ds:schemaRef ds:uri="http://purl.org/dc/dcmitype/"/>
    <ds:schemaRef ds:uri="http://purl.org/dc/elements/1.1/"/>
    <ds:schemaRef ds:uri="http://schemas.microsoft.com/office/2006/documentManagement/types"/>
    <ds:schemaRef ds:uri="6d9d7403-2d8c-4818-ae25-2c5629bc7330"/>
    <ds:schemaRef ds:uri="http://schemas.openxmlformats.org/package/2006/metadata/core-properties"/>
    <ds:schemaRef ds:uri="http://www.w3.org/XML/1998/namespace"/>
    <ds:schemaRef ds:uri="d8ecf516-e360-4672-81b9-68723bedb71f"/>
    <ds:schemaRef ds:uri="http://purl.org/dc/term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3.xml><?xml version="1.0" encoding="utf-8"?>
<ds:datastoreItem xmlns:ds="http://schemas.openxmlformats.org/officeDocument/2006/customXml" ds:itemID="{BCF46F03-04C5-4A41-9A6C-285E493C42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90</TotalTime>
  <Words>1157</Words>
  <Application>Microsoft Macintosh PowerPoint</Application>
  <PresentationFormat>Widescreen</PresentationFormat>
  <Paragraphs>107</Paragraphs>
  <Slides>15</Slides>
  <Notes>11</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21</cp:revision>
  <dcterms:created xsi:type="dcterms:W3CDTF">2020-07-21T15:14:21Z</dcterms:created>
  <dcterms:modified xsi:type="dcterms:W3CDTF">2024-11-13T11:20:12Z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