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73" r:id="rId6"/>
    <p:sldId id="278" r:id="rId7"/>
    <p:sldId id="268" r:id="rId8"/>
    <p:sldId id="276" r:id="rId9"/>
    <p:sldId id="279" r:id="rId10"/>
    <p:sldId id="259" r:id="rId11"/>
    <p:sldId id="271" r:id="rId12"/>
    <p:sldId id="269" r:id="rId13"/>
    <p:sldId id="270" r:id="rId14"/>
    <p:sldId id="274" r:id="rId15"/>
    <p:sldId id="264" r:id="rId16"/>
    <p:sldId id="267"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Jones" initials="JJ" lastIdx="0" clrIdx="0">
    <p:extLst>
      <p:ext uri="{19B8F6BF-5375-455C-9EA6-DF929625EA0E}">
        <p15:presenceInfo xmlns:p15="http://schemas.microsoft.com/office/powerpoint/2012/main" userId="S::jeremy.jones@leidar.com::37de2d04-ce17-4de6-a131-ce4cc90505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CFDAD-25EB-4287-AC02-F607A2119FE5}" v="3" dt="2022-09-22T14:18:07.437"/>
    <p1510:client id="{7A0550B0-52FB-A54F-90E1-3571E8ADE49B}" v="1" dt="2020-12-09T20:36:5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626"/>
  </p:normalViewPr>
  <p:slideViewPr>
    <p:cSldViewPr snapToGrid="0">
      <p:cViewPr varScale="1">
        <p:scale>
          <a:sx n="116" d="100"/>
          <a:sy n="116" d="100"/>
        </p:scale>
        <p:origin x="944" y="19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283801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91676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13</a:t>
            </a:fld>
            <a:endParaRPr lang="en-US"/>
          </a:p>
        </p:txBody>
      </p:sp>
    </p:spTree>
    <p:extLst>
      <p:ext uri="{BB962C8B-B14F-4D97-AF65-F5344CB8AC3E}">
        <p14:creationId xmlns:p14="http://schemas.microsoft.com/office/powerpoint/2010/main" val="243075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 sz="1800" b="0" i="0" strike="noStrike" cap="none" spc="0" baseline="0">
                <a:solidFill>
                  <a:srgbClr val="000000"/>
                </a:solidFill>
                <a:effectLst/>
                <a:latin typeface="Calibri"/>
                <a:ea typeface="Calibri"/>
                <a:cs typeface="Calibri"/>
              </a:rPr>
              <a:t>Liiallinen altistus hengitettävälle kiteiselle piidioksidille (RSC) voi johtaa vakaviin terveysongelmiin pitkällä aikavälillä. Siitä syystä on tärkeää, että kaikki työntekijät tuntevat hyvät käytännöt, jotka rajoittavat altistusta piidioksidipölylle tai poistavat altistuksen kokonaan.</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fi" sz="1200" b="0" i="0" strike="noStrike" cap="none" spc="0" baseline="0">
                <a:solidFill>
                  <a:srgbClr val="000000"/>
                </a:solidFill>
                <a:effectLst/>
                <a:latin typeface="Calibri"/>
                <a:ea typeface="Calibri"/>
                <a:cs typeface="Calibri"/>
              </a:rPr>
              <a:t>Tässä koulutuksessa opastetaan tyhjentämään pieniä säkkejä tai suursäkkejä materiaalista, joka sisältää kiteistä piidioksidia.</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09712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51234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i" sz="1200" b="0" i="0" strike="noStrike" cap="none" spc="0" baseline="0">
                <a:solidFill>
                  <a:srgbClr val="000000"/>
                </a:solidFill>
                <a:effectLst/>
                <a:latin typeface="Calibri"/>
                <a:ea typeface="Calibri"/>
                <a:cs typeface="Calibri"/>
              </a:rPr>
              <a:t>Säkkien tyhjentäminen ja tyhjien säkkien vääränlainen käsittely voi johtaa merkittävään pölyaltistukseen. Sen vuoksi säkkien tyhjentämiseen liittyvää hyvää käytäntöä on noudatettava. Pienten säkkien tyhjentämisessä on suositeltavaa käyttää automaattisia tai puoliautomaattisia tyhjennysasemia. </a:t>
            </a: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i" sz="1200" b="0" i="0" strike="noStrike" cap="none" spc="0" baseline="0">
                <a:solidFill>
                  <a:srgbClr val="000000"/>
                </a:solidFill>
                <a:effectLst/>
                <a:latin typeface="Calibri"/>
                <a:ea typeface="Calibri"/>
                <a:cs typeface="Calibri"/>
              </a:rPr>
              <a:t>Säkkien tyhjentäminen ja tyhjien säkkien vääränlainen käsittely voi johtaa merkittävään pölyaltistukseen. Sen vuoksi säkkien tyhjentämiseen liittyvää hyvää käytäntöä on noudatettava. Pienten säkkien tyhjentämisessä on suositeltavaa käyttää automaattisia tai puoliautomaattisia tyhjennysasemia. </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134019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i" sz="1200" b="0" i="0" strike="noStrike" cap="none" spc="0" baseline="0">
                <a:solidFill>
                  <a:srgbClr val="000000"/>
                </a:solidFill>
                <a:effectLst/>
                <a:latin typeface="Calibri"/>
                <a:ea typeface="Calibri"/>
                <a:cs typeface="Calibri"/>
              </a:rPr>
              <a:t>Vaikka se ei kaikissa tapauksissa ole välttämätöntä, automaattisten tai puoliautomaattisten säkkientyhjennysasemien käyttäminen on suositeltua inhimillisten virheiden ja loukkaantumisten välttämiseksi.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fi" sz="1200" b="0" i="0" strike="noStrike" cap="none" spc="0" baseline="0">
                <a:solidFill>
                  <a:srgbClr val="000000"/>
                </a:solidFill>
                <a:effectLst/>
                <a:latin typeface="Calibri"/>
                <a:ea typeface="Calibri"/>
                <a:cs typeface="Calibri"/>
              </a:rPr>
              <a:t>Säkkien murskaaminen tuottaa paljon pölyä. Työntekijöiden olisi rullattava säkit alueella, jossa on ilmanpoisto.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fi" sz="1200" b="0" i="0" strike="noStrike" cap="none" spc="0" baseline="0">
                <a:solidFill>
                  <a:srgbClr val="000000"/>
                </a:solidFill>
                <a:effectLst/>
                <a:latin typeface="Calibri"/>
                <a:ea typeface="Calibri"/>
                <a:cs typeface="Calibri"/>
              </a:rPr>
              <a:t>Kun tyhjennät pientä säkkiä, varmista, että säkin avoin suu osoittaa poispäin sinusta. Pölyn syntymisen voi estää kokonaan tyhjentämällä säkin suureen metallirungon tukemaan ja auki pitämään muovipussiin.</a:t>
            </a:r>
          </a:p>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56088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 sz="1200" b="0" i="0" strike="noStrike" cap="none" spc="0" baseline="0">
                <a:solidFill>
                  <a:srgbClr val="000000"/>
                </a:solidFill>
                <a:effectLst/>
                <a:latin typeface="Calibri"/>
                <a:ea typeface="Calibri"/>
                <a:cs typeface="Calibri"/>
              </a:rPr>
              <a:t>Suurten säkkien käyttäminen on kustannustehokkaampaa ja ympäristöystävällisempää kuin monen pienen säkin käyttäminen. Suureen säkkiin voi mahtua yhtä paljon materiaalia kuin lavalliseen pieniä säkkejä. Sen vuoksi ne ovat täysinä liian painavia nostettaviksi ilman koneen apua.</a:t>
            </a:r>
          </a:p>
          <a:p>
            <a:endParaRPr lang="en-GB" sz="1200" b="0" i="0" u="none" strike="noStrike" kern="1200">
              <a:solidFill>
                <a:schemeClr val="tx1"/>
              </a:solidFill>
              <a:effectLst/>
              <a:latin typeface="+mn-lt"/>
              <a:ea typeface="+mn-ea"/>
              <a:cs typeface="+mn-cs"/>
            </a:endParaRPr>
          </a:p>
          <a:p>
            <a:r>
              <a:rPr lang="fi" sz="1200" b="0" i="0" strike="noStrike" cap="none" spc="0" baseline="0">
                <a:solidFill>
                  <a:srgbClr val="000000"/>
                </a:solidFill>
                <a:effectLst/>
                <a:latin typeface="Calibri"/>
                <a:ea typeface="Calibri"/>
                <a:cs typeface="Calibri"/>
              </a:rPr>
              <a:t>Kun suursäkkejä tyhjennetään leikkaamalla ne auki, henkilönsuojainten käyttö on suositeltavaa. </a:t>
            </a:r>
          </a:p>
          <a:p>
            <a:endParaRPr lang="en-GB"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52903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i" sz="1800" b="0" i="0" strike="noStrike" cap="none" spc="0" baseline="0">
                <a:solidFill>
                  <a:srgbClr val="000000"/>
                </a:solidFill>
                <a:effectLst/>
                <a:latin typeface="Calibri"/>
                <a:ea typeface="Calibri"/>
                <a:cs typeface="Calibri"/>
              </a:rPr>
              <a:t>Ennen säkin tyhjentämistä, varmista, että sekä ilmanvaihto- että ilmanpoistojärjestelmät toimivat. Jos epäilet ongelmaa, ota yhteyttä paikalla olevaan esimieheen. Tarkista aina ulkoiset asiat, kuten veto, jolla voi olla suuri vaikutus ilmanvaihtojärjestelmiin.</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fi" sz="1800" b="0" i="0" strike="noStrike" cap="none" spc="0" baseline="0">
                <a:solidFill>
                  <a:srgbClr val="000000"/>
                </a:solidFill>
                <a:effectLst/>
                <a:latin typeface="Calibri"/>
                <a:ea typeface="Calibri"/>
                <a:cs typeface="Calibri"/>
              </a:rPr>
              <a:t>Kun mahdollista, käytä käsittelyssä apuvälineitä inhimillisten virheiden ja loukkaantumisten välttämiseksi. Älä milloinkaan täytä säkkejä liian täyteen vaan vältä säkeistä yli vuotavaa materiaalia, joka voi aiheuttaa vaaran. Kun materiaalia varisee yli, siivoa se välittömästi käyttäen märkiä tai kuivia siivousemenetelmiä</a:t>
            </a:r>
          </a:p>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230476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2469717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5CE0D2-EE58-F143-8FC9-DE2A7199D8B8}"/>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06304" y="366936"/>
            <a:ext cx="1000630" cy="628302"/>
          </a:xfrm>
          <a:prstGeom prst="rect">
            <a:avLst/>
          </a:prstGeom>
        </p:spPr>
      </p:pic>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fi" sz="1000" b="0" i="0" strike="noStrike" cap="none" spc="0" baseline="0">
                <a:solidFill>
                  <a:srgbClr val="000000"/>
                </a:solidFill>
                <a:effectLst/>
                <a:latin typeface="Helvetica"/>
                <a:ea typeface="Helvetica"/>
                <a:cs typeface="Helvetica"/>
              </a:rPr>
              <a:t>Tämä koulutuspaketti on kehitetty osana NEPSI:n Hyvä käytäntö -opasta – vieraile osoitteessa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5A6482CC-0324-A84F-97E9-A03D3526EC1E}"/>
              </a:ext>
            </a:extLst>
          </p:cNvPr>
          <p:cNvSpPr txBox="1"/>
          <p:nvPr userDrawn="1"/>
        </p:nvSpPr>
        <p:spPr>
          <a:xfrm>
            <a:off x="8778239" y="429114"/>
            <a:ext cx="3039111"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i" sz="1400" b="1" i="0" strike="noStrike" cap="none" spc="0" baseline="0">
                <a:solidFill>
                  <a:srgbClr val="F6A317"/>
                </a:solidFill>
                <a:effectLst/>
                <a:latin typeface="Helvetica"/>
                <a:ea typeface="Helvetica"/>
                <a:cs typeface="Helvetica"/>
              </a:rPr>
              <a:t>HYVÄ KÄYTÄNTÖ -KOULUTUS SÄKIN TYHJENTÄMISEEN</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3" y="2902987"/>
            <a:ext cx="5872803" cy="850900"/>
          </a:xfrm>
        </p:spPr>
        <p:txBody>
          <a:bodyPr anchor="t"/>
          <a:lstStyle/>
          <a:p>
            <a:pPr>
              <a:lnSpc>
                <a:spcPct val="100000"/>
              </a:lnSpc>
            </a:pPr>
            <a:r>
              <a:rPr lang="fi" sz="2800" b="1" i="0" strike="noStrike" cap="none" spc="0" baseline="0" dirty="0">
                <a:solidFill>
                  <a:srgbClr val="FFFFFF"/>
                </a:solidFill>
                <a:effectLst/>
                <a:latin typeface="Helvetica"/>
                <a:ea typeface="Helvetica"/>
                <a:cs typeface="Helvetica"/>
              </a:rPr>
              <a:t>HYVÄ KÄYTÄNTÖ -KOULUTUS SÄKIN TYHJENTÄMISEEN</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p:cNvSpPr/>
          <p:nvPr/>
        </p:nvSpPr>
        <p:spPr>
          <a:xfrm>
            <a:off x="8908473" y="346364"/>
            <a:ext cx="2951017"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5C532-796E-0E45-8861-6D255108102B}"/>
              </a:ext>
            </a:extLst>
          </p:cNvPr>
          <p:cNvSpPr>
            <a:spLocks noGrp="1"/>
          </p:cNvSpPr>
          <p:nvPr>
            <p:ph type="body" sz="quarter" idx="10"/>
          </p:nvPr>
        </p:nvSpPr>
        <p:spPr/>
        <p:txBody>
          <a:bodyPr anchor="t"/>
          <a:lstStyle/>
          <a:p>
            <a:pPr>
              <a:lnSpc>
                <a:spcPct val="100000"/>
              </a:lnSpc>
            </a:pPr>
            <a:r>
              <a:rPr lang="fi" sz="2800" b="1" i="0" strike="noStrike" cap="none" spc="0" baseline="0">
                <a:solidFill>
                  <a:srgbClr val="F6A317"/>
                </a:solidFill>
                <a:effectLst/>
                <a:latin typeface="Helvetica"/>
                <a:ea typeface="Helvetica"/>
                <a:cs typeface="Helvetica"/>
              </a:rPr>
              <a:t>HUOMIOITAVAA SÄKIN TYHJENNYKSESSÄ</a:t>
            </a:r>
          </a:p>
        </p:txBody>
      </p:sp>
      <p:sp>
        <p:nvSpPr>
          <p:cNvPr id="3" name="Text Placeholder 2">
            <a:extLst>
              <a:ext uri="{FF2B5EF4-FFF2-40B4-BE49-F238E27FC236}">
                <a16:creationId xmlns:a16="http://schemas.microsoft.com/office/drawing/2014/main" id="{93220A22-4954-F04B-A3F3-F1A9A2F05281}"/>
              </a:ext>
            </a:extLst>
          </p:cNvPr>
          <p:cNvSpPr>
            <a:spLocks noGrp="1"/>
          </p:cNvSpPr>
          <p:nvPr>
            <p:ph type="body" sz="quarter" idx="11"/>
          </p:nvPr>
        </p:nvSpPr>
        <p:spPr>
          <a:xfrm>
            <a:off x="777244" y="2696011"/>
            <a:ext cx="6076393" cy="3201832"/>
          </a:xfrm>
        </p:spPr>
        <p:txBody>
          <a:bodyPr/>
          <a:lstStyle/>
          <a:p>
            <a:pPr>
              <a:lnSpc>
                <a:spcPct val="100000"/>
              </a:lnSpc>
              <a:spcBef>
                <a:spcPts val="600"/>
              </a:spcBef>
              <a:buSzPct val="85000"/>
            </a:pPr>
            <a:r>
              <a:rPr lang="fi" sz="1600" b="1" i="0" strike="noStrike" cap="none" spc="0" baseline="0" dirty="0">
                <a:solidFill>
                  <a:srgbClr val="000000"/>
                </a:solidFill>
                <a:effectLst/>
                <a:latin typeface="Helvetica"/>
                <a:ea typeface="Helvetica"/>
                <a:cs typeface="Helvetica"/>
              </a:rPr>
              <a:t>TEE SEURAAVAT</a:t>
            </a:r>
          </a:p>
          <a:p>
            <a:pPr marL="342900" indent="-342900">
              <a:lnSpc>
                <a:spcPct val="100000"/>
              </a:lnSpc>
              <a:spcBef>
                <a:spcPts val="300"/>
              </a:spcBef>
              <a:buSzPct val="85000"/>
              <a:buFont typeface=".Apple Color Emoji UI"/>
              <a:buChar char="✅"/>
            </a:pPr>
            <a:r>
              <a:rPr lang="fi" sz="1600" b="0" i="0" strike="noStrike" cap="none" spc="0" baseline="0" dirty="0">
                <a:solidFill>
                  <a:srgbClr val="000000"/>
                </a:solidFill>
                <a:effectLst/>
                <a:latin typeface="Helvetica"/>
                <a:ea typeface="Helvetica"/>
                <a:cs typeface="Helvetica"/>
              </a:rPr>
              <a:t>Varmista, että pölynpoistojärjestelmät toimivat kunnolla</a:t>
            </a:r>
          </a:p>
          <a:p>
            <a:pPr marL="342900" indent="-342900">
              <a:lnSpc>
                <a:spcPct val="100000"/>
              </a:lnSpc>
              <a:spcBef>
                <a:spcPts val="300"/>
              </a:spcBef>
              <a:buSzPct val="85000"/>
              <a:buFont typeface=".Apple Color Emoji UI"/>
              <a:buChar char="✅"/>
            </a:pPr>
            <a:r>
              <a:rPr lang="fi" sz="1600" b="0" i="0" strike="noStrike" cap="none" spc="0" baseline="0" dirty="0">
                <a:solidFill>
                  <a:srgbClr val="000000"/>
                </a:solidFill>
                <a:effectLst/>
                <a:latin typeface="Helvetica"/>
                <a:ea typeface="Helvetica"/>
                <a:cs typeface="Helvetica"/>
              </a:rPr>
              <a:t>Tarkkaile mahdollisia vaurioita tai heikkoa toimintaa ja ilmoita vioista.</a:t>
            </a:r>
          </a:p>
          <a:p>
            <a:pPr marL="342900" indent="-342900">
              <a:lnSpc>
                <a:spcPct val="100000"/>
              </a:lnSpc>
              <a:spcBef>
                <a:spcPts val="300"/>
              </a:spcBef>
              <a:buSzPct val="85000"/>
              <a:buFont typeface=".Apple Color Emoji UI"/>
              <a:buChar char="✅"/>
            </a:pPr>
            <a:r>
              <a:rPr lang="fi" sz="1600" b="0" i="0" strike="noStrike" cap="none" spc="0" baseline="0" dirty="0">
                <a:solidFill>
                  <a:srgbClr val="000000"/>
                </a:solidFill>
                <a:effectLst/>
                <a:latin typeface="Helvetica"/>
                <a:ea typeface="Helvetica"/>
                <a:cs typeface="Helvetica"/>
              </a:rPr>
              <a:t>Käytä henkilönsuojainta (pölysuojainta), jos muita pölynhallintakeinoja ei ole käytettävissä.</a:t>
            </a:r>
          </a:p>
          <a:p>
            <a:pPr marL="342900" indent="-342900">
              <a:lnSpc>
                <a:spcPct val="100000"/>
              </a:lnSpc>
              <a:spcBef>
                <a:spcPts val="300"/>
              </a:spcBef>
              <a:buSzPct val="85000"/>
              <a:buFont typeface=".Apple Color Emoji UI"/>
              <a:buChar char="✅"/>
            </a:pPr>
            <a:r>
              <a:rPr lang="fi" sz="1600" b="0" i="0" strike="noStrike" cap="none" spc="0" baseline="0" dirty="0">
                <a:solidFill>
                  <a:srgbClr val="000000"/>
                </a:solidFill>
                <a:effectLst/>
                <a:latin typeface="Helvetica"/>
                <a:ea typeface="Helvetica"/>
                <a:cs typeface="Helvetica"/>
              </a:rPr>
              <a:t>Siivoa yli vuotanut materiaali heti joko imurilla tai käyttäen märkiä siivousmenetelmiä</a:t>
            </a:r>
          </a:p>
          <a:p>
            <a:pPr>
              <a:lnSpc>
                <a:spcPct val="100000"/>
              </a:lnSpc>
              <a:spcBef>
                <a:spcPts val="600"/>
              </a:spcBef>
            </a:pPr>
            <a:r>
              <a:rPr lang="fi" sz="1600" b="1" i="0" strike="noStrike" cap="none" spc="0" baseline="0" dirty="0">
                <a:solidFill>
                  <a:srgbClr val="000000"/>
                </a:solidFill>
                <a:effectLst/>
                <a:latin typeface="Helvetica"/>
                <a:ea typeface="Helvetica"/>
                <a:cs typeface="Helvetica"/>
              </a:rPr>
              <a:t>ÄLÄ TEE SEURAAVIA</a:t>
            </a:r>
          </a:p>
          <a:p>
            <a:pPr marL="285750" indent="-285750">
              <a:lnSpc>
                <a:spcPct val="100000"/>
              </a:lnSpc>
              <a:spcBef>
                <a:spcPts val="300"/>
              </a:spcBef>
              <a:buSzPct val="85000"/>
              <a:buFont typeface=".Apple Color Emoji UI"/>
              <a:buChar char="❌"/>
            </a:pPr>
            <a:r>
              <a:rPr lang="fi" sz="1600" b="0" i="0" strike="noStrike" cap="none" spc="0" baseline="0" dirty="0">
                <a:solidFill>
                  <a:srgbClr val="000000"/>
                </a:solidFill>
                <a:effectLst/>
                <a:latin typeface="Helvetica"/>
                <a:ea typeface="Helvetica"/>
                <a:cs typeface="Helvetica"/>
              </a:rPr>
              <a:t>Älä tyhjennä pienten säkkien sisältöä liian nopeasti</a:t>
            </a:r>
          </a:p>
          <a:p>
            <a:pPr marL="285750" indent="-285750">
              <a:lnSpc>
                <a:spcPct val="100000"/>
              </a:lnSpc>
              <a:spcBef>
                <a:spcPts val="300"/>
              </a:spcBef>
              <a:buSzPct val="85000"/>
              <a:buFont typeface=".Apple Color Emoji UI"/>
              <a:buChar char="❌"/>
            </a:pPr>
            <a:r>
              <a:rPr lang="fi" sz="1600" b="0" i="0" strike="noStrike" cap="none" spc="0" baseline="0" dirty="0">
                <a:solidFill>
                  <a:srgbClr val="000000"/>
                </a:solidFill>
                <a:effectLst/>
                <a:latin typeface="Helvetica"/>
                <a:ea typeface="Helvetica"/>
                <a:cs typeface="Helvetica"/>
              </a:rPr>
              <a:t>Älä anna jätesäkkien pursuta yli</a:t>
            </a:r>
          </a:p>
          <a:p>
            <a:pPr marL="285750" indent="-285750">
              <a:lnSpc>
                <a:spcPct val="100000"/>
              </a:lnSpc>
              <a:spcBef>
                <a:spcPts val="300"/>
              </a:spcBef>
              <a:buSzPct val="85000"/>
              <a:buFont typeface=".Apple Color Emoji UI"/>
              <a:buChar char="❌"/>
            </a:pPr>
            <a:r>
              <a:rPr lang="fi" sz="1600" b="0" i="0" strike="noStrike" cap="none" spc="0" baseline="0" dirty="0">
                <a:solidFill>
                  <a:srgbClr val="000000"/>
                </a:solidFill>
                <a:effectLst/>
                <a:latin typeface="Helvetica"/>
                <a:ea typeface="Helvetica"/>
                <a:cs typeface="Helvetica"/>
              </a:rPr>
              <a:t>Älä siivoa käyttäen kuivaa harjaa tai paineilmaa</a:t>
            </a:r>
          </a:p>
          <a:p>
            <a:pPr marL="342900" indent="-342900">
              <a:lnSpc>
                <a:spcPct val="100000"/>
              </a:lnSpc>
              <a:spcBef>
                <a:spcPts val="600"/>
              </a:spcBef>
              <a:buSzPct val="85000"/>
              <a:buFont typeface=".Apple Color Emoji UI"/>
              <a:buChar char="✅"/>
            </a:pPr>
            <a:endParaRPr lang="en-GB" dirty="0"/>
          </a:p>
          <a:p>
            <a:pPr marL="285750" indent="-285750">
              <a:lnSpc>
                <a:spcPct val="100000"/>
              </a:lnSpc>
              <a:spcBef>
                <a:spcPts val="600"/>
              </a:spcBef>
              <a:buFont typeface="Arial" panose="020B0604020202020204" pitchFamily="34" charset="0"/>
              <a:buChar char="•"/>
            </a:pPr>
            <a:endParaRPr lang="en-US" sz="1200" dirty="0"/>
          </a:p>
        </p:txBody>
      </p:sp>
      <p:pic>
        <p:nvPicPr>
          <p:cNvPr id="5" name="Picture Placeholder 4">
            <a:extLst>
              <a:ext uri="{FF2B5EF4-FFF2-40B4-BE49-F238E27FC236}">
                <a16:creationId xmlns:a16="http://schemas.microsoft.com/office/drawing/2014/main" id="{5673BCE9-F112-484A-969D-A6FFF87628DB}"/>
              </a:ext>
            </a:extLst>
          </p:cNvPr>
          <p:cNvPicPr>
            <a:picLocks noGrp="1" noChangeAspect="1"/>
          </p:cNvPicPr>
          <p:nvPr>
            <p:ph type="pic" sz="quarter" idx="12"/>
          </p:nvPr>
        </p:nvPicPr>
        <p:blipFill>
          <a:blip r:embed="rId3"/>
          <a:srcRect t="30" b="30"/>
          <a:stretch>
            <a:fillRect/>
          </a:stretch>
        </p:blipFill>
        <p:spPr>
          <a:xfrm>
            <a:off x="7155848" y="2086252"/>
            <a:ext cx="4661502" cy="3958948"/>
          </a:xfrm>
          <a:prstGeom prst="rect">
            <a:avLst/>
          </a:prstGeom>
        </p:spPr>
      </p:pic>
    </p:spTree>
    <p:extLst>
      <p:ext uri="{BB962C8B-B14F-4D97-AF65-F5344CB8AC3E}">
        <p14:creationId xmlns:p14="http://schemas.microsoft.com/office/powerpoint/2010/main" val="6143417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TYHJÄ DIA</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fi" sz="1800" b="0" i="0" strike="noStrike" cap="none" spc="0" baseline="0">
                <a:solidFill>
                  <a:srgbClr val="000000"/>
                </a:solidFill>
                <a:effectLst/>
                <a:latin typeface="Helvetica"/>
                <a:ea typeface="Helvetica"/>
                <a:cs typeface="Helvetica"/>
              </a:rPr>
              <a:t>Käytä tätä diaa lisätäksesi työympäristöön ja kontekstiin räätälöityä materiaalia.</a:t>
            </a:r>
          </a:p>
          <a:p>
            <a:pPr>
              <a:lnSpc>
                <a:spcPts val="2400"/>
              </a:lnSpc>
            </a:pPr>
            <a:r>
              <a:rPr lang="fi" sz="1800" b="0" i="0" strike="noStrike" cap="none" spc="0" baseline="0">
                <a:solidFill>
                  <a:srgbClr val="000000"/>
                </a:solidFill>
                <a:effectLst/>
                <a:latin typeface="Helvetica"/>
                <a:ea typeface="Helvetica"/>
                <a:cs typeface="Helvetica"/>
              </a:rPr>
              <a:t>Vaihda kuva napsauttamalla hiiren oikeaa painiketta &gt; vaihda kuva &gt; tiedostosta</a:t>
            </a:r>
          </a:p>
          <a:p>
            <a:pPr>
              <a:lnSpc>
                <a:spcPts val="2400"/>
              </a:lnSpc>
            </a:pPr>
            <a:r>
              <a:rPr lang="fi" sz="1800" b="0" i="0" strike="noStrike" cap="none" spc="0" baseline="0">
                <a:solidFill>
                  <a:srgbClr val="000000"/>
                </a:solidFill>
                <a:effectLst/>
                <a:latin typeface="Helvetica"/>
                <a:ea typeface="Helvetica"/>
                <a:cs typeface="Helvetica"/>
              </a:rPr>
              <a:t>Lisää uusia dioja napsauttamalla ”Uusi dia” yllä olevassa valintanauhassa.</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2046636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LOPUKSI</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p:txBody>
          <a:bodyPr/>
          <a:lstStyle/>
          <a:p>
            <a:pPr>
              <a:lnSpc>
                <a:spcPts val="2400"/>
              </a:lnSpc>
              <a:spcBef>
                <a:spcPts val="600"/>
              </a:spcBef>
              <a:spcAft>
                <a:spcPts val="1000"/>
              </a:spcAft>
            </a:pPr>
            <a:r>
              <a:rPr lang="fi" sz="1800" b="0" i="0" strike="noStrike" cap="none" spc="0" baseline="0" dirty="0">
                <a:solidFill>
                  <a:srgbClr val="000000"/>
                </a:solidFill>
                <a:effectLst/>
                <a:latin typeface="Helvetica"/>
                <a:ea typeface="Helvetica"/>
                <a:cs typeface="Helvetica"/>
              </a:rPr>
              <a:t>Säkkien tyhjentäminen voi altistaa RCS:lle. Suojellaksesi terveyttäsi muista:</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dirty="0">
                <a:solidFill>
                  <a:srgbClr val="000000"/>
                </a:solidFill>
                <a:effectLst/>
                <a:latin typeface="Helvetica"/>
                <a:ea typeface="Helvetica"/>
                <a:cs typeface="Helvetica"/>
              </a:rPr>
              <a:t>Varmista, että (kun mahdollista) ilmanvaihto- ja ilmanpoistojärjestelmät ovat päällä</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dirty="0">
                <a:solidFill>
                  <a:srgbClr val="000000"/>
                </a:solidFill>
                <a:effectLst/>
                <a:latin typeface="Helvetica"/>
                <a:ea typeface="Helvetica"/>
                <a:cs typeface="Helvetica"/>
              </a:rPr>
              <a:t>Aina kun mahdollista, käytä koneiden apua</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dirty="0">
                <a:solidFill>
                  <a:srgbClr val="000000"/>
                </a:solidFill>
                <a:effectLst/>
                <a:latin typeface="Helvetica"/>
                <a:ea typeface="Helvetica"/>
                <a:cs typeface="Helvetica"/>
              </a:rPr>
              <a:t>Hävitä tyhjät säkit varovasti, jotta vältetään pölyn syntyminen</a:t>
            </a:r>
          </a:p>
          <a:p>
            <a:pPr marL="285750" indent="-285750">
              <a:lnSpc>
                <a:spcPts val="2400"/>
              </a:lnSpc>
              <a:spcBef>
                <a:spcPts val="600"/>
              </a:spcBef>
              <a:spcAft>
                <a:spcPts val="600"/>
              </a:spcAft>
              <a:buClr>
                <a:srgbClr val="F1B600"/>
              </a:buClr>
              <a:buSzPct val="120000"/>
              <a:buFont typeface="Wingdings" pitchFamily="2" charset="2"/>
              <a:buChar char="q"/>
            </a:pPr>
            <a:r>
              <a:rPr lang="fi" sz="1800" b="0" i="0" strike="noStrike" cap="none" spc="0" baseline="0" dirty="0">
                <a:solidFill>
                  <a:srgbClr val="000000"/>
                </a:solidFill>
                <a:effectLst/>
                <a:latin typeface="Helvetica"/>
                <a:ea typeface="Helvetica"/>
                <a:cs typeface="Helvetica"/>
              </a:rPr>
              <a:t>Siivoa yli varissut materiaali heti</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7404611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8538206" cy="850900"/>
          </a:xfrm>
        </p:spPr>
        <p:txBody>
          <a:bodyPr/>
          <a:lstStyle/>
          <a:p>
            <a:r>
              <a:rPr lang="fi" sz="2800" b="1" i="0" strike="noStrike" cap="none" spc="0" baseline="0">
                <a:solidFill>
                  <a:srgbClr val="F6A317"/>
                </a:solidFill>
                <a:effectLst/>
                <a:latin typeface="Helvetica"/>
                <a:ea typeface="Helvetica"/>
                <a:cs typeface="Helvetica"/>
              </a:rPr>
              <a:t>LISÄÄ OPPIMATERIAALEJA</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fi" sz="1600" b="0" i="0" strike="noStrike" cap="none" spc="0" baseline="0">
                <a:solidFill>
                  <a:srgbClr val="000000"/>
                </a:solidFill>
                <a:effectLst/>
                <a:latin typeface="Helvetica"/>
                <a:ea typeface="Helvetica"/>
                <a:cs typeface="Helvetica"/>
                <a:hlinkClick r:id="rId3" history="0"/>
              </a:rPr>
              <a:t>Hyvä käytäntö säkin tyhjentämiseen – pienet säkit (Työohje 2.2.1a) </a:t>
            </a:r>
          </a:p>
          <a:p>
            <a:pPr marL="285750" indent="-285750">
              <a:lnSpc>
                <a:spcPts val="2300"/>
              </a:lnSpc>
              <a:spcBef>
                <a:spcPts val="600"/>
              </a:spcBef>
              <a:spcAft>
                <a:spcPts val="600"/>
              </a:spcAft>
              <a:buSzPct val="130000"/>
              <a:buFont typeface="Arial" panose="020B0604020202020204" pitchFamily="34" charset="0"/>
              <a:buChar char="•"/>
            </a:pPr>
            <a:r>
              <a:rPr lang="fi" sz="1600" b="0" i="0" strike="noStrike" cap="none" spc="0" baseline="0">
                <a:solidFill>
                  <a:srgbClr val="000000"/>
                </a:solidFill>
                <a:effectLst/>
                <a:latin typeface="Helvetica"/>
                <a:ea typeface="Helvetica"/>
                <a:cs typeface="Helvetica"/>
                <a:hlinkClick r:id="rId3" history="0"/>
              </a:rPr>
              <a:t>Hyvä käytäntö säkin tyhjentämiseen – suuret säkit (Työohje 2.2.1b) </a:t>
            </a:r>
          </a:p>
          <a:p>
            <a:pPr marL="285750" indent="-285750">
              <a:lnSpc>
                <a:spcPts val="2300"/>
              </a:lnSpc>
              <a:spcBef>
                <a:spcPts val="600"/>
              </a:spcBef>
              <a:spcAft>
                <a:spcPts val="600"/>
              </a:spcAft>
              <a:buSzPct val="130000"/>
              <a:buFont typeface="Arial" panose="020B0604020202020204" pitchFamily="34" charset="0"/>
              <a:buChar char="•"/>
            </a:pPr>
            <a:r>
              <a:rPr lang="fi" sz="1600" b="0" i="0" strike="noStrike" cap="none" spc="0" baseline="0">
                <a:solidFill>
                  <a:srgbClr val="000000"/>
                </a:solidFill>
                <a:effectLst/>
                <a:latin typeface="Helvetica"/>
                <a:ea typeface="Helvetica"/>
                <a:cs typeface="Helvetica"/>
                <a:hlinkClick r:id="rId4" history="0"/>
              </a:rPr>
              <a:t>NEPSI Hyvä käytäntö -opas</a:t>
            </a:r>
          </a:p>
          <a:p>
            <a:pPr marL="285750" indent="-285750">
              <a:lnSpc>
                <a:spcPts val="2300"/>
              </a:lnSpc>
              <a:spcBef>
                <a:spcPts val="600"/>
              </a:spcBef>
              <a:spcAft>
                <a:spcPts val="600"/>
              </a:spcAft>
              <a:buSzPct val="130000"/>
              <a:buFont typeface="Arial" panose="020B0604020202020204" pitchFamily="34" charset="0"/>
              <a:buChar char="•"/>
            </a:pPr>
            <a:r>
              <a:rPr lang="fi" sz="1600" b="0" i="0" strike="noStrike" cap="none" spc="0" baseline="0">
                <a:solidFill>
                  <a:srgbClr val="000000"/>
                </a:solidFill>
                <a:effectLst/>
                <a:latin typeface="Helvetica"/>
                <a:ea typeface="Helvetica"/>
                <a:cs typeface="Helvetica"/>
                <a:hlinkClick r:id="rId5" history="0"/>
              </a:rPr>
              <a:t>NEPSI Opas PK-yrityksille</a:t>
            </a:r>
          </a:p>
        </p:txBody>
      </p:sp>
      <p:sp>
        <p:nvSpPr>
          <p:cNvPr id="7" name="Rounded Rectangle 6">
            <a:extLst>
              <a:ext uri="{FF2B5EF4-FFF2-40B4-BE49-F238E27FC236}">
                <a16:creationId xmlns:a16="http://schemas.microsoft.com/office/drawing/2014/main" id="{14E28B3C-7525-2647-8060-DF8784BB1D0E}"/>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Rectangle 7">
            <a:extLst>
              <a:ext uri="{FF2B5EF4-FFF2-40B4-BE49-F238E27FC236}">
                <a16:creationId xmlns:a16="http://schemas.microsoft.com/office/drawing/2014/main" id="{078A17F6-8702-D247-85AE-DA38BF686899}"/>
              </a:ext>
            </a:extLst>
          </p:cNvPr>
          <p:cNvSpPr/>
          <p:nvPr/>
        </p:nvSpPr>
        <p:spPr>
          <a:xfrm>
            <a:off x="1088454" y="5298382"/>
            <a:ext cx="10022946" cy="366126"/>
          </a:xfrm>
          <a:prstGeom prst="rect">
            <a:avLst/>
          </a:prstGeom>
          <a:noFill/>
          <a:ln>
            <a:noFill/>
          </a:ln>
        </p:spPr>
        <p:txBody>
          <a:bodyPr wrap="square" anchor="ctr">
            <a:spAutoFit/>
          </a:bodyPr>
          <a:lstStyle/>
          <a:p>
            <a:pPr>
              <a:spcBef>
                <a:spcPts val="1200"/>
              </a:spcBef>
              <a:spcAft>
                <a:spcPts val="1200"/>
              </a:spcAft>
              <a:buSzPct val="130000"/>
            </a:pPr>
            <a:r>
              <a:rPr lang="fi" sz="1800" b="0" i="0" strike="noStrike" cap="none" spc="0" baseline="0" dirty="0">
                <a:solidFill>
                  <a:srgbClr val="000000"/>
                </a:solidFill>
                <a:effectLst/>
                <a:latin typeface="Calibri"/>
                <a:ea typeface="Calibri"/>
                <a:cs typeface="Calibri"/>
              </a:rPr>
              <a:t>Vieraile </a:t>
            </a:r>
            <a:r>
              <a:rPr lang="fi" sz="1800" b="1" i="0" strike="noStrike" cap="none" spc="0" baseline="0" dirty="0">
                <a:solidFill>
                  <a:srgbClr val="000000"/>
                </a:solidFill>
                <a:effectLst/>
                <a:latin typeface="Calibri"/>
                <a:ea typeface="Calibri"/>
                <a:cs typeface="Calibri"/>
              </a:rPr>
              <a:t>NEPSI:n e-oppimisalustalla</a:t>
            </a:r>
            <a:r>
              <a:rPr lang="fi" sz="1800" b="0" i="0" strike="noStrike" cap="none" spc="0" baseline="0" dirty="0">
                <a:solidFill>
                  <a:srgbClr val="000000"/>
                </a:solidFill>
                <a:effectLst/>
                <a:latin typeface="Calibri"/>
                <a:ea typeface="Calibri"/>
                <a:cs typeface="Calibri"/>
              </a:rPr>
              <a:t> osoitteessa </a:t>
            </a:r>
            <a:r>
              <a:rPr lang="fi" sz="1800" b="0" i="0" strike="noStrike" cap="none" spc="0" baseline="0" dirty="0">
                <a:solidFill>
                  <a:srgbClr val="000000"/>
                </a:solidFill>
                <a:effectLst/>
                <a:latin typeface="Calibri"/>
                <a:ea typeface="Calibri"/>
                <a:cs typeface="Calibri"/>
                <a:hlinkClick r:id="rId6" history="0"/>
              </a:rPr>
              <a:t>training.nepsi.eu</a:t>
            </a:r>
            <a:r>
              <a:rPr lang="fi" sz="1800" b="0" i="0" strike="noStrike" cap="none" spc="0" baseline="0" dirty="0">
                <a:solidFill>
                  <a:srgbClr val="000000"/>
                </a:solidFill>
                <a:effectLst/>
                <a:latin typeface="Calibri"/>
                <a:ea typeface="Calibri"/>
                <a:cs typeface="Calibri"/>
              </a:rPr>
              <a:t> ja löydä lisää oppimateriaalia RCS:stä</a:t>
            </a:r>
          </a:p>
        </p:txBody>
      </p:sp>
    </p:spTree>
    <p:extLst>
      <p:ext uri="{BB962C8B-B14F-4D97-AF65-F5344CB8AC3E}">
        <p14:creationId xmlns:p14="http://schemas.microsoft.com/office/powerpoint/2010/main" val="2111959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fi-FI" sz="2800" dirty="0">
                <a:latin typeface="Helvetica"/>
                <a:ea typeface="Helvetica"/>
                <a:cs typeface="Helvetica"/>
              </a:rPr>
              <a:t>JOHDANTO</a:t>
            </a:r>
            <a:r>
              <a:rPr lang="en-IN" sz="2800" dirty="0">
                <a:latin typeface="Helvetica"/>
                <a:ea typeface="Helvetica"/>
                <a:cs typeface="Helvetica"/>
              </a:rPr>
              <a:t> (KOULUTTAJALLE)</a:t>
            </a:r>
            <a:endParaRPr lang="fi" sz="2800" b="1" i="0" strike="noStrike" cap="none" spc="0" baseline="0" dirty="0">
              <a:solidFill>
                <a:srgbClr val="F6A317"/>
              </a:solidFill>
              <a:effectLst/>
              <a:latin typeface="Helvetica"/>
              <a:ea typeface="Helvetica"/>
              <a:cs typeface="Helvetica"/>
            </a:endParaRP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fi-FI" sz="1800" dirty="0">
                <a:solidFill>
                  <a:srgbClr val="000000"/>
                </a:solidFill>
                <a:latin typeface="Helvetica"/>
                <a:ea typeface="Helvetica"/>
                <a:cs typeface="Helvetica"/>
              </a:rPr>
              <a:t>NEPSI on kehittänyt koulutusmateriaaleja osaksi NEPSI:n Hyvän käytännön toteuttamisen koulutusvaihetta.</a:t>
            </a:r>
          </a:p>
          <a:p>
            <a:pPr>
              <a:lnSpc>
                <a:spcPts val="2400"/>
              </a:lnSpc>
            </a:pPr>
            <a:r>
              <a:rPr lang="fi-FI" sz="1800" dirty="0">
                <a:solidFill>
                  <a:srgbClr val="000000"/>
                </a:solidFill>
                <a:latin typeface="Helvetica"/>
                <a:ea typeface="Helvetica"/>
                <a:cs typeface="Helvetica"/>
              </a:rPr>
              <a:t>Kukin PowerPoint-koulutuspaketti kattaa aiheen, joka on hyödyllinen kaikilta sellaisilta aloilta tuleville työntekilöille, joilla käsitellään kiteistä piidioksidia sisältäviä materiaaleja. Koulutuspaketeissa on tietoa kuhunkin aiheeseen liittyvistä pölylle altistumisen aiheuttamista riskeistä sekä hyvistä käytännöistä ja toimista, joilla riskejä voidaan vähentää. Koulutuksen tarkoituksena on antaa työntekijöille tietoa siitä, miten he voivat toteuttaa varotoimia tehokkaasti ja vähentää siten altistumistaan hengitettävälle piidioksidille (RCS) työpaikalla.</a:t>
            </a:r>
          </a:p>
          <a:p>
            <a:pPr>
              <a:lnSpc>
                <a:spcPts val="2400"/>
              </a:lnSpc>
            </a:pPr>
            <a:r>
              <a:rPr lang="fi-FI" sz="1800" dirty="0">
                <a:solidFill>
                  <a:srgbClr val="000000"/>
                </a:solidFill>
                <a:latin typeface="Helvetica"/>
                <a:ea typeface="Helvetica"/>
                <a:cs typeface="Helvetica"/>
              </a:rPr>
              <a:t>Käytä tyhjää templaattia ja korvaa väliaikaiset tekstit omillasi lisätäksesi tietoa tähän koulutuspakettiin tarvittaessa.</a:t>
            </a:r>
          </a:p>
        </p:txBody>
      </p:sp>
    </p:spTree>
    <p:extLst>
      <p:ext uri="{BB962C8B-B14F-4D97-AF65-F5344CB8AC3E}">
        <p14:creationId xmlns:p14="http://schemas.microsoft.com/office/powerpoint/2010/main" val="1464836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fi" sz="2800" b="1" i="0" strike="noStrike" cap="none" spc="0" baseline="0">
                <a:solidFill>
                  <a:srgbClr val="F6A317"/>
                </a:solidFill>
                <a:effectLst/>
                <a:latin typeface="Helvetica"/>
                <a:ea typeface="Helvetica"/>
                <a:cs typeface="Helvetica"/>
              </a:rPr>
              <a:t>HUOMIOITAVAA</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fi" sz="1800" b="0" i="0" strike="noStrike" cap="none" spc="0" baseline="0">
                <a:solidFill>
                  <a:srgbClr val="000000"/>
                </a:solidFill>
                <a:effectLst/>
                <a:latin typeface="Helvetica"/>
                <a:ea typeface="Helvetica"/>
                <a:cs typeface="Helvetica"/>
              </a:rPr>
              <a:t>Tässä PowerPoint-koulutuksessa esitetty tieto on luonteeltaan neuvoa-antavaa ja sisällöltään informatiivista. Tässä esitetty tieto ei ole standardi eikä asetus, eikä se aseta mitään uusia laillisia velvoitteita tai muuta voimassa olevia terveydenhuoltoon liittyvien lakien tai käytänteiden määrittämiä velvoitteita.</a:t>
            </a:r>
          </a:p>
        </p:txBody>
      </p:sp>
    </p:spTree>
    <p:extLst>
      <p:ext uri="{BB962C8B-B14F-4D97-AF65-F5344CB8AC3E}">
        <p14:creationId xmlns:p14="http://schemas.microsoft.com/office/powerpoint/2010/main" val="15049947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fi" sz="2800" b="1" i="0" strike="noStrike" cap="none" spc="0" baseline="0">
                <a:solidFill>
                  <a:srgbClr val="F6A317"/>
                </a:solidFill>
                <a:effectLst/>
                <a:latin typeface="Helvetica"/>
                <a:ea typeface="Helvetica"/>
                <a:cs typeface="Helvetica"/>
              </a:rPr>
              <a:t>JOHDANTO</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p:txBody>
          <a:bodyPr/>
          <a:lstStyle/>
          <a:p>
            <a:pPr>
              <a:lnSpc>
                <a:spcPts val="2400"/>
              </a:lnSpc>
              <a:spcAft>
                <a:spcPts val="1000"/>
              </a:spcAft>
            </a:pPr>
            <a:r>
              <a:rPr lang="fi" sz="1800" b="1" i="0" strike="noStrike" cap="none" spc="0" baseline="0">
                <a:solidFill>
                  <a:srgbClr val="000000"/>
                </a:solidFill>
                <a:effectLst/>
                <a:latin typeface="Helvetica"/>
                <a:ea typeface="Helvetica"/>
                <a:cs typeface="Helvetica"/>
              </a:rPr>
              <a:t>Etusijalla on oppia suojautumaan työperäisiltä vaaroilta terveydelle.</a:t>
            </a:r>
          </a:p>
          <a:p>
            <a:pPr>
              <a:lnSpc>
                <a:spcPts val="2400"/>
              </a:lnSpc>
            </a:pPr>
            <a:r>
              <a:rPr lang="fi" sz="1800" b="0" i="0" strike="noStrike" cap="none" spc="0" baseline="0">
                <a:solidFill>
                  <a:srgbClr val="000000"/>
                </a:solidFill>
                <a:effectLst/>
                <a:latin typeface="Helvetica"/>
                <a:ea typeface="Helvetica"/>
                <a:cs typeface="Helvetica"/>
              </a:rPr>
              <a:t>Tässä koulutuksessa opit seuraavista asioista:</a:t>
            </a:r>
          </a:p>
          <a:p>
            <a:pPr marL="285750" indent="-285750">
              <a:lnSpc>
                <a:spcPts val="2400"/>
              </a:lnSpc>
              <a:buFont typeface="Arial" panose="020B0604020202020204" pitchFamily="34" charset="0"/>
              <a:buChar char="•"/>
            </a:pPr>
            <a:r>
              <a:rPr lang="fi" sz="1800" b="0" i="0" strike="noStrike" cap="none" spc="0" baseline="0">
                <a:solidFill>
                  <a:srgbClr val="000000"/>
                </a:solidFill>
                <a:effectLst/>
                <a:latin typeface="Helvetica"/>
                <a:ea typeface="Helvetica"/>
                <a:cs typeface="Helvetica"/>
              </a:rPr>
              <a:t>Säkin tyhjentämisestä aiheutuvat riskit</a:t>
            </a:r>
          </a:p>
          <a:p>
            <a:pPr marL="285750" indent="-285750">
              <a:lnSpc>
                <a:spcPts val="2400"/>
              </a:lnSpc>
              <a:buFont typeface="Arial" panose="020B0604020202020204" pitchFamily="34" charset="0"/>
              <a:buChar char="•"/>
            </a:pPr>
            <a:r>
              <a:rPr lang="fi" sz="1800" b="0" i="0" strike="noStrike" cap="none" spc="0" baseline="0">
                <a:solidFill>
                  <a:srgbClr val="000000"/>
                </a:solidFill>
                <a:effectLst/>
                <a:latin typeface="Helvetica"/>
                <a:ea typeface="Helvetica"/>
                <a:cs typeface="Helvetica"/>
              </a:rPr>
              <a:t>Erityiset ohjeet ja hyvät käytännöt pienten säkkien ja suursäkkien tyhjentämiseen</a:t>
            </a:r>
          </a:p>
          <a:p>
            <a:pPr marL="285750" indent="-285750">
              <a:lnSpc>
                <a:spcPts val="2400"/>
              </a:lnSpc>
              <a:buFont typeface="Arial" panose="020B0604020202020204" pitchFamily="34" charset="0"/>
              <a:buChar char="•"/>
            </a:pPr>
            <a:r>
              <a:rPr lang="fi" sz="1800" b="0" i="0" strike="noStrike" cap="none" spc="0" baseline="0">
                <a:solidFill>
                  <a:srgbClr val="FF0000"/>
                </a:solidFill>
                <a:effectLst/>
                <a:latin typeface="Helvetica"/>
                <a:ea typeface="Helvetica"/>
                <a:cs typeface="Helvetica"/>
              </a:rPr>
              <a:t>Tilaa kouluttajan tekstille – jos olet lisännyt oman dian, lisää tähän lyhyt kuvaus materiaalista</a:t>
            </a:r>
          </a:p>
          <a:p>
            <a:pPr marL="285750" indent="-285750">
              <a:lnSpc>
                <a:spcPts val="2400"/>
              </a:lnSpc>
              <a:buFont typeface="Arial" panose="020B0604020202020204" pitchFamily="34" charset="0"/>
              <a:buChar char="•"/>
            </a:pPr>
            <a:endParaRPr lang="en-US" sz="1800"/>
          </a:p>
        </p:txBody>
      </p:sp>
      <p:pic>
        <p:nvPicPr>
          <p:cNvPr id="1027" name="Picture 3" descr="page1image1800773776">
            <a:extLst>
              <a:ext uri="{FF2B5EF4-FFF2-40B4-BE49-F238E27FC236}">
                <a16:creationId xmlns:a16="http://schemas.microsoft.com/office/drawing/2014/main" id="{F193EC80-B5EB-7840-8854-22197ACED089}"/>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6858000" cy="2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a:extLst>
              <a:ext uri="{FF2B5EF4-FFF2-40B4-BE49-F238E27FC236}">
                <a16:creationId xmlns:a16="http://schemas.microsoft.com/office/drawing/2014/main" id="{20AB2A23-D707-4FA4-B47B-5E5073EA9AF8}"/>
              </a:ext>
            </a:extLst>
          </p:cNvPr>
          <p:cNvPicPr>
            <a:picLocks noGrp="1" noChangeAspect="1"/>
          </p:cNvPicPr>
          <p:nvPr>
            <p:ph type="pic" sz="quarter" idx="12"/>
          </p:nvPr>
        </p:nvPicPr>
        <p:blipFill>
          <a:blip r:embed="rId4"/>
          <a:srcRect t="11" b="11"/>
          <a:stretch>
            <a:fillRect/>
          </a:stretch>
        </p:blipFill>
        <p:spPr>
          <a:prstGeom prst="rect">
            <a:avLst/>
          </a:prstGeom>
        </p:spPr>
      </p:pic>
    </p:spTree>
    <p:extLst>
      <p:ext uri="{BB962C8B-B14F-4D97-AF65-F5344CB8AC3E}">
        <p14:creationId xmlns:p14="http://schemas.microsoft.com/office/powerpoint/2010/main" val="40673254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4" y="1640901"/>
            <a:ext cx="4484341" cy="850900"/>
          </a:xfrm>
        </p:spPr>
        <p:txBody>
          <a:bodyPr lIns="91440" tIns="45720" rIns="91440" bIns="45720" anchor="t"/>
          <a:lstStyle/>
          <a:p>
            <a:pPr>
              <a:lnSpc>
                <a:spcPct val="100000"/>
              </a:lnSpc>
            </a:pPr>
            <a:r>
              <a:rPr lang="fi" sz="2800" dirty="0">
                <a:latin typeface="Helvetica"/>
                <a:ea typeface="Helvetica"/>
                <a:cs typeface="Helvetica"/>
              </a:rPr>
              <a:t>PÖLYNHALLINTA-MENETELMÄT</a:t>
            </a:r>
            <a:endParaRPr lang="fi" sz="2800" b="1" i="0" strike="noStrike" cap="none" spc="0" baseline="0" dirty="0">
              <a:solidFill>
                <a:srgbClr val="F6A317"/>
              </a:solidFill>
              <a:effectLst/>
              <a:latin typeface="Helvetica"/>
              <a:ea typeface="Helvetica"/>
              <a:cs typeface="Helvetica"/>
            </a:endParaRP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709157" cy="3682369"/>
          </a:xfrm>
        </p:spPr>
        <p:txBody>
          <a:bodyPr/>
          <a:lstStyle/>
          <a:p>
            <a:pPr>
              <a:lnSpc>
                <a:spcPts val="2400"/>
              </a:lnSpc>
            </a:pPr>
            <a:r>
              <a:rPr lang="fi" sz="1800" b="0" i="0" strike="noStrike" cap="none" spc="0" baseline="0">
                <a:solidFill>
                  <a:srgbClr val="000000"/>
                </a:solidFill>
                <a:effectLst/>
                <a:latin typeface="Helvetica"/>
                <a:ea typeface="Helvetica"/>
                <a:cs typeface="Helvetica"/>
              </a:rPr>
              <a:t>Säkkien tyhjennyksissä apuna ovat suljetut tilat, ilmanvaihto ja -poisto sekä henkilönsuojaimet. Ne ovat kolme viidestä tärkeimmästä pölynhallintamenetelmästä.</a:t>
            </a:r>
          </a:p>
        </p:txBody>
      </p:sp>
      <p:pic>
        <p:nvPicPr>
          <p:cNvPr id="10" name="Picture 9" descr="A screenshot of a cell phone&#10;&#10;Description automatically generated">
            <a:extLst>
              <a:ext uri="{FF2B5EF4-FFF2-40B4-BE49-F238E27FC236}">
                <a16:creationId xmlns:a16="http://schemas.microsoft.com/office/drawing/2014/main" id="{0A4FF0BC-CD02-CE45-8E5D-C17478572F6C}"/>
              </a:ext>
            </a:extLst>
          </p:cNvPr>
          <p:cNvPicPr>
            <a:picLocks noChangeAspect="1"/>
          </p:cNvPicPr>
          <p:nvPr/>
        </p:nvPicPr>
        <p:blipFill>
          <a:blip r:embed="rId3"/>
          <a:srcRect l="6858" t="62670" r="77165" b="13177"/>
          <a:stretch>
            <a:fillRect/>
          </a:stretch>
        </p:blipFill>
        <p:spPr>
          <a:xfrm>
            <a:off x="8583429" y="3170865"/>
            <a:ext cx="1073251" cy="104387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FDE9C5F-E39C-0741-A46F-6A3D5B66934B}"/>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1CB1C758-72DE-A948-B84D-6FEC264CCEF8}"/>
              </a:ext>
            </a:extLst>
          </p:cNvPr>
          <p:cNvPicPr>
            <a:picLocks noChangeAspect="1"/>
          </p:cNvPicPr>
          <p:nvPr/>
        </p:nvPicPr>
        <p:blipFill>
          <a:blip r:embed="rId3"/>
          <a:srcRect l="7057" t="9146" r="76967" b="66230"/>
          <a:stretch>
            <a:fillRect/>
          </a:stretch>
        </p:blipFill>
        <p:spPr>
          <a:xfrm>
            <a:off x="5365058" y="3342077"/>
            <a:ext cx="1073250" cy="106420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39A95D21-133A-2C4D-BED8-49444FEA5AC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CFD2A1D9-CDEC-B845-81BA-21F68A5BC003}"/>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16" name="TextBox 15">
            <a:extLst>
              <a:ext uri="{FF2B5EF4-FFF2-40B4-BE49-F238E27FC236}">
                <a16:creationId xmlns:a16="http://schemas.microsoft.com/office/drawing/2014/main" id="{A190AA7F-7A5C-3A44-B842-7E36550CCADC}"/>
              </a:ext>
            </a:extLst>
          </p:cNvPr>
          <p:cNvSpPr txBox="1"/>
          <p:nvPr/>
        </p:nvSpPr>
        <p:spPr>
          <a:xfrm>
            <a:off x="6579514" y="1702138"/>
            <a:ext cx="2134063" cy="1639939"/>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HYVÄ HYGIENIA / TALOUDENHOITO</a:t>
            </a:r>
          </a:p>
          <a:p>
            <a:r>
              <a:rPr lang="fi" sz="1200" b="0" i="0" strike="noStrike" cap="none" spc="0" baseline="0">
                <a:solidFill>
                  <a:srgbClr val="000000"/>
                </a:solidFill>
                <a:effectLst/>
                <a:latin typeface="Calibri"/>
                <a:ea typeface="Calibri"/>
                <a:cs typeface="Calibri"/>
              </a:rPr>
              <a:t>Työvaatteiden pesu ja prosessien tuottaman pölyn imurointi estää pölyn kertymisen ajan myötä – puhdas työtila on turvallinen</a:t>
            </a:r>
          </a:p>
          <a:p>
            <a:endParaRPr lang="en-US"/>
          </a:p>
        </p:txBody>
      </p:sp>
      <p:sp>
        <p:nvSpPr>
          <p:cNvPr id="17" name="TextBox 16">
            <a:extLst>
              <a:ext uri="{FF2B5EF4-FFF2-40B4-BE49-F238E27FC236}">
                <a16:creationId xmlns:a16="http://schemas.microsoft.com/office/drawing/2014/main" id="{8BB31F04-6F1B-7C44-AD58-2066BAD92F03}"/>
              </a:ext>
            </a:extLst>
          </p:cNvPr>
          <p:cNvSpPr txBox="1"/>
          <p:nvPr/>
        </p:nvSpPr>
        <p:spPr>
          <a:xfrm>
            <a:off x="6579514" y="3394767"/>
            <a:ext cx="2134063" cy="1334834"/>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SULJETUT ALUEET</a:t>
            </a:r>
          </a:p>
          <a:p>
            <a:pPr>
              <a:spcAft>
                <a:spcPts val="300"/>
              </a:spcAft>
            </a:pPr>
            <a:r>
              <a:rPr lang="fi" sz="1200" b="0" i="0" strike="noStrike" cap="none" spc="0" baseline="0">
                <a:solidFill>
                  <a:srgbClr val="000000"/>
                </a:solidFill>
                <a:effectLst/>
                <a:latin typeface="Calibri"/>
                <a:ea typeface="Calibri"/>
                <a:cs typeface="Calibri"/>
              </a:rPr>
              <a:t>RCS-tuotantoprosessien suorittaminen suljetussa ympäristössä estää pölyn altistumisen sen syntypaikalla</a:t>
            </a:r>
          </a:p>
          <a:p>
            <a:pPr>
              <a:spcAft>
                <a:spcPts val="300"/>
              </a:spcAft>
            </a:pPr>
            <a:endParaRPr lang="en-US"/>
          </a:p>
        </p:txBody>
      </p:sp>
      <p:sp>
        <p:nvSpPr>
          <p:cNvPr id="18" name="TextBox 17">
            <a:extLst>
              <a:ext uri="{FF2B5EF4-FFF2-40B4-BE49-F238E27FC236}">
                <a16:creationId xmlns:a16="http://schemas.microsoft.com/office/drawing/2014/main" id="{17252FA7-9898-C944-A4ED-422A0BBA4364}"/>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POISTO/ILMANVAIHTO</a:t>
            </a:r>
          </a:p>
          <a:p>
            <a:pPr>
              <a:spcAft>
                <a:spcPts val="300"/>
              </a:spcAft>
            </a:pPr>
            <a:r>
              <a:rPr lang="fi" sz="1200" b="0" i="0" strike="noStrike" cap="none" spc="0" baseline="0">
                <a:solidFill>
                  <a:srgbClr val="000000"/>
                </a:solidFill>
                <a:effectLst/>
                <a:latin typeface="Calibri"/>
                <a:ea typeface="Calibri"/>
                <a:cs typeface="Calibri"/>
              </a:rPr>
              <a:t>Piidioksidipöly poistetaan sen syntypaikalla ennen kuin altistumme sille ja saastunut ilma korvataan puhtaalla ilmalla</a:t>
            </a:r>
          </a:p>
          <a:p>
            <a:endParaRPr lang="en-US"/>
          </a:p>
        </p:txBody>
      </p:sp>
      <p:sp>
        <p:nvSpPr>
          <p:cNvPr id="19" name="TextBox 18">
            <a:extLst>
              <a:ext uri="{FF2B5EF4-FFF2-40B4-BE49-F238E27FC236}">
                <a16:creationId xmlns:a16="http://schemas.microsoft.com/office/drawing/2014/main" id="{EFBD6A7B-EEA6-9C4B-AF5E-6A76F51CF8CA}"/>
              </a:ext>
            </a:extLst>
          </p:cNvPr>
          <p:cNvSpPr txBox="1"/>
          <p:nvPr/>
        </p:nvSpPr>
        <p:spPr>
          <a:xfrm>
            <a:off x="9787266" y="3131928"/>
            <a:ext cx="2134062" cy="1662821"/>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SUOJAVARUSTEET</a:t>
            </a:r>
          </a:p>
          <a:p>
            <a:r>
              <a:rPr lang="fi" sz="1200" b="0" i="0" strike="noStrike" cap="none" spc="0" baseline="0">
                <a:solidFill>
                  <a:srgbClr val="000000"/>
                </a:solidFill>
                <a:effectLst/>
                <a:latin typeface="Calibri"/>
                <a:ea typeface="Calibri"/>
                <a:cs typeface="Calibri"/>
              </a:rPr>
              <a:t>Henkilönsuojaimet (esim. hengityssuojaimet) suojaavat työntekijöitä pölyltä, kun kaikki muut torjuntatoimenpiteet eivät ole riittäviä altistumisriskien hallitsemiseksi</a:t>
            </a:r>
          </a:p>
          <a:p>
            <a:endParaRPr lang="en-US"/>
          </a:p>
        </p:txBody>
      </p:sp>
      <p:sp>
        <p:nvSpPr>
          <p:cNvPr id="20" name="TextBox 19">
            <a:extLst>
              <a:ext uri="{FF2B5EF4-FFF2-40B4-BE49-F238E27FC236}">
                <a16:creationId xmlns:a16="http://schemas.microsoft.com/office/drawing/2014/main" id="{35F6BAD4-9655-6A40-A26D-474E75EDD087}"/>
              </a:ext>
            </a:extLst>
          </p:cNvPr>
          <p:cNvSpPr txBox="1"/>
          <p:nvPr/>
        </p:nvSpPr>
        <p:spPr>
          <a:xfrm>
            <a:off x="9787266" y="1679231"/>
            <a:ext cx="2134062" cy="1151771"/>
          </a:xfrm>
          <a:prstGeom prst="rect">
            <a:avLst/>
          </a:prstGeom>
          <a:noFill/>
        </p:spPr>
        <p:txBody>
          <a:bodyPr wrap="square" rtlCol="0">
            <a:spAutoFit/>
          </a:bodyPr>
          <a:lstStyle/>
          <a:p>
            <a:pPr>
              <a:spcAft>
                <a:spcPts val="300"/>
              </a:spcAft>
            </a:pPr>
            <a:r>
              <a:rPr lang="fi" sz="1050" b="1" i="0" strike="noStrike" cap="none" spc="50" baseline="0">
                <a:solidFill>
                  <a:srgbClr val="EF9A2E"/>
                </a:solidFill>
                <a:effectLst/>
                <a:latin typeface="Futura Medium"/>
                <a:ea typeface="Futura Medium"/>
                <a:cs typeface="Futura Medium"/>
              </a:rPr>
              <a:t>VESI</a:t>
            </a:r>
          </a:p>
          <a:p>
            <a:pPr>
              <a:spcAft>
                <a:spcPts val="300"/>
              </a:spcAft>
            </a:pPr>
            <a:r>
              <a:rPr lang="fi" sz="1200" b="0" i="0" strike="noStrike" cap="none" spc="0" baseline="0">
                <a:solidFill>
                  <a:srgbClr val="000000"/>
                </a:solidFill>
                <a:effectLst/>
                <a:latin typeface="Calibri"/>
                <a:ea typeface="Calibri"/>
                <a:cs typeface="Calibri"/>
              </a:rPr>
              <a:t>Kun työprosessit pidetään märkinä, pöly ei pääse ilmaan vaan vesi sitoo hiukkaset</a:t>
            </a:r>
          </a:p>
          <a:p>
            <a:pPr>
              <a:spcAft>
                <a:spcPts val="300"/>
              </a:spcAft>
            </a:pPr>
            <a:endParaRPr lang="en-US"/>
          </a:p>
        </p:txBody>
      </p:sp>
    </p:spTree>
    <p:extLst>
      <p:ext uri="{BB962C8B-B14F-4D97-AF65-F5344CB8AC3E}">
        <p14:creationId xmlns:p14="http://schemas.microsoft.com/office/powerpoint/2010/main" val="1266961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6" y="1616076"/>
            <a:ext cx="4019838" cy="850900"/>
          </a:xfrm>
        </p:spPr>
        <p:txBody>
          <a:bodyPr/>
          <a:lstStyle/>
          <a:p>
            <a:pPr>
              <a:lnSpc>
                <a:spcPct val="100000"/>
              </a:lnSpc>
            </a:pPr>
            <a:r>
              <a:rPr lang="fi" sz="2800" b="1" i="0" strike="noStrike" cap="none" spc="0" baseline="0">
                <a:solidFill>
                  <a:srgbClr val="F6A317"/>
                </a:solidFill>
                <a:effectLst/>
                <a:latin typeface="Helvetica"/>
                <a:ea typeface="Helvetica"/>
                <a:cs typeface="Helvetica"/>
              </a:rPr>
              <a:t>TOIMINNASTA SYNTYVÄT RISKIT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fi" sz="1800" b="0" i="0" strike="noStrike" cap="none" spc="0" baseline="0">
                <a:solidFill>
                  <a:srgbClr val="000000"/>
                </a:solidFill>
                <a:effectLst/>
                <a:latin typeface="Helvetica"/>
                <a:ea typeface="Helvetica"/>
                <a:cs typeface="Helvetica"/>
              </a:rPr>
              <a:t>Tästä toiminnasta voi aiheutua paljon pölyä</a:t>
            </a:r>
          </a:p>
          <a:p>
            <a:pPr marL="342900" indent="-342900">
              <a:lnSpc>
                <a:spcPts val="2400"/>
              </a:lnSpc>
              <a:buFont typeface="Arial" panose="020B0604020202020204" pitchFamily="34" charset="0"/>
              <a:buChar char="•"/>
            </a:pPr>
            <a:r>
              <a:rPr lang="fi" sz="1800" b="0" i="0" strike="noStrike" cap="none" spc="0" baseline="0">
                <a:solidFill>
                  <a:srgbClr val="000000"/>
                </a:solidFill>
                <a:effectLst/>
                <a:latin typeface="Helvetica"/>
                <a:ea typeface="Helvetica"/>
                <a:cs typeface="Helvetica"/>
              </a:rPr>
              <a:t>Pitkäaikainen altistuminen korkeille RCS-pitoisuuksille voi aiheuttaa vammauttavaa keuhkosairautta</a:t>
            </a:r>
          </a:p>
          <a:p>
            <a:pPr>
              <a:lnSpc>
                <a:spcPts val="2400"/>
              </a:lnSpc>
            </a:pPr>
            <a:r>
              <a:rPr lang="fi" sz="1800" b="0" i="0" strike="noStrike" cap="none" spc="0" baseline="0">
                <a:solidFill>
                  <a:srgbClr val="000000"/>
                </a:solidFill>
                <a:effectLst/>
                <a:latin typeface="Helvetica"/>
                <a:ea typeface="Helvetica"/>
                <a:cs typeface="Helvetica"/>
              </a:rPr>
              <a:t>On tärkeää suojautua leijuvalta pölyltä päivittäin. </a:t>
            </a:r>
          </a:p>
          <a:p>
            <a:pPr>
              <a:lnSpc>
                <a:spcPts val="2400"/>
              </a:lnSpc>
            </a:pPr>
            <a:r>
              <a:rPr lang="fi" sz="1800" b="0" i="0" strike="noStrike" cap="none" spc="0" baseline="0">
                <a:solidFill>
                  <a:srgbClr val="000000"/>
                </a:solidFill>
                <a:effectLst/>
                <a:latin typeface="Helvetica"/>
                <a:ea typeface="Helvetica"/>
                <a:cs typeface="Helvetica"/>
              </a:rPr>
              <a:t>Noudattamalla hyviä käytäntöjä tänään suojelemme terveyttämme tulevaisuudessa.</a:t>
            </a:r>
          </a:p>
          <a:p>
            <a:pPr>
              <a:lnSpc>
                <a:spcPts val="2400"/>
              </a:lnSpc>
            </a:pPr>
            <a:r>
              <a:rPr lang="fi" sz="1800" b="0" i="0" strike="noStrike" cap="none" spc="0" baseline="0">
                <a:solidFill>
                  <a:srgbClr val="000000"/>
                </a:solidFill>
                <a:effectLst/>
                <a:latin typeface="Helvetica"/>
                <a:ea typeface="Helvetica"/>
                <a:cs typeface="Helvetica"/>
              </a:rPr>
              <a:t>Miten aiot viettää eläkepäiväsi?</a:t>
            </a:r>
          </a:p>
        </p:txBody>
      </p:sp>
      <p:pic>
        <p:nvPicPr>
          <p:cNvPr id="7" name="Picture Placeholder 6" descr="A picture containing person, indoor, bed, room&#10;&#10;Description automatically generated">
            <a:extLst>
              <a:ext uri="{FF2B5EF4-FFF2-40B4-BE49-F238E27FC236}">
                <a16:creationId xmlns:a16="http://schemas.microsoft.com/office/drawing/2014/main" id="{DF3F899B-D30C-E144-8421-4C4567D76F4E}"/>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E1BCBA96-62D3-A543-BB6F-692BFC03EE21}"/>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678973" cy="850900"/>
          </a:xfrm>
        </p:spPr>
        <p:txBody>
          <a:bodyPr/>
          <a:lstStyle/>
          <a:p>
            <a:pPr>
              <a:lnSpc>
                <a:spcPct val="100000"/>
              </a:lnSpc>
            </a:pPr>
            <a:r>
              <a:rPr lang="fi" sz="2800" b="1" i="0" strike="noStrike" cap="none" spc="0" baseline="0" dirty="0">
                <a:solidFill>
                  <a:srgbClr val="F6A317"/>
                </a:solidFill>
                <a:effectLst/>
                <a:latin typeface="Helvetica"/>
                <a:ea typeface="Helvetica"/>
                <a:cs typeface="Helvetica"/>
              </a:rPr>
              <a:t>MITEN SÄKIN TYHJENTÄMINEN TUOTTAA RCS-PÖLYÄ</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Tyhjentäminen nostattaa pölyä ilmaan, kun säkin sisältö lähtee säkistä</a:t>
            </a:r>
          </a:p>
          <a:p>
            <a:pPr marL="342900" indent="-34290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Jos säkki tyhjennetään nopeasti, se saa aikaan paljon pölyä, heikentää ilmanlaatua ja altistaa työntekijät mahdollisesti RCS:lle </a:t>
            </a:r>
          </a:p>
          <a:p>
            <a:pPr marL="342900" indent="-34290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Hienojakeiset, kuivat ja jauhemaiset materiaalit tuottavat eniten leijuvaa pölyä käsittelyn aikana.</a:t>
            </a:r>
          </a:p>
          <a:p>
            <a:pPr>
              <a:lnSpc>
                <a:spcPts val="2400"/>
              </a:lnSpc>
            </a:pPr>
            <a:r>
              <a:rPr lang="fi" sz="1800" b="0" i="0" strike="noStrike" cap="none" spc="0" baseline="0" dirty="0">
                <a:solidFill>
                  <a:srgbClr val="000000"/>
                </a:solidFill>
                <a:effectLst/>
                <a:latin typeface="Helvetica"/>
                <a:ea typeface="Helvetica"/>
                <a:cs typeface="Helvetica"/>
              </a:rPr>
              <a:t>Tämä koulutuspaketti käsittelee kahta säkkityyppiä, joista kummallakin on oma turvallinen käsittelytapansa.</a:t>
            </a:r>
          </a:p>
        </p:txBody>
      </p:sp>
      <p:pic>
        <p:nvPicPr>
          <p:cNvPr id="5" name="Picture Placeholder 4">
            <a:extLst>
              <a:ext uri="{FF2B5EF4-FFF2-40B4-BE49-F238E27FC236}">
                <a16:creationId xmlns:a16="http://schemas.microsoft.com/office/drawing/2014/main" id="{A6AD1ABC-1D28-4C4B-9A2A-798FBEEA55CC}"/>
              </a:ext>
            </a:extLst>
          </p:cNvPr>
          <p:cNvPicPr>
            <a:picLocks noGrp="1" noChangeAspect="1"/>
          </p:cNvPicPr>
          <p:nvPr>
            <p:ph type="pic" sz="quarter" idx="12"/>
          </p:nvPr>
        </p:nvPicPr>
        <p:blipFill>
          <a:blip r:embed="rId3"/>
          <a:srcRect t="11" b="11"/>
          <a:stretch>
            <a:fillRect/>
          </a:stretch>
        </p:blipFill>
        <p:spPr>
          <a:prstGeom prst="rect">
            <a:avLst/>
          </a:prstGeom>
        </p:spPr>
      </p:pic>
    </p:spTree>
    <p:extLst>
      <p:ext uri="{BB962C8B-B14F-4D97-AF65-F5344CB8AC3E}">
        <p14:creationId xmlns:p14="http://schemas.microsoft.com/office/powerpoint/2010/main" val="1751283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6B10849-2150-4DE3-AC0E-EE895C68CA58}"/>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a:xfrm>
            <a:off x="7038739" y="1807155"/>
            <a:ext cx="4758611" cy="4042262"/>
          </a:xfrm>
          <a:prstGeom prst="rect">
            <a:avLst/>
          </a:prstGeom>
        </p:spPr>
      </p:pic>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fi" sz="2800" b="1" i="0" strike="noStrike" cap="none" spc="0" baseline="0">
                <a:solidFill>
                  <a:srgbClr val="F6A317"/>
                </a:solidFill>
                <a:effectLst/>
                <a:latin typeface="Helvetica"/>
                <a:ea typeface="Helvetica"/>
                <a:cs typeface="Helvetica"/>
              </a:rPr>
              <a:t>PIENET SÄKIT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282774"/>
            <a:ext cx="6648792" cy="4042262"/>
          </a:xfrm>
        </p:spPr>
        <p:txBody>
          <a:bodyPr anchor="t"/>
          <a:lstStyle/>
          <a:p>
            <a:pPr>
              <a:lnSpc>
                <a:spcPts val="2200"/>
              </a:lnSpc>
              <a:spcAft>
                <a:spcPts val="1000"/>
              </a:spcAft>
            </a:pPr>
            <a:r>
              <a:rPr lang="fi" sz="1800" b="0" i="0" strike="noStrike" cap="none" spc="0" baseline="0" dirty="0">
                <a:solidFill>
                  <a:srgbClr val="000000"/>
                </a:solidFill>
                <a:effectLst/>
                <a:latin typeface="Helvetica"/>
                <a:ea typeface="Helvetica"/>
                <a:cs typeface="Helvetica"/>
              </a:rPr>
              <a:t>Säkkiä tyhjennettäessä pölyn syntymistä voi minimoida:</a:t>
            </a:r>
          </a:p>
          <a:p>
            <a:pPr marL="285750" indent="-285750">
              <a:lnSpc>
                <a:spcPts val="2000"/>
              </a:lnSpc>
              <a:spcBef>
                <a:spcPts val="400"/>
              </a:spcBef>
              <a:buFont typeface="Arial" panose="020B0604020202020204" pitchFamily="34" charset="0"/>
              <a:buChar char="•"/>
            </a:pPr>
            <a:r>
              <a:rPr lang="fi" b="0" i="0" strike="noStrike" cap="none" spc="0" baseline="0" dirty="0">
                <a:solidFill>
                  <a:srgbClr val="000000"/>
                </a:solidFill>
                <a:effectLst/>
                <a:latin typeface="Helvetica"/>
                <a:ea typeface="Helvetica"/>
                <a:cs typeface="Helvetica"/>
              </a:rPr>
              <a:t>Käyttämällä automaattisia tai puoliautomaattisia tyhjennysasemia kun mahdollista.</a:t>
            </a:r>
          </a:p>
          <a:p>
            <a:pPr marL="285750" indent="-285750">
              <a:lnSpc>
                <a:spcPts val="2000"/>
              </a:lnSpc>
              <a:spcBef>
                <a:spcPts val="400"/>
              </a:spcBef>
              <a:buFont typeface="Arial" panose="020B0604020202020204" pitchFamily="34" charset="0"/>
              <a:buChar char="•"/>
            </a:pPr>
            <a:r>
              <a:rPr lang="fi" b="0" i="0" strike="noStrike" cap="none" spc="0" baseline="0" dirty="0">
                <a:solidFill>
                  <a:srgbClr val="000000"/>
                </a:solidFill>
                <a:effectLst/>
                <a:latin typeface="Helvetica"/>
                <a:ea typeface="Helvetica"/>
                <a:cs typeface="Helvetica"/>
              </a:rPr>
              <a:t>Jos prosessia ei voida automatisoida, tilan tulisi olla suljettu. Käyttämällä manuaalisia tyhjennysasemia, joissa on imutuuletus, kun mahdollista.</a:t>
            </a:r>
          </a:p>
          <a:p>
            <a:pPr marL="285750" indent="-285750">
              <a:lnSpc>
                <a:spcPts val="2000"/>
              </a:lnSpc>
              <a:spcBef>
                <a:spcPts val="400"/>
              </a:spcBef>
              <a:buFont typeface="Arial" panose="020B0604020202020204" pitchFamily="34" charset="0"/>
              <a:buChar char="•"/>
            </a:pPr>
            <a:r>
              <a:rPr lang="fi" b="0" i="0" strike="noStrike" cap="none" spc="0" baseline="0" dirty="0">
                <a:solidFill>
                  <a:srgbClr val="000000"/>
                </a:solidFill>
                <a:effectLst/>
                <a:latin typeface="Helvetica"/>
                <a:ea typeface="Helvetica"/>
                <a:cs typeface="Helvetica"/>
              </a:rPr>
              <a:t>Kallistamalla säkin sisältöä varovasti niin, että avonainen pää on poispäin sinusta.</a:t>
            </a:r>
          </a:p>
          <a:p>
            <a:pPr marL="285750" indent="-285750">
              <a:lnSpc>
                <a:spcPts val="2000"/>
              </a:lnSpc>
              <a:spcBef>
                <a:spcPts val="400"/>
              </a:spcBef>
              <a:buFont typeface="Arial" panose="020B0604020202020204" pitchFamily="34" charset="0"/>
              <a:buChar char="•"/>
            </a:pPr>
            <a:r>
              <a:rPr lang="fi" b="0" i="0" strike="noStrike" cap="none" spc="0" baseline="0" dirty="0">
                <a:solidFill>
                  <a:srgbClr val="000000"/>
                </a:solidFill>
                <a:effectLst/>
                <a:latin typeface="Helvetica"/>
                <a:ea typeface="Helvetica"/>
                <a:cs typeface="Helvetica"/>
              </a:rPr>
              <a:t>Rullaamalla tyhjät säkit ilmanpoistoalueella.</a:t>
            </a:r>
          </a:p>
          <a:p>
            <a:pPr marL="285750" indent="-285750">
              <a:lnSpc>
                <a:spcPts val="2000"/>
              </a:lnSpc>
              <a:spcBef>
                <a:spcPts val="400"/>
              </a:spcBef>
              <a:buFont typeface="Arial" panose="020B0604020202020204" pitchFamily="34" charset="0"/>
              <a:buChar char="•"/>
            </a:pPr>
            <a:r>
              <a:rPr lang="fi" b="0" i="0" strike="noStrike" cap="none" spc="0" baseline="0" dirty="0">
                <a:solidFill>
                  <a:srgbClr val="000000"/>
                </a:solidFill>
                <a:effectLst/>
                <a:latin typeface="Helvetica"/>
                <a:ea typeface="Helvetica"/>
                <a:cs typeface="Helvetica"/>
              </a:rPr>
              <a:t>Käyttämällä henkilönsuojaimia, kun muita tapoja hallita pölyä ei ole saatavilla.</a:t>
            </a:r>
          </a:p>
          <a:p>
            <a:pPr marL="285750" indent="-285750">
              <a:lnSpc>
                <a:spcPts val="2000"/>
              </a:lnSpc>
              <a:spcBef>
                <a:spcPts val="400"/>
              </a:spcBef>
              <a:buFont typeface="Arial" panose="020B0604020202020204" pitchFamily="34" charset="0"/>
              <a:buChar char="•"/>
            </a:pPr>
            <a:r>
              <a:rPr lang="fi" b="0" i="0" strike="noStrike" cap="none" spc="0" baseline="0" dirty="0">
                <a:solidFill>
                  <a:srgbClr val="000000"/>
                </a:solidFill>
                <a:effectLst/>
                <a:latin typeface="Helvetica"/>
                <a:ea typeface="Helvetica"/>
                <a:cs typeface="Helvetica"/>
              </a:rPr>
              <a:t>Hävittämällä tyhjät säkit suurissa muovipusseissa. Älä anna säkkien pursuta yli muovipusseista. Sulkemalla pussit ennen hävittämistä.</a:t>
            </a:r>
          </a:p>
        </p:txBody>
      </p:sp>
    </p:spTree>
    <p:extLst>
      <p:ext uri="{BB962C8B-B14F-4D97-AF65-F5344CB8AC3E}">
        <p14:creationId xmlns:p14="http://schemas.microsoft.com/office/powerpoint/2010/main" val="16746333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fi" sz="2800" b="1" i="0" strike="noStrike" cap="none" spc="0" baseline="0">
                <a:solidFill>
                  <a:srgbClr val="F6A317"/>
                </a:solidFill>
                <a:effectLst/>
                <a:latin typeface="Helvetica"/>
                <a:ea typeface="Helvetica"/>
                <a:cs typeface="Helvetica"/>
              </a:rPr>
              <a:t>SUURSÄKIT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6191594" cy="3682369"/>
          </a:xfrm>
        </p:spPr>
        <p:txBody>
          <a:bodyPr/>
          <a:lstStyle/>
          <a:p>
            <a:pPr>
              <a:lnSpc>
                <a:spcPts val="2400"/>
              </a:lnSpc>
              <a:spcAft>
                <a:spcPts val="1000"/>
              </a:spcAft>
            </a:pPr>
            <a:r>
              <a:rPr lang="fi" sz="1800" b="0" i="0" strike="noStrike" cap="none" spc="0" baseline="0" dirty="0">
                <a:solidFill>
                  <a:srgbClr val="000000"/>
                </a:solidFill>
                <a:effectLst/>
                <a:latin typeface="Helvetica"/>
                <a:ea typeface="Helvetica"/>
                <a:cs typeface="Helvetica"/>
              </a:rPr>
              <a:t>Säkkiä tyhjennettäessä pölyn syntymistä voi minimoida:</a:t>
            </a:r>
          </a:p>
          <a:p>
            <a:pPr marL="342900" indent="-34290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Käyttämällä automaattisia tyhjennysasemia kun mahdollista. Ne eristävät pölyn hyvin, ja niissä on järjestelmiä, jotka sieppaavat pölyn ja kontrolloivat materiaalin virtaamista.</a:t>
            </a:r>
          </a:p>
          <a:p>
            <a:pPr marL="342900" indent="-34290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Käyttämällä henkilönsuojainta, kun suuria säkkejä avataan tai leikataan manuaalisesti.</a:t>
            </a:r>
          </a:p>
          <a:p>
            <a:pPr marL="342900" indent="-342900">
              <a:lnSpc>
                <a:spcPts val="2400"/>
              </a:lnSpc>
              <a:buFont typeface="Arial" panose="020B0604020202020204" pitchFamily="34" charset="0"/>
              <a:buChar char="•"/>
            </a:pPr>
            <a:r>
              <a:rPr lang="fi" sz="1800" b="0" i="0" strike="noStrike" cap="none" spc="0" baseline="0" dirty="0">
                <a:solidFill>
                  <a:srgbClr val="000000"/>
                </a:solidFill>
                <a:effectLst/>
                <a:latin typeface="Helvetica"/>
                <a:ea typeface="Helvetica"/>
                <a:cs typeface="Helvetica"/>
              </a:rPr>
              <a:t>Älä purista tyhjiä säkkejä kasaan manuaalisesti. Pudota ne suureen muovipussiin. Älä anna säkkien pursuta yli muovipusseista. Sulkemalla säkit ennen hävittämistä.</a:t>
            </a:r>
          </a:p>
          <a:p>
            <a:pPr marL="342900" indent="-342900">
              <a:lnSpc>
                <a:spcPts val="2400"/>
              </a:lnSpc>
              <a:buFont typeface="Arial" panose="020B0604020202020204" pitchFamily="34" charset="0"/>
              <a:buChar char="•"/>
            </a:pPr>
            <a:endParaRPr lang="en-US" sz="1800" dirty="0"/>
          </a:p>
        </p:txBody>
      </p:sp>
      <p:pic>
        <p:nvPicPr>
          <p:cNvPr id="6" name="Picture Placeholder 5">
            <a:extLst>
              <a:ext uri="{FF2B5EF4-FFF2-40B4-BE49-F238E27FC236}">
                <a16:creationId xmlns:a16="http://schemas.microsoft.com/office/drawing/2014/main" id="{074E228A-18BC-43A0-B6E6-95FEED15FB66}"/>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a:xfrm>
            <a:off x="6592888" y="1609962"/>
            <a:ext cx="5224462" cy="4433413"/>
          </a:xfrm>
          <a:prstGeom prst="rect">
            <a:avLst/>
          </a:prstGeom>
        </p:spPr>
      </p:pic>
    </p:spTree>
    <p:extLst>
      <p:ext uri="{BB962C8B-B14F-4D97-AF65-F5344CB8AC3E}">
        <p14:creationId xmlns:p14="http://schemas.microsoft.com/office/powerpoint/2010/main" val="38418307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545FEE-AD81-4023-B6AC-5CAEA335ED97}">
  <ds:schemaRefs>
    <ds:schemaRef ds:uri="http://purl.org/dc/elements/1.1/"/>
    <ds:schemaRef ds:uri="http://purl.org/dc/dcmitype/"/>
    <ds:schemaRef ds:uri="http://www.w3.org/XML/1998/namespace"/>
    <ds:schemaRef ds:uri="6d9d7403-2d8c-4818-ae25-2c5629bc7330"/>
    <ds:schemaRef ds:uri="http://schemas.microsoft.com/office/2006/metadata/properties"/>
    <ds:schemaRef ds:uri="http://schemas.microsoft.com/office/2006/documentManagement/types"/>
    <ds:schemaRef ds:uri="http://purl.org/dc/terms/"/>
    <ds:schemaRef ds:uri="d8ecf516-e360-4672-81b9-68723bedb71f"/>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3.xml><?xml version="1.0" encoding="utf-8"?>
<ds:datastoreItem xmlns:ds="http://schemas.openxmlformats.org/officeDocument/2006/customXml" ds:itemID="{9B7649B6-C8AD-4910-996F-A5E22C7F03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TotalTime>
  <Words>1067</Words>
  <Application>Microsoft Macintosh PowerPoint</Application>
  <PresentationFormat>Widescreen</PresentationFormat>
  <Paragraphs>102</Paragraphs>
  <Slides>13</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 Ferguson</dc:creator>
  <cp:lastModifiedBy>Carlo Arboit</cp:lastModifiedBy>
  <cp:revision>23</cp:revision>
  <dcterms:created xsi:type="dcterms:W3CDTF">2020-01-29T17:43:15Z</dcterms:created>
  <dcterms:modified xsi:type="dcterms:W3CDTF">2024-11-13T12:33:28Z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