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sldIdLst>
    <p:sldId id="256" r:id="rId5"/>
    <p:sldId id="280" r:id="rId6"/>
    <p:sldId id="278" r:id="rId7"/>
    <p:sldId id="268" r:id="rId8"/>
    <p:sldId id="276" r:id="rId9"/>
    <p:sldId id="281" r:id="rId10"/>
    <p:sldId id="274" r:id="rId11"/>
    <p:sldId id="269" r:id="rId12"/>
    <p:sldId id="270" r:id="rId13"/>
    <p:sldId id="271" r:id="rId14"/>
    <p:sldId id="275" r:id="rId15"/>
    <p:sldId id="266" r:id="rId16"/>
    <p:sldId id="264" r:id="rId17"/>
    <p:sldId id="267"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remy Jones" initials="JJ" lastIdx="0" clrIdx="0">
    <p:extLst>
      <p:ext uri="{19B8F6BF-5375-455C-9EA6-DF929625EA0E}">
        <p15:presenceInfo xmlns:p15="http://schemas.microsoft.com/office/powerpoint/2012/main" userId="S::jeremy.jones@leidar.com::37de2d04-ce17-4de6-a131-ce4cc90505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57F51"/>
    <a:srgbClr val="F6A317"/>
    <a:srgbClr val="F1B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8835BB-C79A-5443-BDA2-E4FAE1A05E0C}" v="2" dt="2020-12-09T20:30:28.184"/>
    <p1510:client id="{B134A532-5ECD-4333-AB41-848F8546288E}" v="5" dt="2022-09-22T14:23:14.815"/>
    <p1510:client id="{D5F2BF6E-648C-4471-8CC9-638E8ABA6CD7}" v="2" dt="2022-09-22T14:21:32.8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639" autoAdjust="0"/>
    <p:restoredTop sz="94354" autoAdjust="0"/>
  </p:normalViewPr>
  <p:slideViewPr>
    <p:cSldViewPr snapToGrid="0" snapToObjects="1">
      <p:cViewPr varScale="1">
        <p:scale>
          <a:sx n="116" d="100"/>
          <a:sy n="116" d="100"/>
        </p:scale>
        <p:origin x="920" y="184"/>
      </p:cViewPr>
      <p:guideLst/>
    </p:cSldViewPr>
  </p:slideViewPr>
  <p:notesTextViewPr>
    <p:cViewPr>
      <p:scale>
        <a:sx n="110" d="100"/>
        <a:sy n="110" d="100"/>
      </p:scale>
      <p:origin x="0" y="0"/>
    </p:cViewPr>
  </p:notesTextViewPr>
  <p:notesViewPr>
    <p:cSldViewPr>
      <p:cViewPr>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9539EE-E249-D947-BF75-D3D422C0A1F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ED091-FD52-6845-85FF-5BF434D968E3}" type="slidenum">
              <a:rPr lang="en-US" smtClean="0"/>
              <a:t>‹#›</a:t>
            </a:fld>
            <a:endParaRPr lang="en-US"/>
          </a:p>
        </p:txBody>
      </p:sp>
    </p:spTree>
    <p:extLst>
      <p:ext uri="{BB962C8B-B14F-4D97-AF65-F5344CB8AC3E}">
        <p14:creationId xmlns:p14="http://schemas.microsoft.com/office/powerpoint/2010/main" val="919409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a:t>
            </a:fld>
            <a:endParaRPr lang="en-US"/>
          </a:p>
        </p:txBody>
      </p:sp>
    </p:spTree>
    <p:extLst>
      <p:ext uri="{BB962C8B-B14F-4D97-AF65-F5344CB8AC3E}">
        <p14:creationId xmlns:p14="http://schemas.microsoft.com/office/powerpoint/2010/main" val="927911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11</a:t>
            </a:fld>
            <a:endParaRPr lang="en-US"/>
          </a:p>
        </p:txBody>
      </p:sp>
    </p:spTree>
    <p:extLst>
      <p:ext uri="{BB962C8B-B14F-4D97-AF65-F5344CB8AC3E}">
        <p14:creationId xmlns:p14="http://schemas.microsoft.com/office/powerpoint/2010/main" val="2109798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800" b="1" i="0" strike="noStrike" cap="none" spc="0" baseline="0">
                <a:solidFill>
                  <a:srgbClr val="000000"/>
                </a:solidFill>
                <a:effectLst/>
                <a:latin typeface="Calibri"/>
                <a:ea typeface="Calibri"/>
                <a:cs typeface="Calibri"/>
              </a:rPr>
              <a:t>*Huomautus kouluttajalle* Harkitse, voisitko lisätä omaan työympäristöösi liittyvää tietoa.</a:t>
            </a:r>
          </a:p>
        </p:txBody>
      </p:sp>
      <p:sp>
        <p:nvSpPr>
          <p:cNvPr id="4" name="Slide Number Placeholder 3"/>
          <p:cNvSpPr>
            <a:spLocks noGrp="1"/>
          </p:cNvSpPr>
          <p:nvPr>
            <p:ph type="sldNum" sz="quarter" idx="5"/>
          </p:nvPr>
        </p:nvSpPr>
        <p:spPr/>
        <p:txBody>
          <a:bodyPr/>
          <a:lstStyle/>
          <a:p>
            <a:fld id="{333ED091-FD52-6845-85FF-5BF434D968E3}" type="slidenum">
              <a:rPr lang="en-US" smtClean="0"/>
              <a:t>12</a:t>
            </a:fld>
            <a:endParaRPr lang="en-US"/>
          </a:p>
        </p:txBody>
      </p:sp>
    </p:spTree>
    <p:extLst>
      <p:ext uri="{BB962C8B-B14F-4D97-AF65-F5344CB8AC3E}">
        <p14:creationId xmlns:p14="http://schemas.microsoft.com/office/powerpoint/2010/main" val="14523542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13</a:t>
            </a:fld>
            <a:endParaRPr lang="en-US"/>
          </a:p>
        </p:txBody>
      </p:sp>
    </p:spTree>
    <p:extLst>
      <p:ext uri="{BB962C8B-B14F-4D97-AF65-F5344CB8AC3E}">
        <p14:creationId xmlns:p14="http://schemas.microsoft.com/office/powerpoint/2010/main" val="33719652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2300"/>
              </a:lnSpc>
              <a:spcBef>
                <a:spcPts val="600"/>
              </a:spcBef>
              <a:spcAft>
                <a:spcPts val="600"/>
              </a:spcAft>
              <a:buClrTx/>
              <a:buSzTx/>
              <a:buFontTx/>
              <a:buNone/>
              <a:defRPr/>
            </a:pPr>
            <a:endParaRPr lang="en-GB" sz="1200" b="0" i="0" kern="1200">
              <a:solidFill>
                <a:schemeClr val="tx1"/>
              </a:solidFill>
              <a:effectLst/>
              <a:latin typeface="Helvetica" pitchFamily="2" charset="0"/>
              <a:ea typeface="+mn-ea"/>
              <a:cs typeface="+mn-cs"/>
            </a:endParaRPr>
          </a:p>
        </p:txBody>
      </p:sp>
      <p:sp>
        <p:nvSpPr>
          <p:cNvPr id="4" name="Slide Number Placeholder 3"/>
          <p:cNvSpPr>
            <a:spLocks noGrp="1"/>
          </p:cNvSpPr>
          <p:nvPr>
            <p:ph type="sldNum" sz="quarter" idx="5"/>
          </p:nvPr>
        </p:nvSpPr>
        <p:spPr/>
        <p:txBody>
          <a:bodyPr/>
          <a:lstStyle/>
          <a:p>
            <a:fld id="{333ED091-FD52-6845-85FF-5BF434D968E3}" type="slidenum">
              <a:rPr lang="en-US" smtClean="0"/>
              <a:t>14</a:t>
            </a:fld>
            <a:endParaRPr lang="en-US"/>
          </a:p>
        </p:txBody>
      </p:sp>
    </p:spTree>
    <p:extLst>
      <p:ext uri="{BB962C8B-B14F-4D97-AF65-F5344CB8AC3E}">
        <p14:creationId xmlns:p14="http://schemas.microsoft.com/office/powerpoint/2010/main" val="36257114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3</a:t>
            </a:fld>
            <a:endParaRPr lang="en-US"/>
          </a:p>
        </p:txBody>
      </p:sp>
    </p:spTree>
    <p:extLst>
      <p:ext uri="{BB962C8B-B14F-4D97-AF65-F5344CB8AC3E}">
        <p14:creationId xmlns:p14="http://schemas.microsoft.com/office/powerpoint/2010/main" val="4259038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800" b="0" i="0" strike="noStrike" cap="none" spc="0" baseline="0">
                <a:solidFill>
                  <a:srgbClr val="000000"/>
                </a:solidFill>
                <a:effectLst/>
                <a:latin typeface="Calibri"/>
                <a:ea typeface="Calibri"/>
                <a:cs typeface="Calibri"/>
              </a:rPr>
              <a:t>Liiallinen altistus hengitettävälle kiteiselle piidioksidille (RSC) voi johtaa vakaviin terveysongelmiin pitkällä aikavälillä. Siitä syystä on tärkeää, että kaikki työntekijät tuntevat hyvät käytännöt, jotka rajoittavat altistusta piidioksidipölylle tai poistavat altistuksen kokonaan.</a:t>
            </a:r>
          </a:p>
          <a:p>
            <a:endParaRPr lang="en-US"/>
          </a:p>
          <a:p>
            <a:pPr marL="0" marR="0" lvl="0" indent="0" algn="l" defTabSz="914400" rtl="0" eaLnBrk="1" fontAlgn="auto" latinLnBrk="0" hangingPunct="1">
              <a:lnSpc>
                <a:spcPct val="100000"/>
              </a:lnSpc>
              <a:spcBef>
                <a:spcPct val="0"/>
              </a:spcBef>
              <a:spcAft>
                <a:spcPct val="0"/>
              </a:spcAft>
              <a:buClrTx/>
              <a:buSzTx/>
              <a:buFontTx/>
              <a:buNone/>
              <a:defRPr/>
            </a:pPr>
            <a:r>
              <a:rPr lang="fi" sz="1200" b="0" i="0" strike="noStrike" cap="none" spc="0" baseline="0">
                <a:solidFill>
                  <a:srgbClr val="000000"/>
                </a:solidFill>
                <a:effectLst/>
                <a:latin typeface="Calibri"/>
                <a:ea typeface="Calibri"/>
                <a:cs typeface="Calibri"/>
              </a:rPr>
              <a:t>Tässä koulutuksessa opastetaan leikkaamaan, jauhamaan ja hiomaan materiaaleja, jotka sisältävät kiteistä piidioksidia.</a:t>
            </a:r>
          </a:p>
        </p:txBody>
      </p:sp>
      <p:sp>
        <p:nvSpPr>
          <p:cNvPr id="4" name="Slide Number Placeholder 3"/>
          <p:cNvSpPr>
            <a:spLocks noGrp="1"/>
          </p:cNvSpPr>
          <p:nvPr>
            <p:ph type="sldNum" sz="quarter" idx="5"/>
          </p:nvPr>
        </p:nvSpPr>
        <p:spPr/>
        <p:txBody>
          <a:bodyPr/>
          <a:lstStyle/>
          <a:p>
            <a:fld id="{333ED091-FD52-6845-85FF-5BF434D968E3}" type="slidenum">
              <a:rPr lang="en-US" smtClean="0"/>
              <a:t>4</a:t>
            </a:fld>
            <a:endParaRPr lang="en-US"/>
          </a:p>
        </p:txBody>
      </p:sp>
    </p:spTree>
    <p:extLst>
      <p:ext uri="{BB962C8B-B14F-4D97-AF65-F5344CB8AC3E}">
        <p14:creationId xmlns:p14="http://schemas.microsoft.com/office/powerpoint/2010/main" val="2726437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5</a:t>
            </a:fld>
            <a:endParaRPr lang="en-US"/>
          </a:p>
        </p:txBody>
      </p:sp>
    </p:spTree>
    <p:extLst>
      <p:ext uri="{BB962C8B-B14F-4D97-AF65-F5344CB8AC3E}">
        <p14:creationId xmlns:p14="http://schemas.microsoft.com/office/powerpoint/2010/main" val="25875791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i" sz="1200" b="0" i="0" strike="noStrike" cap="none" spc="0" baseline="0">
                <a:solidFill>
                  <a:srgbClr val="000000"/>
                </a:solidFill>
                <a:effectLst/>
                <a:latin typeface="Calibri"/>
                <a:ea typeface="Calibri"/>
                <a:cs typeface="Calibri"/>
              </a:rPr>
              <a:t>Säkkien tyhjentäminen ja tyhjien säkkien vääränlainen käsittely voi johtaa merkittävään pölyaltistukseen. Sen vuoksi säkkien tyhjentämiseen liittyvää hyvää käytäntöä on noudatettava. Pienten säkkien tyhjentämisessä on suositeltavaa käyttää automaattisia tai puoliautomaattisia tyhjennysasemia. </a:t>
            </a:r>
          </a:p>
        </p:txBody>
      </p:sp>
      <p:sp>
        <p:nvSpPr>
          <p:cNvPr id="4" name="Slide Number Placeholder 3"/>
          <p:cNvSpPr>
            <a:spLocks noGrp="1"/>
          </p:cNvSpPr>
          <p:nvPr>
            <p:ph type="sldNum" sz="quarter" idx="5"/>
          </p:nvPr>
        </p:nvSpPr>
        <p:spPr/>
        <p:txBody>
          <a:bodyPr/>
          <a:lstStyle/>
          <a:p>
            <a:fld id="{333ED091-FD52-6845-85FF-5BF434D968E3}" type="slidenum">
              <a:rPr lang="en-US" smtClean="0"/>
              <a:t>6</a:t>
            </a:fld>
            <a:endParaRPr lang="en-US"/>
          </a:p>
        </p:txBody>
      </p:sp>
    </p:spTree>
    <p:extLst>
      <p:ext uri="{BB962C8B-B14F-4D97-AF65-F5344CB8AC3E}">
        <p14:creationId xmlns:p14="http://schemas.microsoft.com/office/powerpoint/2010/main" val="2603367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3ED091-FD52-6845-85FF-5BF434D968E3}" type="slidenum">
              <a:rPr lang="en-US" smtClean="0"/>
              <a:t>7</a:t>
            </a:fld>
            <a:endParaRPr lang="en-US"/>
          </a:p>
        </p:txBody>
      </p:sp>
    </p:spTree>
    <p:extLst>
      <p:ext uri="{BB962C8B-B14F-4D97-AF65-F5344CB8AC3E}">
        <p14:creationId xmlns:p14="http://schemas.microsoft.com/office/powerpoint/2010/main" val="1731405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800" b="0" i="0" strike="noStrike" cap="none" spc="0" baseline="0">
                <a:solidFill>
                  <a:srgbClr val="000000"/>
                </a:solidFill>
                <a:effectLst/>
                <a:latin typeface="Calibri"/>
                <a:ea typeface="Calibri"/>
                <a:cs typeface="Calibri"/>
              </a:rPr>
              <a:t>Leikkaaminen, jauhaminen ja hiominen ovat energiaintensiivisiä prosesseja, jotka voivat synnyttää vaarallisia määriä pölyä. </a:t>
            </a:r>
          </a:p>
        </p:txBody>
      </p:sp>
      <p:sp>
        <p:nvSpPr>
          <p:cNvPr id="4" name="Slide Number Placeholder 3"/>
          <p:cNvSpPr>
            <a:spLocks noGrp="1"/>
          </p:cNvSpPr>
          <p:nvPr>
            <p:ph type="sldNum" sz="quarter" idx="5"/>
          </p:nvPr>
        </p:nvSpPr>
        <p:spPr/>
        <p:txBody>
          <a:bodyPr/>
          <a:lstStyle/>
          <a:p>
            <a:fld id="{333ED091-FD52-6845-85FF-5BF434D968E3}" type="slidenum">
              <a:rPr lang="en-US" smtClean="0"/>
              <a:t>8</a:t>
            </a:fld>
            <a:endParaRPr lang="en-US"/>
          </a:p>
        </p:txBody>
      </p:sp>
    </p:spTree>
    <p:extLst>
      <p:ext uri="{BB962C8B-B14F-4D97-AF65-F5344CB8AC3E}">
        <p14:creationId xmlns:p14="http://schemas.microsoft.com/office/powerpoint/2010/main" val="3859981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 sz="1800" b="0" i="0" strike="noStrike" cap="none" spc="0" baseline="0">
                <a:solidFill>
                  <a:srgbClr val="000000"/>
                </a:solidFill>
                <a:effectLst/>
                <a:latin typeface="Calibri"/>
                <a:ea typeface="Calibri"/>
                <a:cs typeface="Calibri"/>
              </a:rPr>
              <a:t>Ennen energiaintensiivisen prosessin aloittamista tehdään monta varotoimea, jotta vältytään pölyaltistukselta ja turhilta loukkaantumisilta.</a:t>
            </a:r>
          </a:p>
        </p:txBody>
      </p:sp>
      <p:sp>
        <p:nvSpPr>
          <p:cNvPr id="4" name="Slide Number Placeholder 3"/>
          <p:cNvSpPr>
            <a:spLocks noGrp="1"/>
          </p:cNvSpPr>
          <p:nvPr>
            <p:ph type="sldNum" sz="quarter" idx="5"/>
          </p:nvPr>
        </p:nvSpPr>
        <p:spPr/>
        <p:txBody>
          <a:bodyPr/>
          <a:lstStyle/>
          <a:p>
            <a:fld id="{333ED091-FD52-6845-85FF-5BF434D968E3}" type="slidenum">
              <a:rPr lang="en-US" smtClean="0"/>
              <a:t>9</a:t>
            </a:fld>
            <a:endParaRPr lang="en-US"/>
          </a:p>
        </p:txBody>
      </p:sp>
    </p:spTree>
    <p:extLst>
      <p:ext uri="{BB962C8B-B14F-4D97-AF65-F5344CB8AC3E}">
        <p14:creationId xmlns:p14="http://schemas.microsoft.com/office/powerpoint/2010/main" val="1266225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fi" sz="1800" b="0" i="0" strike="noStrike" cap="none" spc="0" baseline="0">
                <a:solidFill>
                  <a:srgbClr val="000000"/>
                </a:solidFill>
                <a:effectLst/>
                <a:latin typeface="Calibri"/>
                <a:ea typeface="Calibri"/>
                <a:cs typeface="Calibri"/>
              </a:rPr>
              <a:t>Veden käyttäminen prosesseissa vähentää altistusta pölylle, sillä se sitoo ilmassa leijuvat hiukkaset. Jos laitteeseen on asennettu vesivalelujärjestelmä, on märkämenetelmien käyttäminen suositeltavaa. </a:t>
            </a:r>
            <a:r>
              <a:rPr lang="fi" sz="1200" b="0" i="0" strike="noStrike" cap="none" spc="0" baseline="0">
                <a:solidFill>
                  <a:srgbClr val="000000"/>
                </a:solidFill>
                <a:effectLst/>
                <a:latin typeface="Calibri"/>
                <a:ea typeface="Calibri"/>
                <a:cs typeface="Calibri"/>
              </a:rPr>
              <a:t>Kuivat valmistusprosessit tuottavat suuria piipölypitoisuuksia – älä käytä kuivia työkaluja!</a:t>
            </a:r>
          </a:p>
          <a:p>
            <a:endParaRPr lang="en-US"/>
          </a:p>
          <a:p>
            <a:r>
              <a:rPr lang="fi" sz="1800" b="0" i="0" strike="noStrike" cap="none" spc="0" baseline="0">
                <a:solidFill>
                  <a:srgbClr val="000000"/>
                </a:solidFill>
                <a:effectLst/>
                <a:latin typeface="Calibri"/>
                <a:ea typeface="Calibri"/>
                <a:cs typeface="Calibri"/>
              </a:rPr>
              <a:t>Henkilönsuojaimia on käytettävä, kun kyltit ja kuvat niin ohjaavat. Käytä aina hengityssuojainta paljon pölyä synnyttävissä töissä.</a:t>
            </a:r>
          </a:p>
        </p:txBody>
      </p:sp>
      <p:sp>
        <p:nvSpPr>
          <p:cNvPr id="4" name="Slide Number Placeholder 3"/>
          <p:cNvSpPr>
            <a:spLocks noGrp="1"/>
          </p:cNvSpPr>
          <p:nvPr>
            <p:ph type="sldNum" sz="quarter" idx="5"/>
          </p:nvPr>
        </p:nvSpPr>
        <p:spPr/>
        <p:txBody>
          <a:bodyPr/>
          <a:lstStyle/>
          <a:p>
            <a:fld id="{333ED091-FD52-6845-85FF-5BF434D968E3}" type="slidenum">
              <a:rPr lang="en-US" smtClean="0"/>
              <a:t>10</a:t>
            </a:fld>
            <a:endParaRPr lang="en-US"/>
          </a:p>
        </p:txBody>
      </p:sp>
    </p:spTree>
    <p:extLst>
      <p:ext uri="{BB962C8B-B14F-4D97-AF65-F5344CB8AC3E}">
        <p14:creationId xmlns:p14="http://schemas.microsoft.com/office/powerpoint/2010/main" val="8014260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34EC76-F13F-9E44-B53C-FA6C908E4372}"/>
              </a:ext>
            </a:extLst>
          </p:cNvPr>
          <p:cNvSpPr/>
          <p:nvPr userDrawn="1"/>
        </p:nvSpPr>
        <p:spPr>
          <a:xfrm>
            <a:off x="406304" y="1275644"/>
            <a:ext cx="11411322" cy="4763912"/>
          </a:xfrm>
          <a:prstGeom prst="rect">
            <a:avLst/>
          </a:prstGeom>
          <a:solidFill>
            <a:srgbClr val="F6A3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0087D4E1-2B13-D24C-95C9-A2A32A704CE1}"/>
              </a:ext>
            </a:extLst>
          </p:cNvPr>
          <p:cNvPicPr>
            <a:picLocks noChangeAspect="1"/>
          </p:cNvPicPr>
          <p:nvPr userDrawn="1"/>
        </p:nvPicPr>
        <p:blipFill>
          <a:blip r:embed="rId2"/>
          <a:stretch>
            <a:fillRect/>
          </a:stretch>
        </p:blipFill>
        <p:spPr>
          <a:xfrm>
            <a:off x="11256975" y="6184495"/>
            <a:ext cx="570035" cy="324787"/>
          </a:xfrm>
          <a:prstGeom prst="rect">
            <a:avLst/>
          </a:prstGeom>
        </p:spPr>
      </p:pic>
      <p:sp>
        <p:nvSpPr>
          <p:cNvPr id="5" name="Text Placeholder 4">
            <a:extLst>
              <a:ext uri="{FF2B5EF4-FFF2-40B4-BE49-F238E27FC236}">
                <a16:creationId xmlns:a16="http://schemas.microsoft.com/office/drawing/2014/main" id="{FEBB0CC3-3343-434A-92B9-70FC47D209E5}"/>
              </a:ext>
            </a:extLst>
          </p:cNvPr>
          <p:cNvSpPr>
            <a:spLocks noGrp="1"/>
          </p:cNvSpPr>
          <p:nvPr>
            <p:ph type="body" sz="quarter" idx="10" hasCustomPrompt="1"/>
          </p:nvPr>
        </p:nvSpPr>
        <p:spPr>
          <a:xfrm>
            <a:off x="1096032" y="2902987"/>
            <a:ext cx="7534275" cy="850900"/>
          </a:xfrm>
          <a:prstGeom prst="rect">
            <a:avLst/>
          </a:prstGeom>
        </p:spPr>
        <p:txBody>
          <a:bodyPr/>
          <a:lstStyle>
            <a:lvl1pPr marL="0" indent="0">
              <a:buFontTx/>
              <a:buNone/>
              <a:defRPr sz="3200" b="1" i="0">
                <a:solidFill>
                  <a:schemeClr val="bg1"/>
                </a:solidFill>
                <a:latin typeface="Helvetica" pitchFamily="2" charset="0"/>
              </a:defRPr>
            </a:lvl1pPr>
          </a:lstStyle>
          <a:p>
            <a:pPr lvl="0"/>
            <a:r>
              <a:rPr lang="en-GB"/>
              <a:t>GOOD PRACTICES TRAINING </a:t>
            </a:r>
            <a:br>
              <a:rPr lang="en-GB"/>
            </a:br>
            <a:r>
              <a:rPr lang="en-GB"/>
              <a:t>FOR TOPIC HEADING</a:t>
            </a:r>
            <a:endParaRPr lang="en-US"/>
          </a:p>
        </p:txBody>
      </p:sp>
      <p:sp>
        <p:nvSpPr>
          <p:cNvPr id="9" name="Text Placeholder 4">
            <a:extLst>
              <a:ext uri="{FF2B5EF4-FFF2-40B4-BE49-F238E27FC236}">
                <a16:creationId xmlns:a16="http://schemas.microsoft.com/office/drawing/2014/main" id="{14CA27C6-C209-A845-B8E3-193A5E6CE9E0}"/>
              </a:ext>
            </a:extLst>
          </p:cNvPr>
          <p:cNvSpPr>
            <a:spLocks noGrp="1"/>
          </p:cNvSpPr>
          <p:nvPr>
            <p:ph type="body" sz="quarter" idx="11" hasCustomPrompt="1"/>
          </p:nvPr>
        </p:nvSpPr>
        <p:spPr>
          <a:xfrm>
            <a:off x="1096032" y="4045821"/>
            <a:ext cx="7534275" cy="850900"/>
          </a:xfrm>
          <a:prstGeom prst="rect">
            <a:avLst/>
          </a:prstGeom>
        </p:spPr>
        <p:txBody>
          <a:bodyPr/>
          <a:lstStyle>
            <a:lvl1pPr marL="0" indent="0">
              <a:buFontTx/>
              <a:buNone/>
              <a:defRPr sz="1400" b="0" i="0">
                <a:solidFill>
                  <a:schemeClr val="bg1"/>
                </a:solidFill>
                <a:latin typeface="Helvetica" pitchFamily="2" charset="0"/>
              </a:defRPr>
            </a:lvl1pPr>
          </a:lstStyle>
          <a:p>
            <a:pPr lvl="0"/>
            <a:r>
              <a:rPr lang="en-GB"/>
              <a:t>Date:</a:t>
            </a:r>
          </a:p>
          <a:p>
            <a:pPr lvl="0"/>
            <a:r>
              <a:rPr lang="en-GB"/>
              <a:t>Details:</a:t>
            </a:r>
            <a:endParaRPr lang="en-US"/>
          </a:p>
        </p:txBody>
      </p:sp>
    </p:spTree>
    <p:extLst>
      <p:ext uri="{BB962C8B-B14F-4D97-AF65-F5344CB8AC3E}">
        <p14:creationId xmlns:p14="http://schemas.microsoft.com/office/powerpoint/2010/main" val="4877958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E748082C-CC9B-AB48-BD61-920B28F2A329}"/>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5" name="Text Placeholder 4">
            <a:extLst>
              <a:ext uri="{FF2B5EF4-FFF2-40B4-BE49-F238E27FC236}">
                <a16:creationId xmlns:a16="http://schemas.microsoft.com/office/drawing/2014/main" id="{DE6844B5-C065-754D-B429-AFE9E68D70D8}"/>
              </a:ext>
            </a:extLst>
          </p:cNvPr>
          <p:cNvSpPr>
            <a:spLocks noGrp="1"/>
          </p:cNvSpPr>
          <p:nvPr>
            <p:ph type="body" sz="quarter" idx="11" hasCustomPrompt="1"/>
          </p:nvPr>
        </p:nvSpPr>
        <p:spPr>
          <a:xfrm>
            <a:off x="777243" y="2362676"/>
            <a:ext cx="10333122" cy="3601153"/>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95941485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BF2A751-0B5F-074C-91B2-A74C8E7AB09D}"/>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HEADING</a:t>
            </a:r>
            <a:endParaRPr lang="en-US"/>
          </a:p>
        </p:txBody>
      </p:sp>
      <p:sp>
        <p:nvSpPr>
          <p:cNvPr id="6" name="Text Placeholder 4">
            <a:extLst>
              <a:ext uri="{FF2B5EF4-FFF2-40B4-BE49-F238E27FC236}">
                <a16:creationId xmlns:a16="http://schemas.microsoft.com/office/drawing/2014/main" id="{B06366EC-2B28-8C4D-98A6-805C70162820}"/>
              </a:ext>
            </a:extLst>
          </p:cNvPr>
          <p:cNvSpPr>
            <a:spLocks noGrp="1"/>
          </p:cNvSpPr>
          <p:nvPr>
            <p:ph type="body" sz="quarter" idx="11" hasCustomPrompt="1"/>
          </p:nvPr>
        </p:nvSpPr>
        <p:spPr>
          <a:xfrm>
            <a:off x="777243" y="2362676"/>
            <a:ext cx="5453624"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
        <p:nvSpPr>
          <p:cNvPr id="3" name="Picture Placeholder 2">
            <a:extLst>
              <a:ext uri="{FF2B5EF4-FFF2-40B4-BE49-F238E27FC236}">
                <a16:creationId xmlns:a16="http://schemas.microsoft.com/office/drawing/2014/main" id="{95AE49C1-4763-1D46-86E6-7FA4962E9CFC}"/>
              </a:ext>
            </a:extLst>
          </p:cNvPr>
          <p:cNvSpPr>
            <a:spLocks noGrp="1"/>
          </p:cNvSpPr>
          <p:nvPr>
            <p:ph type="pic" sz="quarter" idx="12"/>
          </p:nvPr>
        </p:nvSpPr>
        <p:spPr>
          <a:xfrm>
            <a:off x="6592888" y="1608138"/>
            <a:ext cx="5224462"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10916678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points">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C382C2BB-E259-FB47-9A52-B495131B9653}"/>
              </a:ext>
            </a:extLst>
          </p:cNvPr>
          <p:cNvSpPr>
            <a:spLocks noGrp="1"/>
          </p:cNvSpPr>
          <p:nvPr>
            <p:ph type="body" sz="quarter" idx="10" hasCustomPrompt="1"/>
          </p:nvPr>
        </p:nvSpPr>
        <p:spPr>
          <a:xfrm>
            <a:off x="777244" y="1640901"/>
            <a:ext cx="5453623"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BULLET POINTS</a:t>
            </a:r>
            <a:endParaRPr lang="en-US"/>
          </a:p>
        </p:txBody>
      </p:sp>
      <p:sp>
        <p:nvSpPr>
          <p:cNvPr id="5" name="Text Placeholder 4">
            <a:extLst>
              <a:ext uri="{FF2B5EF4-FFF2-40B4-BE49-F238E27FC236}">
                <a16:creationId xmlns:a16="http://schemas.microsoft.com/office/drawing/2014/main" id="{13B58B15-7863-8542-BFF3-B0337ED51ED3}"/>
              </a:ext>
            </a:extLst>
          </p:cNvPr>
          <p:cNvSpPr>
            <a:spLocks noGrp="1"/>
          </p:cNvSpPr>
          <p:nvPr>
            <p:ph type="body" sz="quarter" idx="11" hasCustomPrompt="1"/>
          </p:nvPr>
        </p:nvSpPr>
        <p:spPr>
          <a:xfrm>
            <a:off x="777242" y="2362677"/>
            <a:ext cx="10745815" cy="3568786"/>
          </a:xfrm>
          <a:prstGeom prst="rect">
            <a:avLst/>
          </a:prstGeom>
        </p:spPr>
        <p:txBody>
          <a:bodyPr numCol="2"/>
          <a:lstStyle>
            <a:lvl1pPr marL="285750" indent="-285750">
              <a:buFont typeface="Arial" panose="020B0604020202020204" pitchFamily="34" charset="0"/>
              <a:buChar char="•"/>
              <a:defRPr sz="1600" b="0" i="0">
                <a:solidFill>
                  <a:schemeClr val="tx1"/>
                </a:solidFill>
                <a:latin typeface="Helvetica" pitchFamily="2" charset="0"/>
              </a:defRPr>
            </a:lvl1pPr>
          </a:lstStyle>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r>
              <a:rPr lang="en-GB"/>
              <a:t>Bullet</a:t>
            </a:r>
          </a:p>
          <a:p>
            <a:pPr lvl="0"/>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r>
              <a:rPr lang="en-GB"/>
              <a:t>Bullet</a:t>
            </a:r>
          </a:p>
          <a:p>
            <a:pPr lvl="0"/>
            <a:r>
              <a:rPr lang="en-GB"/>
              <a:t>Bullet</a:t>
            </a:r>
          </a:p>
          <a:p>
            <a:pPr lvl="0"/>
            <a:r>
              <a:rPr lang="en-GB"/>
              <a:t>Bullet</a:t>
            </a:r>
          </a:p>
          <a:p>
            <a:pPr lvl="0"/>
            <a:r>
              <a:rPr lang="en-GB"/>
              <a:t>Bullet</a:t>
            </a:r>
          </a:p>
          <a:p>
            <a:pPr lvl="0"/>
            <a:r>
              <a:rPr lang="en-GB"/>
              <a:t>Bullet</a:t>
            </a:r>
            <a:endParaRPr lang="en-US"/>
          </a:p>
          <a:p>
            <a:pPr lvl="0"/>
            <a:endParaRPr lang="en-US"/>
          </a:p>
        </p:txBody>
      </p:sp>
    </p:spTree>
    <p:extLst>
      <p:ext uri="{BB962C8B-B14F-4D97-AF65-F5344CB8AC3E}">
        <p14:creationId xmlns:p14="http://schemas.microsoft.com/office/powerpoint/2010/main" val="68500276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4" name="Text Placeholder 4">
            <a:extLst>
              <a:ext uri="{FF2B5EF4-FFF2-40B4-BE49-F238E27FC236}">
                <a16:creationId xmlns:a16="http://schemas.microsoft.com/office/drawing/2014/main" id="{85A97084-C1EA-B74C-8BAC-F1401D6091F1}"/>
              </a:ext>
            </a:extLst>
          </p:cNvPr>
          <p:cNvSpPr>
            <a:spLocks noGrp="1"/>
          </p:cNvSpPr>
          <p:nvPr>
            <p:ph type="body" sz="quarter" idx="10" hasCustomPrompt="1"/>
          </p:nvPr>
        </p:nvSpPr>
        <p:spPr>
          <a:xfrm>
            <a:off x="777244" y="1640901"/>
            <a:ext cx="10333121"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CHECKLIST</a:t>
            </a:r>
            <a:endParaRPr lang="en-US"/>
          </a:p>
        </p:txBody>
      </p:sp>
      <p:sp>
        <p:nvSpPr>
          <p:cNvPr id="5" name="Text Placeholder 4">
            <a:extLst>
              <a:ext uri="{FF2B5EF4-FFF2-40B4-BE49-F238E27FC236}">
                <a16:creationId xmlns:a16="http://schemas.microsoft.com/office/drawing/2014/main" id="{9AFE9360-42D4-C049-A636-9B760981C6AF}"/>
              </a:ext>
            </a:extLst>
          </p:cNvPr>
          <p:cNvSpPr>
            <a:spLocks noGrp="1"/>
          </p:cNvSpPr>
          <p:nvPr>
            <p:ph type="body" sz="quarter" idx="11" hasCustomPrompt="1"/>
          </p:nvPr>
        </p:nvSpPr>
        <p:spPr>
          <a:xfrm>
            <a:off x="777243" y="2362676"/>
            <a:ext cx="10333122" cy="3601153"/>
          </a:xfrm>
          <a:prstGeom prst="rect">
            <a:avLst/>
          </a:prstGeom>
        </p:spPr>
        <p:txBody>
          <a:bodyPr/>
          <a:lstStyle>
            <a:lvl1pPr marL="285750" indent="-285750" algn="l">
              <a:lnSpc>
                <a:spcPts val="2300"/>
              </a:lnSpc>
              <a:spcBef>
                <a:spcPts val="600"/>
              </a:spcBef>
              <a:spcAft>
                <a:spcPts val="600"/>
              </a:spcAft>
              <a:buClr>
                <a:srgbClr val="A57F51"/>
              </a:buClr>
              <a:buSzPct val="120000"/>
              <a:buFont typeface="Wingdings" pitchFamily="2" charset="2"/>
              <a:buChar char="q"/>
              <a:defRPr sz="1600" b="0" i="0">
                <a:solidFill>
                  <a:schemeClr val="tx1"/>
                </a:solidFill>
                <a:latin typeface="Helvetica" pitchFamily="2" charset="0"/>
              </a:defRPr>
            </a:lvl1pPr>
          </a:lstStyle>
          <a:p>
            <a:pPr algn="l">
              <a:lnSpc>
                <a:spcPts val="2300"/>
              </a:lnSpc>
              <a:spcBef>
                <a:spcPts val="600"/>
              </a:spcBef>
              <a:spcAft>
                <a:spcPts val="600"/>
              </a:spcAft>
            </a:pPr>
            <a:r>
              <a:rPr lang="en-GB" sz="1600" b="0" i="0" kern="1200">
                <a:solidFill>
                  <a:schemeClr val="tx1"/>
                </a:solidFill>
                <a:effectLst/>
                <a:latin typeface="Helvetica" pitchFamily="2" charset="0"/>
                <a:ea typeface="+mn-ea"/>
                <a:cs typeface="+mn-cs"/>
              </a:rPr>
              <a:t>Lorem ipsum dolor sit amet, consectetur adipiscing elit:</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Sed do eiusmod tempor incididunt ut labore et dolore magna aliqua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Uternas enim ad minim veniam, quis nostrud nisi ut aliquip ex earterste art commododare consequat. Duis aute irure dolor in reprehenderit in voluptate velit esse cillum dolore eu fugiat nulla pariatur. </a:t>
            </a:r>
          </a:p>
          <a:p>
            <a:pPr marL="285750" indent="-285750" algn="l">
              <a:lnSpc>
                <a:spcPts val="2300"/>
              </a:lnSpc>
              <a:spcBef>
                <a:spcPts val="600"/>
              </a:spcBef>
              <a:spcAft>
                <a:spcPts val="600"/>
              </a:spcAft>
              <a:buClr>
                <a:srgbClr val="A57F51"/>
              </a:buClr>
              <a:buSzPct val="120000"/>
              <a:buFont typeface="Wingdings" pitchFamily="2" charset="2"/>
              <a:buChar char="q"/>
            </a:pPr>
            <a:r>
              <a:rPr lang="en-GB" sz="1600" b="0" i="0" kern="1200" err="1">
                <a:solidFill>
                  <a:schemeClr val="tx1"/>
                </a:solidFill>
                <a:effectLst/>
                <a:latin typeface="Helvetica" pitchFamily="2" charset="0"/>
                <a:ea typeface="+mn-ea"/>
                <a:cs typeface="+mn-cs"/>
              </a:rPr>
              <a:t>Excepteur sint occaecat cupidatat non proident, sunt in culpa qui officia deserunt mollit anim.</a:t>
            </a:r>
          </a:p>
        </p:txBody>
      </p:sp>
    </p:spTree>
    <p:extLst>
      <p:ext uri="{BB962C8B-B14F-4D97-AF65-F5344CB8AC3E}">
        <p14:creationId xmlns:p14="http://schemas.microsoft.com/office/powerpoint/2010/main" val="8239521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uble image">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62AFA78-38F7-EC42-9DE4-B2D7308DC139}"/>
              </a:ext>
            </a:extLst>
          </p:cNvPr>
          <p:cNvSpPr>
            <a:spLocks noGrp="1"/>
          </p:cNvSpPr>
          <p:nvPr>
            <p:ph type="pic" sz="quarter" idx="12"/>
          </p:nvPr>
        </p:nvSpPr>
        <p:spPr>
          <a:xfrm>
            <a:off x="408774"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
        <p:nvSpPr>
          <p:cNvPr id="5" name="Picture Placeholder 2">
            <a:extLst>
              <a:ext uri="{FF2B5EF4-FFF2-40B4-BE49-F238E27FC236}">
                <a16:creationId xmlns:a16="http://schemas.microsoft.com/office/drawing/2014/main" id="{36A2846B-5A8B-2B4B-B7BA-42C86CE123CE}"/>
              </a:ext>
            </a:extLst>
          </p:cNvPr>
          <p:cNvSpPr>
            <a:spLocks noGrp="1"/>
          </p:cNvSpPr>
          <p:nvPr>
            <p:ph type="pic" sz="quarter" idx="13"/>
          </p:nvPr>
        </p:nvSpPr>
        <p:spPr>
          <a:xfrm>
            <a:off x="6202672" y="1608138"/>
            <a:ext cx="5608205" cy="4437062"/>
          </a:xfrm>
          <a:prstGeom prst="rect">
            <a:avLst/>
          </a:prstGeom>
        </p:spPr>
        <p:txBody>
          <a:bodyPr/>
          <a:lstStyle>
            <a:lvl1pPr>
              <a:defRPr sz="1600">
                <a:latin typeface="Helvetica" pitchFamily="2" charset="0"/>
              </a:defRPr>
            </a:lvl1pPr>
          </a:lstStyle>
          <a:p>
            <a:r>
              <a:rPr lang="en-GB"/>
              <a:t>Click icon to add picture</a:t>
            </a:r>
            <a:endParaRPr lang="en-US"/>
          </a:p>
        </p:txBody>
      </p:sp>
    </p:spTree>
    <p:extLst>
      <p:ext uri="{BB962C8B-B14F-4D97-AF65-F5344CB8AC3E}">
        <p14:creationId xmlns:p14="http://schemas.microsoft.com/office/powerpoint/2010/main" val="47136041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5B1DF181-0294-304E-AE4A-33D8B535E42B}"/>
              </a:ext>
            </a:extLst>
          </p:cNvPr>
          <p:cNvSpPr>
            <a:spLocks noGrp="1"/>
          </p:cNvSpPr>
          <p:nvPr>
            <p:ph type="media" sz="quarter" idx="10" hasCustomPrompt="1"/>
          </p:nvPr>
        </p:nvSpPr>
        <p:spPr>
          <a:xfrm>
            <a:off x="3927475" y="1608138"/>
            <a:ext cx="7875588" cy="4437062"/>
          </a:xfrm>
          <a:prstGeom prst="rect">
            <a:avLst/>
          </a:prstGeom>
        </p:spPr>
        <p:txBody>
          <a:bodyPr/>
          <a:lstStyle>
            <a:lvl1pPr>
              <a:defRPr sz="1600">
                <a:latin typeface="Helvetica" pitchFamily="2" charset="0"/>
              </a:defRPr>
            </a:lvl1pPr>
          </a:lstStyle>
          <a:p>
            <a:r>
              <a:rPr lang="en-US"/>
              <a:t>Media/video</a:t>
            </a:r>
          </a:p>
        </p:txBody>
      </p:sp>
      <p:sp>
        <p:nvSpPr>
          <p:cNvPr id="10" name="Text Placeholder 4">
            <a:extLst>
              <a:ext uri="{FF2B5EF4-FFF2-40B4-BE49-F238E27FC236}">
                <a16:creationId xmlns:a16="http://schemas.microsoft.com/office/drawing/2014/main" id="{933159BB-8CEB-D54F-8C98-3AB22A594DCF}"/>
              </a:ext>
            </a:extLst>
          </p:cNvPr>
          <p:cNvSpPr>
            <a:spLocks noGrp="1"/>
          </p:cNvSpPr>
          <p:nvPr>
            <p:ph type="body" sz="quarter" idx="11" hasCustomPrompt="1"/>
          </p:nvPr>
        </p:nvSpPr>
        <p:spPr>
          <a:xfrm>
            <a:off x="777245" y="1640901"/>
            <a:ext cx="2928908"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VIDEO</a:t>
            </a:r>
            <a:endParaRPr lang="en-US"/>
          </a:p>
        </p:txBody>
      </p:sp>
      <p:sp>
        <p:nvSpPr>
          <p:cNvPr id="11" name="Text Placeholder 4">
            <a:extLst>
              <a:ext uri="{FF2B5EF4-FFF2-40B4-BE49-F238E27FC236}">
                <a16:creationId xmlns:a16="http://schemas.microsoft.com/office/drawing/2014/main" id="{D91A637F-9B88-9A4A-9225-F8DAB3254AD8}"/>
              </a:ext>
            </a:extLst>
          </p:cNvPr>
          <p:cNvSpPr>
            <a:spLocks noGrp="1"/>
          </p:cNvSpPr>
          <p:nvPr>
            <p:ph type="body" sz="quarter" idx="12" hasCustomPrompt="1"/>
          </p:nvPr>
        </p:nvSpPr>
        <p:spPr>
          <a:xfrm>
            <a:off x="777243" y="2362676"/>
            <a:ext cx="2928909" cy="3682369"/>
          </a:xfrm>
          <a:prstGeom prst="rect">
            <a:avLst/>
          </a:prstGeom>
        </p:spPr>
        <p:txBody>
          <a:bodyPr/>
          <a:lstStyle>
            <a:lvl1pPr marL="0" indent="0">
              <a:buFontTx/>
              <a:buNone/>
              <a:defRPr sz="1600" b="0" i="0">
                <a:solidFill>
                  <a:schemeClr val="tx1"/>
                </a:solidFill>
                <a:latin typeface="Helvetica" pitchFamily="2" charset="0"/>
              </a:defRPr>
            </a:lvl1pPr>
          </a:lstStyle>
          <a:p>
            <a:pPr lvl="0"/>
            <a:r>
              <a:rPr lang="en-GB"/>
              <a:t>Copy goes here</a:t>
            </a:r>
            <a:endParaRPr lang="en-US"/>
          </a:p>
        </p:txBody>
      </p:sp>
    </p:spTree>
    <p:extLst>
      <p:ext uri="{BB962C8B-B14F-4D97-AF65-F5344CB8AC3E}">
        <p14:creationId xmlns:p14="http://schemas.microsoft.com/office/powerpoint/2010/main" val="367097943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ist relevant task sheets">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B1FCB6BD-7FDE-174C-87C5-231D460885D2}"/>
              </a:ext>
            </a:extLst>
          </p:cNvPr>
          <p:cNvSpPr>
            <a:spLocks noGrp="1"/>
          </p:cNvSpPr>
          <p:nvPr>
            <p:ph type="body" sz="quarter" idx="10" hasCustomPrompt="1"/>
          </p:nvPr>
        </p:nvSpPr>
        <p:spPr>
          <a:xfrm>
            <a:off x="777244" y="1640901"/>
            <a:ext cx="9483457" cy="850900"/>
          </a:xfrm>
          <a:prstGeom prst="rect">
            <a:avLst/>
          </a:prstGeom>
        </p:spPr>
        <p:txBody>
          <a:bodyPr/>
          <a:lstStyle>
            <a:lvl1pPr marL="0" indent="0">
              <a:buFontTx/>
              <a:buNone/>
              <a:defRPr sz="3200" b="1" i="0">
                <a:solidFill>
                  <a:srgbClr val="F6A317"/>
                </a:solidFill>
                <a:latin typeface="Helvetica" pitchFamily="2" charset="0"/>
              </a:defRPr>
            </a:lvl1pPr>
          </a:lstStyle>
          <a:p>
            <a:pPr lvl="0"/>
            <a:r>
              <a:rPr lang="en-GB"/>
              <a:t>LIST RELEVANT TASK SHEETS</a:t>
            </a:r>
            <a:endParaRPr lang="en-US"/>
          </a:p>
        </p:txBody>
      </p:sp>
      <p:sp>
        <p:nvSpPr>
          <p:cNvPr id="4" name="Text Placeholder 4">
            <a:extLst>
              <a:ext uri="{FF2B5EF4-FFF2-40B4-BE49-F238E27FC236}">
                <a16:creationId xmlns:a16="http://schemas.microsoft.com/office/drawing/2014/main" id="{E3BB6AF1-D396-8648-BB4B-66EC2E5BD9BC}"/>
              </a:ext>
            </a:extLst>
          </p:cNvPr>
          <p:cNvSpPr>
            <a:spLocks noGrp="1"/>
          </p:cNvSpPr>
          <p:nvPr>
            <p:ph type="body" sz="quarter" idx="11" hasCustomPrompt="1"/>
          </p:nvPr>
        </p:nvSpPr>
        <p:spPr>
          <a:xfrm>
            <a:off x="777242" y="2362677"/>
            <a:ext cx="10745815" cy="3568786"/>
          </a:xfrm>
          <a:prstGeom prst="rect">
            <a:avLst/>
          </a:prstGeom>
        </p:spPr>
        <p:txBody>
          <a:bodyPr numCol="1"/>
          <a:lstStyle>
            <a:lvl1pPr marL="285750" indent="-285750">
              <a:buFont typeface="Arial" panose="020B0604020202020204" pitchFamily="34" charset="0"/>
              <a:buChar char="•"/>
              <a:defRPr sz="1600" b="0" i="0">
                <a:solidFill>
                  <a:schemeClr val="tx1"/>
                </a:solidFill>
                <a:latin typeface="Helvetica" pitchFamily="2" charset="0"/>
              </a:defRPr>
            </a:lvl1pPr>
          </a:lstStyle>
          <a:p>
            <a:r>
              <a:rPr lang="en-US"/>
              <a:t>List relevant task sheets and link to download bundle</a:t>
            </a:r>
          </a:p>
        </p:txBody>
      </p:sp>
    </p:spTree>
    <p:extLst>
      <p:ext uri="{BB962C8B-B14F-4D97-AF65-F5344CB8AC3E}">
        <p14:creationId xmlns:p14="http://schemas.microsoft.com/office/powerpoint/2010/main" val="370418937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3123B6-0F67-0E48-895E-734B361B1F57}"/>
              </a:ext>
            </a:extLst>
          </p:cNvPr>
          <p:cNvSpPr txBox="1"/>
          <p:nvPr userDrawn="1"/>
        </p:nvSpPr>
        <p:spPr>
          <a:xfrm>
            <a:off x="319834" y="6327115"/>
            <a:ext cx="9489186" cy="244084"/>
          </a:xfrm>
          <a:prstGeom prst="rect">
            <a:avLst/>
          </a:prstGeom>
          <a:noFill/>
        </p:spPr>
        <p:txBody>
          <a:bodyPr wrap="square" rtlCol="0" anchor="b">
            <a:spAutoFit/>
          </a:bodyPr>
          <a:lstStyle/>
          <a:p>
            <a:pPr algn="l"/>
            <a:r>
              <a:rPr lang="fi" sz="1000" b="0" i="0" strike="noStrike" cap="none" spc="0" baseline="0">
                <a:solidFill>
                  <a:srgbClr val="000000"/>
                </a:solidFill>
                <a:effectLst/>
                <a:latin typeface="Helvetica"/>
                <a:ea typeface="Helvetica"/>
                <a:cs typeface="Helvetica"/>
              </a:rPr>
              <a:t>Tämä koulutuspaketti on kehitetty osana NEPSI:n Hyvä käytäntö -opasta – vieraile osoitteessa guide.nepsi.eu</a:t>
            </a:r>
          </a:p>
        </p:txBody>
      </p:sp>
      <p:cxnSp>
        <p:nvCxnSpPr>
          <p:cNvPr id="6" name="Straight Connector 5">
            <a:extLst>
              <a:ext uri="{FF2B5EF4-FFF2-40B4-BE49-F238E27FC236}">
                <a16:creationId xmlns:a16="http://schemas.microsoft.com/office/drawing/2014/main" id="{EEF89B71-CE49-9241-9006-BD45EFB60699}"/>
              </a:ext>
            </a:extLst>
          </p:cNvPr>
          <p:cNvCxnSpPr/>
          <p:nvPr userDrawn="1"/>
        </p:nvCxnSpPr>
        <p:spPr>
          <a:xfrm>
            <a:off x="395111" y="1275645"/>
            <a:ext cx="11413067" cy="0"/>
          </a:xfrm>
          <a:prstGeom prst="line">
            <a:avLst/>
          </a:prstGeom>
          <a:ln w="19050">
            <a:solidFill>
              <a:srgbClr val="F6A317"/>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DF73854-FE0F-1E42-9E4E-26F8051B366B}"/>
              </a:ext>
            </a:extLst>
          </p:cNvPr>
          <p:cNvPicPr>
            <a:picLocks noChangeAspect="1"/>
          </p:cNvPicPr>
          <p:nvPr userDrawn="1"/>
        </p:nvPicPr>
        <p:blipFill>
          <a:blip r:embed="rId10"/>
          <a:stretch>
            <a:fillRect/>
          </a:stretch>
        </p:blipFill>
        <p:spPr>
          <a:xfrm>
            <a:off x="406346" y="366936"/>
            <a:ext cx="1000588" cy="630000"/>
          </a:xfrm>
          <a:prstGeom prst="rect">
            <a:avLst/>
          </a:prstGeom>
        </p:spPr>
      </p:pic>
      <p:sp>
        <p:nvSpPr>
          <p:cNvPr id="8" name="Text Placeholder 4">
            <a:extLst>
              <a:ext uri="{FF2B5EF4-FFF2-40B4-BE49-F238E27FC236}">
                <a16:creationId xmlns:a16="http://schemas.microsoft.com/office/drawing/2014/main" id="{AE297F3B-A7BD-244A-AD38-C485A7B69D76}"/>
              </a:ext>
            </a:extLst>
          </p:cNvPr>
          <p:cNvSpPr txBox="1"/>
          <p:nvPr userDrawn="1"/>
        </p:nvSpPr>
        <p:spPr>
          <a:xfrm>
            <a:off x="8564451" y="429114"/>
            <a:ext cx="3252900" cy="850900"/>
          </a:xfrm>
          <a:prstGeom prst="rect">
            <a:avLst/>
          </a:prstGeom>
        </p:spPr>
        <p:txBody>
          <a:bodyPr/>
          <a:lstStyle>
            <a:lvl1pPr marL="0" indent="0" algn="r" defTabSz="914400" rtl="0" eaLnBrk="1" latinLnBrk="0" hangingPunct="1">
              <a:lnSpc>
                <a:spcPct val="90000"/>
              </a:lnSpc>
              <a:spcBef>
                <a:spcPts val="1000"/>
              </a:spcBef>
              <a:buFontTx/>
              <a:buNone/>
              <a:defRPr sz="1400" b="1" i="0" kern="1200">
                <a:solidFill>
                  <a:srgbClr val="F6A317"/>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1000"/>
              </a:spcBef>
              <a:spcAft>
                <a:spcPct val="0"/>
              </a:spcAft>
              <a:buClrTx/>
              <a:buSzTx/>
              <a:buFontTx/>
              <a:buNone/>
              <a:defRPr/>
            </a:pPr>
            <a:r>
              <a:rPr lang="fi" sz="1400" b="1" i="0" strike="noStrike" cap="none" spc="0" baseline="0" dirty="0">
                <a:solidFill>
                  <a:srgbClr val="F6A317"/>
                </a:solidFill>
                <a:effectLst/>
                <a:latin typeface="Helvetica"/>
                <a:ea typeface="Helvetica"/>
                <a:cs typeface="Helvetica"/>
              </a:rPr>
              <a:t>HYVÄ KÄYTÄNTÖ -KOULUTUS LEIKKAAMISEEN, JAUHAMISEEN JA HIOMISEEN </a:t>
            </a:r>
          </a:p>
          <a:p>
            <a:pPr>
              <a:lnSpc>
                <a:spcPct val="100000"/>
              </a:lnSpc>
            </a:pPr>
            <a:endParaRPr lang="en-GB" dirty="0"/>
          </a:p>
        </p:txBody>
      </p:sp>
    </p:spTree>
    <p:extLst>
      <p:ext uri="{BB962C8B-B14F-4D97-AF65-F5344CB8AC3E}">
        <p14:creationId xmlns:p14="http://schemas.microsoft.com/office/powerpoint/2010/main" val="3320638671"/>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0" r:id="rId3"/>
    <p:sldLayoutId id="2147483654" r:id="rId4"/>
    <p:sldLayoutId id="2147483657" r:id="rId5"/>
    <p:sldLayoutId id="2147483653" r:id="rId6"/>
    <p:sldLayoutId id="2147483658" r:id="rId7"/>
    <p:sldLayoutId id="2147483655" r:id="rId8"/>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guide.nepsi.eu/sheets"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training.nepsi.eu/" TargetMode="External"/><Relationship Id="rId5" Type="http://schemas.openxmlformats.org/officeDocument/2006/relationships/hyperlink" Target="https://toolkit.nepsi.eu/" TargetMode="External"/><Relationship Id="rId4" Type="http://schemas.openxmlformats.org/officeDocument/2006/relationships/hyperlink" Target="https://guide.nepsi.eu/"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3302E89-B061-3248-A4DD-EEC96D8F9285}"/>
              </a:ext>
            </a:extLst>
          </p:cNvPr>
          <p:cNvSpPr>
            <a:spLocks noGrp="1"/>
          </p:cNvSpPr>
          <p:nvPr>
            <p:ph type="body" sz="quarter" idx="10"/>
          </p:nvPr>
        </p:nvSpPr>
        <p:spPr>
          <a:xfrm>
            <a:off x="1096033" y="2902987"/>
            <a:ext cx="6166916" cy="850900"/>
          </a:xfrm>
        </p:spPr>
        <p:txBody>
          <a:bodyPr anchor="t"/>
          <a:lstStyle/>
          <a:p>
            <a:pPr>
              <a:lnSpc>
                <a:spcPct val="100000"/>
              </a:lnSpc>
            </a:pPr>
            <a:r>
              <a:rPr lang="fi" sz="2800" b="1" i="0" strike="noStrike" cap="none" spc="0" baseline="0" dirty="0">
                <a:solidFill>
                  <a:srgbClr val="FFFFFF"/>
                </a:solidFill>
                <a:effectLst/>
                <a:latin typeface="Helvetica"/>
                <a:ea typeface="Helvetica"/>
                <a:cs typeface="Helvetica"/>
              </a:rPr>
              <a:t>HYVÄ KÄYTÄNTÖ -KOULUTUS LEIKKAAMISEEN, JAUHAMISEEN JA HIOMISEEN </a:t>
            </a:r>
          </a:p>
        </p:txBody>
      </p:sp>
      <p:sp>
        <p:nvSpPr>
          <p:cNvPr id="4" name="Text Placeholder 3">
            <a:extLst>
              <a:ext uri="{FF2B5EF4-FFF2-40B4-BE49-F238E27FC236}">
                <a16:creationId xmlns:a16="http://schemas.microsoft.com/office/drawing/2014/main" id="{99B3863F-47E7-0946-AB9D-9520355AE3B7}"/>
              </a:ext>
            </a:extLst>
          </p:cNvPr>
          <p:cNvSpPr>
            <a:spLocks noGrp="1"/>
          </p:cNvSpPr>
          <p:nvPr>
            <p:ph type="body" sz="quarter" idx="11"/>
          </p:nvPr>
        </p:nvSpPr>
        <p:spPr>
          <a:xfrm>
            <a:off x="1096032" y="4061949"/>
            <a:ext cx="7534275" cy="850900"/>
          </a:xfrm>
        </p:spPr>
        <p:txBody>
          <a:bodyPr/>
          <a:lstStyle/>
          <a:p>
            <a:endParaRPr lang="en-US"/>
          </a:p>
        </p:txBody>
      </p:sp>
      <p:sp>
        <p:nvSpPr>
          <p:cNvPr id="2" name="Rectangle 1">
            <a:extLst>
              <a:ext uri="{FF2B5EF4-FFF2-40B4-BE49-F238E27FC236}">
                <a16:creationId xmlns:a16="http://schemas.microsoft.com/office/drawing/2014/main" id="{9F921508-4A8F-9D4E-ADB0-392E4D500971}"/>
              </a:ext>
            </a:extLst>
          </p:cNvPr>
          <p:cNvSpPr/>
          <p:nvPr/>
        </p:nvSpPr>
        <p:spPr>
          <a:xfrm>
            <a:off x="8216537" y="342900"/>
            <a:ext cx="3581763" cy="78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596468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A6D7-9166-C74F-8575-C3269F002E98}"/>
              </a:ext>
            </a:extLst>
          </p:cNvPr>
          <p:cNvSpPr>
            <a:spLocks noGrp="1"/>
          </p:cNvSpPr>
          <p:nvPr>
            <p:ph type="body" sz="quarter" idx="10"/>
          </p:nvPr>
        </p:nvSpPr>
        <p:spPr/>
        <p:txBody>
          <a:bodyPr lIns="91440" tIns="45720" rIns="91440" bIns="45720" anchor="t"/>
          <a:lstStyle/>
          <a:p>
            <a:pPr>
              <a:lnSpc>
                <a:spcPct val="100000"/>
              </a:lnSpc>
            </a:pPr>
            <a:r>
              <a:rPr lang="fi" sz="2800" b="1" i="0" strike="noStrike" cap="none" spc="0" baseline="0" dirty="0">
                <a:solidFill>
                  <a:srgbClr val="F6A317"/>
                </a:solidFill>
                <a:effectLst/>
                <a:latin typeface="Helvetica"/>
                <a:ea typeface="Helvetica"/>
                <a:cs typeface="Helvetica"/>
              </a:rPr>
              <a:t>LEIKKAAMISEN, JAUHAMISEN TAI </a:t>
            </a:r>
            <a:r>
              <a:rPr lang="fi" sz="2800" dirty="0">
                <a:latin typeface="Helvetica"/>
                <a:ea typeface="Helvetica"/>
                <a:cs typeface="Helvetica"/>
              </a:rPr>
              <a:t>HIOMISEN</a:t>
            </a:r>
            <a:r>
              <a:rPr lang="fi" sz="2800" b="1" i="0" strike="noStrike" cap="none" spc="0" baseline="0" dirty="0">
                <a:solidFill>
                  <a:srgbClr val="F6A317"/>
                </a:solidFill>
                <a:effectLst/>
                <a:latin typeface="Helvetica"/>
                <a:ea typeface="Helvetica"/>
                <a:cs typeface="Helvetica"/>
              </a:rPr>
              <a:t> AIKANA</a:t>
            </a:r>
          </a:p>
        </p:txBody>
      </p:sp>
      <p:sp>
        <p:nvSpPr>
          <p:cNvPr id="3" name="Text Placeholder 2">
            <a:extLst>
              <a:ext uri="{FF2B5EF4-FFF2-40B4-BE49-F238E27FC236}">
                <a16:creationId xmlns:a16="http://schemas.microsoft.com/office/drawing/2014/main" id="{1BAA6057-26D4-A941-8EF3-2814DBBD1900}"/>
              </a:ext>
            </a:extLst>
          </p:cNvPr>
          <p:cNvSpPr>
            <a:spLocks noGrp="1"/>
          </p:cNvSpPr>
          <p:nvPr>
            <p:ph type="body" sz="quarter" idx="11"/>
          </p:nvPr>
        </p:nvSpPr>
        <p:spPr>
          <a:xfrm>
            <a:off x="777243" y="2781300"/>
            <a:ext cx="5453624" cy="3263745"/>
          </a:xfrm>
        </p:spPr>
        <p:txBody>
          <a:bodyPr/>
          <a:lstStyle/>
          <a:p>
            <a:pPr marL="285750" indent="-285750">
              <a:lnSpc>
                <a:spcPct val="100000"/>
              </a:lnSpc>
              <a:buFont typeface="Arial" panose="020B0604020202020204" pitchFamily="34" charset="0"/>
              <a:buChar char="•"/>
            </a:pPr>
            <a:r>
              <a:rPr lang="fi" sz="1400" b="0" i="0" strike="noStrike" cap="none" spc="0" baseline="0">
                <a:solidFill>
                  <a:srgbClr val="000000"/>
                </a:solidFill>
                <a:effectLst/>
                <a:latin typeface="Helvetica"/>
                <a:ea typeface="Helvetica"/>
                <a:cs typeface="Helvetica"/>
              </a:rPr>
              <a:t>Jos hyödynnät märkämenetelmiä, varmista veden saatavuus</a:t>
            </a:r>
          </a:p>
          <a:p>
            <a:pPr marL="285750" indent="-285750">
              <a:lnSpc>
                <a:spcPct val="100000"/>
              </a:lnSpc>
              <a:buFont typeface="Arial" panose="020B0604020202020204" pitchFamily="34" charset="0"/>
              <a:buChar char="•"/>
            </a:pPr>
            <a:r>
              <a:rPr lang="fi" sz="1400" b="0" i="0" strike="noStrike" cap="none" spc="0" baseline="0">
                <a:solidFill>
                  <a:srgbClr val="000000"/>
                </a:solidFill>
                <a:effectLst/>
                <a:latin typeface="Helvetica"/>
                <a:ea typeface="Helvetica"/>
                <a:cs typeface="Helvetica"/>
              </a:rPr>
              <a:t>Käytä aina hengityssuojia työssä, joihin liittyy paljon pölyä</a:t>
            </a:r>
          </a:p>
          <a:p>
            <a:pPr marL="285750" indent="-285750">
              <a:lnSpc>
                <a:spcPct val="100000"/>
              </a:lnSpc>
              <a:buFont typeface="Arial" panose="020B0604020202020204" pitchFamily="34" charset="0"/>
              <a:buChar char="•"/>
            </a:pPr>
            <a:r>
              <a:rPr lang="fi" sz="1400" b="0" i="0" strike="noStrike" cap="none" spc="0" baseline="0">
                <a:solidFill>
                  <a:srgbClr val="000000"/>
                </a:solidFill>
                <a:effectLst/>
                <a:latin typeface="Helvetica"/>
                <a:ea typeface="Helvetica"/>
                <a:cs typeface="Helvetica"/>
              </a:rPr>
              <a:t>Käyttämällä koneita ja työkaluja, joihin vesi on integroitu auttaa vähentämään merkittävästi piipölyä.</a:t>
            </a:r>
          </a:p>
          <a:p>
            <a:pPr marL="285750" indent="-285750">
              <a:lnSpc>
                <a:spcPct val="100000"/>
              </a:lnSpc>
              <a:buFont typeface="Arial" panose="020B0604020202020204" pitchFamily="34" charset="0"/>
              <a:buChar char="•"/>
            </a:pPr>
            <a:r>
              <a:rPr lang="fi" sz="1400" b="0" i="0" strike="noStrike" cap="none" spc="0" baseline="0">
                <a:solidFill>
                  <a:srgbClr val="000000"/>
                </a:solidFill>
                <a:effectLst/>
                <a:latin typeface="Helvetica"/>
                <a:ea typeface="Helvetica"/>
                <a:cs typeface="Helvetica"/>
              </a:rPr>
              <a:t>Kun mahdollista, pidä koneiden turvaovet suljettuina.</a:t>
            </a:r>
          </a:p>
          <a:p>
            <a:pPr marL="285750" indent="-285750">
              <a:lnSpc>
                <a:spcPct val="100000"/>
              </a:lnSpc>
              <a:buFont typeface="Arial" panose="020B0604020202020204" pitchFamily="34" charset="0"/>
              <a:buChar char="•"/>
            </a:pPr>
            <a:r>
              <a:rPr lang="fi" sz="1400" b="0" i="0" strike="noStrike" cap="none" spc="0" baseline="0">
                <a:solidFill>
                  <a:srgbClr val="000000"/>
                </a:solidFill>
                <a:effectLst/>
                <a:latin typeface="Helvetica"/>
                <a:ea typeface="Helvetica"/>
                <a:cs typeface="Helvetica"/>
              </a:rPr>
              <a:t>Sieppaa piipöly suoraan lähteellä käyttäen kohdepoistoa ja kuljeta pöly pois alueelta, jossa työntekijät hengittävät.</a:t>
            </a:r>
          </a:p>
          <a:p>
            <a:pPr marL="285750" indent="-285750">
              <a:lnSpc>
                <a:spcPct val="100000"/>
              </a:lnSpc>
              <a:buFont typeface="Arial" panose="020B0604020202020204" pitchFamily="34" charset="0"/>
              <a:buChar char="•"/>
            </a:pPr>
            <a:r>
              <a:rPr lang="fi" sz="1400" b="0" i="0" strike="noStrike" cap="none" spc="0" baseline="0">
                <a:solidFill>
                  <a:srgbClr val="FF0000"/>
                </a:solidFill>
                <a:effectLst/>
                <a:latin typeface="Helvetica"/>
                <a:ea typeface="Helvetica"/>
                <a:cs typeface="Helvetica"/>
              </a:rPr>
              <a:t>Tilaa kouluttajan tekstille – jos olet lisännyt oman dian, lisää tähän lyhyt kuvaus materiaalista</a:t>
            </a:r>
          </a:p>
          <a:p>
            <a:pPr>
              <a:lnSpc>
                <a:spcPct val="100000"/>
              </a:lnSpc>
            </a:pPr>
            <a:endParaRPr lang="en-US" sz="1400"/>
          </a:p>
        </p:txBody>
      </p:sp>
      <p:pic>
        <p:nvPicPr>
          <p:cNvPr id="5" name="Picture Placeholder 4">
            <a:extLst>
              <a:ext uri="{FF2B5EF4-FFF2-40B4-BE49-F238E27FC236}">
                <a16:creationId xmlns:a16="http://schemas.microsoft.com/office/drawing/2014/main" id="{594D0DC7-DFD2-2A42-8733-F0DBC264C700}"/>
              </a:ext>
            </a:extLst>
          </p:cNvPr>
          <p:cNvPicPr>
            <a:picLocks noGrp="1" noChangeAspect="1"/>
          </p:cNvPicPr>
          <p:nvPr>
            <p:ph type="pic" sz="quarter" idx="12"/>
          </p:nvPr>
        </p:nvPicPr>
        <p:blipFill>
          <a:blip r:embed="rId3"/>
          <a:srcRect l="20564" r="20564"/>
          <a:stretch>
            <a:fillRect/>
          </a:stretch>
        </p:blipFill>
        <p:spPr>
          <a:prstGeom prst="rect">
            <a:avLst/>
          </a:prstGeom>
        </p:spPr>
      </p:pic>
    </p:spTree>
    <p:extLst>
      <p:ext uri="{BB962C8B-B14F-4D97-AF65-F5344CB8AC3E}">
        <p14:creationId xmlns:p14="http://schemas.microsoft.com/office/powerpoint/2010/main" val="168545642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C7B79F-A549-D34A-B351-A94C89AF8B0F}"/>
              </a:ext>
            </a:extLst>
          </p:cNvPr>
          <p:cNvSpPr>
            <a:spLocks noGrp="1"/>
          </p:cNvSpPr>
          <p:nvPr>
            <p:ph type="body" sz="quarter" idx="10"/>
          </p:nvPr>
        </p:nvSpPr>
        <p:spPr>
          <a:xfrm>
            <a:off x="777244" y="1640900"/>
            <a:ext cx="6637969" cy="1584900"/>
          </a:xfrm>
        </p:spPr>
        <p:txBody>
          <a:bodyPr anchor="t"/>
          <a:lstStyle/>
          <a:p>
            <a:pPr>
              <a:lnSpc>
                <a:spcPct val="100000"/>
              </a:lnSpc>
            </a:pPr>
            <a:r>
              <a:rPr lang="fi" sz="2800" b="1" i="0" strike="noStrike" cap="none" spc="0" baseline="0">
                <a:solidFill>
                  <a:srgbClr val="F6A317"/>
                </a:solidFill>
                <a:effectLst/>
                <a:latin typeface="Helvetica"/>
                <a:ea typeface="Helvetica"/>
                <a:cs typeface="Helvetica"/>
              </a:rPr>
              <a:t>HUOMIOITAVAA LEIKKAAMISESSA, JAUHAMISESSA JA HIOMISESSA</a:t>
            </a:r>
          </a:p>
        </p:txBody>
      </p:sp>
      <p:sp>
        <p:nvSpPr>
          <p:cNvPr id="3" name="Text Placeholder 2">
            <a:extLst>
              <a:ext uri="{FF2B5EF4-FFF2-40B4-BE49-F238E27FC236}">
                <a16:creationId xmlns:a16="http://schemas.microsoft.com/office/drawing/2014/main" id="{D02FD246-F495-D545-93DD-1087536EA9F3}"/>
              </a:ext>
            </a:extLst>
          </p:cNvPr>
          <p:cNvSpPr>
            <a:spLocks noGrp="1"/>
          </p:cNvSpPr>
          <p:nvPr>
            <p:ph type="body" sz="quarter" idx="11"/>
          </p:nvPr>
        </p:nvSpPr>
        <p:spPr>
          <a:xfrm>
            <a:off x="777243" y="2768600"/>
            <a:ext cx="10965577" cy="3230407"/>
          </a:xfrm>
        </p:spPr>
        <p:txBody>
          <a:bodyPr/>
          <a:lstStyle/>
          <a:p>
            <a:pPr>
              <a:lnSpc>
                <a:spcPct val="100000"/>
              </a:lnSpc>
              <a:spcBef>
                <a:spcPts val="800"/>
              </a:spcBef>
            </a:pPr>
            <a:r>
              <a:rPr lang="fi" sz="1600" b="1" i="0" strike="noStrike" cap="none" spc="0" baseline="0" dirty="0">
                <a:solidFill>
                  <a:srgbClr val="000000"/>
                </a:solidFill>
                <a:effectLst/>
                <a:latin typeface="Helvetica"/>
                <a:ea typeface="Helvetica"/>
                <a:cs typeface="Helvetica"/>
              </a:rPr>
              <a:t>TEE SEURAAVAT</a:t>
            </a:r>
          </a:p>
          <a:p>
            <a:pPr marL="285750" indent="-285750">
              <a:lnSpc>
                <a:spcPct val="100000"/>
              </a:lnSpc>
              <a:spcBef>
                <a:spcPts val="800"/>
              </a:spcBef>
              <a:buSzPct val="85000"/>
              <a:buFont typeface=".Apple Color Emoji UI"/>
              <a:buChar char="✅"/>
            </a:pPr>
            <a:r>
              <a:rPr lang="fi" sz="1600" b="0" i="0" strike="noStrike" cap="none" spc="0" baseline="0" dirty="0">
                <a:solidFill>
                  <a:srgbClr val="000000"/>
                </a:solidFill>
                <a:effectLst/>
                <a:latin typeface="Helvetica"/>
                <a:ea typeface="Helvetica"/>
                <a:cs typeface="Helvetica"/>
              </a:rPr>
              <a:t>Käytä pölynpoistojäjestelmää, kun sellainen on saatavilla</a:t>
            </a:r>
          </a:p>
          <a:p>
            <a:pPr marL="285750" indent="-285750">
              <a:lnSpc>
                <a:spcPct val="100000"/>
              </a:lnSpc>
              <a:spcBef>
                <a:spcPts val="800"/>
              </a:spcBef>
              <a:buSzPct val="85000"/>
              <a:buFont typeface=".Apple Color Emoji UI"/>
              <a:buChar char="✅"/>
            </a:pPr>
            <a:r>
              <a:rPr lang="fi" sz="1600" b="0" i="0" strike="noStrike" cap="none" spc="0" baseline="0" dirty="0">
                <a:solidFill>
                  <a:srgbClr val="000000"/>
                </a:solidFill>
                <a:effectLst/>
                <a:latin typeface="Helvetica"/>
                <a:ea typeface="Helvetica"/>
                <a:cs typeface="Helvetica"/>
              </a:rPr>
              <a:t>Hyödynnä ilmanvaihtojärjestelmiä, kun työskentelet suljetuissa tiloissa</a:t>
            </a:r>
          </a:p>
          <a:p>
            <a:pPr marL="285750" indent="-285750">
              <a:lnSpc>
                <a:spcPct val="100000"/>
              </a:lnSpc>
              <a:spcBef>
                <a:spcPts val="800"/>
              </a:spcBef>
              <a:buSzPct val="85000"/>
              <a:buFont typeface=".Apple Color Emoji UI"/>
              <a:buChar char="✅"/>
            </a:pPr>
            <a:r>
              <a:rPr lang="fi" sz="1600" b="0" i="0" strike="noStrike" cap="none" spc="0" baseline="0" dirty="0">
                <a:solidFill>
                  <a:srgbClr val="000000"/>
                </a:solidFill>
                <a:effectLst/>
                <a:latin typeface="Helvetica"/>
                <a:ea typeface="Helvetica"/>
                <a:cs typeface="Helvetica"/>
              </a:rPr>
              <a:t>Sido pölyä käyttämällä työkaluja, joissa on vesivalelujärjestelmä</a:t>
            </a:r>
          </a:p>
          <a:p>
            <a:pPr marL="285750" indent="-285750">
              <a:lnSpc>
                <a:spcPct val="100000"/>
              </a:lnSpc>
              <a:spcBef>
                <a:spcPts val="800"/>
              </a:spcBef>
              <a:spcAft>
                <a:spcPts val="1000"/>
              </a:spcAft>
              <a:buSzPct val="85000"/>
              <a:buFont typeface=".Apple Color Emoji UI"/>
              <a:buChar char="✅"/>
            </a:pPr>
            <a:r>
              <a:rPr lang="fi" sz="1600" b="0" i="0" strike="noStrike" cap="none" spc="0" baseline="0" dirty="0">
                <a:solidFill>
                  <a:srgbClr val="000000"/>
                </a:solidFill>
                <a:effectLst/>
                <a:latin typeface="Helvetica"/>
                <a:ea typeface="Helvetica"/>
                <a:cs typeface="Helvetica"/>
              </a:rPr>
              <a:t>Käytä henkilönsuojaimia merkityillä alueilla</a:t>
            </a:r>
          </a:p>
          <a:p>
            <a:pPr>
              <a:lnSpc>
                <a:spcPct val="100000"/>
              </a:lnSpc>
              <a:spcBef>
                <a:spcPts val="800"/>
              </a:spcBef>
            </a:pPr>
            <a:r>
              <a:rPr lang="fi" sz="1600" b="1" i="0" strike="noStrike" cap="none" spc="0" baseline="0" dirty="0">
                <a:solidFill>
                  <a:srgbClr val="000000"/>
                </a:solidFill>
                <a:effectLst/>
                <a:latin typeface="Helvetica"/>
                <a:ea typeface="Helvetica"/>
                <a:cs typeface="Helvetica"/>
              </a:rPr>
              <a:t>ÄLÄ TEE SEURAAVIA</a:t>
            </a:r>
          </a:p>
          <a:p>
            <a:pPr marL="285750" indent="-285750">
              <a:lnSpc>
                <a:spcPct val="100000"/>
              </a:lnSpc>
              <a:spcBef>
                <a:spcPts val="800"/>
              </a:spcBef>
              <a:buSzPct val="85000"/>
              <a:buFont typeface=".Apple Color Emoji UI"/>
              <a:buChar char="❌"/>
            </a:pPr>
            <a:r>
              <a:rPr lang="fi" sz="1600" b="0" i="0" strike="noStrike" cap="none" spc="0" baseline="0" dirty="0">
                <a:solidFill>
                  <a:srgbClr val="000000"/>
                </a:solidFill>
                <a:effectLst/>
                <a:latin typeface="Helvetica"/>
                <a:ea typeface="Helvetica"/>
                <a:cs typeface="Helvetica"/>
              </a:rPr>
              <a:t>Älä käytä vioittuneita tai vahingoittuneita laitteita</a:t>
            </a:r>
          </a:p>
          <a:p>
            <a:pPr marL="285750" indent="-285750">
              <a:lnSpc>
                <a:spcPct val="100000"/>
              </a:lnSpc>
              <a:spcBef>
                <a:spcPts val="800"/>
              </a:spcBef>
              <a:buSzPct val="85000"/>
              <a:buFont typeface=".Apple Color Emoji UI"/>
              <a:buChar char="❌"/>
            </a:pPr>
            <a:r>
              <a:rPr lang="fi" sz="1600" b="0" i="0" strike="noStrike" cap="none" spc="0" baseline="0" dirty="0">
                <a:solidFill>
                  <a:srgbClr val="000000"/>
                </a:solidFill>
                <a:effectLst/>
                <a:latin typeface="Helvetica"/>
                <a:ea typeface="Helvetica"/>
                <a:cs typeface="Helvetica"/>
              </a:rPr>
              <a:t>Älä anna pölynpoistopussien pursuta yli</a:t>
            </a:r>
          </a:p>
          <a:p>
            <a:pPr marL="285750" indent="-285750">
              <a:lnSpc>
                <a:spcPct val="100000"/>
              </a:lnSpc>
              <a:spcBef>
                <a:spcPts val="800"/>
              </a:spcBef>
              <a:buSzPct val="85000"/>
              <a:buFont typeface=".Apple Color Emoji UI"/>
              <a:buChar char="❌"/>
            </a:pPr>
            <a:r>
              <a:rPr lang="fi" sz="1600" b="0" i="0" strike="noStrike" cap="none" spc="0" baseline="0" dirty="0">
                <a:solidFill>
                  <a:srgbClr val="000000"/>
                </a:solidFill>
                <a:effectLst/>
                <a:latin typeface="Helvetica"/>
                <a:ea typeface="Helvetica"/>
                <a:cs typeface="Helvetica"/>
              </a:rPr>
              <a:t>Älä käytä laitteita sellaisissa prosesseissa tai sellaisten laitteiden kanssa, joihin niitä ei ole tarkoitettu (esim. märkäprosesseissa laitteita, jotka eivät sovellu veden imeytymiseen)</a:t>
            </a:r>
          </a:p>
          <a:p>
            <a:pPr marL="285750" indent="-285750">
              <a:lnSpc>
                <a:spcPct val="100000"/>
              </a:lnSpc>
              <a:spcBef>
                <a:spcPts val="800"/>
              </a:spcBef>
              <a:buSzPct val="85000"/>
              <a:buFont typeface=".Apple Color Emoji UI"/>
              <a:buChar char="✅"/>
            </a:pPr>
            <a:endParaRPr lang="en-US" dirty="0"/>
          </a:p>
        </p:txBody>
      </p:sp>
    </p:spTree>
    <p:extLst>
      <p:ext uri="{BB962C8B-B14F-4D97-AF65-F5344CB8AC3E}">
        <p14:creationId xmlns:p14="http://schemas.microsoft.com/office/powerpoint/2010/main" val="892678032"/>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TYHJÄ DIA</a:t>
            </a: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p:txBody>
          <a:bodyPr/>
          <a:lstStyle/>
          <a:p>
            <a:pPr>
              <a:lnSpc>
                <a:spcPct val="100000"/>
              </a:lnSpc>
            </a:pPr>
            <a:r>
              <a:rPr lang="fi" sz="1800" b="0" i="0" strike="noStrike" cap="none" spc="0" baseline="0">
                <a:solidFill>
                  <a:srgbClr val="000000"/>
                </a:solidFill>
                <a:effectLst/>
                <a:latin typeface="Helvetica"/>
                <a:ea typeface="Helvetica"/>
                <a:cs typeface="Helvetica"/>
              </a:rPr>
              <a:t>Käytä tätä diaa lisätäksesi työympäristöön ja kontekstiin räätälöityä materiaalia.</a:t>
            </a:r>
          </a:p>
          <a:p>
            <a:pPr>
              <a:lnSpc>
                <a:spcPct val="100000"/>
              </a:lnSpc>
            </a:pPr>
            <a:r>
              <a:rPr lang="fi" sz="1800" b="0" i="0" strike="noStrike" cap="none" spc="0" baseline="0">
                <a:solidFill>
                  <a:srgbClr val="000000"/>
                </a:solidFill>
                <a:effectLst/>
                <a:latin typeface="Helvetica"/>
                <a:ea typeface="Helvetica"/>
                <a:cs typeface="Helvetica"/>
              </a:rPr>
              <a:t>Vaihda kuva napsauttamalla hiiren oikeaa painiketta &gt; vaihda kuva &gt; tiedostosta</a:t>
            </a:r>
          </a:p>
          <a:p>
            <a:pPr>
              <a:lnSpc>
                <a:spcPct val="100000"/>
              </a:lnSpc>
            </a:pPr>
            <a:r>
              <a:rPr lang="fi" sz="1800" b="0" i="0" strike="noStrike" cap="none" spc="0" baseline="0">
                <a:solidFill>
                  <a:srgbClr val="000000"/>
                </a:solidFill>
                <a:effectLst/>
                <a:latin typeface="Helvetica"/>
                <a:ea typeface="Helvetica"/>
                <a:cs typeface="Helvetica"/>
              </a:rPr>
              <a:t>Lisää uusia dioja napsauttamalla ”Uusi dia” yllä olevassa valintanauhassa.</a:t>
            </a:r>
          </a:p>
        </p:txBody>
      </p:sp>
      <p:pic>
        <p:nvPicPr>
          <p:cNvPr id="5" name="Picture 4">
            <a:extLst>
              <a:ext uri="{FF2B5EF4-FFF2-40B4-BE49-F238E27FC236}">
                <a16:creationId xmlns:a16="http://schemas.microsoft.com/office/drawing/2014/main" id="{CCBA8D20-98C2-1040-9A50-289B5FCF0FF1}"/>
              </a:ext>
            </a:extLst>
          </p:cNvPr>
          <p:cNvPicPr>
            <a:picLocks noChangeAspect="1"/>
          </p:cNvPicPr>
          <p:nvPr/>
        </p:nvPicPr>
        <p:blipFill>
          <a:blip r:embed="rId3"/>
          <a:srcRect l="5438" r="16056"/>
          <a:stretch>
            <a:fillRect/>
          </a:stretch>
        </p:blipFill>
        <p:spPr>
          <a:xfrm>
            <a:off x="6592708" y="1608531"/>
            <a:ext cx="5224384" cy="4436510"/>
          </a:xfrm>
          <a:prstGeom prst="rect">
            <a:avLst/>
          </a:prstGeom>
        </p:spPr>
      </p:pic>
    </p:spTree>
    <p:extLst>
      <p:ext uri="{BB962C8B-B14F-4D97-AF65-F5344CB8AC3E}">
        <p14:creationId xmlns:p14="http://schemas.microsoft.com/office/powerpoint/2010/main" val="44001720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9755A8C-0491-4D4D-B0C0-03C52FE6100C}"/>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LOPUKSI</a:t>
            </a:r>
          </a:p>
        </p:txBody>
      </p:sp>
      <p:sp>
        <p:nvSpPr>
          <p:cNvPr id="3" name="Text Placeholder 2">
            <a:extLst>
              <a:ext uri="{FF2B5EF4-FFF2-40B4-BE49-F238E27FC236}">
                <a16:creationId xmlns:a16="http://schemas.microsoft.com/office/drawing/2014/main" id="{8D1981DF-FF6D-334E-A61C-977A636291F3}"/>
              </a:ext>
            </a:extLst>
          </p:cNvPr>
          <p:cNvSpPr>
            <a:spLocks noGrp="1"/>
          </p:cNvSpPr>
          <p:nvPr>
            <p:ph type="body" sz="quarter" idx="11"/>
          </p:nvPr>
        </p:nvSpPr>
        <p:spPr>
          <a:xfrm>
            <a:off x="777243" y="2362676"/>
            <a:ext cx="6238412" cy="3682369"/>
          </a:xfrm>
        </p:spPr>
        <p:txBody>
          <a:bodyPr anchor="t"/>
          <a:lstStyle/>
          <a:p>
            <a:pPr>
              <a:lnSpc>
                <a:spcPts val="2400"/>
              </a:lnSpc>
              <a:spcBef>
                <a:spcPts val="600"/>
              </a:spcBef>
              <a:spcAft>
                <a:spcPts val="1000"/>
              </a:spcAft>
            </a:pPr>
            <a:r>
              <a:rPr lang="fi" sz="1800" b="0" i="0" strike="noStrike" cap="none" spc="0" baseline="0" dirty="0">
                <a:solidFill>
                  <a:srgbClr val="000000"/>
                </a:solidFill>
                <a:effectLst/>
                <a:latin typeface="Helvetica"/>
                <a:ea typeface="Helvetica"/>
                <a:cs typeface="Helvetica"/>
              </a:rPr>
              <a:t>Leikkaaminen, jauhaminen ja hiominen ovat energiaintensiivisiä prosesseja, jotka tuottavat paljon pölyä.</a:t>
            </a:r>
          </a:p>
          <a:p>
            <a:pPr>
              <a:lnSpc>
                <a:spcPts val="2400"/>
              </a:lnSpc>
              <a:spcBef>
                <a:spcPts val="600"/>
              </a:spcBef>
              <a:spcAft>
                <a:spcPts val="1000"/>
              </a:spcAft>
            </a:pPr>
            <a:r>
              <a:rPr lang="fi" sz="1800" b="0" i="0" strike="noStrike" cap="none" spc="0" baseline="0" dirty="0">
                <a:solidFill>
                  <a:srgbClr val="000000"/>
                </a:solidFill>
                <a:effectLst/>
                <a:latin typeface="Helvetica"/>
                <a:ea typeface="Helvetica"/>
                <a:cs typeface="Helvetica"/>
              </a:rPr>
              <a:t>Muista:</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dirty="0">
                <a:solidFill>
                  <a:srgbClr val="000000"/>
                </a:solidFill>
                <a:effectLst/>
                <a:latin typeface="Helvetica"/>
                <a:ea typeface="Helvetica"/>
                <a:cs typeface="Helvetica"/>
              </a:rPr>
              <a:t>Varmista, että suljetuilla alueilla on hyvä ilmanvaihto.</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dirty="0">
                <a:solidFill>
                  <a:srgbClr val="000000"/>
                </a:solidFill>
                <a:effectLst/>
                <a:latin typeface="Helvetica"/>
                <a:ea typeface="Helvetica"/>
                <a:cs typeface="Helvetica"/>
              </a:rPr>
              <a:t>Kun mahdollista, käytä työkaluja, joissa on vesivalelu</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dirty="0">
                <a:solidFill>
                  <a:srgbClr val="000000"/>
                </a:solidFill>
                <a:effectLst/>
                <a:latin typeface="Helvetica"/>
                <a:ea typeface="Helvetica"/>
                <a:cs typeface="Helvetica"/>
              </a:rPr>
              <a:t>Tarkista, ettei laitteissa ole merkkejä vahingoista.</a:t>
            </a:r>
          </a:p>
          <a:p>
            <a:pPr marL="285750" indent="-285750">
              <a:lnSpc>
                <a:spcPts val="2400"/>
              </a:lnSpc>
              <a:spcBef>
                <a:spcPts val="600"/>
              </a:spcBef>
              <a:spcAft>
                <a:spcPts val="600"/>
              </a:spcAft>
              <a:buClr>
                <a:srgbClr val="F1B600"/>
              </a:buClr>
              <a:buSzPct val="120000"/>
              <a:buFont typeface="Wingdings" pitchFamily="2" charset="2"/>
              <a:buChar char="q"/>
            </a:pPr>
            <a:r>
              <a:rPr lang="fi" sz="1800" b="0" i="0" strike="noStrike" cap="none" spc="0" baseline="0" dirty="0">
                <a:solidFill>
                  <a:srgbClr val="FF0000"/>
                </a:solidFill>
                <a:effectLst/>
                <a:latin typeface="Helvetica"/>
                <a:ea typeface="Helvetica"/>
                <a:cs typeface="Helvetica"/>
              </a:rPr>
              <a:t>Kouluttaja voi lisätä kontekstiin sopivia loppuhuomioita</a:t>
            </a:r>
          </a:p>
        </p:txBody>
      </p:sp>
      <p:pic>
        <p:nvPicPr>
          <p:cNvPr id="5" name="Picture 4">
            <a:extLst>
              <a:ext uri="{FF2B5EF4-FFF2-40B4-BE49-F238E27FC236}">
                <a16:creationId xmlns:a16="http://schemas.microsoft.com/office/drawing/2014/main" id="{0B390723-ECD8-4745-934F-06F7A23C5080}"/>
              </a:ext>
            </a:extLst>
          </p:cNvPr>
          <p:cNvPicPr>
            <a:picLocks noChangeAspect="1"/>
          </p:cNvPicPr>
          <p:nvPr/>
        </p:nvPicPr>
        <p:blipFill>
          <a:blip r:embed="rId3"/>
          <a:stretch>
            <a:fillRect/>
          </a:stretch>
        </p:blipFill>
        <p:spPr>
          <a:xfrm>
            <a:off x="7287256" y="1917545"/>
            <a:ext cx="4127500" cy="4127500"/>
          </a:xfrm>
          <a:prstGeom prst="rect">
            <a:avLst/>
          </a:prstGeom>
        </p:spPr>
      </p:pic>
    </p:spTree>
    <p:extLst>
      <p:ext uri="{BB962C8B-B14F-4D97-AF65-F5344CB8AC3E}">
        <p14:creationId xmlns:p14="http://schemas.microsoft.com/office/powerpoint/2010/main" val="26749175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8040799-38CC-024D-885F-40D009CA9E71}"/>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LISÄÄ OPPIMATERIAALEJA</a:t>
            </a:r>
          </a:p>
        </p:txBody>
      </p:sp>
      <p:sp>
        <p:nvSpPr>
          <p:cNvPr id="3" name="Text Placeholder 2">
            <a:extLst>
              <a:ext uri="{FF2B5EF4-FFF2-40B4-BE49-F238E27FC236}">
                <a16:creationId xmlns:a16="http://schemas.microsoft.com/office/drawing/2014/main" id="{E4F07BA6-6CD5-BD44-A586-339407333047}"/>
              </a:ext>
            </a:extLst>
          </p:cNvPr>
          <p:cNvSpPr>
            <a:spLocks noGrp="1"/>
          </p:cNvSpPr>
          <p:nvPr>
            <p:ph type="body" sz="quarter" idx="11"/>
          </p:nvPr>
        </p:nvSpPr>
        <p:spPr>
          <a:xfrm>
            <a:off x="777243" y="2362677"/>
            <a:ext cx="5453624" cy="2003524"/>
          </a:xfrm>
        </p:spPr>
        <p:txBody>
          <a:bodyPr/>
          <a:lstStyle/>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a:solidFill>
                  <a:srgbClr val="000000"/>
                </a:solidFill>
                <a:effectLst/>
                <a:latin typeface="Helvetica"/>
                <a:ea typeface="Helvetica"/>
                <a:cs typeface="Helvetica"/>
                <a:hlinkClick r:id="rId3" history="0"/>
              </a:rPr>
              <a:t>Hyvä käytäntö kuiviin leikkaustöihin kannettavilla kulmahiomakoneilla/leikkureilla tai sähköurajyrsimillä (Työohje 2.1.14a)</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a:solidFill>
                  <a:srgbClr val="000000"/>
                </a:solidFill>
                <a:effectLst/>
                <a:latin typeface="Helvetica"/>
                <a:ea typeface="Helvetica"/>
                <a:cs typeface="Helvetica"/>
                <a:hlinkClick r:id="rId3" history="0"/>
              </a:rPr>
              <a:t>Hyvä käytäntö leikkaamiseen ja keraamisen ja kivimateriaalin kiillotukseen (Työohje 2.2.7)</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a:solidFill>
                  <a:srgbClr val="000000"/>
                </a:solidFill>
                <a:effectLst/>
                <a:latin typeface="Helvetica"/>
                <a:ea typeface="Helvetica"/>
                <a:cs typeface="Helvetica"/>
                <a:hlinkClick r:id="rId4" history="0"/>
              </a:rPr>
              <a:t>NEPSI Hyvä käytäntö -opas</a:t>
            </a:r>
          </a:p>
          <a:p>
            <a:pPr marL="285750" indent="-285750">
              <a:lnSpc>
                <a:spcPts val="2300"/>
              </a:lnSpc>
              <a:spcBef>
                <a:spcPts val="600"/>
              </a:spcBef>
              <a:spcAft>
                <a:spcPts val="600"/>
              </a:spcAft>
              <a:buSzPct val="130000"/>
              <a:buFont typeface="Arial" panose="020B0604020202020204" pitchFamily="34" charset="0"/>
              <a:buChar char="•"/>
            </a:pPr>
            <a:r>
              <a:rPr lang="fi" sz="1600" b="0" i="0" strike="noStrike" cap="none" spc="0" baseline="0">
                <a:solidFill>
                  <a:srgbClr val="000000"/>
                </a:solidFill>
                <a:effectLst/>
                <a:latin typeface="Helvetica"/>
                <a:ea typeface="Helvetica"/>
                <a:cs typeface="Helvetica"/>
                <a:hlinkClick r:id="rId5" history="0"/>
              </a:rPr>
              <a:t>NEPSI Opas PK-yrityksille</a:t>
            </a:r>
          </a:p>
        </p:txBody>
      </p:sp>
      <p:sp>
        <p:nvSpPr>
          <p:cNvPr id="4" name="Rounded Rectangle 3">
            <a:extLst>
              <a:ext uri="{FF2B5EF4-FFF2-40B4-BE49-F238E27FC236}">
                <a16:creationId xmlns:a16="http://schemas.microsoft.com/office/drawing/2014/main" id="{F9F6C2B3-C478-8640-8DC5-5FE0011FBCC7}"/>
              </a:ext>
            </a:extLst>
          </p:cNvPr>
          <p:cNvSpPr/>
          <p:nvPr/>
        </p:nvSpPr>
        <p:spPr>
          <a:xfrm>
            <a:off x="957262" y="5159235"/>
            <a:ext cx="10144125" cy="655778"/>
          </a:xfrm>
          <a:prstGeom prst="roundRect">
            <a:avLst/>
          </a:prstGeom>
          <a:noFill/>
          <a:ln>
            <a:solidFill>
              <a:srgbClr val="F6A3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5" name="Rectangle 4">
            <a:extLst>
              <a:ext uri="{FF2B5EF4-FFF2-40B4-BE49-F238E27FC236}">
                <a16:creationId xmlns:a16="http://schemas.microsoft.com/office/drawing/2014/main" id="{8A26426C-73DF-7F44-9E81-93F6BA595F94}"/>
              </a:ext>
            </a:extLst>
          </p:cNvPr>
          <p:cNvSpPr/>
          <p:nvPr/>
        </p:nvSpPr>
        <p:spPr>
          <a:xfrm>
            <a:off x="1088454" y="5296779"/>
            <a:ext cx="10022946" cy="369332"/>
          </a:xfrm>
          <a:prstGeom prst="rect">
            <a:avLst/>
          </a:prstGeom>
          <a:noFill/>
          <a:ln>
            <a:noFill/>
          </a:ln>
        </p:spPr>
        <p:txBody>
          <a:bodyPr wrap="square" anchor="ctr">
            <a:spAutoFit/>
          </a:bodyPr>
          <a:lstStyle/>
          <a:p>
            <a:pPr>
              <a:spcBef>
                <a:spcPts val="1200"/>
              </a:spcBef>
              <a:spcAft>
                <a:spcPts val="1200"/>
              </a:spcAft>
              <a:buSzPct val="130000"/>
            </a:pPr>
            <a:r>
              <a:rPr lang="fi" b="0" i="0" strike="noStrike" cap="none" spc="0" baseline="0" dirty="0">
                <a:solidFill>
                  <a:srgbClr val="000000"/>
                </a:solidFill>
                <a:effectLst/>
                <a:latin typeface="Calibri"/>
                <a:ea typeface="Calibri"/>
                <a:cs typeface="Calibri"/>
              </a:rPr>
              <a:t>Vieraile </a:t>
            </a:r>
            <a:r>
              <a:rPr lang="fi" b="1" i="0" strike="noStrike" cap="none" spc="0" baseline="0" dirty="0">
                <a:solidFill>
                  <a:srgbClr val="000000"/>
                </a:solidFill>
                <a:effectLst/>
                <a:latin typeface="Calibri"/>
                <a:ea typeface="Calibri"/>
                <a:cs typeface="Calibri"/>
              </a:rPr>
              <a:t>NEPSI:n e-oppimisalustalla</a:t>
            </a:r>
            <a:r>
              <a:rPr lang="fi" b="0" i="0" strike="noStrike" cap="none" spc="0" baseline="0" dirty="0">
                <a:solidFill>
                  <a:srgbClr val="000000"/>
                </a:solidFill>
                <a:effectLst/>
                <a:latin typeface="Calibri"/>
                <a:ea typeface="Calibri"/>
                <a:cs typeface="Calibri"/>
              </a:rPr>
              <a:t> osoitteessa </a:t>
            </a:r>
            <a:r>
              <a:rPr lang="fi" b="0" i="0" strike="noStrike" cap="none" spc="0" baseline="0" dirty="0">
                <a:solidFill>
                  <a:srgbClr val="000000"/>
                </a:solidFill>
                <a:effectLst/>
                <a:latin typeface="Calibri"/>
                <a:ea typeface="Calibri"/>
                <a:cs typeface="Calibri"/>
                <a:hlinkClick r:id="rId6" history="0"/>
              </a:rPr>
              <a:t>training.nepsi.eu</a:t>
            </a:r>
            <a:r>
              <a:rPr lang="fi" b="0" i="0" strike="noStrike" cap="none" spc="0" baseline="0" dirty="0">
                <a:solidFill>
                  <a:srgbClr val="000000"/>
                </a:solidFill>
                <a:effectLst/>
                <a:latin typeface="Calibri"/>
                <a:ea typeface="Calibri"/>
                <a:cs typeface="Calibri"/>
              </a:rPr>
              <a:t> ja löydä lisää oppimateriaalia RCS:stä</a:t>
            </a:r>
          </a:p>
        </p:txBody>
      </p:sp>
    </p:spTree>
    <p:extLst>
      <p:ext uri="{BB962C8B-B14F-4D97-AF65-F5344CB8AC3E}">
        <p14:creationId xmlns:p14="http://schemas.microsoft.com/office/powerpoint/2010/main" val="921020004"/>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fi-FI" sz="2800" dirty="0"/>
              <a:t>JOHDANTO</a:t>
            </a:r>
            <a:r>
              <a:rPr lang="en-US" sz="2800" dirty="0"/>
              <a:t> (KOULUTTAJALLE)</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p:txBody>
          <a:bodyPr anchor="t"/>
          <a:lstStyle/>
          <a:p>
            <a:pPr>
              <a:lnSpc>
                <a:spcPts val="2400"/>
              </a:lnSpc>
            </a:pPr>
            <a:r>
              <a:rPr lang="fi-FI" sz="1800" dirty="0">
                <a:latin typeface="Helvetica"/>
                <a:cs typeface="Helvetica"/>
              </a:rPr>
              <a:t>NEPSI on kehittänyt koulutusmateriaaleja osaksi NEPSI:n Hyvän käytännön toteuttamisen koulutusvaihetta.</a:t>
            </a:r>
          </a:p>
          <a:p>
            <a:pPr>
              <a:lnSpc>
                <a:spcPts val="2400"/>
              </a:lnSpc>
            </a:pPr>
            <a:r>
              <a:rPr lang="fi-FI" sz="1800" dirty="0">
                <a:latin typeface="Helvetica"/>
                <a:cs typeface="Helvetica"/>
              </a:rPr>
              <a:t>Kukin PowerPoint-koulutuspaketti kattaa aiheen, joka on hyödyllinen kaikilta sellaisilta aloilta tuleville työntekilöille, joilla käsitellään kiteistä piidioksidia sisältäviä materiaaleja. Koulutuspaketeissa on tietoa kuhunkin aiheeseen liittyvistä pölylle altistumisen aiheuttamista riskeistä sekä hyvistä käytännöistä ja toimista, joilla riskejä voidaan vähentää. Koulutuksen tarkoituksena on antaa työntekijöille tietoa siitä, miten he voivat toteuttaa varotoimia tehokkaasti ja vähentää siten altistumistaan hengitettävälle piidioksidille (RCS) työpaikalla.</a:t>
            </a:r>
          </a:p>
          <a:p>
            <a:pPr>
              <a:lnSpc>
                <a:spcPts val="2400"/>
              </a:lnSpc>
            </a:pPr>
            <a:r>
              <a:rPr lang="fi-FI" sz="1800" dirty="0">
                <a:latin typeface="Helvetica"/>
                <a:cs typeface="Helvetica"/>
              </a:rPr>
              <a:t>Käytä tyhjää templaattia ja korvaa väliaikaiset tekstit omillasi lisätäksesi tietoa tähän koulutuspakettiin tarvittaessa.</a:t>
            </a:r>
          </a:p>
        </p:txBody>
      </p:sp>
    </p:spTree>
    <p:extLst>
      <p:ext uri="{BB962C8B-B14F-4D97-AF65-F5344CB8AC3E}">
        <p14:creationId xmlns:p14="http://schemas.microsoft.com/office/powerpoint/2010/main" val="976768294"/>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HUOMIOITAVAA</a:t>
            </a:r>
          </a:p>
        </p:txBody>
      </p:sp>
      <p:sp>
        <p:nvSpPr>
          <p:cNvPr id="7" name="Text Placeholder 2">
            <a:extLst>
              <a:ext uri="{FF2B5EF4-FFF2-40B4-BE49-F238E27FC236}">
                <a16:creationId xmlns:a16="http://schemas.microsoft.com/office/drawing/2014/main" id="{11EB7C82-4052-B846-89A4-42945DBEBA56}"/>
              </a:ext>
            </a:extLst>
          </p:cNvPr>
          <p:cNvSpPr txBox="1">
            <a:spLocks noGrp="1"/>
          </p:cNvSpPr>
          <p:nvPr>
            <p:ph type="body" sz="quarter" idx="11"/>
          </p:nvPr>
        </p:nvSpPr>
        <p:spPr>
          <a:prstGeom prst="rect">
            <a:avLst/>
          </a:prstGeom>
        </p:spPr>
        <p:txBody>
          <a:bodyPr/>
          <a:lstStyle>
            <a:lvl1pPr marL="0" indent="0" algn="l" defTabSz="914400" rtl="0" eaLnBrk="1" latinLnBrk="0" hangingPunct="1">
              <a:lnSpc>
                <a:spcPct val="90000"/>
              </a:lnSpc>
              <a:spcBef>
                <a:spcPts val="1000"/>
              </a:spcBef>
              <a:buFontTx/>
              <a:buNone/>
              <a:defRPr sz="1400" b="0" i="0" kern="1200">
                <a:solidFill>
                  <a:schemeClr val="bg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400"/>
              </a:lnSpc>
            </a:pPr>
            <a:r>
              <a:rPr lang="fi" sz="1800" b="0" i="0" strike="noStrike" cap="none" spc="0" baseline="0">
                <a:solidFill>
                  <a:srgbClr val="000000"/>
                </a:solidFill>
                <a:effectLst/>
                <a:latin typeface="Helvetica"/>
                <a:ea typeface="Helvetica"/>
                <a:cs typeface="Helvetica"/>
              </a:rPr>
              <a:t>Tässä PowerPoint-koulutuksessa esitetty tieto on luonteeltaan neuvoa-antavaa ja sisällöltään informatiivista. Tässä esitetty tieto ei ole standardi eikä asetus, eikä se aseta mitään uusia laillisia velvoitteita tai muuta voimassa olevia terveydenhuoltoon liittyvien lakien tai käytänteiden määrittämiä velvoitteita.</a:t>
            </a:r>
          </a:p>
        </p:txBody>
      </p:sp>
    </p:spTree>
    <p:extLst>
      <p:ext uri="{BB962C8B-B14F-4D97-AF65-F5344CB8AC3E}">
        <p14:creationId xmlns:p14="http://schemas.microsoft.com/office/powerpoint/2010/main" val="171442359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JOHDANTO</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2" y="2362676"/>
            <a:ext cx="5664197" cy="3682369"/>
          </a:xfrm>
        </p:spPr>
        <p:txBody>
          <a:bodyPr/>
          <a:lstStyle/>
          <a:p>
            <a:pPr>
              <a:lnSpc>
                <a:spcPts val="2400"/>
              </a:lnSpc>
              <a:spcBef>
                <a:spcPts val="800"/>
              </a:spcBef>
            </a:pPr>
            <a:r>
              <a:rPr lang="fi" sz="1800" b="1" i="0" strike="noStrike" cap="none" spc="0" baseline="0" dirty="0">
                <a:solidFill>
                  <a:srgbClr val="000000"/>
                </a:solidFill>
                <a:effectLst/>
                <a:latin typeface="Helvetica"/>
                <a:ea typeface="Helvetica"/>
                <a:cs typeface="Helvetica"/>
              </a:rPr>
              <a:t>Etusijalla on oppia suojautumaan työperäisiltä vaaroilta terveydelle</a:t>
            </a:r>
          </a:p>
          <a:p>
            <a:pPr>
              <a:lnSpc>
                <a:spcPts val="2400"/>
              </a:lnSpc>
              <a:spcBef>
                <a:spcPts val="800"/>
              </a:spcBef>
            </a:pPr>
            <a:r>
              <a:rPr lang="fi" sz="1800" b="0" i="0" strike="noStrike" cap="none" spc="0" baseline="0" dirty="0">
                <a:solidFill>
                  <a:srgbClr val="000000"/>
                </a:solidFill>
                <a:effectLst/>
                <a:latin typeface="Helvetica"/>
                <a:ea typeface="Helvetica"/>
                <a:cs typeface="Helvetica"/>
              </a:rPr>
              <a:t>Tässä PowerPoint koulutuksessa opit seuraavista asioista:</a:t>
            </a:r>
          </a:p>
          <a:p>
            <a:pPr marL="285750" indent="-285750">
              <a:lnSpc>
                <a:spcPts val="2400"/>
              </a:lnSpc>
              <a:spcBef>
                <a:spcPts val="800"/>
              </a:spcBef>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Energiaintensiivisiin teollisuusprosesseihin liittyvät terveysriskit, joissa voi altistua hengitettävälle kiteiselle piidioksidipölylle (RCS)</a:t>
            </a:r>
          </a:p>
          <a:p>
            <a:pPr marL="285750" indent="-285750">
              <a:lnSpc>
                <a:spcPts val="2400"/>
              </a:lnSpc>
              <a:spcBef>
                <a:spcPts val="800"/>
              </a:spcBef>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Hyvät käytännöt, joita noudattaa leikatessa, jauhaessa ja hioessa</a:t>
            </a:r>
          </a:p>
          <a:p>
            <a:pPr marL="285750" indent="-285750">
              <a:lnSpc>
                <a:spcPts val="2400"/>
              </a:lnSpc>
              <a:spcBef>
                <a:spcPts val="800"/>
              </a:spcBef>
              <a:buFont typeface="Arial" panose="020B0604020202020204" pitchFamily="34" charset="0"/>
              <a:buChar char="•"/>
            </a:pPr>
            <a:r>
              <a:rPr lang="fi" sz="1800" b="0" i="0" strike="noStrike" cap="none" spc="0" baseline="0" dirty="0">
                <a:solidFill>
                  <a:srgbClr val="FF0000"/>
                </a:solidFill>
                <a:effectLst/>
                <a:latin typeface="Helvetica"/>
                <a:ea typeface="Helvetica"/>
                <a:cs typeface="Helvetica"/>
              </a:rPr>
              <a:t>Tilaa kouluttajan tekstille – jos olet lisännyt oman dian, lisää tähän lyhyt kuvaus materiaalista</a:t>
            </a:r>
          </a:p>
          <a:p>
            <a:pPr marL="285750" indent="-285750">
              <a:lnSpc>
                <a:spcPts val="2400"/>
              </a:lnSpc>
              <a:spcBef>
                <a:spcPts val="800"/>
              </a:spcBef>
              <a:buFont typeface="Arial" panose="020B0604020202020204" pitchFamily="34" charset="0"/>
              <a:buChar char="•"/>
            </a:pPr>
            <a:endParaRPr lang="en-US" sz="1800" dirty="0"/>
          </a:p>
        </p:txBody>
      </p:sp>
      <p:pic>
        <p:nvPicPr>
          <p:cNvPr id="7" name="Picture Placeholder 6">
            <a:extLst>
              <a:ext uri="{FF2B5EF4-FFF2-40B4-BE49-F238E27FC236}">
                <a16:creationId xmlns:a16="http://schemas.microsoft.com/office/drawing/2014/main" id="{E162198D-79DB-734C-87A2-ABD95B552A4E}"/>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5869" r="5869"/>
          <a:stretch>
            <a:fillRect/>
          </a:stretch>
        </p:blipFill>
        <p:spPr>
          <a:prstGeom prst="rect">
            <a:avLst/>
          </a:prstGeom>
        </p:spPr>
      </p:pic>
    </p:spTree>
    <p:extLst>
      <p:ext uri="{BB962C8B-B14F-4D97-AF65-F5344CB8AC3E}">
        <p14:creationId xmlns:p14="http://schemas.microsoft.com/office/powerpoint/2010/main" val="389323471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65DD5F-04E6-6D4E-A885-E2746522BBFE}"/>
              </a:ext>
            </a:extLst>
          </p:cNvPr>
          <p:cNvSpPr>
            <a:spLocks noGrp="1"/>
          </p:cNvSpPr>
          <p:nvPr>
            <p:ph type="body" sz="quarter" idx="10"/>
          </p:nvPr>
        </p:nvSpPr>
        <p:spPr>
          <a:xfrm>
            <a:off x="777244" y="1640901"/>
            <a:ext cx="4484341" cy="1064204"/>
          </a:xfrm>
        </p:spPr>
        <p:txBody>
          <a:bodyPr lIns="91440" tIns="45720" rIns="91440" bIns="45720" anchor="t"/>
          <a:lstStyle/>
          <a:p>
            <a:pPr>
              <a:lnSpc>
                <a:spcPct val="100000"/>
              </a:lnSpc>
            </a:pPr>
            <a:r>
              <a:rPr lang="fi" sz="2800">
                <a:latin typeface="Helvetica"/>
                <a:ea typeface="Helvetica"/>
                <a:cs typeface="Helvetica"/>
              </a:rPr>
              <a:t>PÖLYNHALLINTA-MENETELMÄT</a:t>
            </a:r>
            <a:endParaRPr lang="fi" sz="2800" b="1" i="0" strike="noStrike" cap="none" spc="0" baseline="0" dirty="0">
              <a:solidFill>
                <a:srgbClr val="F6A317"/>
              </a:solidFill>
              <a:effectLst/>
              <a:latin typeface="Helvetica"/>
              <a:ea typeface="Helvetica"/>
              <a:cs typeface="Helvetica"/>
            </a:endParaRPr>
          </a:p>
        </p:txBody>
      </p:sp>
      <p:sp>
        <p:nvSpPr>
          <p:cNvPr id="3" name="Text Placeholder 2">
            <a:extLst>
              <a:ext uri="{FF2B5EF4-FFF2-40B4-BE49-F238E27FC236}">
                <a16:creationId xmlns:a16="http://schemas.microsoft.com/office/drawing/2014/main" id="{A7CCF503-854B-AB4F-95DE-9FA9D3D5EB19}"/>
              </a:ext>
            </a:extLst>
          </p:cNvPr>
          <p:cNvSpPr>
            <a:spLocks noGrp="1"/>
          </p:cNvSpPr>
          <p:nvPr>
            <p:ph type="body" sz="quarter" idx="11"/>
          </p:nvPr>
        </p:nvSpPr>
        <p:spPr>
          <a:xfrm>
            <a:off x="777243" y="2719864"/>
            <a:ext cx="4594857" cy="3682369"/>
          </a:xfrm>
        </p:spPr>
        <p:txBody>
          <a:bodyPr/>
          <a:lstStyle/>
          <a:p>
            <a:pPr>
              <a:lnSpc>
                <a:spcPts val="2400"/>
              </a:lnSpc>
            </a:pPr>
            <a:r>
              <a:rPr lang="fi" sz="1800" b="0" i="0" strike="noStrike" cap="none" spc="0" baseline="0">
                <a:solidFill>
                  <a:srgbClr val="000000"/>
                </a:solidFill>
                <a:effectLst/>
                <a:latin typeface="Helvetica"/>
                <a:ea typeface="Helvetica"/>
                <a:cs typeface="Helvetica"/>
              </a:rPr>
              <a:t>Leikkaamisessa, jauhamisessa ja hiomisessa pölyä voidaan hallita seuraavien viiden tärkeimmän pölynhallintamenetelmän avulla.</a:t>
            </a:r>
          </a:p>
        </p:txBody>
      </p:sp>
      <p:pic>
        <p:nvPicPr>
          <p:cNvPr id="22" name="Picture 21" descr="A screenshot of a cell phone&#10;&#10;Description automatically generated">
            <a:extLst>
              <a:ext uri="{FF2B5EF4-FFF2-40B4-BE49-F238E27FC236}">
                <a16:creationId xmlns:a16="http://schemas.microsoft.com/office/drawing/2014/main" id="{0C3E95A4-9A8B-C446-91F2-E49E43E8E5E4}"/>
              </a:ext>
            </a:extLst>
          </p:cNvPr>
          <p:cNvPicPr>
            <a:picLocks noChangeAspect="1"/>
          </p:cNvPicPr>
          <p:nvPr/>
        </p:nvPicPr>
        <p:blipFill>
          <a:blip r:embed="rId3"/>
          <a:srcRect l="6858" t="62670" r="77165" b="13177"/>
          <a:stretch>
            <a:fillRect/>
          </a:stretch>
        </p:blipFill>
        <p:spPr>
          <a:xfrm>
            <a:off x="8583429" y="3170865"/>
            <a:ext cx="1073251" cy="1043870"/>
          </a:xfrm>
          <a:prstGeom prst="rect">
            <a:avLst/>
          </a:prstGeom>
        </p:spPr>
      </p:pic>
      <p:pic>
        <p:nvPicPr>
          <p:cNvPr id="23" name="Picture 22" descr="A screenshot of a cell phone&#10;&#10;Description automatically generated">
            <a:extLst>
              <a:ext uri="{FF2B5EF4-FFF2-40B4-BE49-F238E27FC236}">
                <a16:creationId xmlns:a16="http://schemas.microsoft.com/office/drawing/2014/main" id="{9B7D87F1-9332-954A-A5D9-C33622B8DADE}"/>
              </a:ext>
            </a:extLst>
          </p:cNvPr>
          <p:cNvPicPr>
            <a:picLocks noChangeAspect="1"/>
          </p:cNvPicPr>
          <p:nvPr/>
        </p:nvPicPr>
        <p:blipFill>
          <a:blip r:embed="rId3"/>
          <a:srcRect l="32512" t="34616" r="51513" b="40760"/>
          <a:stretch>
            <a:fillRect/>
          </a:stretch>
        </p:blipFill>
        <p:spPr>
          <a:xfrm>
            <a:off x="8647438" y="1640901"/>
            <a:ext cx="1073250" cy="1064204"/>
          </a:xfrm>
          <a:prstGeom prst="rect">
            <a:avLst/>
          </a:prstGeom>
        </p:spPr>
      </p:pic>
      <p:pic>
        <p:nvPicPr>
          <p:cNvPr id="24" name="Picture 23" descr="A screenshot of a cell phone&#10;&#10;Description automatically generated">
            <a:extLst>
              <a:ext uri="{FF2B5EF4-FFF2-40B4-BE49-F238E27FC236}">
                <a16:creationId xmlns:a16="http://schemas.microsoft.com/office/drawing/2014/main" id="{2CA8A33C-FD5E-B444-8C1C-47CBB24481C4}"/>
              </a:ext>
            </a:extLst>
          </p:cNvPr>
          <p:cNvPicPr>
            <a:picLocks noChangeAspect="1"/>
          </p:cNvPicPr>
          <p:nvPr/>
        </p:nvPicPr>
        <p:blipFill>
          <a:blip r:embed="rId3"/>
          <a:srcRect l="7057" t="9146" r="76967" b="66230"/>
          <a:stretch>
            <a:fillRect/>
          </a:stretch>
        </p:blipFill>
        <p:spPr>
          <a:xfrm>
            <a:off x="5365058" y="3342077"/>
            <a:ext cx="1073250" cy="1064204"/>
          </a:xfrm>
          <a:prstGeom prst="rect">
            <a:avLst/>
          </a:prstGeom>
        </p:spPr>
      </p:pic>
      <p:pic>
        <p:nvPicPr>
          <p:cNvPr id="25" name="Picture 24" descr="A screenshot of a cell phone&#10;&#10;Description automatically generated">
            <a:extLst>
              <a:ext uri="{FF2B5EF4-FFF2-40B4-BE49-F238E27FC236}">
                <a16:creationId xmlns:a16="http://schemas.microsoft.com/office/drawing/2014/main" id="{4D3CBCD3-466E-3941-AEC0-CA76380AA81B}"/>
              </a:ext>
            </a:extLst>
          </p:cNvPr>
          <p:cNvPicPr>
            <a:picLocks noChangeAspect="1"/>
          </p:cNvPicPr>
          <p:nvPr/>
        </p:nvPicPr>
        <p:blipFill>
          <a:blip r:embed="rId3">
            <a:alphaModFix/>
          </a:blip>
          <a:srcRect l="57729" t="62602" r="26295" b="13245"/>
          <a:stretch>
            <a:fillRect/>
          </a:stretch>
        </p:blipFill>
        <p:spPr>
          <a:xfrm>
            <a:off x="5383925" y="1679231"/>
            <a:ext cx="1073250" cy="1043870"/>
          </a:xfrm>
          <a:prstGeom prst="rect">
            <a:avLst/>
          </a:prstGeom>
        </p:spPr>
      </p:pic>
      <p:pic>
        <p:nvPicPr>
          <p:cNvPr id="26" name="Picture 25" descr="A screenshot of a cell phone&#10;&#10;Description automatically generated">
            <a:extLst>
              <a:ext uri="{FF2B5EF4-FFF2-40B4-BE49-F238E27FC236}">
                <a16:creationId xmlns:a16="http://schemas.microsoft.com/office/drawing/2014/main" id="{926DD331-3F86-474B-8334-16415F3C1E29}"/>
              </a:ext>
            </a:extLst>
          </p:cNvPr>
          <p:cNvPicPr>
            <a:picLocks noChangeAspect="1"/>
          </p:cNvPicPr>
          <p:nvPr/>
        </p:nvPicPr>
        <p:blipFill>
          <a:blip r:embed="rId3"/>
          <a:srcRect l="58184" t="9878" r="26749" b="66739"/>
          <a:stretch>
            <a:fillRect/>
          </a:stretch>
        </p:blipFill>
        <p:spPr>
          <a:xfrm>
            <a:off x="5395588" y="4852473"/>
            <a:ext cx="1012189" cy="1010607"/>
          </a:xfrm>
          <a:prstGeom prst="rect">
            <a:avLst/>
          </a:prstGeom>
        </p:spPr>
      </p:pic>
      <p:sp>
        <p:nvSpPr>
          <p:cNvPr id="27" name="TextBox 26">
            <a:extLst>
              <a:ext uri="{FF2B5EF4-FFF2-40B4-BE49-F238E27FC236}">
                <a16:creationId xmlns:a16="http://schemas.microsoft.com/office/drawing/2014/main" id="{A69E7720-2E41-7D45-853A-A06F5B694215}"/>
              </a:ext>
            </a:extLst>
          </p:cNvPr>
          <p:cNvSpPr txBox="1"/>
          <p:nvPr/>
        </p:nvSpPr>
        <p:spPr>
          <a:xfrm>
            <a:off x="6579514" y="1702138"/>
            <a:ext cx="2134063" cy="1639939"/>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HYVÄ HYGIENIA / TALOUDENHOITO</a:t>
            </a:r>
          </a:p>
          <a:p>
            <a:r>
              <a:rPr lang="fi" sz="1200" b="0" i="0" strike="noStrike" cap="none" spc="0" baseline="0">
                <a:solidFill>
                  <a:srgbClr val="000000"/>
                </a:solidFill>
                <a:effectLst/>
                <a:latin typeface="Calibri"/>
                <a:ea typeface="Calibri"/>
                <a:cs typeface="Calibri"/>
              </a:rPr>
              <a:t>Työvaatteiden pesu ja prosessien tuottaman pölyn imurointi estää pölyn kertymisen ajan myötä – puhdas työtila on turvallinen</a:t>
            </a:r>
          </a:p>
          <a:p>
            <a:endParaRPr lang="en-US"/>
          </a:p>
        </p:txBody>
      </p:sp>
      <p:sp>
        <p:nvSpPr>
          <p:cNvPr id="28" name="TextBox 27">
            <a:extLst>
              <a:ext uri="{FF2B5EF4-FFF2-40B4-BE49-F238E27FC236}">
                <a16:creationId xmlns:a16="http://schemas.microsoft.com/office/drawing/2014/main" id="{3FE44123-8ABF-2E4F-9FE1-EFCB72E5C393}"/>
              </a:ext>
            </a:extLst>
          </p:cNvPr>
          <p:cNvSpPr txBox="1"/>
          <p:nvPr/>
        </p:nvSpPr>
        <p:spPr>
          <a:xfrm>
            <a:off x="6579514" y="3394767"/>
            <a:ext cx="2134063" cy="1334834"/>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SULJETUT ALUEET</a:t>
            </a:r>
          </a:p>
          <a:p>
            <a:pPr>
              <a:spcAft>
                <a:spcPts val="300"/>
              </a:spcAft>
            </a:pPr>
            <a:r>
              <a:rPr lang="fi" sz="1200" b="0" i="0" strike="noStrike" cap="none" spc="0" baseline="0">
                <a:solidFill>
                  <a:srgbClr val="000000"/>
                </a:solidFill>
                <a:effectLst/>
                <a:latin typeface="Calibri"/>
                <a:ea typeface="Calibri"/>
                <a:cs typeface="Calibri"/>
              </a:rPr>
              <a:t>RCS-tuotantoprosessien suorittaminen suljetussa ympäristössä estää pölyn altistumisen sen syntypaikalla</a:t>
            </a:r>
          </a:p>
          <a:p>
            <a:pPr>
              <a:spcAft>
                <a:spcPts val="300"/>
              </a:spcAft>
            </a:pPr>
            <a:endParaRPr lang="en-US"/>
          </a:p>
        </p:txBody>
      </p:sp>
      <p:sp>
        <p:nvSpPr>
          <p:cNvPr id="29" name="TextBox 28">
            <a:extLst>
              <a:ext uri="{FF2B5EF4-FFF2-40B4-BE49-F238E27FC236}">
                <a16:creationId xmlns:a16="http://schemas.microsoft.com/office/drawing/2014/main" id="{4CE28E2B-582D-844D-B4B1-C0DEBFF6DE89}"/>
              </a:ext>
            </a:extLst>
          </p:cNvPr>
          <p:cNvSpPr txBox="1"/>
          <p:nvPr/>
        </p:nvSpPr>
        <p:spPr>
          <a:xfrm>
            <a:off x="6579515" y="4852474"/>
            <a:ext cx="2134063" cy="1517897"/>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POISTO/ILMANVAIHTO</a:t>
            </a:r>
          </a:p>
          <a:p>
            <a:pPr>
              <a:spcAft>
                <a:spcPts val="300"/>
              </a:spcAft>
            </a:pPr>
            <a:r>
              <a:rPr lang="fi" sz="1200" b="0" i="0" strike="noStrike" cap="none" spc="0" baseline="0">
                <a:solidFill>
                  <a:srgbClr val="000000"/>
                </a:solidFill>
                <a:effectLst/>
                <a:latin typeface="Calibri"/>
                <a:ea typeface="Calibri"/>
                <a:cs typeface="Calibri"/>
              </a:rPr>
              <a:t>Piidioksidipöly poistetaan sen syntypaikalla ennen kuin altistumme sille ja saastunut ilma korvataan puhtaalla ilmalla</a:t>
            </a:r>
          </a:p>
          <a:p>
            <a:endParaRPr lang="en-US"/>
          </a:p>
        </p:txBody>
      </p:sp>
      <p:sp>
        <p:nvSpPr>
          <p:cNvPr id="30" name="TextBox 29">
            <a:extLst>
              <a:ext uri="{FF2B5EF4-FFF2-40B4-BE49-F238E27FC236}">
                <a16:creationId xmlns:a16="http://schemas.microsoft.com/office/drawing/2014/main" id="{D52B33F1-1E77-A14B-80D0-0990CE15EC23}"/>
              </a:ext>
            </a:extLst>
          </p:cNvPr>
          <p:cNvSpPr txBox="1"/>
          <p:nvPr/>
        </p:nvSpPr>
        <p:spPr>
          <a:xfrm>
            <a:off x="9787266" y="3131928"/>
            <a:ext cx="2134062" cy="1662821"/>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SUOJAVARUSTEET</a:t>
            </a:r>
          </a:p>
          <a:p>
            <a:r>
              <a:rPr lang="fi" sz="1200" b="0" i="0" strike="noStrike" cap="none" spc="0" baseline="0">
                <a:solidFill>
                  <a:srgbClr val="000000"/>
                </a:solidFill>
                <a:effectLst/>
                <a:latin typeface="Calibri"/>
                <a:ea typeface="Calibri"/>
                <a:cs typeface="Calibri"/>
              </a:rPr>
              <a:t>Henkilönsuojaimet (esim. hengityssuojaimet) suojaavat työntekijöitä pölyltä, kun kaikki muut torjuntatoimenpiteet eivät ole riittäviä altistumisriskien hallitsemiseksi</a:t>
            </a:r>
          </a:p>
          <a:p>
            <a:endParaRPr lang="en-US"/>
          </a:p>
        </p:txBody>
      </p:sp>
      <p:sp>
        <p:nvSpPr>
          <p:cNvPr id="31" name="TextBox 30">
            <a:extLst>
              <a:ext uri="{FF2B5EF4-FFF2-40B4-BE49-F238E27FC236}">
                <a16:creationId xmlns:a16="http://schemas.microsoft.com/office/drawing/2014/main" id="{C01142F5-C396-4C4A-89C4-3CDB4B95FD27}"/>
              </a:ext>
            </a:extLst>
          </p:cNvPr>
          <p:cNvSpPr txBox="1"/>
          <p:nvPr/>
        </p:nvSpPr>
        <p:spPr>
          <a:xfrm>
            <a:off x="9787266" y="1679231"/>
            <a:ext cx="2134062" cy="1151771"/>
          </a:xfrm>
          <a:prstGeom prst="rect">
            <a:avLst/>
          </a:prstGeom>
          <a:noFill/>
        </p:spPr>
        <p:txBody>
          <a:bodyPr wrap="square" rtlCol="0">
            <a:spAutoFit/>
          </a:bodyPr>
          <a:lstStyle/>
          <a:p>
            <a:pPr>
              <a:spcAft>
                <a:spcPts val="300"/>
              </a:spcAft>
            </a:pPr>
            <a:r>
              <a:rPr lang="fi" sz="1050" b="1" i="0" strike="noStrike" cap="none" spc="50" baseline="0">
                <a:solidFill>
                  <a:srgbClr val="EF9A2E"/>
                </a:solidFill>
                <a:effectLst/>
                <a:latin typeface="Futura Medium"/>
                <a:ea typeface="Futura Medium"/>
                <a:cs typeface="Futura Medium"/>
              </a:rPr>
              <a:t>VESI</a:t>
            </a:r>
          </a:p>
          <a:p>
            <a:pPr>
              <a:spcAft>
                <a:spcPts val="300"/>
              </a:spcAft>
            </a:pPr>
            <a:r>
              <a:rPr lang="fi" sz="1200" b="0" i="0" strike="noStrike" cap="none" spc="0" baseline="0">
                <a:solidFill>
                  <a:srgbClr val="000000"/>
                </a:solidFill>
                <a:effectLst/>
                <a:latin typeface="Calibri"/>
                <a:ea typeface="Calibri"/>
                <a:cs typeface="Calibri"/>
              </a:rPr>
              <a:t>Kun työprosessit pidetään märkinä, pöly ei pääse ilmaan vaan vesi sitoo hiukkaset</a:t>
            </a:r>
          </a:p>
          <a:p>
            <a:pPr>
              <a:spcAft>
                <a:spcPts val="300"/>
              </a:spcAft>
            </a:pPr>
            <a:endParaRPr lang="en-US"/>
          </a:p>
        </p:txBody>
      </p:sp>
    </p:spTree>
    <p:extLst>
      <p:ext uri="{BB962C8B-B14F-4D97-AF65-F5344CB8AC3E}">
        <p14:creationId xmlns:p14="http://schemas.microsoft.com/office/powerpoint/2010/main" val="85249628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8393A7-7F64-45CE-B402-5FAFC6475E47}"/>
              </a:ext>
            </a:extLst>
          </p:cNvPr>
          <p:cNvSpPr>
            <a:spLocks noGrp="1"/>
          </p:cNvSpPr>
          <p:nvPr>
            <p:ph type="body" sz="quarter" idx="10"/>
          </p:nvPr>
        </p:nvSpPr>
        <p:spPr>
          <a:xfrm>
            <a:off x="777245" y="1616076"/>
            <a:ext cx="5453623" cy="850900"/>
          </a:xfrm>
        </p:spPr>
        <p:txBody>
          <a:bodyPr/>
          <a:lstStyle/>
          <a:p>
            <a:pPr>
              <a:lnSpc>
                <a:spcPct val="100000"/>
              </a:lnSpc>
            </a:pPr>
            <a:r>
              <a:rPr lang="fi" sz="2800" b="1" i="0" strike="noStrike" cap="none" spc="0" baseline="0">
                <a:solidFill>
                  <a:srgbClr val="F6A317"/>
                </a:solidFill>
                <a:effectLst/>
                <a:latin typeface="Helvetica"/>
                <a:ea typeface="Helvetica"/>
                <a:cs typeface="Helvetica"/>
              </a:rPr>
              <a:t>TOIMINNASTA SYNTYVÄT RISKIT</a:t>
            </a:r>
          </a:p>
        </p:txBody>
      </p:sp>
      <p:sp>
        <p:nvSpPr>
          <p:cNvPr id="3" name="Text Placeholder 2">
            <a:extLst>
              <a:ext uri="{FF2B5EF4-FFF2-40B4-BE49-F238E27FC236}">
                <a16:creationId xmlns:a16="http://schemas.microsoft.com/office/drawing/2014/main" id="{2A7895A4-A370-4F49-96A1-B01D9EBAEF69}"/>
              </a:ext>
            </a:extLst>
          </p:cNvPr>
          <p:cNvSpPr>
            <a:spLocks noGrp="1"/>
          </p:cNvSpPr>
          <p:nvPr>
            <p:ph type="body" sz="quarter" idx="11"/>
          </p:nvPr>
        </p:nvSpPr>
        <p:spPr>
          <a:xfrm>
            <a:off x="777244" y="2677432"/>
            <a:ext cx="5453624" cy="2938988"/>
          </a:xfrm>
        </p:spPr>
        <p:txBody>
          <a:bodyPr anchor="t"/>
          <a:lstStyle/>
          <a:p>
            <a:pPr marL="342900" indent="-34290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Tästä toiminnasta voi aiheutua paljon pölyä</a:t>
            </a:r>
          </a:p>
          <a:p>
            <a:pPr marL="342900" indent="-34290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Pitkäaikainen altistuminen korkeille RCS-pitoisuuksille voi aiheuttaa vammauttavaa keuhkosairautta</a:t>
            </a:r>
          </a:p>
          <a:p>
            <a:pPr>
              <a:lnSpc>
                <a:spcPts val="2400"/>
              </a:lnSpc>
            </a:pPr>
            <a:r>
              <a:rPr lang="fi" sz="1800" b="0" i="0" strike="noStrike" cap="none" spc="0" baseline="0">
                <a:solidFill>
                  <a:srgbClr val="000000"/>
                </a:solidFill>
                <a:effectLst/>
                <a:latin typeface="Helvetica"/>
                <a:ea typeface="Helvetica"/>
                <a:cs typeface="Helvetica"/>
              </a:rPr>
              <a:t>On tärkeää suojautua ilmassa olevalta pölyltä päivittäin. </a:t>
            </a:r>
          </a:p>
          <a:p>
            <a:pPr>
              <a:lnSpc>
                <a:spcPts val="2400"/>
              </a:lnSpc>
            </a:pPr>
            <a:r>
              <a:rPr lang="fi" sz="1800" b="0" i="0" strike="noStrike" cap="none" spc="0" baseline="0">
                <a:solidFill>
                  <a:srgbClr val="000000"/>
                </a:solidFill>
                <a:effectLst/>
                <a:latin typeface="Helvetica"/>
                <a:ea typeface="Helvetica"/>
                <a:cs typeface="Helvetica"/>
              </a:rPr>
              <a:t>Noudattamalla hyviä käytäntöjä tänään suojelemme terveyttämme tulevaisuudessa.</a:t>
            </a:r>
          </a:p>
          <a:p>
            <a:pPr>
              <a:lnSpc>
                <a:spcPts val="2400"/>
              </a:lnSpc>
            </a:pPr>
            <a:r>
              <a:rPr lang="fi" sz="1800" b="0" i="0" strike="noStrike" cap="none" spc="0" baseline="0">
                <a:solidFill>
                  <a:srgbClr val="000000"/>
                </a:solidFill>
                <a:effectLst/>
                <a:latin typeface="Helvetica"/>
                <a:ea typeface="Helvetica"/>
                <a:cs typeface="Helvetica"/>
              </a:rPr>
              <a:t>Miten aiot viettää eläkepäiväsi?</a:t>
            </a:r>
          </a:p>
        </p:txBody>
      </p:sp>
      <p:pic>
        <p:nvPicPr>
          <p:cNvPr id="7" name="Picture Placeholder 6" descr="A picture containing person, indoor, bed, room&#10;&#10;Description automatically generated">
            <a:extLst>
              <a:ext uri="{FF2B5EF4-FFF2-40B4-BE49-F238E27FC236}">
                <a16:creationId xmlns:a16="http://schemas.microsoft.com/office/drawing/2014/main" id="{DF3F899B-D30C-E144-8421-4C4567D76F4E}"/>
              </a:ext>
            </a:extLst>
          </p:cNvPr>
          <p:cNvPicPr>
            <a:picLocks noChangeAspect="1"/>
          </p:cNvPicPr>
          <p:nvPr/>
        </p:nvPicPr>
        <p:blipFill>
          <a:blip r:embed="rId3" cstate="print">
            <a:extLst>
              <a:ext uri="{28A0092B-C50C-407E-A947-70E740481C1C}">
                <a14:useLocalDpi xmlns:a14="http://schemas.microsoft.com/office/drawing/2010/main"/>
              </a:ext>
            </a:extLst>
          </a:blip>
          <a:srcRect l="8011" t="31627" r="13491" b="1053"/>
          <a:stretch>
            <a:fillRect/>
          </a:stretch>
        </p:blipFill>
        <p:spPr>
          <a:xfrm>
            <a:off x="7252479" y="1742972"/>
            <a:ext cx="3548990" cy="2029091"/>
          </a:xfrm>
          <a:prstGeom prst="rect">
            <a:avLst/>
          </a:prstGeom>
        </p:spPr>
      </p:pic>
      <p:pic>
        <p:nvPicPr>
          <p:cNvPr id="8" name="Picture 7" descr="A young child riding a wave on a surfboard in the ocean&#10;&#10;Description automatically generated">
            <a:extLst>
              <a:ext uri="{FF2B5EF4-FFF2-40B4-BE49-F238E27FC236}">
                <a16:creationId xmlns:a16="http://schemas.microsoft.com/office/drawing/2014/main" id="{E1BCBA96-62D3-A543-BB6F-692BFC03EE21}"/>
              </a:ext>
            </a:extLst>
          </p:cNvPr>
          <p:cNvPicPr>
            <a:picLocks noChangeAspect="1"/>
          </p:cNvPicPr>
          <p:nvPr/>
        </p:nvPicPr>
        <p:blipFill>
          <a:blip r:embed="rId4" cstate="print">
            <a:extLst>
              <a:ext uri="{28A0092B-C50C-407E-A947-70E740481C1C}">
                <a14:useLocalDpi xmlns:a14="http://schemas.microsoft.com/office/drawing/2010/main"/>
              </a:ext>
            </a:extLst>
          </a:blip>
          <a:srcRect l="30771" t="34278" r="13784" b="18172"/>
          <a:stretch>
            <a:fillRect/>
          </a:stretch>
        </p:blipFill>
        <p:spPr>
          <a:xfrm>
            <a:off x="7255341" y="3976608"/>
            <a:ext cx="3606232" cy="2061818"/>
          </a:xfrm>
          <a:prstGeom prst="rect">
            <a:avLst/>
          </a:prstGeom>
        </p:spPr>
      </p:pic>
    </p:spTree>
    <p:extLst>
      <p:ext uri="{BB962C8B-B14F-4D97-AF65-F5344CB8AC3E}">
        <p14:creationId xmlns:p14="http://schemas.microsoft.com/office/powerpoint/2010/main" val="391806134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EA709F-2BB7-4845-8773-7B61985F5DB2}"/>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MITEN ENERGIAINTENSIIVISET PROSESSIT TUOTTAVAT RCS-PÖLYÄ</a:t>
            </a:r>
          </a:p>
        </p:txBody>
      </p:sp>
      <p:sp>
        <p:nvSpPr>
          <p:cNvPr id="3" name="Text Placeholder 2">
            <a:extLst>
              <a:ext uri="{FF2B5EF4-FFF2-40B4-BE49-F238E27FC236}">
                <a16:creationId xmlns:a16="http://schemas.microsoft.com/office/drawing/2014/main" id="{778F63C9-1C70-4F4D-9234-7DEE4FC33B21}"/>
              </a:ext>
            </a:extLst>
          </p:cNvPr>
          <p:cNvSpPr>
            <a:spLocks noGrp="1"/>
          </p:cNvSpPr>
          <p:nvPr>
            <p:ph type="body" sz="quarter" idx="11"/>
          </p:nvPr>
        </p:nvSpPr>
        <p:spPr>
          <a:xfrm>
            <a:off x="777243" y="2788345"/>
            <a:ext cx="10333122" cy="3601153"/>
          </a:xfrm>
        </p:spPr>
        <p:txBody>
          <a:bodyPr/>
          <a:lstStyle/>
          <a:p>
            <a:pPr>
              <a:lnSpc>
                <a:spcPts val="2400"/>
              </a:lnSpc>
            </a:pPr>
            <a:r>
              <a:rPr lang="fi" sz="1800" b="0" i="0" strike="noStrike" cap="none" spc="0" baseline="0" dirty="0">
                <a:solidFill>
                  <a:srgbClr val="000000"/>
                </a:solidFill>
                <a:effectLst/>
                <a:latin typeface="Helvetica"/>
                <a:ea typeface="Helvetica"/>
                <a:cs typeface="Helvetica"/>
              </a:rPr>
              <a:t>Leikkaaminen, jauhaminen ja hiominen ovat energiaintensiivisiä prosesseja, jotka synnyttävät paljon pölyä, kun niissä käsitellään tiettyjä materiaaleja:</a:t>
            </a:r>
          </a:p>
          <a:p>
            <a:pPr marL="342900" indent="-342900">
              <a:lnSpc>
                <a:spcPts val="2400"/>
              </a:lnSpc>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Monista teollisuuden raaka-aineista syntyvä pöly on vaarallista. Sen vuoksi on välttämätöntä hallita pölyä eri keinoin pölyalistuksen vähentämiseksi.</a:t>
            </a:r>
          </a:p>
          <a:p>
            <a:pPr marL="342900" indent="-342900">
              <a:lnSpc>
                <a:spcPts val="2400"/>
              </a:lnSpc>
              <a:buFont typeface="Arial" panose="020B0604020202020204" pitchFamily="34" charset="0"/>
              <a:buChar char="•"/>
            </a:pPr>
            <a:r>
              <a:rPr lang="fi" sz="1800" b="0" i="0" strike="noStrike" cap="none" spc="0" baseline="0" dirty="0">
                <a:solidFill>
                  <a:srgbClr val="000000"/>
                </a:solidFill>
                <a:effectLst/>
                <a:latin typeface="Helvetica"/>
                <a:ea typeface="Helvetica"/>
                <a:cs typeface="Helvetica"/>
              </a:rPr>
              <a:t>Syntyvä pöly saattaa sisältää hengitettävää kiteistä piidioksidia (RCS), joka voi pitkään hengitettynä aiheuttaa silikoosia eli kivipölykeuhkosairautta.</a:t>
            </a:r>
          </a:p>
        </p:txBody>
      </p:sp>
    </p:spTree>
    <p:extLst>
      <p:ext uri="{BB962C8B-B14F-4D97-AF65-F5344CB8AC3E}">
        <p14:creationId xmlns:p14="http://schemas.microsoft.com/office/powerpoint/2010/main" val="421003872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A6D7-9166-C74F-8575-C3269F002E98}"/>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PÖLYÄ SYNNYTTÄVIÄ TYÖKALUJA</a:t>
            </a:r>
          </a:p>
        </p:txBody>
      </p:sp>
      <p:sp>
        <p:nvSpPr>
          <p:cNvPr id="3" name="Text Placeholder 2">
            <a:extLst>
              <a:ext uri="{FF2B5EF4-FFF2-40B4-BE49-F238E27FC236}">
                <a16:creationId xmlns:a16="http://schemas.microsoft.com/office/drawing/2014/main" id="{1BAA6057-26D4-A941-8EF3-2814DBBD1900}"/>
              </a:ext>
            </a:extLst>
          </p:cNvPr>
          <p:cNvSpPr>
            <a:spLocks noGrp="1"/>
          </p:cNvSpPr>
          <p:nvPr>
            <p:ph type="body" sz="quarter" idx="11"/>
          </p:nvPr>
        </p:nvSpPr>
        <p:spPr>
          <a:xfrm>
            <a:off x="777243" y="2781300"/>
            <a:ext cx="5453624" cy="3263745"/>
          </a:xfrm>
        </p:spPr>
        <p:txBody>
          <a:bodyPr anchor="t"/>
          <a:lstStyle/>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Kulmahiomakoneet</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Kulmajyrsimet</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Katkaisukoneet</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Sähköurajyrsimet</a:t>
            </a:r>
          </a:p>
          <a:p>
            <a:pPr marL="285750" indent="-285750">
              <a:lnSpc>
                <a:spcPts val="24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Porakoneet</a:t>
            </a:r>
          </a:p>
          <a:p>
            <a:pPr>
              <a:lnSpc>
                <a:spcPts val="2400"/>
              </a:lnSpc>
            </a:pPr>
            <a:endParaRPr lang="en-US" sz="1800">
              <a:latin typeface="Helvetica"/>
              <a:cs typeface="Helvetica"/>
            </a:endParaRPr>
          </a:p>
        </p:txBody>
      </p:sp>
      <p:pic>
        <p:nvPicPr>
          <p:cNvPr id="7" name="Picture Placeholder 6">
            <a:extLst>
              <a:ext uri="{FF2B5EF4-FFF2-40B4-BE49-F238E27FC236}">
                <a16:creationId xmlns:a16="http://schemas.microsoft.com/office/drawing/2014/main" id="{CB735493-A51E-DF43-87EC-B5F05AD312B9}"/>
              </a:ext>
            </a:extLst>
          </p:cNvPr>
          <p:cNvPicPr>
            <a:picLocks noGrp="1" noChangeAspect="1"/>
          </p:cNvPicPr>
          <p:nvPr>
            <p:ph type="pic" sz="quarter" idx="12"/>
          </p:nvPr>
        </p:nvPicPr>
        <p:blipFill>
          <a:blip r:embed="rId3"/>
          <a:srcRect l="10751" r="10751"/>
          <a:stretch>
            <a:fillRect/>
          </a:stretch>
        </p:blipFill>
        <p:spPr>
          <a:prstGeom prst="rect">
            <a:avLst/>
          </a:prstGeom>
        </p:spPr>
      </p:pic>
    </p:spTree>
    <p:extLst>
      <p:ext uri="{BB962C8B-B14F-4D97-AF65-F5344CB8AC3E}">
        <p14:creationId xmlns:p14="http://schemas.microsoft.com/office/powerpoint/2010/main" val="84476259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09A6D7-9166-C74F-8575-C3269F002E98}"/>
              </a:ext>
            </a:extLst>
          </p:cNvPr>
          <p:cNvSpPr>
            <a:spLocks noGrp="1"/>
          </p:cNvSpPr>
          <p:nvPr>
            <p:ph type="body" sz="quarter" idx="10"/>
          </p:nvPr>
        </p:nvSpPr>
        <p:spPr/>
        <p:txBody>
          <a:bodyPr/>
          <a:lstStyle/>
          <a:p>
            <a:pPr>
              <a:lnSpc>
                <a:spcPct val="100000"/>
              </a:lnSpc>
            </a:pPr>
            <a:r>
              <a:rPr lang="fi" sz="2800" b="1" i="0" strike="noStrike" cap="none" spc="0" baseline="0">
                <a:solidFill>
                  <a:srgbClr val="F6A317"/>
                </a:solidFill>
                <a:effectLst/>
                <a:latin typeface="Helvetica"/>
                <a:ea typeface="Helvetica"/>
                <a:cs typeface="Helvetica"/>
              </a:rPr>
              <a:t>ENNEN LEIKKAAMISTA, JAUHAMISTA TAI HIOMISTA</a:t>
            </a:r>
          </a:p>
        </p:txBody>
      </p:sp>
      <p:sp>
        <p:nvSpPr>
          <p:cNvPr id="3" name="Text Placeholder 2">
            <a:extLst>
              <a:ext uri="{FF2B5EF4-FFF2-40B4-BE49-F238E27FC236}">
                <a16:creationId xmlns:a16="http://schemas.microsoft.com/office/drawing/2014/main" id="{1BAA6057-26D4-A941-8EF3-2814DBBD1900}"/>
              </a:ext>
            </a:extLst>
          </p:cNvPr>
          <p:cNvSpPr>
            <a:spLocks noGrp="1"/>
          </p:cNvSpPr>
          <p:nvPr>
            <p:ph type="body" sz="quarter" idx="11"/>
          </p:nvPr>
        </p:nvSpPr>
        <p:spPr>
          <a:xfrm>
            <a:off x="777243" y="2781300"/>
            <a:ext cx="5453624" cy="3263745"/>
          </a:xfrm>
        </p:spPr>
        <p:txBody>
          <a:bodyPr/>
          <a:lstStyle/>
          <a:p>
            <a:pPr marL="285750" indent="-285750">
              <a:lnSpc>
                <a:spcPct val="1000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Varmista, että alueella on hyvä ilmanvaihto</a:t>
            </a:r>
          </a:p>
          <a:p>
            <a:pPr marL="285750" indent="-285750">
              <a:lnSpc>
                <a:spcPct val="1000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Tarkista, ettei laitteissa ole merkkejä vahingoista</a:t>
            </a:r>
          </a:p>
          <a:p>
            <a:pPr marL="285750" indent="-285750">
              <a:lnSpc>
                <a:spcPct val="1000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Jos käytössä on ilmanpoistojärjestelmä, varmista että se toimii kunnolla</a:t>
            </a:r>
          </a:p>
          <a:p>
            <a:pPr marL="285750" indent="-285750">
              <a:lnSpc>
                <a:spcPct val="100000"/>
              </a:lnSpc>
              <a:buFont typeface="Arial" panose="020B0604020202020204" pitchFamily="34" charset="0"/>
              <a:buChar char="•"/>
            </a:pPr>
            <a:r>
              <a:rPr lang="fi" sz="1800" b="0" i="0" strike="noStrike" cap="none" spc="0" baseline="0">
                <a:solidFill>
                  <a:srgbClr val="000000"/>
                </a:solidFill>
                <a:effectLst/>
                <a:latin typeface="Helvetica"/>
                <a:ea typeface="Helvetica"/>
                <a:cs typeface="Helvetica"/>
              </a:rPr>
              <a:t>Puhdista leikattava kivilaatta ja koneet juoksevalla vedellä</a:t>
            </a:r>
          </a:p>
          <a:p>
            <a:pPr>
              <a:lnSpc>
                <a:spcPct val="100000"/>
              </a:lnSpc>
            </a:pPr>
            <a:endParaRPr lang="en-US" sz="1800"/>
          </a:p>
        </p:txBody>
      </p:sp>
      <p:pic>
        <p:nvPicPr>
          <p:cNvPr id="8" name="Picture Placeholder 7">
            <a:extLst>
              <a:ext uri="{FF2B5EF4-FFF2-40B4-BE49-F238E27FC236}">
                <a16:creationId xmlns:a16="http://schemas.microsoft.com/office/drawing/2014/main" id="{D4945BFB-A30B-6C43-8E3C-484DA302B2DA}"/>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l="5845" r="5845"/>
          <a:stretch>
            <a:fillRect/>
          </a:stretch>
        </p:blipFill>
        <p:spPr>
          <a:prstGeom prst="rect">
            <a:avLst/>
          </a:prstGeom>
        </p:spPr>
      </p:pic>
    </p:spTree>
    <p:extLst>
      <p:ext uri="{BB962C8B-B14F-4D97-AF65-F5344CB8AC3E}">
        <p14:creationId xmlns:p14="http://schemas.microsoft.com/office/powerpoint/2010/main" val="3064900388"/>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Microsoft Windows NT 10.0"/>
  <p:tag name="AS_RELEASE_DATE" val="2017.10.31"/>
  <p:tag name="AS_TITLE" val="Aspose.Slides for Java"/>
  <p:tag name="AS_VERSION" val="17.1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PSI Training topic template v1 JF" id="{5EA84160-1248-B945-96E8-C19FFB39C2BD}" vid="{0058E9A8-62BA-8D4E-905C-CEA1055CCE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d9d7403-2d8c-4818-ae25-2c5629bc7330">
      <Terms xmlns="http://schemas.microsoft.com/office/infopath/2007/PartnerControls"/>
    </lcf76f155ced4ddcb4097134ff3c332f>
    <TaxCatchAll xmlns="d8ecf516-e360-4672-81b9-68723bedb71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E8D432CE7244B409A76C38E51B114B2" ma:contentTypeVersion="22" ma:contentTypeDescription="Create a new document." ma:contentTypeScope="" ma:versionID="3b65d00cb17ade1f87e587b146520326">
  <xsd:schema xmlns:xsd="http://www.w3.org/2001/XMLSchema" xmlns:xs="http://www.w3.org/2001/XMLSchema" xmlns:p="http://schemas.microsoft.com/office/2006/metadata/properties" xmlns:ns2="6d9d7403-2d8c-4818-ae25-2c5629bc7330" xmlns:ns3="d8ecf516-e360-4672-81b9-68723bedb71f" targetNamespace="http://schemas.microsoft.com/office/2006/metadata/properties" ma:root="true" ma:fieldsID="5c659a0f85073eddfcef942c3a4ea0a4" ns2:_="" ns3:_="">
    <xsd:import namespace="6d9d7403-2d8c-4818-ae25-2c5629bc7330"/>
    <xsd:import namespace="d8ecf516-e360-4672-81b9-68723bedb71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3: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9d7403-2d8c-4818-ae25-2c5629bc7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7db71fa-6225-4e5d-8d04-885ce7d92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8ecf516-e360-4672-81b9-68723bedb7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0f5be016-a4e9-4ae4-99b5-de5d8d170bf1}" ma:internalName="TaxCatchAll" ma:showField="CatchAllData" ma:web="d8ecf516-e360-4672-81b9-68723bedb7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E9D9CC3-1A92-450F-A475-EF23AF4BCF49}">
  <ds:schemaRefs>
    <ds:schemaRef ds:uri="http://schemas.microsoft.com/sharepoint/v3/contenttype/forms"/>
  </ds:schemaRefs>
</ds:datastoreItem>
</file>

<file path=customXml/itemProps2.xml><?xml version="1.0" encoding="utf-8"?>
<ds:datastoreItem xmlns:ds="http://schemas.openxmlformats.org/officeDocument/2006/customXml" ds:itemID="{7D545FEE-AD81-4023-B6AC-5CAEA335ED97}">
  <ds:schemaRefs>
    <ds:schemaRef ds:uri="http://schemas.microsoft.com/office/infopath/2007/PartnerControls"/>
    <ds:schemaRef ds:uri="http://schemas.microsoft.com/office/2006/documentManagement/types"/>
    <ds:schemaRef ds:uri="http://purl.org/dc/dcmitype/"/>
    <ds:schemaRef ds:uri="http://purl.org/dc/elements/1.1/"/>
    <ds:schemaRef ds:uri="d8ecf516-e360-4672-81b9-68723bedb71f"/>
    <ds:schemaRef ds:uri="http://purl.org/dc/terms/"/>
    <ds:schemaRef ds:uri="http://schemas.microsoft.com/office/2006/metadata/properties"/>
    <ds:schemaRef ds:uri="http://schemas.openxmlformats.org/package/2006/metadata/core-properties"/>
    <ds:schemaRef ds:uri="6d9d7403-2d8c-4818-ae25-2c5629bc7330"/>
    <ds:schemaRef ds:uri="http://www.w3.org/XML/1998/namespace"/>
  </ds:schemaRefs>
</ds:datastoreItem>
</file>

<file path=customXml/itemProps3.xml><?xml version="1.0" encoding="utf-8"?>
<ds:datastoreItem xmlns:ds="http://schemas.openxmlformats.org/officeDocument/2006/customXml" ds:itemID="{213021B7-A1C3-465B-A1B7-EE051447788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9d7403-2d8c-4818-ae25-2c5629bc7330"/>
    <ds:schemaRef ds:uri="d8ecf516-e360-4672-81b9-68723bedb7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79</TotalTime>
  <Words>929</Words>
  <Application>Microsoft Macintosh PowerPoint</Application>
  <PresentationFormat>Widescreen</PresentationFormat>
  <Paragraphs>103</Paragraphs>
  <Slides>14</Slides>
  <Notes>13</Notes>
  <HiddenSlides>1</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.Apple Color Emoji UI</vt:lpstr>
      <vt:lpstr>Arial</vt:lpstr>
      <vt:lpstr>Calibri</vt:lpstr>
      <vt:lpstr>Futura Medium</vt:lpstr>
      <vt:lpstr>Helvetica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Davies</dc:creator>
  <cp:lastModifiedBy>Carlo Arboit</cp:lastModifiedBy>
  <cp:revision>45</cp:revision>
  <dcterms:created xsi:type="dcterms:W3CDTF">2020-06-26T09:56:53Z</dcterms:created>
  <dcterms:modified xsi:type="dcterms:W3CDTF">2024-11-13T12:31:57Z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0x010100BE8D432CE7244B409A76C38E51B114B2</vt:lpwstr>
  </property>
</Properties>
</file>