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10.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12.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13.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0"/>
  </p:notesMasterIdLst>
  <p:sldIdLst>
    <p:sldId id="256" r:id="rId5"/>
    <p:sldId id="280" r:id="rId6"/>
    <p:sldId id="278" r:id="rId7"/>
    <p:sldId id="268" r:id="rId8"/>
    <p:sldId id="276" r:id="rId9"/>
    <p:sldId id="279" r:id="rId10"/>
    <p:sldId id="269" r:id="rId11"/>
    <p:sldId id="259" r:id="rId12"/>
    <p:sldId id="260" r:id="rId13"/>
    <p:sldId id="277" r:id="rId14"/>
    <p:sldId id="272" r:id="rId15"/>
    <p:sldId id="274" r:id="rId16"/>
    <p:sldId id="266" r:id="rId17"/>
    <p:sldId id="264" r:id="rId18"/>
    <p:sldId id="267" r:id="rId19"/>
  </p:sldIdLst>
  <p:sldSz cx="12192000" cy="6858000"/>
  <p:notesSz cx="6858000" cy="9144000"/>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ded Kiva" initials="OK" lastIdx="0" clrIdx="0">
    <p:extLst>
      <p:ext uri="{19B8F6BF-5375-455C-9EA6-DF929625EA0E}">
        <p15:presenceInfo xmlns:p15="http://schemas.microsoft.com/office/powerpoint/2012/main" userId="S::Oded.Kiva@caesarstone.com::e86d9d0c-3126-4952-85d0-773a2bdc62e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A317"/>
    <a:srgbClr val="A57F51"/>
    <a:srgbClr val="F1B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0BEE00-1058-47C8-9F7E-78829477C5DB}" v="3" dt="2022-09-22T14:37:31.975"/>
    <p1510:client id="{7C512564-FD60-5B49-81CA-180295909D65}" v="2" dt="2020-12-09T20:22:16.8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354" autoAdjust="0"/>
  </p:normalViewPr>
  <p:slideViewPr>
    <p:cSldViewPr snapToGrid="0" snapToObjects="1">
      <p:cViewPr varScale="1">
        <p:scale>
          <a:sx n="116" d="100"/>
          <a:sy n="116" d="100"/>
        </p:scale>
        <p:origin x="864" y="184"/>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9539EE-E249-D947-BF75-D3D422C0A1F6}" type="datetimeFigureOut">
              <a:rPr lang="en-US" smtClean="0"/>
              <a:t>11/13/24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3ED091-FD52-6845-85FF-5BF434D968E3}" type="slidenum">
              <a:rPr lang="en-US" smtClean="0"/>
              <a:t>‹#›</a:t>
            </a:fld>
            <a:endParaRPr lang="en-US"/>
          </a:p>
        </p:txBody>
      </p:sp>
    </p:spTree>
    <p:extLst>
      <p:ext uri="{BB962C8B-B14F-4D97-AF65-F5344CB8AC3E}">
        <p14:creationId xmlns:p14="http://schemas.microsoft.com/office/powerpoint/2010/main" val="919409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slide" Target="../slides/slide12.xml"/><Relationship Id="rId4"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slide" Target="../slides/slide13.xml"/><Relationship Id="rId4"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slide" Target="../slides/slide14.xml"/><Relationship Id="rId4"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tags" Target="../tags/tag24.xml"/><Relationship Id="rId5" Type="http://schemas.openxmlformats.org/officeDocument/2006/relationships/slide" Target="../slides/slide15.xml"/><Relationship Id="rId4"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3</a:t>
            </a:fld>
            <a:endParaRPr lang="en-US"/>
          </a:p>
        </p:txBody>
      </p:sp>
    </p:spTree>
    <p:extLst>
      <p:ext uri="{BB962C8B-B14F-4D97-AF65-F5344CB8AC3E}">
        <p14:creationId xmlns:p14="http://schemas.microsoft.com/office/powerpoint/2010/main" val="35572996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12</a:t>
            </a:fld>
            <a:endParaRPr lang="en-US"/>
          </a:p>
        </p:txBody>
      </p:sp>
    </p:spTree>
    <p:extLst>
      <p:ext uri="{BB962C8B-B14F-4D97-AF65-F5344CB8AC3E}">
        <p14:creationId xmlns:p14="http://schemas.microsoft.com/office/powerpoint/2010/main" val="1101815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13</a:t>
            </a:fld>
            <a:endParaRPr lang="en-US"/>
          </a:p>
        </p:txBody>
      </p:sp>
    </p:spTree>
    <p:extLst>
      <p:ext uri="{BB962C8B-B14F-4D97-AF65-F5344CB8AC3E}">
        <p14:creationId xmlns:p14="http://schemas.microsoft.com/office/powerpoint/2010/main" val="4211351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r>
              <a:rPr lang="fi" sz="1200" b="0" i="0" strike="noStrike" cap="none" spc="0" baseline="0">
                <a:solidFill>
                  <a:srgbClr val="000000"/>
                </a:solidFill>
                <a:effectLst/>
                <a:latin typeface="Calibri"/>
                <a:ea typeface="Calibri"/>
                <a:cs typeface="Calibri"/>
              </a:rPr>
              <a:t>Kunnossapito-, huolto- ja korjaustyöt ovat välttämättömiä rutiinitoimenpiteitä kaikilla teollisuuden aloilla. Ota käyttöön ja tarkasta toimet, joilla tuetaan työntekijää </a:t>
            </a:r>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14</a:t>
            </a:fld>
            <a:endParaRPr lang="en-US"/>
          </a:p>
        </p:txBody>
      </p:sp>
    </p:spTree>
    <p:extLst>
      <p:ext uri="{BB962C8B-B14F-4D97-AF65-F5344CB8AC3E}">
        <p14:creationId xmlns:p14="http://schemas.microsoft.com/office/powerpoint/2010/main" val="29465780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pPr marL="0" marR="0" lvl="0" indent="0" algn="l" defTabSz="914400" rtl="0" eaLnBrk="1" fontAlgn="auto" latinLnBrk="0" hangingPunct="1">
              <a:lnSpc>
                <a:spcPts val="2300"/>
              </a:lnSpc>
              <a:spcBef>
                <a:spcPts val="600"/>
              </a:spcBef>
              <a:spcAft>
                <a:spcPts val="600"/>
              </a:spcAft>
              <a:buClrTx/>
              <a:buSzTx/>
              <a:buFontTx/>
              <a:buNone/>
              <a:defRPr/>
            </a:pPr>
            <a:endParaRPr lang="en-GB" sz="1200" b="0" i="0" kern="1200">
              <a:solidFill>
                <a:schemeClr val="tx1"/>
              </a:solidFill>
              <a:effectLst/>
              <a:latin typeface="Helvetica" pitchFamily="2" charset="0"/>
              <a:ea typeface="+mn-ea"/>
              <a:cs typeface="+mn-cs"/>
            </a:endParaRPr>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15</a:t>
            </a:fld>
            <a:endParaRPr lang="en-US"/>
          </a:p>
        </p:txBody>
      </p:sp>
    </p:spTree>
    <p:extLst>
      <p:ext uri="{BB962C8B-B14F-4D97-AF65-F5344CB8AC3E}">
        <p14:creationId xmlns:p14="http://schemas.microsoft.com/office/powerpoint/2010/main" val="4185876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 sz="1800" b="0" i="0" strike="noStrike" cap="none" spc="0" baseline="0">
                <a:solidFill>
                  <a:srgbClr val="000000"/>
                </a:solidFill>
                <a:effectLst/>
                <a:latin typeface="Calibri"/>
                <a:ea typeface="Calibri"/>
                <a:cs typeface="Calibri"/>
              </a:rPr>
              <a:t>Liiallinen altistus hengitettävälle kiteiselle piidioksidille (RSC) voi johtaa vakaviin terveysongelmiin pitkällä aikavälillä. Siitä syystä on tärkeää, että kaikki työntekijät tuntevat hyvät käytännöt, jotka rajoittavat altistusta piidioksidipölylle tai poistavat altistuksen kokonaan.</a:t>
            </a:r>
          </a:p>
          <a:p>
            <a:endParaRPr lang="en-US"/>
          </a:p>
          <a:p>
            <a:pPr marL="0" marR="0" lvl="0" indent="0" algn="l" defTabSz="914400" rtl="0" eaLnBrk="1" fontAlgn="auto" latinLnBrk="0" hangingPunct="1">
              <a:lnSpc>
                <a:spcPct val="100000"/>
              </a:lnSpc>
              <a:spcBef>
                <a:spcPct val="0"/>
              </a:spcBef>
              <a:spcAft>
                <a:spcPct val="0"/>
              </a:spcAft>
              <a:buClrTx/>
              <a:buSzTx/>
              <a:buFontTx/>
              <a:buNone/>
              <a:defRPr/>
            </a:pPr>
            <a:r>
              <a:rPr lang="fi" sz="1200" b="0" i="0" strike="noStrike" cap="none" spc="0" baseline="0">
                <a:solidFill>
                  <a:srgbClr val="000000"/>
                </a:solidFill>
                <a:effectLst/>
                <a:latin typeface="Calibri"/>
                <a:ea typeface="Calibri"/>
                <a:cs typeface="Calibri"/>
              </a:rPr>
              <a:t>Tässä koulutuksessa opastetaan tekemään kunnossapito-, huolto- ja korjaustöitä ympäristöissä, joissa käsitellään kiteistä piidioksidia sisältävää materiaalia.</a:t>
            </a:r>
          </a:p>
        </p:txBody>
      </p:sp>
      <p:sp>
        <p:nvSpPr>
          <p:cNvPr id="4" name="Slide Number Placeholder 3"/>
          <p:cNvSpPr>
            <a:spLocks noGrp="1"/>
          </p:cNvSpPr>
          <p:nvPr>
            <p:ph type="sldNum" sz="quarter" idx="5"/>
          </p:nvPr>
        </p:nvSpPr>
        <p:spPr/>
        <p:txBody>
          <a:bodyPr/>
          <a:lstStyle/>
          <a:p>
            <a:fld id="{333ED091-FD52-6845-85FF-5BF434D968E3}" type="slidenum">
              <a:rPr lang="en-US" smtClean="0"/>
              <a:t>4</a:t>
            </a:fld>
            <a:endParaRPr lang="en-US"/>
          </a:p>
        </p:txBody>
      </p:sp>
    </p:spTree>
    <p:extLst>
      <p:ext uri="{BB962C8B-B14F-4D97-AF65-F5344CB8AC3E}">
        <p14:creationId xmlns:p14="http://schemas.microsoft.com/office/powerpoint/2010/main" val="2131665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5</a:t>
            </a:fld>
            <a:endParaRPr lang="en-US"/>
          </a:p>
        </p:txBody>
      </p:sp>
    </p:spTree>
    <p:extLst>
      <p:ext uri="{BB962C8B-B14F-4D97-AF65-F5344CB8AC3E}">
        <p14:creationId xmlns:p14="http://schemas.microsoft.com/office/powerpoint/2010/main" val="2189989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6</a:t>
            </a:fld>
            <a:endParaRPr lang="en-US"/>
          </a:p>
        </p:txBody>
      </p:sp>
    </p:spTree>
    <p:extLst>
      <p:ext uri="{BB962C8B-B14F-4D97-AF65-F5344CB8AC3E}">
        <p14:creationId xmlns:p14="http://schemas.microsoft.com/office/powerpoint/2010/main" val="468889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 sz="1200" b="0" i="0" strike="noStrike" cap="none" spc="0" baseline="0">
                <a:solidFill>
                  <a:srgbClr val="000000"/>
                </a:solidFill>
                <a:effectLst/>
                <a:latin typeface="Calibri"/>
                <a:ea typeface="Calibri"/>
                <a:cs typeface="Calibri"/>
              </a:rPr>
              <a:t>Joidenkin työntekijöiden, kuten urakoitsijoiden, asentajien, sähköteknikkojen, huoltomiesten ja muiden työntekijöiden on tehtävä kunnossapito-, huolto- ja korjaustöitä. Työntekijät voivat varautua monin tavoin siihen, että työt sujuvat ilman häiriöitä.</a:t>
            </a:r>
          </a:p>
        </p:txBody>
      </p:sp>
      <p:sp>
        <p:nvSpPr>
          <p:cNvPr id="4" name="Slide Number Placeholder 3"/>
          <p:cNvSpPr>
            <a:spLocks noGrp="1"/>
          </p:cNvSpPr>
          <p:nvPr>
            <p:ph type="sldNum" sz="quarter" idx="5"/>
          </p:nvPr>
        </p:nvSpPr>
        <p:spPr/>
        <p:txBody>
          <a:bodyPr/>
          <a:lstStyle/>
          <a:p>
            <a:fld id="{333ED091-FD52-6845-85FF-5BF434D968E3}" type="slidenum">
              <a:rPr lang="en-US" smtClean="0"/>
              <a:t>7</a:t>
            </a:fld>
            <a:endParaRPr lang="en-US"/>
          </a:p>
        </p:txBody>
      </p:sp>
    </p:spTree>
    <p:extLst>
      <p:ext uri="{BB962C8B-B14F-4D97-AF65-F5344CB8AC3E}">
        <p14:creationId xmlns:p14="http://schemas.microsoft.com/office/powerpoint/2010/main" val="2930737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 sz="1800" b="0" i="0" strike="noStrike" cap="none" spc="0" baseline="0">
                <a:solidFill>
                  <a:srgbClr val="000000"/>
                </a:solidFill>
                <a:effectLst/>
                <a:latin typeface="Calibri"/>
                <a:ea typeface="Calibri"/>
                <a:cs typeface="Calibri"/>
              </a:rPr>
              <a:t>Työmaat ovat vilkasliikenteisiä paikkoja. Huomioi ruudulla näkyvät ympäristötekijät kunnossapito-, huolto- ja korjaustoimien helpottamiseksi. </a:t>
            </a:r>
          </a:p>
          <a:p>
            <a:endParaRPr lang="en-US"/>
          </a:p>
          <a:p>
            <a:r>
              <a:rPr lang="fi" sz="1800" b="0" i="0" strike="noStrike" cap="none" spc="0" baseline="0">
                <a:solidFill>
                  <a:srgbClr val="000000"/>
                </a:solidFill>
                <a:effectLst/>
                <a:latin typeface="Calibri"/>
                <a:ea typeface="Calibri"/>
                <a:cs typeface="Calibri"/>
              </a:rPr>
              <a:t>Varmista, että työympäristössä ei ole vuotanutta pölyä ja että pölynpoistojärjestelmät ovat päällä ja toimintakuntoisia. Tämä vähentää loukkaantumisriskiä – siisti työympäristö on turvallinen.</a:t>
            </a:r>
          </a:p>
          <a:p>
            <a:endParaRPr lang="en-US"/>
          </a:p>
          <a:p>
            <a:r>
              <a:rPr lang="fi" sz="1800" b="0" i="0" strike="noStrike" cap="none" spc="0" baseline="0">
                <a:solidFill>
                  <a:srgbClr val="000000"/>
                </a:solidFill>
                <a:effectLst/>
                <a:latin typeface="Calibri"/>
                <a:ea typeface="Calibri"/>
                <a:cs typeface="Calibri"/>
              </a:rPr>
              <a:t>Kaapimien käyttäminen kuljetushihnoilla minimoi pölyvuodot.</a:t>
            </a:r>
          </a:p>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8</a:t>
            </a:fld>
            <a:endParaRPr lang="en-US"/>
          </a:p>
        </p:txBody>
      </p:sp>
    </p:spTree>
    <p:extLst>
      <p:ext uri="{BB962C8B-B14F-4D97-AF65-F5344CB8AC3E}">
        <p14:creationId xmlns:p14="http://schemas.microsoft.com/office/powerpoint/2010/main" val="41664859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 sz="1800" b="0" i="0" strike="noStrike" cap="none" spc="0" baseline="0">
                <a:solidFill>
                  <a:srgbClr val="000000"/>
                </a:solidFill>
                <a:effectLst/>
                <a:latin typeface="Calibri"/>
                <a:ea typeface="Calibri"/>
                <a:cs typeface="Calibri"/>
              </a:rPr>
              <a:t>Altistus pölylle on vakava riski kaikille työmaalla työskenteleville, mutta kunnossapito-, huolto- ja korjaustöitä tekeville lisäriskejä aiheuttavat lisäksi muut vaarat. Ennen kyseisten töiden aloittamista on RCS-altistuksen lisäksi otettava huomioon muut ruudulla näkyvät riskit.</a:t>
            </a:r>
          </a:p>
        </p:txBody>
      </p:sp>
      <p:sp>
        <p:nvSpPr>
          <p:cNvPr id="4" name="Slide Number Placeholder 3"/>
          <p:cNvSpPr>
            <a:spLocks noGrp="1"/>
          </p:cNvSpPr>
          <p:nvPr>
            <p:ph type="sldNum" sz="quarter" idx="5"/>
          </p:nvPr>
        </p:nvSpPr>
        <p:spPr/>
        <p:txBody>
          <a:bodyPr/>
          <a:lstStyle/>
          <a:p>
            <a:fld id="{333ED091-FD52-6845-85FF-5BF434D968E3}" type="slidenum">
              <a:rPr lang="en-US" smtClean="0"/>
              <a:t>9</a:t>
            </a:fld>
            <a:endParaRPr lang="en-US"/>
          </a:p>
        </p:txBody>
      </p:sp>
    </p:spTree>
    <p:extLst>
      <p:ext uri="{BB962C8B-B14F-4D97-AF65-F5344CB8AC3E}">
        <p14:creationId xmlns:p14="http://schemas.microsoft.com/office/powerpoint/2010/main" val="178022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10</a:t>
            </a:fld>
            <a:endParaRPr lang="en-US"/>
          </a:p>
        </p:txBody>
      </p:sp>
    </p:spTree>
    <p:extLst>
      <p:ext uri="{BB962C8B-B14F-4D97-AF65-F5344CB8AC3E}">
        <p14:creationId xmlns:p14="http://schemas.microsoft.com/office/powerpoint/2010/main" val="5987210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 sz="1800" b="0" i="0" strike="noStrike" cap="none" spc="0" baseline="0">
                <a:solidFill>
                  <a:srgbClr val="000000"/>
                </a:solidFill>
                <a:effectLst/>
                <a:latin typeface="Calibri"/>
                <a:ea typeface="Calibri"/>
                <a:cs typeface="Calibri"/>
              </a:rPr>
              <a:t>Tässä videossa esitellään hyvät käytännöt kunnossapito-, huolto- ja korjaustöihin.</a:t>
            </a:r>
          </a:p>
          <a:p>
            <a:endParaRPr lang="en-US"/>
          </a:p>
          <a:p>
            <a:r>
              <a:rPr lang="fi" sz="1200" b="0" i="0" strike="noStrike" cap="none" spc="0" baseline="0">
                <a:solidFill>
                  <a:srgbClr val="000000"/>
                </a:solidFill>
                <a:effectLst/>
                <a:latin typeface="Calibri"/>
                <a:ea typeface="Calibri"/>
                <a:cs typeface="Calibri"/>
              </a:rPr>
              <a:t>Videokuvan vieressä näet kuvaajan ja punaisen tolpan, joka näyttää pölyn pitoisuuden milligrammoina kuutiometrissä.</a:t>
            </a:r>
          </a:p>
          <a:p>
            <a:endParaRPr lang="en-GB" sz="1200" b="0" i="0" u="none" strike="noStrike" kern="1200">
              <a:solidFill>
                <a:schemeClr val="tx1"/>
              </a:solidFill>
              <a:effectLst/>
              <a:latin typeface="+mn-lt"/>
              <a:ea typeface="+mn-ea"/>
              <a:cs typeface="+mn-cs"/>
            </a:endParaRPr>
          </a:p>
          <a:p>
            <a:r>
              <a:rPr lang="fi" sz="1200" b="0" i="0" strike="noStrike" cap="none" spc="0" baseline="0">
                <a:solidFill>
                  <a:srgbClr val="000000"/>
                </a:solidFill>
                <a:effectLst/>
                <a:latin typeface="Calibri"/>
                <a:ea typeface="Calibri"/>
                <a:cs typeface="Calibri"/>
              </a:rPr>
              <a:t>Pölypitoisuusluku ei koske hengitettävää piidioksidia, vaan se perustuu puolikvantitatiiviseen mittaukseen. Oleellista ei ole pölypitoisuusluku vaan suhteellinen ero suositeltavien käytäntöjen altistustasojen ja muunlaisen toiminnan välillä.</a:t>
            </a:r>
          </a:p>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11</a:t>
            </a:fld>
            <a:endParaRPr lang="en-US"/>
          </a:p>
        </p:txBody>
      </p:sp>
    </p:spTree>
    <p:extLst>
      <p:ext uri="{BB962C8B-B14F-4D97-AF65-F5344CB8AC3E}">
        <p14:creationId xmlns:p14="http://schemas.microsoft.com/office/powerpoint/2010/main" val="41626159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34EC76-F13F-9E44-B53C-FA6C908E4372}"/>
              </a:ext>
            </a:extLst>
          </p:cNvPr>
          <p:cNvSpPr/>
          <p:nvPr userDrawn="1"/>
        </p:nvSpPr>
        <p:spPr>
          <a:xfrm>
            <a:off x="406304" y="1275644"/>
            <a:ext cx="11411322" cy="4763912"/>
          </a:xfrm>
          <a:prstGeom prst="rect">
            <a:avLst/>
          </a:prstGeom>
          <a:solidFill>
            <a:srgbClr val="F6A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0087D4E1-2B13-D24C-95C9-A2A32A704CE1}"/>
              </a:ext>
            </a:extLst>
          </p:cNvPr>
          <p:cNvPicPr>
            <a:picLocks noChangeAspect="1"/>
          </p:cNvPicPr>
          <p:nvPr userDrawn="1"/>
        </p:nvPicPr>
        <p:blipFill>
          <a:blip r:embed="rId2"/>
          <a:stretch>
            <a:fillRect/>
          </a:stretch>
        </p:blipFill>
        <p:spPr>
          <a:xfrm>
            <a:off x="11256975" y="6184495"/>
            <a:ext cx="570035" cy="324787"/>
          </a:xfrm>
          <a:prstGeom prst="rect">
            <a:avLst/>
          </a:prstGeom>
        </p:spPr>
      </p:pic>
      <p:sp>
        <p:nvSpPr>
          <p:cNvPr id="5" name="Text Placeholder 4">
            <a:extLst>
              <a:ext uri="{FF2B5EF4-FFF2-40B4-BE49-F238E27FC236}">
                <a16:creationId xmlns:a16="http://schemas.microsoft.com/office/drawing/2014/main" id="{FEBB0CC3-3343-434A-92B9-70FC47D209E5}"/>
              </a:ext>
            </a:extLst>
          </p:cNvPr>
          <p:cNvSpPr>
            <a:spLocks noGrp="1"/>
          </p:cNvSpPr>
          <p:nvPr>
            <p:ph type="body" sz="quarter" idx="10" hasCustomPrompt="1"/>
          </p:nvPr>
        </p:nvSpPr>
        <p:spPr>
          <a:xfrm>
            <a:off x="1096032" y="2902987"/>
            <a:ext cx="7534275" cy="850900"/>
          </a:xfrm>
          <a:prstGeom prst="rect">
            <a:avLst/>
          </a:prstGeom>
        </p:spPr>
        <p:txBody>
          <a:bodyPr/>
          <a:lstStyle>
            <a:lvl1pPr marL="0" indent="0">
              <a:buFontTx/>
              <a:buNone/>
              <a:defRPr sz="3200" b="1" i="0">
                <a:solidFill>
                  <a:schemeClr val="bg1"/>
                </a:solidFill>
                <a:latin typeface="Helvetica" pitchFamily="2" charset="0"/>
              </a:defRPr>
            </a:lvl1pPr>
          </a:lstStyle>
          <a:p>
            <a:pPr lvl="0"/>
            <a:r>
              <a:rPr lang="en-GB"/>
              <a:t>GOOD PRACTICES TRAINING </a:t>
            </a:r>
            <a:br>
              <a:rPr lang="en-GB"/>
            </a:br>
            <a:r>
              <a:rPr lang="en-GB"/>
              <a:t>FOR TOPIC HEADING</a:t>
            </a:r>
            <a:endParaRPr lang="en-US"/>
          </a:p>
        </p:txBody>
      </p:sp>
      <p:sp>
        <p:nvSpPr>
          <p:cNvPr id="9" name="Text Placeholder 4">
            <a:extLst>
              <a:ext uri="{FF2B5EF4-FFF2-40B4-BE49-F238E27FC236}">
                <a16:creationId xmlns:a16="http://schemas.microsoft.com/office/drawing/2014/main" id="{14CA27C6-C209-A845-B8E3-193A5E6CE9E0}"/>
              </a:ext>
            </a:extLst>
          </p:cNvPr>
          <p:cNvSpPr>
            <a:spLocks noGrp="1"/>
          </p:cNvSpPr>
          <p:nvPr>
            <p:ph type="body" sz="quarter" idx="11" hasCustomPrompt="1"/>
          </p:nvPr>
        </p:nvSpPr>
        <p:spPr>
          <a:xfrm>
            <a:off x="1096032" y="4045821"/>
            <a:ext cx="7534275" cy="850900"/>
          </a:xfrm>
          <a:prstGeom prst="rect">
            <a:avLst/>
          </a:prstGeom>
        </p:spPr>
        <p:txBody>
          <a:bodyPr/>
          <a:lstStyle>
            <a:lvl1pPr marL="0" indent="0">
              <a:buFontTx/>
              <a:buNone/>
              <a:defRPr sz="1400" b="0" i="0">
                <a:solidFill>
                  <a:schemeClr val="bg1"/>
                </a:solidFill>
                <a:latin typeface="Helvetica" pitchFamily="2" charset="0"/>
              </a:defRPr>
            </a:lvl1pPr>
          </a:lstStyle>
          <a:p>
            <a:pPr lvl="0"/>
            <a:r>
              <a:rPr lang="en-GB"/>
              <a:t>Date:</a:t>
            </a:r>
          </a:p>
          <a:p>
            <a:pPr lvl="0"/>
            <a:r>
              <a:rPr lang="en-GB"/>
              <a:t>Details:</a:t>
            </a:r>
            <a:endParaRPr lang="en-US"/>
          </a:p>
        </p:txBody>
      </p:sp>
    </p:spTree>
    <p:extLst>
      <p:ext uri="{BB962C8B-B14F-4D97-AF65-F5344CB8AC3E}">
        <p14:creationId xmlns:p14="http://schemas.microsoft.com/office/powerpoint/2010/main" val="48779586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E748082C-CC9B-AB48-BD61-920B28F2A329}"/>
              </a:ext>
            </a:extLst>
          </p:cNvPr>
          <p:cNvSpPr>
            <a:spLocks noGrp="1"/>
          </p:cNvSpPr>
          <p:nvPr>
            <p:ph type="body" sz="quarter" idx="10" hasCustomPrompt="1"/>
          </p:nvPr>
        </p:nvSpPr>
        <p:spPr>
          <a:xfrm>
            <a:off x="777244" y="1640901"/>
            <a:ext cx="10333121"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HEADING</a:t>
            </a:r>
            <a:endParaRPr lang="en-US"/>
          </a:p>
        </p:txBody>
      </p:sp>
      <p:sp>
        <p:nvSpPr>
          <p:cNvPr id="5" name="Text Placeholder 4">
            <a:extLst>
              <a:ext uri="{FF2B5EF4-FFF2-40B4-BE49-F238E27FC236}">
                <a16:creationId xmlns:a16="http://schemas.microsoft.com/office/drawing/2014/main" id="{DE6844B5-C065-754D-B429-AFE9E68D70D8}"/>
              </a:ext>
            </a:extLst>
          </p:cNvPr>
          <p:cNvSpPr>
            <a:spLocks noGrp="1"/>
          </p:cNvSpPr>
          <p:nvPr>
            <p:ph type="body" sz="quarter" idx="11" hasCustomPrompt="1"/>
          </p:nvPr>
        </p:nvSpPr>
        <p:spPr>
          <a:xfrm>
            <a:off x="777243" y="2362676"/>
            <a:ext cx="10333122" cy="3601153"/>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Tree>
    <p:extLst>
      <p:ext uri="{BB962C8B-B14F-4D97-AF65-F5344CB8AC3E}">
        <p14:creationId xmlns:p14="http://schemas.microsoft.com/office/powerpoint/2010/main" val="395941485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BF2A751-0B5F-074C-91B2-A74C8E7AB09D}"/>
              </a:ext>
            </a:extLst>
          </p:cNvPr>
          <p:cNvSpPr>
            <a:spLocks noGrp="1"/>
          </p:cNvSpPr>
          <p:nvPr>
            <p:ph type="body" sz="quarter" idx="10" hasCustomPrompt="1"/>
          </p:nvPr>
        </p:nvSpPr>
        <p:spPr>
          <a:xfrm>
            <a:off x="777244" y="1640901"/>
            <a:ext cx="5453623"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HEADING</a:t>
            </a:r>
            <a:endParaRPr lang="en-US"/>
          </a:p>
        </p:txBody>
      </p:sp>
      <p:sp>
        <p:nvSpPr>
          <p:cNvPr id="6" name="Text Placeholder 4">
            <a:extLst>
              <a:ext uri="{FF2B5EF4-FFF2-40B4-BE49-F238E27FC236}">
                <a16:creationId xmlns:a16="http://schemas.microsoft.com/office/drawing/2014/main" id="{B06366EC-2B28-8C4D-98A6-805C70162820}"/>
              </a:ext>
            </a:extLst>
          </p:cNvPr>
          <p:cNvSpPr>
            <a:spLocks noGrp="1"/>
          </p:cNvSpPr>
          <p:nvPr>
            <p:ph type="body" sz="quarter" idx="11" hasCustomPrompt="1"/>
          </p:nvPr>
        </p:nvSpPr>
        <p:spPr>
          <a:xfrm>
            <a:off x="777243" y="2362676"/>
            <a:ext cx="5453624" cy="3682369"/>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
        <p:nvSpPr>
          <p:cNvPr id="3" name="Picture Placeholder 2">
            <a:extLst>
              <a:ext uri="{FF2B5EF4-FFF2-40B4-BE49-F238E27FC236}">
                <a16:creationId xmlns:a16="http://schemas.microsoft.com/office/drawing/2014/main" id="{95AE49C1-4763-1D46-86E6-7FA4962E9CFC}"/>
              </a:ext>
            </a:extLst>
          </p:cNvPr>
          <p:cNvSpPr>
            <a:spLocks noGrp="1"/>
          </p:cNvSpPr>
          <p:nvPr>
            <p:ph type="pic" sz="quarter" idx="12"/>
          </p:nvPr>
        </p:nvSpPr>
        <p:spPr>
          <a:xfrm>
            <a:off x="6592888" y="1608138"/>
            <a:ext cx="5224462" cy="4437062"/>
          </a:xfrm>
          <a:prstGeom prst="rect">
            <a:avLst/>
          </a:prstGeom>
        </p:spPr>
        <p:txBody>
          <a:bodyPr/>
          <a:lstStyle>
            <a:lvl1pPr>
              <a:defRPr sz="1600">
                <a:latin typeface="Helvetica" pitchFamily="2" charset="0"/>
              </a:defRPr>
            </a:lvl1pPr>
          </a:lstStyle>
          <a:p>
            <a:r>
              <a:rPr lang="en-GB"/>
              <a:t>Click icon to add picture</a:t>
            </a:r>
            <a:endParaRPr lang="en-US"/>
          </a:p>
        </p:txBody>
      </p:sp>
    </p:spTree>
    <p:extLst>
      <p:ext uri="{BB962C8B-B14F-4D97-AF65-F5344CB8AC3E}">
        <p14:creationId xmlns:p14="http://schemas.microsoft.com/office/powerpoint/2010/main" val="109166789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C382C2BB-E259-FB47-9A52-B495131B9653}"/>
              </a:ext>
            </a:extLst>
          </p:cNvPr>
          <p:cNvSpPr>
            <a:spLocks noGrp="1"/>
          </p:cNvSpPr>
          <p:nvPr>
            <p:ph type="body" sz="quarter" idx="10" hasCustomPrompt="1"/>
          </p:nvPr>
        </p:nvSpPr>
        <p:spPr>
          <a:xfrm>
            <a:off x="777244" y="1640901"/>
            <a:ext cx="5453623"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BULLET POINTS</a:t>
            </a:r>
            <a:endParaRPr lang="en-US"/>
          </a:p>
        </p:txBody>
      </p:sp>
      <p:sp>
        <p:nvSpPr>
          <p:cNvPr id="5" name="Text Placeholder 4">
            <a:extLst>
              <a:ext uri="{FF2B5EF4-FFF2-40B4-BE49-F238E27FC236}">
                <a16:creationId xmlns:a16="http://schemas.microsoft.com/office/drawing/2014/main" id="{13B58B15-7863-8542-BFF3-B0337ED51ED3}"/>
              </a:ext>
            </a:extLst>
          </p:cNvPr>
          <p:cNvSpPr>
            <a:spLocks noGrp="1"/>
          </p:cNvSpPr>
          <p:nvPr>
            <p:ph type="body" sz="quarter" idx="11" hasCustomPrompt="1"/>
          </p:nvPr>
        </p:nvSpPr>
        <p:spPr>
          <a:xfrm>
            <a:off x="777242" y="2362677"/>
            <a:ext cx="10745815" cy="3568786"/>
          </a:xfrm>
          <a:prstGeom prst="rect">
            <a:avLst/>
          </a:prstGeom>
        </p:spPr>
        <p:txBody>
          <a:bodyPr numCol="2"/>
          <a:lstStyle>
            <a:lvl1pPr marL="285750" indent="-285750">
              <a:buFont typeface="Arial" panose="020B0604020202020204" pitchFamily="34" charset="0"/>
              <a:buChar char="•"/>
              <a:defRPr sz="1600" b="0" i="0">
                <a:solidFill>
                  <a:schemeClr val="tx1"/>
                </a:solidFill>
                <a:latin typeface="Helvetica" pitchFamily="2" charset="0"/>
              </a:defRPr>
            </a:lvl1pPr>
          </a:lstStyle>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endParaRPr lang="en-US"/>
          </a:p>
          <a:p>
            <a:pPr lvl="0"/>
            <a:r>
              <a:rPr lang="en-GB"/>
              <a:t>Bullet</a:t>
            </a:r>
          </a:p>
          <a:p>
            <a:pPr lvl="0"/>
            <a:r>
              <a:rPr lang="en-GB"/>
              <a:t>Bullet</a:t>
            </a:r>
          </a:p>
          <a:p>
            <a:pPr lvl="0"/>
            <a:r>
              <a:rPr lang="en-GB"/>
              <a:t>Bullet</a:t>
            </a:r>
          </a:p>
          <a:p>
            <a:pPr lvl="0"/>
            <a:r>
              <a:rPr lang="en-GB"/>
              <a:t>Bullet</a:t>
            </a:r>
          </a:p>
          <a:p>
            <a:pPr lvl="0"/>
            <a:r>
              <a:rPr lang="en-GB"/>
              <a:t>Bullet</a:t>
            </a:r>
            <a:endParaRPr lang="en-US"/>
          </a:p>
          <a:p>
            <a:pPr lvl="0"/>
            <a:r>
              <a:rPr lang="en-GB"/>
              <a:t>Bullet</a:t>
            </a:r>
          </a:p>
          <a:p>
            <a:pPr lvl="0"/>
            <a:r>
              <a:rPr lang="en-GB"/>
              <a:t>Bullet</a:t>
            </a:r>
          </a:p>
          <a:p>
            <a:pPr lvl="0"/>
            <a:r>
              <a:rPr lang="en-GB"/>
              <a:t>Bullet</a:t>
            </a:r>
          </a:p>
          <a:p>
            <a:pPr lvl="0"/>
            <a:r>
              <a:rPr lang="en-GB"/>
              <a:t>Bullet</a:t>
            </a:r>
          </a:p>
          <a:p>
            <a:pPr lvl="0"/>
            <a:r>
              <a:rPr lang="en-GB"/>
              <a:t>Bullet</a:t>
            </a:r>
            <a:endParaRPr lang="en-US"/>
          </a:p>
          <a:p>
            <a:pPr lvl="0"/>
            <a:endParaRPr lang="en-US"/>
          </a:p>
        </p:txBody>
      </p:sp>
    </p:spTree>
    <p:extLst>
      <p:ext uri="{BB962C8B-B14F-4D97-AF65-F5344CB8AC3E}">
        <p14:creationId xmlns:p14="http://schemas.microsoft.com/office/powerpoint/2010/main" val="68500276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ecklis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85A97084-C1EA-B74C-8BAC-F1401D6091F1}"/>
              </a:ext>
            </a:extLst>
          </p:cNvPr>
          <p:cNvSpPr>
            <a:spLocks noGrp="1"/>
          </p:cNvSpPr>
          <p:nvPr>
            <p:ph type="body" sz="quarter" idx="10" hasCustomPrompt="1"/>
          </p:nvPr>
        </p:nvSpPr>
        <p:spPr>
          <a:xfrm>
            <a:off x="777244" y="1640901"/>
            <a:ext cx="10333121"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CHECKLIST</a:t>
            </a:r>
            <a:endParaRPr lang="en-US"/>
          </a:p>
        </p:txBody>
      </p:sp>
      <p:sp>
        <p:nvSpPr>
          <p:cNvPr id="5" name="Text Placeholder 4">
            <a:extLst>
              <a:ext uri="{FF2B5EF4-FFF2-40B4-BE49-F238E27FC236}">
                <a16:creationId xmlns:a16="http://schemas.microsoft.com/office/drawing/2014/main" id="{9AFE9360-42D4-C049-A636-9B760981C6AF}"/>
              </a:ext>
            </a:extLst>
          </p:cNvPr>
          <p:cNvSpPr>
            <a:spLocks noGrp="1"/>
          </p:cNvSpPr>
          <p:nvPr>
            <p:ph type="body" sz="quarter" idx="11" hasCustomPrompt="1"/>
          </p:nvPr>
        </p:nvSpPr>
        <p:spPr>
          <a:xfrm>
            <a:off x="777243" y="2362676"/>
            <a:ext cx="10333122" cy="3601153"/>
          </a:xfrm>
          <a:prstGeom prst="rect">
            <a:avLst/>
          </a:prstGeom>
        </p:spPr>
        <p:txBody>
          <a:bodyPr/>
          <a:lstStyle>
            <a:lvl1pPr marL="285750" indent="-285750" algn="l">
              <a:lnSpc>
                <a:spcPts val="2300"/>
              </a:lnSpc>
              <a:spcBef>
                <a:spcPts val="600"/>
              </a:spcBef>
              <a:spcAft>
                <a:spcPts val="600"/>
              </a:spcAft>
              <a:buClr>
                <a:srgbClr val="A57F51"/>
              </a:buClr>
              <a:buSzPct val="120000"/>
              <a:buFont typeface="Wingdings" pitchFamily="2" charset="2"/>
              <a:buChar char="q"/>
              <a:defRPr sz="1600" b="0" i="0">
                <a:solidFill>
                  <a:schemeClr val="tx1"/>
                </a:solidFill>
                <a:latin typeface="Helvetica" pitchFamily="2" charset="0"/>
              </a:defRPr>
            </a:lvl1pPr>
          </a:lstStyle>
          <a:p>
            <a:pPr algn="l">
              <a:lnSpc>
                <a:spcPts val="2300"/>
              </a:lnSpc>
              <a:spcBef>
                <a:spcPts val="600"/>
              </a:spcBef>
              <a:spcAft>
                <a:spcPts val="600"/>
              </a:spcAft>
            </a:pPr>
            <a:r>
              <a:rPr lang="en-GB" sz="1600" b="0" i="0" kern="1200">
                <a:solidFill>
                  <a:schemeClr val="tx1"/>
                </a:solidFill>
                <a:effectLst/>
                <a:latin typeface="Helvetica" pitchFamily="2" charset="0"/>
                <a:ea typeface="+mn-ea"/>
                <a:cs typeface="+mn-cs"/>
              </a:rPr>
              <a:t>Lorem ipsum dolor sit amet, consectetur adipiscing elit:</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Sed do eiusmod tempor incididunt ut labore et dolore magna aliqua </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Uternas enim ad minim veniam, quis nostrud nisi ut aliquip ex earterste art commododare consequat. Duis aute irure dolor in reprehenderit in voluptate velit esse cillum dolore eu fugiat nulla pariatur. </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Excepteur sint occaecat cupidatat non proident, sunt in culpa qui officia deserunt mollit anim.</a:t>
            </a:r>
          </a:p>
        </p:txBody>
      </p:sp>
    </p:spTree>
    <p:extLst>
      <p:ext uri="{BB962C8B-B14F-4D97-AF65-F5344CB8AC3E}">
        <p14:creationId xmlns:p14="http://schemas.microsoft.com/office/powerpoint/2010/main" val="82395210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ouble imag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D62AFA78-38F7-EC42-9DE4-B2D7308DC139}"/>
              </a:ext>
            </a:extLst>
          </p:cNvPr>
          <p:cNvSpPr>
            <a:spLocks noGrp="1"/>
          </p:cNvSpPr>
          <p:nvPr>
            <p:ph type="pic" sz="quarter" idx="12"/>
          </p:nvPr>
        </p:nvSpPr>
        <p:spPr>
          <a:xfrm>
            <a:off x="408774" y="1608138"/>
            <a:ext cx="5608205" cy="4437062"/>
          </a:xfrm>
          <a:prstGeom prst="rect">
            <a:avLst/>
          </a:prstGeom>
        </p:spPr>
        <p:txBody>
          <a:bodyPr/>
          <a:lstStyle>
            <a:lvl1pPr>
              <a:defRPr sz="1600">
                <a:latin typeface="Helvetica" pitchFamily="2" charset="0"/>
              </a:defRPr>
            </a:lvl1pPr>
          </a:lstStyle>
          <a:p>
            <a:r>
              <a:rPr lang="en-GB"/>
              <a:t>Click icon to add picture</a:t>
            </a:r>
            <a:endParaRPr lang="en-US"/>
          </a:p>
        </p:txBody>
      </p:sp>
      <p:sp>
        <p:nvSpPr>
          <p:cNvPr id="5" name="Picture Placeholder 2">
            <a:extLst>
              <a:ext uri="{FF2B5EF4-FFF2-40B4-BE49-F238E27FC236}">
                <a16:creationId xmlns:a16="http://schemas.microsoft.com/office/drawing/2014/main" id="{36A2846B-5A8B-2B4B-B7BA-42C86CE123CE}"/>
              </a:ext>
            </a:extLst>
          </p:cNvPr>
          <p:cNvSpPr>
            <a:spLocks noGrp="1"/>
          </p:cNvSpPr>
          <p:nvPr>
            <p:ph type="pic" sz="quarter" idx="13"/>
          </p:nvPr>
        </p:nvSpPr>
        <p:spPr>
          <a:xfrm>
            <a:off x="6202672" y="1608138"/>
            <a:ext cx="5608205" cy="4437062"/>
          </a:xfrm>
          <a:prstGeom prst="rect">
            <a:avLst/>
          </a:prstGeom>
        </p:spPr>
        <p:txBody>
          <a:bodyPr/>
          <a:lstStyle>
            <a:lvl1pPr>
              <a:defRPr sz="1600">
                <a:latin typeface="Helvetica" pitchFamily="2" charset="0"/>
              </a:defRPr>
            </a:lvl1pPr>
          </a:lstStyle>
          <a:p>
            <a:r>
              <a:rPr lang="en-GB"/>
              <a:t>Click icon to add picture</a:t>
            </a:r>
            <a:endParaRPr lang="en-US"/>
          </a:p>
        </p:txBody>
      </p:sp>
    </p:spTree>
    <p:extLst>
      <p:ext uri="{BB962C8B-B14F-4D97-AF65-F5344CB8AC3E}">
        <p14:creationId xmlns:p14="http://schemas.microsoft.com/office/powerpoint/2010/main" val="47136041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5B1DF181-0294-304E-AE4A-33D8B535E42B}"/>
              </a:ext>
            </a:extLst>
          </p:cNvPr>
          <p:cNvSpPr>
            <a:spLocks noGrp="1"/>
          </p:cNvSpPr>
          <p:nvPr>
            <p:ph type="media" sz="quarter" idx="10" hasCustomPrompt="1"/>
          </p:nvPr>
        </p:nvSpPr>
        <p:spPr>
          <a:xfrm>
            <a:off x="3927475" y="1608138"/>
            <a:ext cx="7875588" cy="4437062"/>
          </a:xfrm>
          <a:prstGeom prst="rect">
            <a:avLst/>
          </a:prstGeom>
        </p:spPr>
        <p:txBody>
          <a:bodyPr/>
          <a:lstStyle>
            <a:lvl1pPr>
              <a:defRPr sz="1600">
                <a:latin typeface="Helvetica" pitchFamily="2" charset="0"/>
              </a:defRPr>
            </a:lvl1pPr>
          </a:lstStyle>
          <a:p>
            <a:r>
              <a:rPr lang="en-US"/>
              <a:t>Media/video</a:t>
            </a:r>
          </a:p>
        </p:txBody>
      </p:sp>
      <p:sp>
        <p:nvSpPr>
          <p:cNvPr id="10" name="Text Placeholder 4">
            <a:extLst>
              <a:ext uri="{FF2B5EF4-FFF2-40B4-BE49-F238E27FC236}">
                <a16:creationId xmlns:a16="http://schemas.microsoft.com/office/drawing/2014/main" id="{933159BB-8CEB-D54F-8C98-3AB22A594DCF}"/>
              </a:ext>
            </a:extLst>
          </p:cNvPr>
          <p:cNvSpPr>
            <a:spLocks noGrp="1"/>
          </p:cNvSpPr>
          <p:nvPr>
            <p:ph type="body" sz="quarter" idx="11" hasCustomPrompt="1"/>
          </p:nvPr>
        </p:nvSpPr>
        <p:spPr>
          <a:xfrm>
            <a:off x="777245" y="1640901"/>
            <a:ext cx="2928908"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VIDEO</a:t>
            </a:r>
            <a:endParaRPr lang="en-US"/>
          </a:p>
        </p:txBody>
      </p:sp>
      <p:sp>
        <p:nvSpPr>
          <p:cNvPr id="11" name="Text Placeholder 4">
            <a:extLst>
              <a:ext uri="{FF2B5EF4-FFF2-40B4-BE49-F238E27FC236}">
                <a16:creationId xmlns:a16="http://schemas.microsoft.com/office/drawing/2014/main" id="{D91A637F-9B88-9A4A-9225-F8DAB3254AD8}"/>
              </a:ext>
            </a:extLst>
          </p:cNvPr>
          <p:cNvSpPr>
            <a:spLocks noGrp="1"/>
          </p:cNvSpPr>
          <p:nvPr>
            <p:ph type="body" sz="quarter" idx="12" hasCustomPrompt="1"/>
          </p:nvPr>
        </p:nvSpPr>
        <p:spPr>
          <a:xfrm>
            <a:off x="777243" y="2362676"/>
            <a:ext cx="2928909" cy="3682369"/>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Tree>
    <p:extLst>
      <p:ext uri="{BB962C8B-B14F-4D97-AF65-F5344CB8AC3E}">
        <p14:creationId xmlns:p14="http://schemas.microsoft.com/office/powerpoint/2010/main" val="367097943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ist relevant task sheets">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B1FCB6BD-7FDE-174C-87C5-231D460885D2}"/>
              </a:ext>
            </a:extLst>
          </p:cNvPr>
          <p:cNvSpPr>
            <a:spLocks noGrp="1"/>
          </p:cNvSpPr>
          <p:nvPr>
            <p:ph type="body" sz="quarter" idx="10" hasCustomPrompt="1"/>
          </p:nvPr>
        </p:nvSpPr>
        <p:spPr>
          <a:xfrm>
            <a:off x="777244" y="1640901"/>
            <a:ext cx="9483457"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LIST RELEVANT TASK SHEETS</a:t>
            </a:r>
            <a:endParaRPr lang="en-US"/>
          </a:p>
        </p:txBody>
      </p:sp>
      <p:sp>
        <p:nvSpPr>
          <p:cNvPr id="4" name="Text Placeholder 4">
            <a:extLst>
              <a:ext uri="{FF2B5EF4-FFF2-40B4-BE49-F238E27FC236}">
                <a16:creationId xmlns:a16="http://schemas.microsoft.com/office/drawing/2014/main" id="{E3BB6AF1-D396-8648-BB4B-66EC2E5BD9BC}"/>
              </a:ext>
            </a:extLst>
          </p:cNvPr>
          <p:cNvSpPr>
            <a:spLocks noGrp="1"/>
          </p:cNvSpPr>
          <p:nvPr>
            <p:ph type="body" sz="quarter" idx="11" hasCustomPrompt="1"/>
          </p:nvPr>
        </p:nvSpPr>
        <p:spPr>
          <a:xfrm>
            <a:off x="777242" y="2362677"/>
            <a:ext cx="10745815" cy="3568786"/>
          </a:xfrm>
          <a:prstGeom prst="rect">
            <a:avLst/>
          </a:prstGeom>
        </p:spPr>
        <p:txBody>
          <a:bodyPr numCol="1"/>
          <a:lstStyle>
            <a:lvl1pPr marL="285750" indent="-285750">
              <a:buFont typeface="Arial" panose="020B0604020202020204" pitchFamily="34" charset="0"/>
              <a:buChar char="•"/>
              <a:defRPr sz="1600" b="0" i="0">
                <a:solidFill>
                  <a:schemeClr val="tx1"/>
                </a:solidFill>
                <a:latin typeface="Helvetica" pitchFamily="2" charset="0"/>
              </a:defRPr>
            </a:lvl1pPr>
          </a:lstStyle>
          <a:p>
            <a:r>
              <a:rPr lang="en-US"/>
              <a:t>List relevant task sheets and link to download bundle</a:t>
            </a:r>
          </a:p>
        </p:txBody>
      </p:sp>
    </p:spTree>
    <p:extLst>
      <p:ext uri="{BB962C8B-B14F-4D97-AF65-F5344CB8AC3E}">
        <p14:creationId xmlns:p14="http://schemas.microsoft.com/office/powerpoint/2010/main" val="370418937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3123B6-0F67-0E48-895E-734B361B1F57}"/>
              </a:ext>
            </a:extLst>
          </p:cNvPr>
          <p:cNvSpPr txBox="1"/>
          <p:nvPr userDrawn="1"/>
        </p:nvSpPr>
        <p:spPr>
          <a:xfrm>
            <a:off x="319834" y="6327115"/>
            <a:ext cx="9489186" cy="244084"/>
          </a:xfrm>
          <a:prstGeom prst="rect">
            <a:avLst/>
          </a:prstGeom>
          <a:noFill/>
        </p:spPr>
        <p:txBody>
          <a:bodyPr wrap="square" rtlCol="0" anchor="b">
            <a:spAutoFit/>
          </a:bodyPr>
          <a:lstStyle/>
          <a:p>
            <a:pPr algn="l"/>
            <a:r>
              <a:rPr lang="fi" sz="1000" b="0" i="0" strike="noStrike" cap="none" spc="0" baseline="0">
                <a:solidFill>
                  <a:srgbClr val="000000"/>
                </a:solidFill>
                <a:effectLst/>
                <a:latin typeface="Helvetica"/>
                <a:ea typeface="Helvetica"/>
                <a:cs typeface="Helvetica"/>
              </a:rPr>
              <a:t>Tämä koulutuspaketti on kehitetty osana NEPSI:n Hyvä käytäntö -opasta – vieraile osoitteessa guide.nepsi.eu</a:t>
            </a:r>
          </a:p>
        </p:txBody>
      </p:sp>
      <p:cxnSp>
        <p:nvCxnSpPr>
          <p:cNvPr id="6" name="Straight Connector 5">
            <a:extLst>
              <a:ext uri="{FF2B5EF4-FFF2-40B4-BE49-F238E27FC236}">
                <a16:creationId xmlns:a16="http://schemas.microsoft.com/office/drawing/2014/main" id="{EEF89B71-CE49-9241-9006-BD45EFB60699}"/>
              </a:ext>
            </a:extLst>
          </p:cNvPr>
          <p:cNvCxnSpPr/>
          <p:nvPr userDrawn="1"/>
        </p:nvCxnSpPr>
        <p:spPr>
          <a:xfrm>
            <a:off x="395111" y="1275645"/>
            <a:ext cx="11413067" cy="0"/>
          </a:xfrm>
          <a:prstGeom prst="line">
            <a:avLst/>
          </a:prstGeom>
          <a:ln w="19050">
            <a:solidFill>
              <a:srgbClr val="F6A317"/>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413F6C85-61B6-714A-AA5E-9744FB5D6C79}"/>
              </a:ext>
            </a:extLst>
          </p:cNvPr>
          <p:cNvPicPr>
            <a:picLocks noChangeAspect="1"/>
          </p:cNvPicPr>
          <p:nvPr userDrawn="1"/>
        </p:nvPicPr>
        <p:blipFill>
          <a:blip r:embed="rId10"/>
          <a:stretch>
            <a:fillRect/>
          </a:stretch>
        </p:blipFill>
        <p:spPr>
          <a:xfrm>
            <a:off x="406346" y="366936"/>
            <a:ext cx="1000588" cy="630000"/>
          </a:xfrm>
          <a:prstGeom prst="rect">
            <a:avLst/>
          </a:prstGeom>
        </p:spPr>
      </p:pic>
      <p:sp>
        <p:nvSpPr>
          <p:cNvPr id="8" name="Text Placeholder 4">
            <a:extLst>
              <a:ext uri="{FF2B5EF4-FFF2-40B4-BE49-F238E27FC236}">
                <a16:creationId xmlns:a16="http://schemas.microsoft.com/office/drawing/2014/main" id="{73262F70-A16D-944E-B24A-4BAF8E82FECB}"/>
              </a:ext>
            </a:extLst>
          </p:cNvPr>
          <p:cNvSpPr txBox="1"/>
          <p:nvPr userDrawn="1"/>
        </p:nvSpPr>
        <p:spPr>
          <a:xfrm>
            <a:off x="8809149" y="429114"/>
            <a:ext cx="3008202" cy="850900"/>
          </a:xfrm>
          <a:prstGeom prst="rect">
            <a:avLst/>
          </a:prstGeom>
        </p:spPr>
        <p:txBody>
          <a:bodyPr/>
          <a:lstStyle>
            <a:lvl1pPr marL="0" indent="0" algn="r" defTabSz="914400" rtl="0" eaLnBrk="1" latinLnBrk="0" hangingPunct="1">
              <a:lnSpc>
                <a:spcPct val="90000"/>
              </a:lnSpc>
              <a:spcBef>
                <a:spcPts val="1000"/>
              </a:spcBef>
              <a:buFontTx/>
              <a:buNone/>
              <a:defRPr sz="1400" b="1" i="0" kern="1200">
                <a:solidFill>
                  <a:srgbClr val="F6A317"/>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 sz="1400" b="1" i="0" strike="noStrike" cap="none" spc="0" baseline="0" dirty="0">
                <a:solidFill>
                  <a:srgbClr val="F6A317"/>
                </a:solidFill>
                <a:effectLst/>
                <a:latin typeface="Helvetica"/>
                <a:ea typeface="Helvetica"/>
                <a:cs typeface="Helvetica"/>
              </a:rPr>
              <a:t>HYVÄ KÄYTÄNTÖ -KOULUTUS KUNNOSSAPITOON, HUOLTOON JA KORJAUKSEEN</a:t>
            </a:r>
          </a:p>
        </p:txBody>
      </p:sp>
    </p:spTree>
    <p:extLst>
      <p:ext uri="{BB962C8B-B14F-4D97-AF65-F5344CB8AC3E}">
        <p14:creationId xmlns:p14="http://schemas.microsoft.com/office/powerpoint/2010/main" val="3320638671"/>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54" r:id="rId4"/>
    <p:sldLayoutId id="2147483657" r:id="rId5"/>
    <p:sldLayoutId id="2147483653" r:id="rId6"/>
    <p:sldLayoutId id="2147483658" r:id="rId7"/>
    <p:sldLayoutId id="2147483655" r:id="rId8"/>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notesSlide" Target="../notesSlides/notesSlide9.xml"/><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12.tiff"/><Relationship Id="rId5" Type="http://schemas.openxmlformats.org/officeDocument/2006/relationships/notesSlide" Target="../notesSlides/notesSlide11.xml"/><Relationship Id="rId4"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13.tiff"/><Relationship Id="rId5" Type="http://schemas.openxmlformats.org/officeDocument/2006/relationships/notesSlide" Target="../notesSlides/notesSlide12.xml"/><Relationship Id="rId4"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hyperlink" Target="https://guide.nepsi.eu/" TargetMode="External"/><Relationship Id="rId3" Type="http://schemas.openxmlformats.org/officeDocument/2006/relationships/tags" Target="../tags/tag22.xml"/><Relationship Id="rId7" Type="http://schemas.openxmlformats.org/officeDocument/2006/relationships/hyperlink" Target="https://guide.nepsi.eu/sheets" TargetMode="Externa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notesSlide" Target="../notesSlides/notesSlide13.xml"/><Relationship Id="rId5" Type="http://schemas.openxmlformats.org/officeDocument/2006/relationships/slideLayout" Target="../slideLayouts/slideLayout3.xml"/><Relationship Id="rId10" Type="http://schemas.openxmlformats.org/officeDocument/2006/relationships/hyperlink" Target="https://training.nepsi.eu/" TargetMode="External"/><Relationship Id="rId4" Type="http://schemas.openxmlformats.org/officeDocument/2006/relationships/tags" Target="../tags/tag23.xml"/><Relationship Id="rId9" Type="http://schemas.openxmlformats.org/officeDocument/2006/relationships/hyperlink" Target="https://toolkit.nepsi.eu/"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tiff"/></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3302E89-B061-3248-A4DD-EEC96D8F9285}"/>
              </a:ext>
            </a:extLst>
          </p:cNvPr>
          <p:cNvSpPr>
            <a:spLocks noGrp="1"/>
          </p:cNvSpPr>
          <p:nvPr>
            <p:ph type="body" sz="quarter" idx="10"/>
          </p:nvPr>
        </p:nvSpPr>
        <p:spPr>
          <a:xfrm>
            <a:off x="1096033" y="2622849"/>
            <a:ext cx="5955931" cy="1691348"/>
          </a:xfrm>
        </p:spPr>
        <p:txBody>
          <a:bodyPr anchor="t"/>
          <a:lstStyle/>
          <a:p>
            <a:pPr>
              <a:lnSpc>
                <a:spcPct val="100000"/>
              </a:lnSpc>
            </a:pPr>
            <a:r>
              <a:rPr lang="fi" sz="2800" b="1" i="0" strike="noStrike" cap="none" spc="0" baseline="0" dirty="0">
                <a:solidFill>
                  <a:srgbClr val="FFFFFF"/>
                </a:solidFill>
                <a:effectLst/>
                <a:latin typeface="Helvetica"/>
                <a:ea typeface="Helvetica"/>
                <a:cs typeface="Helvetica"/>
              </a:rPr>
              <a:t>HYVÄ KÄYTÄNTÖ -KOULUTUS KUNNOSSAPITOON, HUOLTOON JA KORJAUKSEEN</a:t>
            </a:r>
          </a:p>
        </p:txBody>
      </p:sp>
      <p:sp>
        <p:nvSpPr>
          <p:cNvPr id="4" name="Text Placeholder 3">
            <a:extLst>
              <a:ext uri="{FF2B5EF4-FFF2-40B4-BE49-F238E27FC236}">
                <a16:creationId xmlns:a16="http://schemas.microsoft.com/office/drawing/2014/main" id="{99B3863F-47E7-0946-AB9D-9520355AE3B7}"/>
              </a:ext>
            </a:extLst>
          </p:cNvPr>
          <p:cNvSpPr>
            <a:spLocks noGrp="1"/>
          </p:cNvSpPr>
          <p:nvPr>
            <p:ph type="body" sz="quarter" idx="11"/>
          </p:nvPr>
        </p:nvSpPr>
        <p:spPr>
          <a:xfrm>
            <a:off x="1096032" y="4314197"/>
            <a:ext cx="7534275" cy="850900"/>
          </a:xfrm>
        </p:spPr>
        <p:txBody>
          <a:bodyPr/>
          <a:lstStyle/>
          <a:p>
            <a:endParaRPr lang="en-US"/>
          </a:p>
        </p:txBody>
      </p:sp>
      <p:sp>
        <p:nvSpPr>
          <p:cNvPr id="2" name="Rectangle 1">
            <a:extLst>
              <a:ext uri="{FF2B5EF4-FFF2-40B4-BE49-F238E27FC236}">
                <a16:creationId xmlns:a16="http://schemas.microsoft.com/office/drawing/2014/main" id="{38DA2A35-C7D5-2D42-BBF6-9ECD4BF6FA32}"/>
              </a:ext>
            </a:extLst>
          </p:cNvPr>
          <p:cNvSpPr/>
          <p:nvPr/>
        </p:nvSpPr>
        <p:spPr>
          <a:xfrm>
            <a:off x="7996517" y="257175"/>
            <a:ext cx="3804957" cy="975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596468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393A7-7F64-45CE-B402-5FAFC6475E47}"/>
              </a:ext>
            </a:extLst>
          </p:cNvPr>
          <p:cNvSpPr>
            <a:spLocks noGrp="1"/>
          </p:cNvSpPr>
          <p:nvPr>
            <p:ph type="body" sz="quarter" idx="10"/>
          </p:nvPr>
        </p:nvSpPr>
        <p:spPr/>
        <p:txBody>
          <a:bodyPr/>
          <a:lstStyle/>
          <a:p>
            <a:pPr>
              <a:lnSpc>
                <a:spcPct val="100000"/>
              </a:lnSpc>
            </a:pPr>
            <a:r>
              <a:rPr lang="fi" sz="2800" b="1" i="0" strike="noStrike" cap="none" spc="0" baseline="0">
                <a:solidFill>
                  <a:srgbClr val="F6A317"/>
                </a:solidFill>
                <a:effectLst/>
                <a:latin typeface="Helvetica"/>
                <a:ea typeface="Helvetica"/>
                <a:cs typeface="Helvetica"/>
              </a:rPr>
              <a:t>HYVÄN HYGIENIAN KÄYTÄNNÖT</a:t>
            </a:r>
          </a:p>
        </p:txBody>
      </p:sp>
      <p:sp>
        <p:nvSpPr>
          <p:cNvPr id="3" name="Text Placeholder 2">
            <a:extLst>
              <a:ext uri="{FF2B5EF4-FFF2-40B4-BE49-F238E27FC236}">
                <a16:creationId xmlns:a16="http://schemas.microsoft.com/office/drawing/2014/main" id="{2A7895A4-A370-4F49-96A1-B01D9EBAEF69}"/>
              </a:ext>
            </a:extLst>
          </p:cNvPr>
          <p:cNvSpPr>
            <a:spLocks noGrp="1"/>
          </p:cNvSpPr>
          <p:nvPr>
            <p:ph type="body" sz="quarter" idx="11"/>
          </p:nvPr>
        </p:nvSpPr>
        <p:spPr>
          <a:xfrm>
            <a:off x="777243" y="2743200"/>
            <a:ext cx="5453624" cy="3301845"/>
          </a:xfrm>
        </p:spPr>
        <p:txBody>
          <a:bodyPr/>
          <a:lstStyle/>
          <a:p>
            <a:pPr marL="285750" indent="-285750">
              <a:lnSpc>
                <a:spcPts val="2400"/>
              </a:lnSpc>
              <a:spcAft>
                <a:spcPts val="1000"/>
              </a:spcAft>
              <a:buFont typeface="Arial" panose="020B0604020202020204" pitchFamily="34" charset="0"/>
              <a:buChar char="•"/>
            </a:pPr>
            <a:r>
              <a:rPr lang="fi" sz="1800" b="0" i="0" strike="noStrike" cap="none" spc="0" baseline="0" dirty="0">
                <a:solidFill>
                  <a:srgbClr val="000000"/>
                </a:solidFill>
                <a:effectLst/>
                <a:latin typeface="Helvetica"/>
                <a:ea typeface="Helvetica"/>
                <a:cs typeface="Helvetica"/>
              </a:rPr>
              <a:t>Syö alueella, joka on etäällä sellaisista prosesseista, joissa voi altistua RCS:lle.</a:t>
            </a:r>
          </a:p>
          <a:p>
            <a:pPr marL="285750" indent="-285750">
              <a:lnSpc>
                <a:spcPts val="2400"/>
              </a:lnSpc>
              <a:spcAft>
                <a:spcPts val="1000"/>
              </a:spcAft>
              <a:buFont typeface="Arial" panose="020B0604020202020204" pitchFamily="34" charset="0"/>
              <a:buChar char="•"/>
            </a:pPr>
            <a:r>
              <a:rPr lang="fi" sz="1800" b="0" i="0" strike="noStrike" cap="none" spc="0" baseline="0" dirty="0">
                <a:solidFill>
                  <a:srgbClr val="000000"/>
                </a:solidFill>
                <a:effectLst/>
                <a:latin typeface="Helvetica"/>
                <a:ea typeface="Helvetica"/>
                <a:cs typeface="Helvetica"/>
              </a:rPr>
              <a:t>Työntekijöiden on pestävä kätensä ja kasvonsa sekä vaihdettava vaatteensa ennen syömistä, juomista tai tupakointia.</a:t>
            </a:r>
          </a:p>
          <a:p>
            <a:pPr marL="285750" indent="-285750">
              <a:lnSpc>
                <a:spcPts val="2400"/>
              </a:lnSpc>
              <a:spcAft>
                <a:spcPts val="1000"/>
              </a:spcAft>
              <a:buFont typeface="Arial" panose="020B0604020202020204" pitchFamily="34" charset="0"/>
              <a:buChar char="•"/>
            </a:pPr>
            <a:r>
              <a:rPr lang="fi" sz="1800" b="0" i="0" strike="noStrike" cap="none" spc="0" baseline="0" dirty="0">
                <a:solidFill>
                  <a:srgbClr val="000000"/>
                </a:solidFill>
                <a:effectLst/>
                <a:latin typeface="Helvetica"/>
                <a:ea typeface="Helvetica"/>
                <a:cs typeface="Helvetica"/>
              </a:rPr>
              <a:t>Tupakointi on haitaksi terveydellesi ja voi lisätä kiteiseen piidioksidiin liittyvien terveyshaittojen riskiä.</a:t>
            </a:r>
          </a:p>
        </p:txBody>
      </p:sp>
    </p:spTree>
    <p:extLst>
      <p:ext uri="{BB962C8B-B14F-4D97-AF65-F5344CB8AC3E}">
        <p14:creationId xmlns:p14="http://schemas.microsoft.com/office/powerpoint/2010/main" val="164902899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intenanceServicesRepair.mp4" descr="MaintenanceServicesRepair.mp4">
            <a:hlinkClick r:id="" action="ppaction://media"/>
            <a:extLst>
              <a:ext uri="{FF2B5EF4-FFF2-40B4-BE49-F238E27FC236}">
                <a16:creationId xmlns:a16="http://schemas.microsoft.com/office/drawing/2014/main" id="{A1B0DBED-A470-1B4F-813C-DD533A889EC4}"/>
              </a:ext>
            </a:extLst>
          </p:cNvPr>
          <p:cNvPicPr>
            <a:picLocks noGrp="1" noChangeAspect="1"/>
          </p:cNvPicPr>
          <p:nvPr>
            <p:ph type="media" sz="quarter" idx="10"/>
            <a:videoFile r:link="rId2"/>
            <p:custDataLst>
              <p:tags r:id="rId3"/>
            </p:custDataLst>
            <p:extLst>
              <p:ext uri="{DAA4B4D4-6D71-4841-9C94-3DE7FCFB9230}">
                <p14:media xmlns:p14="http://schemas.microsoft.com/office/powerpoint/2010/main" r:embed="rId1"/>
              </p:ext>
            </p:extLst>
          </p:nvPr>
        </p:nvPicPr>
        <p:blipFill>
          <a:blip r:embed="rId6"/>
          <a:stretch>
            <a:fillRect/>
          </a:stretch>
        </p:blipFill>
        <p:spPr>
          <a:xfrm>
            <a:off x="3322638" y="1608138"/>
            <a:ext cx="5546725" cy="4437062"/>
          </a:xfrm>
          <a:prstGeom prst="rect">
            <a:avLst/>
          </a:prstGeom>
        </p:spPr>
      </p:pic>
    </p:spTree>
    <p:extLst>
      <p:ext uri="{BB962C8B-B14F-4D97-AF65-F5344CB8AC3E}">
        <p14:creationId xmlns:p14="http://schemas.microsoft.com/office/powerpoint/2010/main" val="33273127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mediacall" presetSubtype="0" fill="hold" nodeType="clickEffect">
                                  <p:stCondLst>
                                    <p:cond delay="0"/>
                                  </p:stCondLst>
                                  <p:childTnLst>
                                    <p:cmd type="call" cmd="playFrom(0.0)">
                                      <p:cBhvr>
                                        <p:cTn id="6" dur="1444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nodeType="clickPar">
                      <p:stCondLst>
                        <p:cond delay="indefinite"/>
                      </p:stCondLst>
                      <p:childTnLst>
                        <p:par>
                          <p:cTn id="9" fill="hold" nodeType="afterGroup">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p:cTn id="12"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C7B79F-A549-D34A-B351-A94C89AF8B0F}"/>
              </a:ext>
            </a:extLst>
          </p:cNvPr>
          <p:cNvSpPr>
            <a:spLocks noGrp="1"/>
          </p:cNvSpPr>
          <p:nvPr>
            <p:ph type="body" sz="quarter" idx="10"/>
            <p:custDataLst>
              <p:tags r:id="rId1"/>
            </p:custDataLst>
          </p:nvPr>
        </p:nvSpPr>
        <p:spPr>
          <a:xfrm>
            <a:off x="777244" y="1640901"/>
            <a:ext cx="7802876" cy="850900"/>
          </a:xfrm>
        </p:spPr>
        <p:txBody>
          <a:bodyPr/>
          <a:lstStyle/>
          <a:p>
            <a:pPr>
              <a:lnSpc>
                <a:spcPct val="100000"/>
              </a:lnSpc>
            </a:pPr>
            <a:r>
              <a:rPr lang="fi" sz="2800" b="1" i="0" strike="noStrike" cap="none" spc="0" baseline="0">
                <a:solidFill>
                  <a:srgbClr val="F6A317"/>
                </a:solidFill>
                <a:effectLst/>
                <a:latin typeface="Helvetica"/>
                <a:ea typeface="Helvetica"/>
                <a:cs typeface="Helvetica"/>
              </a:rPr>
              <a:t>HUOMIOITAVAA KUNNOSSAPIDOSSA, HUOLLOSSA JA KORJAAMISESSA</a:t>
            </a:r>
          </a:p>
        </p:txBody>
      </p:sp>
      <p:sp>
        <p:nvSpPr>
          <p:cNvPr id="3" name="Text Placeholder 2">
            <a:extLst>
              <a:ext uri="{FF2B5EF4-FFF2-40B4-BE49-F238E27FC236}">
                <a16:creationId xmlns:a16="http://schemas.microsoft.com/office/drawing/2014/main" id="{D02FD246-F495-D545-93DD-1087536EA9F3}"/>
              </a:ext>
            </a:extLst>
          </p:cNvPr>
          <p:cNvSpPr>
            <a:spLocks noGrp="1"/>
          </p:cNvSpPr>
          <p:nvPr>
            <p:ph type="body" sz="quarter" idx="11"/>
            <p:custDataLst>
              <p:tags r:id="rId2"/>
            </p:custDataLst>
          </p:nvPr>
        </p:nvSpPr>
        <p:spPr>
          <a:xfrm>
            <a:off x="777242" y="2814638"/>
            <a:ext cx="9079989" cy="3230407"/>
          </a:xfrm>
        </p:spPr>
        <p:txBody>
          <a:bodyPr/>
          <a:lstStyle/>
          <a:p>
            <a:pPr>
              <a:lnSpc>
                <a:spcPct val="100000"/>
              </a:lnSpc>
              <a:spcBef>
                <a:spcPts val="600"/>
              </a:spcBef>
            </a:pPr>
            <a:r>
              <a:rPr lang="fi" sz="1600" b="1" i="0" strike="noStrike" cap="none" spc="0" baseline="0">
                <a:solidFill>
                  <a:srgbClr val="000000"/>
                </a:solidFill>
                <a:effectLst/>
                <a:latin typeface="Helvetica"/>
                <a:ea typeface="Helvetica"/>
                <a:cs typeface="Helvetica"/>
              </a:rPr>
              <a:t>TEE SEURAAVAT</a:t>
            </a:r>
          </a:p>
          <a:p>
            <a:pPr marL="285750" indent="-285750">
              <a:lnSpc>
                <a:spcPct val="100000"/>
              </a:lnSpc>
              <a:spcBef>
                <a:spcPts val="600"/>
              </a:spcBef>
              <a:buSzPct val="85000"/>
              <a:buFont typeface=".Apple Color Emoji UI"/>
              <a:buChar char="✅"/>
            </a:pPr>
            <a:r>
              <a:rPr lang="fi" sz="1600" b="0" i="0" strike="noStrike" cap="none" spc="0" baseline="0">
                <a:solidFill>
                  <a:srgbClr val="000000"/>
                </a:solidFill>
                <a:effectLst/>
                <a:latin typeface="Helvetica"/>
                <a:ea typeface="Helvetica"/>
                <a:cs typeface="Helvetica"/>
              </a:rPr>
              <a:t>Tee suunnitelma etukäteen vikojen, konerikkojen ja vuotojen varalle</a:t>
            </a:r>
          </a:p>
          <a:p>
            <a:pPr marL="285750" indent="-285750">
              <a:lnSpc>
                <a:spcPct val="100000"/>
              </a:lnSpc>
              <a:spcBef>
                <a:spcPts val="600"/>
              </a:spcBef>
              <a:buSzPct val="85000"/>
              <a:buFont typeface=".Apple Color Emoji UI"/>
              <a:buChar char="✅"/>
            </a:pPr>
            <a:r>
              <a:rPr lang="fi" sz="1600" b="0" i="0" strike="noStrike" cap="none" spc="0" baseline="0">
                <a:solidFill>
                  <a:srgbClr val="000000"/>
                </a:solidFill>
                <a:effectLst/>
                <a:latin typeface="Helvetica"/>
                <a:ea typeface="Helvetica"/>
                <a:cs typeface="Helvetica"/>
              </a:rPr>
              <a:t>Varmista, että työympäristö on puhdas</a:t>
            </a:r>
          </a:p>
          <a:p>
            <a:pPr marL="285750" indent="-285750">
              <a:lnSpc>
                <a:spcPct val="100000"/>
              </a:lnSpc>
              <a:spcBef>
                <a:spcPts val="600"/>
              </a:spcBef>
              <a:buSzPct val="85000"/>
              <a:buFont typeface=".Apple Color Emoji UI"/>
              <a:buChar char="✅"/>
            </a:pPr>
            <a:r>
              <a:rPr lang="fi" sz="1600" b="0" i="0" strike="noStrike" cap="none" spc="0" baseline="0">
                <a:solidFill>
                  <a:srgbClr val="000000"/>
                </a:solidFill>
                <a:effectLst/>
                <a:latin typeface="Helvetica"/>
                <a:ea typeface="Helvetica"/>
                <a:cs typeface="Helvetica"/>
              </a:rPr>
              <a:t>Siivoa pölyvuodot heti</a:t>
            </a:r>
          </a:p>
          <a:p>
            <a:pPr marL="285750" indent="-285750">
              <a:lnSpc>
                <a:spcPct val="100000"/>
              </a:lnSpc>
              <a:spcBef>
                <a:spcPts val="600"/>
              </a:spcBef>
              <a:spcAft>
                <a:spcPts val="1000"/>
              </a:spcAft>
              <a:buSzPct val="85000"/>
              <a:buFont typeface=".Apple Color Emoji UI"/>
              <a:buChar char="✅"/>
            </a:pPr>
            <a:r>
              <a:rPr lang="fi" sz="1600" b="0" i="0" strike="noStrike" cap="none" spc="0" baseline="0">
                <a:solidFill>
                  <a:srgbClr val="000000"/>
                </a:solidFill>
                <a:effectLst/>
                <a:latin typeface="Helvetica"/>
                <a:ea typeface="Helvetica"/>
                <a:cs typeface="Helvetica"/>
              </a:rPr>
              <a:t>Ilmoita vahingoittuneista laitteista</a:t>
            </a:r>
          </a:p>
          <a:p>
            <a:pPr>
              <a:lnSpc>
                <a:spcPct val="100000"/>
              </a:lnSpc>
              <a:spcBef>
                <a:spcPts val="600"/>
              </a:spcBef>
            </a:pPr>
            <a:r>
              <a:rPr lang="fi" sz="1600" b="1" i="0" strike="noStrike" cap="none" spc="0" baseline="0">
                <a:solidFill>
                  <a:srgbClr val="000000"/>
                </a:solidFill>
                <a:effectLst/>
                <a:latin typeface="Helvetica"/>
                <a:ea typeface="Helvetica"/>
                <a:cs typeface="Helvetica"/>
              </a:rPr>
              <a:t>ÄLÄ TEE SEURAAVIA</a:t>
            </a:r>
          </a:p>
          <a:p>
            <a:pPr marL="285750" indent="-285750">
              <a:lnSpc>
                <a:spcPct val="100000"/>
              </a:lnSpc>
              <a:spcBef>
                <a:spcPts val="600"/>
              </a:spcBef>
              <a:buSzPct val="85000"/>
              <a:buFont typeface=".Apple Color Emoji UI"/>
              <a:buChar char="❌"/>
            </a:pPr>
            <a:r>
              <a:rPr lang="fi" sz="1600" b="0" i="0" strike="noStrike" cap="none" spc="0" baseline="0">
                <a:solidFill>
                  <a:srgbClr val="000000"/>
                </a:solidFill>
                <a:effectLst/>
                <a:latin typeface="Helvetica"/>
                <a:ea typeface="Helvetica"/>
                <a:cs typeface="Helvetica"/>
              </a:rPr>
              <a:t>Älä käytä vahingoittuneita tai liian kuluneita laitteita</a:t>
            </a:r>
          </a:p>
          <a:p>
            <a:pPr marL="285750" indent="-285750">
              <a:lnSpc>
                <a:spcPct val="100000"/>
              </a:lnSpc>
              <a:spcBef>
                <a:spcPts val="600"/>
              </a:spcBef>
              <a:buSzPct val="85000"/>
              <a:buFont typeface=".Apple Color Emoji UI"/>
              <a:buChar char="❌"/>
            </a:pPr>
            <a:r>
              <a:rPr lang="fi" sz="1600" b="0" i="0" strike="noStrike" cap="none" spc="0" baseline="0">
                <a:solidFill>
                  <a:srgbClr val="000000"/>
                </a:solidFill>
                <a:effectLst/>
                <a:latin typeface="Helvetica"/>
                <a:ea typeface="Helvetica"/>
                <a:cs typeface="Helvetica"/>
              </a:rPr>
              <a:t>Älä siivoa käyttämällä kuivaa harjaa tai paineilmaa</a:t>
            </a:r>
          </a:p>
          <a:p>
            <a:pPr marL="285750" indent="-285750">
              <a:lnSpc>
                <a:spcPct val="100000"/>
              </a:lnSpc>
              <a:spcBef>
                <a:spcPts val="600"/>
              </a:spcBef>
              <a:buSzPct val="85000"/>
              <a:buFont typeface=".Apple Color Emoji UI"/>
              <a:buChar char="❌"/>
            </a:pPr>
            <a:r>
              <a:rPr lang="fi" sz="1600" b="0" i="0" strike="noStrike" cap="none" spc="0" baseline="0">
                <a:solidFill>
                  <a:srgbClr val="FF0000"/>
                </a:solidFill>
                <a:effectLst/>
                <a:latin typeface="Helvetica"/>
                <a:ea typeface="Helvetica"/>
                <a:cs typeface="Helvetica"/>
              </a:rPr>
              <a:t>Tilaa kouluttajan tekstille – lisätietoa tarvitaan</a:t>
            </a:r>
          </a:p>
          <a:p>
            <a:pPr>
              <a:lnSpc>
                <a:spcPct val="100000"/>
              </a:lnSpc>
              <a:spcBef>
                <a:spcPts val="600"/>
              </a:spcBef>
              <a:buSzPct val="85000"/>
            </a:pPr>
            <a:endParaRPr lang="en-US"/>
          </a:p>
          <a:p>
            <a:pPr marL="285750" indent="-285750">
              <a:lnSpc>
                <a:spcPct val="100000"/>
              </a:lnSpc>
              <a:spcBef>
                <a:spcPts val="600"/>
              </a:spcBef>
              <a:buSzPct val="85000"/>
              <a:buFont typeface=".Apple Color Emoji UI"/>
              <a:buChar char="✅"/>
            </a:pPr>
            <a:endParaRPr lang="en-US"/>
          </a:p>
        </p:txBody>
      </p:sp>
    </p:spTree>
    <p:extLst>
      <p:ext uri="{BB962C8B-B14F-4D97-AF65-F5344CB8AC3E}">
        <p14:creationId xmlns:p14="http://schemas.microsoft.com/office/powerpoint/2010/main" val="135879653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custDataLst>
              <p:tags r:id="rId1"/>
            </p:custDataLst>
          </p:nvPr>
        </p:nvSpPr>
        <p:spPr/>
        <p:txBody>
          <a:bodyPr/>
          <a:lstStyle/>
          <a:p>
            <a:pPr>
              <a:lnSpc>
                <a:spcPct val="100000"/>
              </a:lnSpc>
            </a:pPr>
            <a:r>
              <a:rPr lang="fi" sz="2800" b="1" i="0" strike="noStrike" cap="none" spc="0" baseline="0">
                <a:solidFill>
                  <a:srgbClr val="F6A317"/>
                </a:solidFill>
                <a:effectLst/>
                <a:latin typeface="Helvetica"/>
                <a:ea typeface="Helvetica"/>
                <a:cs typeface="Helvetica"/>
              </a:rPr>
              <a:t>TYHJÄ DIA</a:t>
            </a: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custDataLst>
              <p:tags r:id="rId2"/>
            </p:custDataLst>
          </p:nvPr>
        </p:nvSpPr>
        <p:spPr/>
        <p:txBody>
          <a:bodyPr/>
          <a:lstStyle/>
          <a:p>
            <a:pPr>
              <a:lnSpc>
                <a:spcPts val="2400"/>
              </a:lnSpc>
            </a:pPr>
            <a:r>
              <a:rPr lang="fi" sz="1800" b="0" i="0" strike="noStrike" cap="none" spc="0" baseline="0">
                <a:solidFill>
                  <a:srgbClr val="000000"/>
                </a:solidFill>
                <a:effectLst/>
                <a:latin typeface="Helvetica"/>
                <a:ea typeface="Helvetica"/>
                <a:cs typeface="Helvetica"/>
              </a:rPr>
              <a:t>Käytä tätä diaa lisätäksesi työympäristöön ja kontekstiin räätälöityä materiaalia.</a:t>
            </a:r>
          </a:p>
          <a:p>
            <a:pPr>
              <a:lnSpc>
                <a:spcPts val="2400"/>
              </a:lnSpc>
            </a:pPr>
            <a:r>
              <a:rPr lang="fi" sz="1800" b="0" i="0" strike="noStrike" cap="none" spc="0" baseline="0">
                <a:solidFill>
                  <a:srgbClr val="000000"/>
                </a:solidFill>
                <a:effectLst/>
                <a:latin typeface="Helvetica"/>
                <a:ea typeface="Helvetica"/>
                <a:cs typeface="Helvetica"/>
              </a:rPr>
              <a:t>Vaihda kuva napsauttamalla hiiren oikeaa painiketta &gt; vaihda kuva &gt; tiedostosta</a:t>
            </a:r>
          </a:p>
          <a:p>
            <a:pPr>
              <a:lnSpc>
                <a:spcPts val="2400"/>
              </a:lnSpc>
            </a:pPr>
            <a:r>
              <a:rPr lang="fi" sz="1800" b="0" i="0" strike="noStrike" cap="none" spc="0" baseline="0">
                <a:solidFill>
                  <a:srgbClr val="000000"/>
                </a:solidFill>
                <a:effectLst/>
                <a:latin typeface="Helvetica"/>
                <a:ea typeface="Helvetica"/>
                <a:cs typeface="Helvetica"/>
              </a:rPr>
              <a:t>Lisää uusia dioja napsauttamalla ”Uusi dia” yllä olevassa valintanauhassa.</a:t>
            </a:r>
          </a:p>
        </p:txBody>
      </p:sp>
      <p:pic>
        <p:nvPicPr>
          <p:cNvPr id="5" name="Picture 4">
            <a:extLst>
              <a:ext uri="{FF2B5EF4-FFF2-40B4-BE49-F238E27FC236}">
                <a16:creationId xmlns:a16="http://schemas.microsoft.com/office/drawing/2014/main" id="{CCBA8D20-98C2-1040-9A50-289B5FCF0FF1}"/>
              </a:ext>
            </a:extLst>
          </p:cNvPr>
          <p:cNvPicPr>
            <a:picLocks noChangeAspect="1"/>
          </p:cNvPicPr>
          <p:nvPr>
            <p:custDataLst>
              <p:tags r:id="rId3"/>
            </p:custDataLst>
          </p:nvPr>
        </p:nvPicPr>
        <p:blipFill>
          <a:blip r:embed="rId6"/>
          <a:srcRect l="5438" r="16056"/>
          <a:stretch>
            <a:fillRect/>
          </a:stretch>
        </p:blipFill>
        <p:spPr>
          <a:xfrm>
            <a:off x="6592708" y="1608531"/>
            <a:ext cx="5224384" cy="4436510"/>
          </a:xfrm>
          <a:prstGeom prst="rect">
            <a:avLst/>
          </a:prstGeom>
        </p:spPr>
      </p:pic>
    </p:spTree>
    <p:extLst>
      <p:ext uri="{BB962C8B-B14F-4D97-AF65-F5344CB8AC3E}">
        <p14:creationId xmlns:p14="http://schemas.microsoft.com/office/powerpoint/2010/main" val="229500937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755A8C-0491-4D4D-B0C0-03C52FE6100C}"/>
              </a:ext>
            </a:extLst>
          </p:cNvPr>
          <p:cNvSpPr>
            <a:spLocks noGrp="1"/>
          </p:cNvSpPr>
          <p:nvPr>
            <p:ph type="body" sz="quarter" idx="10"/>
            <p:custDataLst>
              <p:tags r:id="rId1"/>
            </p:custDataLst>
          </p:nvPr>
        </p:nvSpPr>
        <p:spPr/>
        <p:txBody>
          <a:bodyPr/>
          <a:lstStyle/>
          <a:p>
            <a:pPr>
              <a:lnSpc>
                <a:spcPct val="100000"/>
              </a:lnSpc>
            </a:pPr>
            <a:r>
              <a:rPr lang="fi" sz="2800" b="1" i="0" strike="noStrike" cap="none" spc="0" baseline="0">
                <a:solidFill>
                  <a:srgbClr val="F6A317"/>
                </a:solidFill>
                <a:effectLst/>
                <a:latin typeface="Helvetica"/>
                <a:ea typeface="Helvetica"/>
                <a:cs typeface="Helvetica"/>
              </a:rPr>
              <a:t>LOPUKSI</a:t>
            </a:r>
          </a:p>
        </p:txBody>
      </p:sp>
      <p:sp>
        <p:nvSpPr>
          <p:cNvPr id="3" name="Text Placeholder 2">
            <a:extLst>
              <a:ext uri="{FF2B5EF4-FFF2-40B4-BE49-F238E27FC236}">
                <a16:creationId xmlns:a16="http://schemas.microsoft.com/office/drawing/2014/main" id="{8D1981DF-FF6D-334E-A61C-977A636291F3}"/>
              </a:ext>
            </a:extLst>
          </p:cNvPr>
          <p:cNvSpPr>
            <a:spLocks noGrp="1"/>
          </p:cNvSpPr>
          <p:nvPr>
            <p:ph type="body" sz="quarter" idx="11"/>
            <p:custDataLst>
              <p:tags r:id="rId2"/>
            </p:custDataLst>
          </p:nvPr>
        </p:nvSpPr>
        <p:spPr/>
        <p:txBody>
          <a:bodyPr anchor="t"/>
          <a:lstStyle/>
          <a:p>
            <a:pPr>
              <a:lnSpc>
                <a:spcPts val="2400"/>
              </a:lnSpc>
              <a:spcBef>
                <a:spcPts val="600"/>
              </a:spcBef>
              <a:spcAft>
                <a:spcPts val="1000"/>
              </a:spcAft>
            </a:pPr>
            <a:r>
              <a:rPr lang="fi" sz="1800" b="0" i="0" strike="noStrike" cap="none" spc="0" baseline="0" dirty="0">
                <a:solidFill>
                  <a:srgbClr val="000000"/>
                </a:solidFill>
                <a:effectLst/>
                <a:latin typeface="Helvetica"/>
                <a:ea typeface="Helvetica"/>
                <a:cs typeface="Helvetica"/>
              </a:rPr>
              <a:t>Kunnossapito-, huolto- ja korjaustyöt ovat välttämättömiä rutiinitoimenpiteitä kaikilla teollisuuden aloilla. Muista:</a:t>
            </a:r>
          </a:p>
          <a:p>
            <a:pPr marL="285750" indent="-285750">
              <a:lnSpc>
                <a:spcPts val="2400"/>
              </a:lnSpc>
              <a:spcBef>
                <a:spcPts val="600"/>
              </a:spcBef>
              <a:spcAft>
                <a:spcPts val="600"/>
              </a:spcAft>
              <a:buClr>
                <a:srgbClr val="F1B600"/>
              </a:buClr>
              <a:buSzPct val="120000"/>
              <a:buFont typeface="Wingdings" pitchFamily="2" charset="2"/>
              <a:buChar char="q"/>
            </a:pPr>
            <a:r>
              <a:rPr lang="fi" sz="1800" b="0" i="0" strike="noStrike" cap="none" spc="0" baseline="0" dirty="0">
                <a:solidFill>
                  <a:srgbClr val="000000"/>
                </a:solidFill>
                <a:effectLst/>
                <a:latin typeface="Helvetica"/>
                <a:ea typeface="Helvetica"/>
                <a:cs typeface="Helvetica"/>
              </a:rPr>
              <a:t>Tee suunnitelma etukäteen vikojen, konerikkojen ja vuotojen varalle</a:t>
            </a:r>
          </a:p>
          <a:p>
            <a:pPr marL="285750" indent="-285750">
              <a:lnSpc>
                <a:spcPts val="2400"/>
              </a:lnSpc>
              <a:spcBef>
                <a:spcPts val="600"/>
              </a:spcBef>
              <a:spcAft>
                <a:spcPts val="600"/>
              </a:spcAft>
              <a:buClr>
                <a:srgbClr val="F1B600"/>
              </a:buClr>
              <a:buSzPct val="120000"/>
              <a:buFont typeface="Wingdings" pitchFamily="2" charset="2"/>
              <a:buChar char="q"/>
            </a:pPr>
            <a:r>
              <a:rPr lang="fi" sz="1800" b="0" i="0" strike="noStrike" cap="none" spc="0" baseline="0" dirty="0">
                <a:solidFill>
                  <a:srgbClr val="000000"/>
                </a:solidFill>
                <a:effectLst/>
                <a:latin typeface="Helvetica"/>
                <a:ea typeface="Helvetica"/>
                <a:cs typeface="Helvetica"/>
              </a:rPr>
              <a:t>Pidä työympäristö puhtaana ja huolehdi ilmanvaihdosta </a:t>
            </a:r>
          </a:p>
          <a:p>
            <a:pPr marL="285750" indent="-285750">
              <a:lnSpc>
                <a:spcPts val="2400"/>
              </a:lnSpc>
              <a:spcBef>
                <a:spcPts val="600"/>
              </a:spcBef>
              <a:spcAft>
                <a:spcPts val="600"/>
              </a:spcAft>
              <a:buClr>
                <a:srgbClr val="F1B600"/>
              </a:buClr>
              <a:buSzPct val="120000"/>
              <a:buFont typeface="Wingdings" pitchFamily="2" charset="2"/>
              <a:buChar char="q"/>
            </a:pPr>
            <a:r>
              <a:rPr lang="fi" sz="1800" b="0" i="0" strike="noStrike" cap="none" spc="0" baseline="0" dirty="0">
                <a:solidFill>
                  <a:srgbClr val="000000"/>
                </a:solidFill>
                <a:effectLst/>
                <a:latin typeface="Helvetica"/>
                <a:ea typeface="Helvetica"/>
                <a:cs typeface="Helvetica"/>
              </a:rPr>
              <a:t>Varo muita vaaroja työpaikalla</a:t>
            </a:r>
          </a:p>
          <a:p>
            <a:pPr marL="285750" indent="-285750">
              <a:lnSpc>
                <a:spcPts val="2400"/>
              </a:lnSpc>
              <a:spcBef>
                <a:spcPts val="600"/>
              </a:spcBef>
              <a:spcAft>
                <a:spcPts val="600"/>
              </a:spcAft>
              <a:buClr>
                <a:srgbClr val="F1B600"/>
              </a:buClr>
              <a:buSzPct val="120000"/>
              <a:buFont typeface="Wingdings" pitchFamily="2" charset="2"/>
              <a:buChar char="q"/>
            </a:pPr>
            <a:r>
              <a:rPr lang="fi" sz="1800" b="0" i="0" strike="noStrike" cap="none" spc="0" baseline="0" dirty="0">
                <a:solidFill>
                  <a:srgbClr val="FF0000"/>
                </a:solidFill>
                <a:effectLst/>
                <a:latin typeface="Helvetica"/>
                <a:ea typeface="Helvetica"/>
                <a:cs typeface="Helvetica"/>
              </a:rPr>
              <a:t>Kouluttaja voi lisätä kontekstiin sopivia loppuhuomioita</a:t>
            </a:r>
          </a:p>
          <a:p>
            <a:pPr marL="285750" indent="-285750">
              <a:lnSpc>
                <a:spcPts val="2400"/>
              </a:lnSpc>
              <a:spcBef>
                <a:spcPts val="600"/>
              </a:spcBef>
              <a:spcAft>
                <a:spcPts val="600"/>
              </a:spcAft>
              <a:buClr>
                <a:srgbClr val="F1B600"/>
              </a:buClr>
              <a:buSzPct val="120000"/>
              <a:buFont typeface="Wingdings" pitchFamily="2" charset="2"/>
              <a:buChar char="q"/>
            </a:pPr>
            <a:endParaRPr lang="en-GB" sz="1800" dirty="0"/>
          </a:p>
          <a:p>
            <a:pPr marL="285750" indent="-285750">
              <a:lnSpc>
                <a:spcPts val="2400"/>
              </a:lnSpc>
              <a:spcBef>
                <a:spcPts val="600"/>
              </a:spcBef>
              <a:spcAft>
                <a:spcPts val="600"/>
              </a:spcAft>
              <a:buClr>
                <a:srgbClr val="F1B600"/>
              </a:buClr>
              <a:buSzPct val="120000"/>
              <a:buFont typeface="Wingdings" pitchFamily="2" charset="2"/>
              <a:buChar char="q"/>
            </a:pPr>
            <a:endParaRPr lang="en-GB" sz="1800" dirty="0"/>
          </a:p>
          <a:p>
            <a:pPr marL="285750" indent="-285750">
              <a:lnSpc>
                <a:spcPts val="2400"/>
              </a:lnSpc>
              <a:spcBef>
                <a:spcPts val="600"/>
              </a:spcBef>
              <a:spcAft>
                <a:spcPts val="600"/>
              </a:spcAft>
              <a:buClr>
                <a:srgbClr val="F1B600"/>
              </a:buClr>
              <a:buSzPct val="120000"/>
              <a:buFont typeface="Wingdings" pitchFamily="2" charset="2"/>
              <a:buChar char="q"/>
            </a:pPr>
            <a:endParaRPr lang="en-GB" sz="1800" dirty="0"/>
          </a:p>
          <a:p>
            <a:pPr marL="285750" indent="-285750">
              <a:lnSpc>
                <a:spcPts val="2400"/>
              </a:lnSpc>
              <a:spcBef>
                <a:spcPts val="600"/>
              </a:spcBef>
              <a:spcAft>
                <a:spcPts val="600"/>
              </a:spcAft>
              <a:buClr>
                <a:srgbClr val="F1B600"/>
              </a:buClr>
              <a:buSzPct val="120000"/>
              <a:buFont typeface="Wingdings" pitchFamily="2" charset="2"/>
              <a:buChar char="q"/>
            </a:pPr>
            <a:endParaRPr lang="en-GB" sz="1800" dirty="0"/>
          </a:p>
          <a:p>
            <a:pPr marL="285750" indent="-285750">
              <a:lnSpc>
                <a:spcPts val="2400"/>
              </a:lnSpc>
              <a:spcBef>
                <a:spcPts val="600"/>
              </a:spcBef>
              <a:spcAft>
                <a:spcPts val="600"/>
              </a:spcAft>
              <a:buClr>
                <a:srgbClr val="F1B600"/>
              </a:buClr>
              <a:buSzPct val="120000"/>
              <a:buFont typeface="Wingdings" pitchFamily="2" charset="2"/>
              <a:buChar char="q"/>
            </a:pPr>
            <a:endParaRPr lang="en-GB" sz="1800" dirty="0"/>
          </a:p>
          <a:p>
            <a:pPr>
              <a:lnSpc>
                <a:spcPts val="2400"/>
              </a:lnSpc>
            </a:pPr>
            <a:endParaRPr lang="en-US" sz="1800" dirty="0"/>
          </a:p>
        </p:txBody>
      </p:sp>
      <p:pic>
        <p:nvPicPr>
          <p:cNvPr id="5" name="Picture 4">
            <a:extLst>
              <a:ext uri="{FF2B5EF4-FFF2-40B4-BE49-F238E27FC236}">
                <a16:creationId xmlns:a16="http://schemas.microsoft.com/office/drawing/2014/main" id="{0B390723-ECD8-4745-934F-06F7A23C5080}"/>
              </a:ext>
            </a:extLst>
          </p:cNvPr>
          <p:cNvPicPr>
            <a:picLocks noChangeAspect="1"/>
          </p:cNvPicPr>
          <p:nvPr>
            <p:custDataLst>
              <p:tags r:id="rId3"/>
            </p:custDataLst>
          </p:nvPr>
        </p:nvPicPr>
        <p:blipFill>
          <a:blip r:embed="rId6"/>
          <a:stretch>
            <a:fillRect/>
          </a:stretch>
        </p:blipFill>
        <p:spPr>
          <a:xfrm>
            <a:off x="7287256" y="1365250"/>
            <a:ext cx="4127500" cy="4127500"/>
          </a:xfrm>
          <a:prstGeom prst="rect">
            <a:avLst/>
          </a:prstGeom>
        </p:spPr>
      </p:pic>
    </p:spTree>
    <p:extLst>
      <p:ext uri="{BB962C8B-B14F-4D97-AF65-F5344CB8AC3E}">
        <p14:creationId xmlns:p14="http://schemas.microsoft.com/office/powerpoint/2010/main" val="89303260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040799-38CC-024D-885F-40D009CA9E71}"/>
              </a:ext>
            </a:extLst>
          </p:cNvPr>
          <p:cNvSpPr>
            <a:spLocks noGrp="1"/>
          </p:cNvSpPr>
          <p:nvPr>
            <p:ph type="body" sz="quarter" idx="10"/>
            <p:custDataLst>
              <p:tags r:id="rId1"/>
            </p:custDataLst>
          </p:nvPr>
        </p:nvSpPr>
        <p:spPr/>
        <p:txBody>
          <a:bodyPr/>
          <a:lstStyle/>
          <a:p>
            <a:pPr>
              <a:lnSpc>
                <a:spcPct val="100000"/>
              </a:lnSpc>
            </a:pPr>
            <a:r>
              <a:rPr lang="fi" sz="2800" b="1" i="0" strike="noStrike" cap="none" spc="0" baseline="0">
                <a:solidFill>
                  <a:srgbClr val="F6A317"/>
                </a:solidFill>
                <a:effectLst/>
                <a:latin typeface="Helvetica"/>
                <a:ea typeface="Helvetica"/>
                <a:cs typeface="Helvetica"/>
              </a:rPr>
              <a:t>LISÄÄ OPPIMATERIAALEJA</a:t>
            </a:r>
          </a:p>
        </p:txBody>
      </p:sp>
      <p:sp>
        <p:nvSpPr>
          <p:cNvPr id="3" name="Text Placeholder 2">
            <a:extLst>
              <a:ext uri="{FF2B5EF4-FFF2-40B4-BE49-F238E27FC236}">
                <a16:creationId xmlns:a16="http://schemas.microsoft.com/office/drawing/2014/main" id="{E4F07BA6-6CD5-BD44-A586-339407333047}"/>
              </a:ext>
            </a:extLst>
          </p:cNvPr>
          <p:cNvSpPr>
            <a:spLocks noGrp="1"/>
          </p:cNvSpPr>
          <p:nvPr>
            <p:ph type="body" sz="quarter" idx="11"/>
            <p:custDataLst>
              <p:tags r:id="rId2"/>
            </p:custDataLst>
          </p:nvPr>
        </p:nvSpPr>
        <p:spPr/>
        <p:txBody>
          <a:bodyPr/>
          <a:lstStyle/>
          <a:p>
            <a:pPr marL="285750" indent="-285750">
              <a:lnSpc>
                <a:spcPts val="2300"/>
              </a:lnSpc>
              <a:spcBef>
                <a:spcPts val="600"/>
              </a:spcBef>
              <a:spcAft>
                <a:spcPts val="600"/>
              </a:spcAft>
              <a:buSzPct val="130000"/>
              <a:buFont typeface="Arial" panose="020B0604020202020204" pitchFamily="34" charset="0"/>
              <a:buChar char="•"/>
            </a:pPr>
            <a:r>
              <a:rPr lang="fi" sz="1600" b="0" i="0" strike="noStrike" cap="none" spc="0" baseline="0">
                <a:solidFill>
                  <a:srgbClr val="000000"/>
                </a:solidFill>
                <a:effectLst/>
                <a:latin typeface="Helvetica"/>
                <a:ea typeface="Helvetica"/>
                <a:cs typeface="Helvetica"/>
                <a:hlinkClick r:id="rId7" history="0"/>
              </a:rPr>
              <a:t>Hyvä käytäntö kunnossapito-, huolto- ja korjaustöihin (Työohje 2.1.14)</a:t>
            </a:r>
          </a:p>
          <a:p>
            <a:pPr marL="285750" indent="-285750">
              <a:lnSpc>
                <a:spcPts val="2300"/>
              </a:lnSpc>
              <a:spcBef>
                <a:spcPts val="600"/>
              </a:spcBef>
              <a:spcAft>
                <a:spcPts val="600"/>
              </a:spcAft>
              <a:buSzPct val="130000"/>
              <a:buFont typeface="Arial" panose="020B0604020202020204" pitchFamily="34" charset="0"/>
              <a:buChar char="•"/>
            </a:pPr>
            <a:r>
              <a:rPr lang="fi" sz="1600" b="0" i="0" strike="noStrike" cap="none" spc="0" baseline="0">
                <a:solidFill>
                  <a:srgbClr val="000000"/>
                </a:solidFill>
                <a:effectLst/>
                <a:latin typeface="Helvetica"/>
                <a:ea typeface="Helvetica"/>
                <a:cs typeface="Helvetica"/>
                <a:hlinkClick r:id="rId8" history="0"/>
              </a:rPr>
              <a:t>NEPSI Hyvä käytäntö -opas</a:t>
            </a:r>
          </a:p>
          <a:p>
            <a:pPr marL="285750" indent="-285750">
              <a:lnSpc>
                <a:spcPts val="2300"/>
              </a:lnSpc>
              <a:spcBef>
                <a:spcPts val="600"/>
              </a:spcBef>
              <a:spcAft>
                <a:spcPts val="600"/>
              </a:spcAft>
              <a:buSzPct val="130000"/>
              <a:buFont typeface="Arial" panose="020B0604020202020204" pitchFamily="34" charset="0"/>
              <a:buChar char="•"/>
            </a:pPr>
            <a:r>
              <a:rPr lang="fi" sz="1600" b="0" i="0" strike="noStrike" cap="none" spc="0" baseline="0">
                <a:solidFill>
                  <a:srgbClr val="000000"/>
                </a:solidFill>
                <a:effectLst/>
                <a:latin typeface="Helvetica"/>
                <a:ea typeface="Helvetica"/>
                <a:cs typeface="Helvetica"/>
                <a:hlinkClick r:id="rId9" history="0"/>
              </a:rPr>
              <a:t>NEPSI Opas PK-yrityksille</a:t>
            </a:r>
          </a:p>
        </p:txBody>
      </p:sp>
      <p:sp>
        <p:nvSpPr>
          <p:cNvPr id="4" name="Rounded Rectangle 3">
            <a:extLst>
              <a:ext uri="{FF2B5EF4-FFF2-40B4-BE49-F238E27FC236}">
                <a16:creationId xmlns:a16="http://schemas.microsoft.com/office/drawing/2014/main" id="{7F0A6CEB-33FF-294B-BA7A-26C4179A6FCB}"/>
              </a:ext>
            </a:extLst>
          </p:cNvPr>
          <p:cNvSpPr/>
          <p:nvPr>
            <p:custDataLst>
              <p:tags r:id="rId3"/>
            </p:custDataLst>
          </p:nvPr>
        </p:nvSpPr>
        <p:spPr>
          <a:xfrm>
            <a:off x="957262" y="5159235"/>
            <a:ext cx="10144125" cy="655778"/>
          </a:xfrm>
          <a:prstGeom prst="roundRect">
            <a:avLst/>
          </a:prstGeom>
          <a:noFill/>
          <a:ln>
            <a:solidFill>
              <a:srgbClr val="F6A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5" name="Rectangle 4">
            <a:extLst>
              <a:ext uri="{FF2B5EF4-FFF2-40B4-BE49-F238E27FC236}">
                <a16:creationId xmlns:a16="http://schemas.microsoft.com/office/drawing/2014/main" id="{2A97588B-762C-B645-AB24-44A7631A33F5}"/>
              </a:ext>
            </a:extLst>
          </p:cNvPr>
          <p:cNvSpPr/>
          <p:nvPr>
            <p:custDataLst>
              <p:tags r:id="rId4"/>
            </p:custDataLst>
          </p:nvPr>
        </p:nvSpPr>
        <p:spPr>
          <a:xfrm>
            <a:off x="1031302" y="5260551"/>
            <a:ext cx="10022946" cy="441788"/>
          </a:xfrm>
          <a:prstGeom prst="rect">
            <a:avLst/>
          </a:prstGeom>
          <a:noFill/>
          <a:ln>
            <a:noFill/>
          </a:ln>
        </p:spPr>
        <p:txBody>
          <a:bodyPr wrap="square" anchor="ctr">
            <a:spAutoFit/>
          </a:bodyPr>
          <a:lstStyle/>
          <a:p>
            <a:pPr>
              <a:lnSpc>
                <a:spcPts val="3000"/>
              </a:lnSpc>
              <a:spcBef>
                <a:spcPts val="1200"/>
              </a:spcBef>
              <a:spcAft>
                <a:spcPts val="1200"/>
              </a:spcAft>
              <a:buSzPct val="130000"/>
            </a:pPr>
            <a:r>
              <a:rPr lang="fi" b="0" i="0" strike="noStrike" cap="none" spc="0" baseline="0" dirty="0">
                <a:solidFill>
                  <a:srgbClr val="000000"/>
                </a:solidFill>
                <a:effectLst/>
                <a:latin typeface="Calibri"/>
                <a:ea typeface="Calibri"/>
                <a:cs typeface="Calibri"/>
              </a:rPr>
              <a:t>Vieraile </a:t>
            </a:r>
            <a:r>
              <a:rPr lang="fi" b="1" i="0" strike="noStrike" cap="none" spc="0" baseline="0" dirty="0">
                <a:solidFill>
                  <a:srgbClr val="000000"/>
                </a:solidFill>
                <a:effectLst/>
                <a:latin typeface="Calibri"/>
                <a:ea typeface="Calibri"/>
                <a:cs typeface="Calibri"/>
              </a:rPr>
              <a:t>NEPSI:n e-oppimisalustalla</a:t>
            </a:r>
            <a:r>
              <a:rPr lang="fi" b="0" i="0" strike="noStrike" cap="none" spc="0" baseline="0" dirty="0">
                <a:solidFill>
                  <a:srgbClr val="000000"/>
                </a:solidFill>
                <a:effectLst/>
                <a:latin typeface="Calibri"/>
                <a:ea typeface="Calibri"/>
                <a:cs typeface="Calibri"/>
              </a:rPr>
              <a:t> osoitteessa </a:t>
            </a:r>
            <a:r>
              <a:rPr lang="fi" b="0" i="0" strike="noStrike" cap="none" spc="0" baseline="0" dirty="0">
                <a:solidFill>
                  <a:srgbClr val="000000"/>
                </a:solidFill>
                <a:effectLst/>
                <a:latin typeface="Calibri"/>
                <a:ea typeface="Calibri"/>
                <a:cs typeface="Calibri"/>
                <a:hlinkClick r:id="rId10" history="0"/>
              </a:rPr>
              <a:t>training.nepsi.eu</a:t>
            </a:r>
            <a:r>
              <a:rPr lang="fi" b="0" i="0" strike="noStrike" cap="none" spc="0" baseline="0" dirty="0">
                <a:solidFill>
                  <a:srgbClr val="000000"/>
                </a:solidFill>
                <a:effectLst/>
                <a:latin typeface="Calibri"/>
                <a:ea typeface="Calibri"/>
                <a:cs typeface="Calibri"/>
              </a:rPr>
              <a:t> ja löydä lisää oppimateriaalia RCS:stä</a:t>
            </a:r>
          </a:p>
        </p:txBody>
      </p:sp>
    </p:spTree>
    <p:extLst>
      <p:ext uri="{BB962C8B-B14F-4D97-AF65-F5344CB8AC3E}">
        <p14:creationId xmlns:p14="http://schemas.microsoft.com/office/powerpoint/2010/main" val="220426247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fi-FI" sz="2800" dirty="0"/>
              <a:t>JOHDANTO (KOULUTTAJALLE)</a:t>
            </a:r>
          </a:p>
        </p:txBody>
      </p:sp>
      <p:sp>
        <p:nvSpPr>
          <p:cNvPr id="3" name="Text Placeholder 2">
            <a:extLst>
              <a:ext uri="{FF2B5EF4-FFF2-40B4-BE49-F238E27FC236}">
                <a16:creationId xmlns:a16="http://schemas.microsoft.com/office/drawing/2014/main" id="{778F63C9-1C70-4F4D-9234-7DEE4FC33B21}"/>
              </a:ext>
            </a:extLst>
          </p:cNvPr>
          <p:cNvSpPr>
            <a:spLocks noGrp="1"/>
          </p:cNvSpPr>
          <p:nvPr>
            <p:ph type="body" sz="quarter" idx="11"/>
          </p:nvPr>
        </p:nvSpPr>
        <p:spPr/>
        <p:txBody>
          <a:bodyPr anchor="t"/>
          <a:lstStyle/>
          <a:p>
            <a:pPr>
              <a:lnSpc>
                <a:spcPts val="2400"/>
              </a:lnSpc>
            </a:pPr>
            <a:r>
              <a:rPr lang="fi-FI" sz="1800" dirty="0">
                <a:latin typeface="Helvetica"/>
                <a:cs typeface="Helvetica"/>
              </a:rPr>
              <a:t>NEPSI on kehittänyt koulutusmateriaaleja osaksi NEPSI:n Hyvän käytännön toteuttamisen koulutusvaihetta.</a:t>
            </a:r>
          </a:p>
          <a:p>
            <a:pPr>
              <a:lnSpc>
                <a:spcPts val="2400"/>
              </a:lnSpc>
            </a:pPr>
            <a:r>
              <a:rPr lang="fi-FI" sz="1800" dirty="0">
                <a:latin typeface="Helvetica"/>
                <a:cs typeface="Helvetica"/>
              </a:rPr>
              <a:t>Kukin PowerPoint-koulutuspaketti kattaa aiheen, joka on hyödyllinen kaikilta sellaisilta aloilta tuleville työntekilöille, joilla käsitellään kiteistä piidioksidia sisältäviä materiaaleja. Koulutuspaketeissa on tietoa kuhunkin aiheeseen liittyvistä pölylle altistumisen aiheuttamista riskeistä sekä hyvistä käytännöistä ja toimista, joilla riskejä voidaan vähentää. Koulutuksen tarkoituksena on antaa työntekijöille tietoa siitä, miten he voivat toteuttaa varotoimia tehokkaasti ja vähentää siten altistumistaan hengitettävälle piidioksidille (RCS) työpaikalla.</a:t>
            </a:r>
          </a:p>
          <a:p>
            <a:pPr>
              <a:lnSpc>
                <a:spcPts val="2400"/>
              </a:lnSpc>
            </a:pPr>
            <a:r>
              <a:rPr lang="fi-FI" sz="1800" dirty="0">
                <a:latin typeface="Helvetica"/>
                <a:cs typeface="Helvetica"/>
              </a:rPr>
              <a:t>Käytä tyhjää templaattia ja korvaa väliaikaiset tekstit omillasi lisätäksesi tietoa tähän koulutuspakettiin tarvittaessa.</a:t>
            </a:r>
          </a:p>
        </p:txBody>
      </p:sp>
    </p:spTree>
    <p:extLst>
      <p:ext uri="{BB962C8B-B14F-4D97-AF65-F5344CB8AC3E}">
        <p14:creationId xmlns:p14="http://schemas.microsoft.com/office/powerpoint/2010/main" val="293433553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fi" sz="2800" b="1" i="0" strike="noStrike" cap="none" spc="0" baseline="0">
                <a:solidFill>
                  <a:srgbClr val="F6A317"/>
                </a:solidFill>
                <a:effectLst/>
                <a:latin typeface="Helvetica"/>
                <a:ea typeface="Helvetica"/>
                <a:cs typeface="Helvetica"/>
              </a:rPr>
              <a:t>HUOMIOITAVAA</a:t>
            </a:r>
          </a:p>
        </p:txBody>
      </p:sp>
      <p:sp>
        <p:nvSpPr>
          <p:cNvPr id="7" name="Text Placeholder 2">
            <a:extLst>
              <a:ext uri="{FF2B5EF4-FFF2-40B4-BE49-F238E27FC236}">
                <a16:creationId xmlns:a16="http://schemas.microsoft.com/office/drawing/2014/main" id="{11EB7C82-4052-B846-89A4-42945DBEBA56}"/>
              </a:ext>
            </a:extLst>
          </p:cNvPr>
          <p:cNvSpPr txBox="1">
            <a:spLocks noGrp="1"/>
          </p:cNvSpPr>
          <p:nvPr>
            <p:ph type="body" sz="quarter" idx="11"/>
          </p:nvPr>
        </p:nvSpPr>
        <p:spPr>
          <a:prstGeom prst="rect">
            <a:avLst/>
          </a:prstGeom>
        </p:spPr>
        <p:txBody>
          <a:bodyPr/>
          <a:lstStyle>
            <a:lvl1pPr marL="0" indent="0" algn="l" defTabSz="914400" rtl="0" eaLnBrk="1" latinLnBrk="0" hangingPunct="1">
              <a:lnSpc>
                <a:spcPct val="90000"/>
              </a:lnSpc>
              <a:spcBef>
                <a:spcPts val="1000"/>
              </a:spcBef>
              <a:buFontTx/>
              <a:buNone/>
              <a:defRPr sz="1400" b="0" i="0" kern="1200">
                <a:solidFill>
                  <a:schemeClr val="bg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00"/>
              </a:lnSpc>
            </a:pPr>
            <a:r>
              <a:rPr lang="fi" sz="1800" b="0" i="0" strike="noStrike" cap="none" spc="0" baseline="0">
                <a:solidFill>
                  <a:srgbClr val="000000"/>
                </a:solidFill>
                <a:effectLst/>
                <a:latin typeface="Helvetica"/>
                <a:ea typeface="Helvetica"/>
                <a:cs typeface="Helvetica"/>
              </a:rPr>
              <a:t>Tässä PowerPoint-koulutuksessa esitetty tieto on luonteeltaan neuvoa-antavaa ja sisällöltään informatiivista. Tässä esitetty tieto ei ole standardi eikä asetus, eikä se aseta mitään uusia laillisia velvoitteita tai muuta voimassa olevia terveydenhuoltoon liittyvien lakien tai käytänteiden määrittämiä velvoitteita.</a:t>
            </a:r>
          </a:p>
        </p:txBody>
      </p:sp>
    </p:spTree>
    <p:extLst>
      <p:ext uri="{BB962C8B-B14F-4D97-AF65-F5344CB8AC3E}">
        <p14:creationId xmlns:p14="http://schemas.microsoft.com/office/powerpoint/2010/main" val="335807317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393A7-7F64-45CE-B402-5FAFC6475E47}"/>
              </a:ext>
            </a:extLst>
          </p:cNvPr>
          <p:cNvSpPr>
            <a:spLocks noGrp="1"/>
          </p:cNvSpPr>
          <p:nvPr>
            <p:ph type="body" sz="quarter" idx="10"/>
          </p:nvPr>
        </p:nvSpPr>
        <p:spPr/>
        <p:txBody>
          <a:bodyPr/>
          <a:lstStyle/>
          <a:p>
            <a:pPr>
              <a:lnSpc>
                <a:spcPct val="100000"/>
              </a:lnSpc>
            </a:pPr>
            <a:r>
              <a:rPr lang="fi" sz="2800" b="1" i="0" strike="noStrike" cap="none" spc="0" baseline="0">
                <a:solidFill>
                  <a:srgbClr val="F6A317"/>
                </a:solidFill>
                <a:effectLst/>
                <a:latin typeface="Helvetica"/>
                <a:ea typeface="Helvetica"/>
                <a:cs typeface="Helvetica"/>
              </a:rPr>
              <a:t>JOHDANTO</a:t>
            </a:r>
          </a:p>
        </p:txBody>
      </p:sp>
      <p:sp>
        <p:nvSpPr>
          <p:cNvPr id="3" name="Text Placeholder 2">
            <a:extLst>
              <a:ext uri="{FF2B5EF4-FFF2-40B4-BE49-F238E27FC236}">
                <a16:creationId xmlns:a16="http://schemas.microsoft.com/office/drawing/2014/main" id="{2A7895A4-A370-4F49-96A1-B01D9EBAEF69}"/>
              </a:ext>
            </a:extLst>
          </p:cNvPr>
          <p:cNvSpPr>
            <a:spLocks noGrp="1"/>
          </p:cNvSpPr>
          <p:nvPr>
            <p:ph type="body" sz="quarter" idx="11"/>
          </p:nvPr>
        </p:nvSpPr>
        <p:spPr/>
        <p:txBody>
          <a:bodyPr/>
          <a:lstStyle/>
          <a:p>
            <a:pPr>
              <a:lnSpc>
                <a:spcPts val="2400"/>
              </a:lnSpc>
              <a:spcAft>
                <a:spcPts val="1000"/>
              </a:spcAft>
            </a:pPr>
            <a:r>
              <a:rPr lang="fi" sz="1800" b="1" i="0" strike="noStrike" cap="none" spc="0" baseline="0">
                <a:solidFill>
                  <a:srgbClr val="000000"/>
                </a:solidFill>
                <a:effectLst/>
                <a:latin typeface="Helvetica"/>
                <a:ea typeface="Helvetica"/>
                <a:cs typeface="Helvetica"/>
              </a:rPr>
              <a:t>Etusijalla on oppia suojautumaan työperäisiltä vaaroilta terveydelle.</a:t>
            </a:r>
          </a:p>
          <a:p>
            <a:pPr>
              <a:lnSpc>
                <a:spcPts val="2400"/>
              </a:lnSpc>
            </a:pPr>
            <a:r>
              <a:rPr lang="fi" sz="1800" b="0" i="0" strike="noStrike" cap="none" spc="0" baseline="0">
                <a:solidFill>
                  <a:srgbClr val="000000"/>
                </a:solidFill>
                <a:effectLst/>
                <a:latin typeface="Helvetica"/>
                <a:ea typeface="Helvetica"/>
                <a:cs typeface="Helvetica"/>
              </a:rPr>
              <a:t>Tässä PowerPoint-koulutuksessa opit seuraavista asioista:</a:t>
            </a:r>
          </a:p>
          <a:p>
            <a:pPr marL="285750" indent="-285750">
              <a:lnSpc>
                <a:spcPts val="2400"/>
              </a:lnSpc>
              <a:buFont typeface="Arial" panose="020B0604020202020204" pitchFamily="34" charset="0"/>
              <a:buChar char="•"/>
            </a:pPr>
            <a:r>
              <a:rPr lang="fi" sz="1800" b="0" i="0" strike="noStrike" cap="none" spc="0" baseline="0">
                <a:solidFill>
                  <a:srgbClr val="000000"/>
                </a:solidFill>
                <a:effectLst/>
                <a:latin typeface="Helvetica"/>
                <a:ea typeface="Helvetica"/>
                <a:cs typeface="Helvetica"/>
              </a:rPr>
              <a:t>Miten minimoidaan altistus haitalliselle hengitettävälle kiteiselle piidioksidille (RCS) kunnossapito-, huolto- tai korjaustöissä.</a:t>
            </a:r>
          </a:p>
          <a:p>
            <a:pPr marL="285750" indent="-285750">
              <a:lnSpc>
                <a:spcPts val="2400"/>
              </a:lnSpc>
              <a:buFont typeface="Arial" panose="020B0604020202020204" pitchFamily="34" charset="0"/>
              <a:buChar char="•"/>
            </a:pPr>
            <a:r>
              <a:rPr lang="fi" sz="1800" b="0" i="0" strike="noStrike" cap="none" spc="0" baseline="0">
                <a:solidFill>
                  <a:srgbClr val="000000"/>
                </a:solidFill>
                <a:effectLst/>
                <a:latin typeface="Helvetica"/>
                <a:ea typeface="Helvetica"/>
                <a:cs typeface="Helvetica"/>
              </a:rPr>
              <a:t>Muut vaarat työpaikalla</a:t>
            </a:r>
          </a:p>
          <a:p>
            <a:pPr marL="285750" indent="-285750">
              <a:lnSpc>
                <a:spcPts val="2400"/>
              </a:lnSpc>
              <a:buFont typeface="Arial" panose="020B0604020202020204" pitchFamily="34" charset="0"/>
              <a:buChar char="•"/>
            </a:pPr>
            <a:r>
              <a:rPr lang="fi" sz="1800" b="0" i="0" strike="noStrike" cap="none" spc="0" baseline="0">
                <a:solidFill>
                  <a:srgbClr val="FF0000"/>
                </a:solidFill>
                <a:effectLst/>
                <a:latin typeface="Helvetica"/>
                <a:ea typeface="Helvetica"/>
                <a:cs typeface="Helvetica"/>
              </a:rPr>
              <a:t>Tilaa kouluttajan tekstille – jos olet lisännyt oman dian, lisää tähän lyhyt kuvaus materiaalista</a:t>
            </a:r>
          </a:p>
          <a:p>
            <a:pPr marL="285750" indent="-285750">
              <a:lnSpc>
                <a:spcPts val="2400"/>
              </a:lnSpc>
              <a:buFont typeface="Arial" panose="020B0604020202020204" pitchFamily="34" charset="0"/>
              <a:buChar char="•"/>
            </a:pPr>
            <a:endParaRPr lang="en-US" sz="1800"/>
          </a:p>
        </p:txBody>
      </p:sp>
      <p:pic>
        <p:nvPicPr>
          <p:cNvPr id="1027" name="Picture 3" descr="page1image1800773776">
            <a:extLst>
              <a:ext uri="{FF2B5EF4-FFF2-40B4-BE49-F238E27FC236}">
                <a16:creationId xmlns:a16="http://schemas.microsoft.com/office/drawing/2014/main" id="{F193EC80-B5EB-7840-8854-22197ACED089}"/>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0" y="0"/>
            <a:ext cx="6858000" cy="25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Placeholder 7">
            <a:extLst>
              <a:ext uri="{FF2B5EF4-FFF2-40B4-BE49-F238E27FC236}">
                <a16:creationId xmlns:a16="http://schemas.microsoft.com/office/drawing/2014/main" id="{E598D708-AE9F-F74E-B43E-1F73CD50AB5C}"/>
              </a:ext>
            </a:extLst>
          </p:cNvPr>
          <p:cNvPicPr>
            <a:picLocks noGrp="1" noChangeAspect="1"/>
          </p:cNvPicPr>
          <p:nvPr>
            <p:ph type="pic" sz="quarter" idx="12"/>
          </p:nvPr>
        </p:nvPicPr>
        <p:blipFill>
          <a:blip r:embed="rId4"/>
          <a:srcRect l="10796" r="10796"/>
          <a:stretch>
            <a:fillRect/>
          </a:stretch>
        </p:blipFill>
        <p:spPr>
          <a:prstGeom prst="rect">
            <a:avLst/>
          </a:prstGeom>
        </p:spPr>
      </p:pic>
    </p:spTree>
    <p:extLst>
      <p:ext uri="{BB962C8B-B14F-4D97-AF65-F5344CB8AC3E}">
        <p14:creationId xmlns:p14="http://schemas.microsoft.com/office/powerpoint/2010/main" val="160604662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nvPr>
        </p:nvSpPr>
        <p:spPr>
          <a:xfrm>
            <a:off x="777244" y="1640901"/>
            <a:ext cx="4484341" cy="1043870"/>
          </a:xfrm>
        </p:spPr>
        <p:txBody>
          <a:bodyPr lIns="91440" tIns="45720" rIns="91440" bIns="45720" anchor="t"/>
          <a:lstStyle/>
          <a:p>
            <a:pPr>
              <a:lnSpc>
                <a:spcPct val="100000"/>
              </a:lnSpc>
            </a:pPr>
            <a:r>
              <a:rPr lang="fi" sz="2800" dirty="0">
                <a:latin typeface="Helvetica"/>
                <a:ea typeface="Helvetica"/>
                <a:cs typeface="Helvetica"/>
              </a:rPr>
              <a:t>PÖLYNHALLINTA-MENETELMÄT</a:t>
            </a:r>
            <a:endParaRPr lang="fi" sz="2800" b="1" i="0" strike="noStrike" cap="none" spc="0" baseline="0" dirty="0">
              <a:solidFill>
                <a:srgbClr val="F6A317"/>
              </a:solidFill>
              <a:effectLst/>
              <a:latin typeface="Helvetica"/>
              <a:ea typeface="Helvetica"/>
              <a:cs typeface="Helvetica"/>
            </a:endParaRP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nvPr>
        </p:nvSpPr>
        <p:spPr>
          <a:xfrm>
            <a:off x="777243" y="2719864"/>
            <a:ext cx="4594857" cy="3682369"/>
          </a:xfrm>
        </p:spPr>
        <p:txBody>
          <a:bodyPr/>
          <a:lstStyle/>
          <a:p>
            <a:pPr>
              <a:lnSpc>
                <a:spcPts val="2400"/>
              </a:lnSpc>
            </a:pPr>
            <a:r>
              <a:rPr lang="fi" sz="1800" b="0" i="0" strike="noStrike" cap="none" spc="0" baseline="0" dirty="0">
                <a:solidFill>
                  <a:srgbClr val="000000"/>
                </a:solidFill>
                <a:effectLst/>
                <a:latin typeface="Helvetica"/>
                <a:ea typeface="Helvetica"/>
                <a:cs typeface="Helvetica"/>
              </a:rPr>
              <a:t>Kunnossapito-, huolto- ja korjaustöissä hyödynnetään hyvää hygieniaa ja taloudenhoitoa, mikä on yksi viidestä tärkeimmästä pölynhallintamenetelmästä.</a:t>
            </a:r>
          </a:p>
        </p:txBody>
      </p:sp>
      <p:pic>
        <p:nvPicPr>
          <p:cNvPr id="22" name="Picture 21" descr="A screenshot of a cell phone&#10;&#10;Description automatically generated">
            <a:extLst>
              <a:ext uri="{FF2B5EF4-FFF2-40B4-BE49-F238E27FC236}">
                <a16:creationId xmlns:a16="http://schemas.microsoft.com/office/drawing/2014/main" id="{392BF60B-4F8B-D041-983A-8F7FA03DEA08}"/>
              </a:ext>
            </a:extLst>
          </p:cNvPr>
          <p:cNvPicPr>
            <a:picLocks noChangeAspect="1"/>
          </p:cNvPicPr>
          <p:nvPr/>
        </p:nvPicPr>
        <p:blipFill>
          <a:blip r:embed="rId3"/>
          <a:srcRect l="6858" t="62670" r="77165" b="13177"/>
          <a:stretch>
            <a:fillRect/>
          </a:stretch>
        </p:blipFill>
        <p:spPr>
          <a:xfrm>
            <a:off x="8583429" y="3170865"/>
            <a:ext cx="1073251" cy="1043870"/>
          </a:xfrm>
          <a:prstGeom prst="rect">
            <a:avLst/>
          </a:prstGeom>
        </p:spPr>
      </p:pic>
      <p:pic>
        <p:nvPicPr>
          <p:cNvPr id="23" name="Picture 22" descr="A screenshot of a cell phone&#10;&#10;Description automatically generated">
            <a:extLst>
              <a:ext uri="{FF2B5EF4-FFF2-40B4-BE49-F238E27FC236}">
                <a16:creationId xmlns:a16="http://schemas.microsoft.com/office/drawing/2014/main" id="{36F96ADB-D417-1A4D-A2FA-4797E585D355}"/>
              </a:ext>
            </a:extLst>
          </p:cNvPr>
          <p:cNvPicPr>
            <a:picLocks noChangeAspect="1"/>
          </p:cNvPicPr>
          <p:nvPr/>
        </p:nvPicPr>
        <p:blipFill>
          <a:blip r:embed="rId3"/>
          <a:srcRect l="32512" t="34616" r="51513" b="40760"/>
          <a:stretch>
            <a:fillRect/>
          </a:stretch>
        </p:blipFill>
        <p:spPr>
          <a:xfrm>
            <a:off x="8647438" y="1640901"/>
            <a:ext cx="1073250" cy="1064204"/>
          </a:xfrm>
          <a:prstGeom prst="rect">
            <a:avLst/>
          </a:prstGeom>
        </p:spPr>
      </p:pic>
      <p:pic>
        <p:nvPicPr>
          <p:cNvPr id="24" name="Picture 23" descr="A screenshot of a cell phone&#10;&#10;Description automatically generated">
            <a:extLst>
              <a:ext uri="{FF2B5EF4-FFF2-40B4-BE49-F238E27FC236}">
                <a16:creationId xmlns:a16="http://schemas.microsoft.com/office/drawing/2014/main" id="{2CFEF042-1FE5-674D-8A12-9FB735588EC6}"/>
              </a:ext>
            </a:extLst>
          </p:cNvPr>
          <p:cNvPicPr>
            <a:picLocks noChangeAspect="1"/>
          </p:cNvPicPr>
          <p:nvPr/>
        </p:nvPicPr>
        <p:blipFill>
          <a:blip r:embed="rId3"/>
          <a:srcRect l="7057" t="9146" r="76967" b="66230"/>
          <a:stretch>
            <a:fillRect/>
          </a:stretch>
        </p:blipFill>
        <p:spPr>
          <a:xfrm>
            <a:off x="5365058" y="3255685"/>
            <a:ext cx="1073250" cy="1064204"/>
          </a:xfrm>
          <a:prstGeom prst="rect">
            <a:avLst/>
          </a:prstGeom>
        </p:spPr>
      </p:pic>
      <p:pic>
        <p:nvPicPr>
          <p:cNvPr id="25" name="Picture 24" descr="A screenshot of a cell phone&#10;&#10;Description automatically generated">
            <a:extLst>
              <a:ext uri="{FF2B5EF4-FFF2-40B4-BE49-F238E27FC236}">
                <a16:creationId xmlns:a16="http://schemas.microsoft.com/office/drawing/2014/main" id="{1F07057F-8ABA-4147-A0E5-F9030C0DD712}"/>
              </a:ext>
            </a:extLst>
          </p:cNvPr>
          <p:cNvPicPr>
            <a:picLocks noChangeAspect="1"/>
          </p:cNvPicPr>
          <p:nvPr/>
        </p:nvPicPr>
        <p:blipFill>
          <a:blip r:embed="rId3">
            <a:alphaModFix/>
          </a:blip>
          <a:srcRect l="57729" t="62602" r="26295" b="13245"/>
          <a:stretch>
            <a:fillRect/>
          </a:stretch>
        </p:blipFill>
        <p:spPr>
          <a:xfrm>
            <a:off x="5383925" y="1679231"/>
            <a:ext cx="1073250" cy="1043870"/>
          </a:xfrm>
          <a:prstGeom prst="rect">
            <a:avLst/>
          </a:prstGeom>
        </p:spPr>
      </p:pic>
      <p:pic>
        <p:nvPicPr>
          <p:cNvPr id="26" name="Picture 25" descr="A screenshot of a cell phone&#10;&#10;Description automatically generated">
            <a:extLst>
              <a:ext uri="{FF2B5EF4-FFF2-40B4-BE49-F238E27FC236}">
                <a16:creationId xmlns:a16="http://schemas.microsoft.com/office/drawing/2014/main" id="{68EF1F2E-C6A3-7045-AC38-2F66C12102E6}"/>
              </a:ext>
            </a:extLst>
          </p:cNvPr>
          <p:cNvPicPr>
            <a:picLocks noChangeAspect="1"/>
          </p:cNvPicPr>
          <p:nvPr/>
        </p:nvPicPr>
        <p:blipFill>
          <a:blip r:embed="rId3"/>
          <a:srcRect l="58184" t="9878" r="26749" b="66739"/>
          <a:stretch>
            <a:fillRect/>
          </a:stretch>
        </p:blipFill>
        <p:spPr>
          <a:xfrm>
            <a:off x="5395588" y="4852473"/>
            <a:ext cx="1012189" cy="1010607"/>
          </a:xfrm>
          <a:prstGeom prst="rect">
            <a:avLst/>
          </a:prstGeom>
        </p:spPr>
      </p:pic>
      <p:sp>
        <p:nvSpPr>
          <p:cNvPr id="27" name="TextBox 26">
            <a:extLst>
              <a:ext uri="{FF2B5EF4-FFF2-40B4-BE49-F238E27FC236}">
                <a16:creationId xmlns:a16="http://schemas.microsoft.com/office/drawing/2014/main" id="{CC5133B2-26CC-B948-914C-17AADA88EE2C}"/>
              </a:ext>
            </a:extLst>
          </p:cNvPr>
          <p:cNvSpPr txBox="1"/>
          <p:nvPr/>
        </p:nvSpPr>
        <p:spPr>
          <a:xfrm>
            <a:off x="6579514" y="1702138"/>
            <a:ext cx="2134063" cy="1639939"/>
          </a:xfrm>
          <a:prstGeom prst="rect">
            <a:avLst/>
          </a:prstGeom>
          <a:noFill/>
        </p:spPr>
        <p:txBody>
          <a:bodyPr wrap="square" rtlCol="0">
            <a:spAutoFit/>
          </a:bodyPr>
          <a:lstStyle/>
          <a:p>
            <a:pPr>
              <a:spcAft>
                <a:spcPts val="300"/>
              </a:spcAft>
            </a:pPr>
            <a:r>
              <a:rPr lang="fi" sz="1050" b="1" i="0" strike="noStrike" cap="none" spc="50" baseline="0">
                <a:solidFill>
                  <a:srgbClr val="EF9A2E"/>
                </a:solidFill>
                <a:effectLst/>
                <a:latin typeface="Futura Medium"/>
                <a:ea typeface="Futura Medium"/>
                <a:cs typeface="Futura Medium"/>
              </a:rPr>
              <a:t>HYVÄ HYGIENIA / TALOUDENHOITO</a:t>
            </a:r>
          </a:p>
          <a:p>
            <a:r>
              <a:rPr lang="fi" sz="1200" b="0" i="0" strike="noStrike" cap="none" spc="0" baseline="0">
                <a:solidFill>
                  <a:srgbClr val="000000"/>
                </a:solidFill>
                <a:effectLst/>
                <a:latin typeface="Calibri"/>
                <a:ea typeface="Calibri"/>
                <a:cs typeface="Calibri"/>
              </a:rPr>
              <a:t>Työvaatteiden pesu ja prosessien tuottaman pölyn imurointi estää pölyn kertymisen ajan myötä – puhdas työtila on turvallinen</a:t>
            </a:r>
          </a:p>
          <a:p>
            <a:endParaRPr lang="en-US"/>
          </a:p>
        </p:txBody>
      </p:sp>
      <p:sp>
        <p:nvSpPr>
          <p:cNvPr id="28" name="TextBox 27">
            <a:extLst>
              <a:ext uri="{FF2B5EF4-FFF2-40B4-BE49-F238E27FC236}">
                <a16:creationId xmlns:a16="http://schemas.microsoft.com/office/drawing/2014/main" id="{D4C963E3-A9CF-9543-B08F-381C8F95D59A}"/>
              </a:ext>
            </a:extLst>
          </p:cNvPr>
          <p:cNvSpPr txBox="1"/>
          <p:nvPr/>
        </p:nvSpPr>
        <p:spPr>
          <a:xfrm>
            <a:off x="6579514" y="3394767"/>
            <a:ext cx="2134063" cy="1334834"/>
          </a:xfrm>
          <a:prstGeom prst="rect">
            <a:avLst/>
          </a:prstGeom>
          <a:noFill/>
        </p:spPr>
        <p:txBody>
          <a:bodyPr wrap="square" rtlCol="0">
            <a:spAutoFit/>
          </a:bodyPr>
          <a:lstStyle/>
          <a:p>
            <a:pPr>
              <a:spcAft>
                <a:spcPts val="300"/>
              </a:spcAft>
            </a:pPr>
            <a:r>
              <a:rPr lang="fi" sz="1050" b="1" i="0" strike="noStrike" cap="none" spc="50" baseline="0">
                <a:solidFill>
                  <a:srgbClr val="EF9A2E"/>
                </a:solidFill>
                <a:effectLst/>
                <a:latin typeface="Futura Medium"/>
                <a:ea typeface="Futura Medium"/>
                <a:cs typeface="Futura Medium"/>
              </a:rPr>
              <a:t>SULJETUT ALUEET</a:t>
            </a:r>
          </a:p>
          <a:p>
            <a:pPr>
              <a:spcAft>
                <a:spcPts val="300"/>
              </a:spcAft>
            </a:pPr>
            <a:r>
              <a:rPr lang="fi" sz="1200" b="0" i="0" strike="noStrike" cap="none" spc="0" baseline="0">
                <a:solidFill>
                  <a:srgbClr val="000000"/>
                </a:solidFill>
                <a:effectLst/>
                <a:latin typeface="Calibri"/>
                <a:ea typeface="Calibri"/>
                <a:cs typeface="Calibri"/>
              </a:rPr>
              <a:t>RCS-tuotantoprosessien suorittaminen suljetussa ympäristössä estää pölyn altistumisen sen syntypaikalla</a:t>
            </a:r>
          </a:p>
          <a:p>
            <a:pPr>
              <a:spcAft>
                <a:spcPts val="300"/>
              </a:spcAft>
            </a:pPr>
            <a:endParaRPr lang="en-US"/>
          </a:p>
        </p:txBody>
      </p:sp>
      <p:sp>
        <p:nvSpPr>
          <p:cNvPr id="29" name="TextBox 28">
            <a:extLst>
              <a:ext uri="{FF2B5EF4-FFF2-40B4-BE49-F238E27FC236}">
                <a16:creationId xmlns:a16="http://schemas.microsoft.com/office/drawing/2014/main" id="{9B6CC14D-78F9-7A4D-ABC3-60AA33C7D016}"/>
              </a:ext>
            </a:extLst>
          </p:cNvPr>
          <p:cNvSpPr txBox="1"/>
          <p:nvPr/>
        </p:nvSpPr>
        <p:spPr>
          <a:xfrm>
            <a:off x="6579515" y="4852474"/>
            <a:ext cx="2134063" cy="1517897"/>
          </a:xfrm>
          <a:prstGeom prst="rect">
            <a:avLst/>
          </a:prstGeom>
          <a:noFill/>
        </p:spPr>
        <p:txBody>
          <a:bodyPr wrap="square" rtlCol="0">
            <a:spAutoFit/>
          </a:bodyPr>
          <a:lstStyle/>
          <a:p>
            <a:pPr>
              <a:spcAft>
                <a:spcPts val="300"/>
              </a:spcAft>
            </a:pPr>
            <a:r>
              <a:rPr lang="fi" sz="1050" b="1" i="0" strike="noStrike" cap="none" spc="50" baseline="0">
                <a:solidFill>
                  <a:srgbClr val="EF9A2E"/>
                </a:solidFill>
                <a:effectLst/>
                <a:latin typeface="Futura Medium"/>
                <a:ea typeface="Futura Medium"/>
                <a:cs typeface="Futura Medium"/>
              </a:rPr>
              <a:t>POISTO/ILMANVAIHTO</a:t>
            </a:r>
          </a:p>
          <a:p>
            <a:pPr>
              <a:spcAft>
                <a:spcPts val="300"/>
              </a:spcAft>
            </a:pPr>
            <a:r>
              <a:rPr lang="fi" sz="1200" b="0" i="0" strike="noStrike" cap="none" spc="0" baseline="0">
                <a:solidFill>
                  <a:srgbClr val="000000"/>
                </a:solidFill>
                <a:effectLst/>
                <a:latin typeface="Calibri"/>
                <a:ea typeface="Calibri"/>
                <a:cs typeface="Calibri"/>
              </a:rPr>
              <a:t>Piidioksidipöly poistetaan sen syntypaikalla ennen kuin altistumme sille ja saastunut ilma korvataan puhtaalla ilmalla</a:t>
            </a:r>
          </a:p>
          <a:p>
            <a:endParaRPr lang="en-US"/>
          </a:p>
        </p:txBody>
      </p:sp>
      <p:sp>
        <p:nvSpPr>
          <p:cNvPr id="30" name="TextBox 29">
            <a:extLst>
              <a:ext uri="{FF2B5EF4-FFF2-40B4-BE49-F238E27FC236}">
                <a16:creationId xmlns:a16="http://schemas.microsoft.com/office/drawing/2014/main" id="{AF9784E2-9AB4-1249-B272-3DE93AC59001}"/>
              </a:ext>
            </a:extLst>
          </p:cNvPr>
          <p:cNvSpPr txBox="1"/>
          <p:nvPr/>
        </p:nvSpPr>
        <p:spPr>
          <a:xfrm>
            <a:off x="9787266" y="3131928"/>
            <a:ext cx="2134062" cy="1662821"/>
          </a:xfrm>
          <a:prstGeom prst="rect">
            <a:avLst/>
          </a:prstGeom>
          <a:noFill/>
        </p:spPr>
        <p:txBody>
          <a:bodyPr wrap="square" rtlCol="0">
            <a:spAutoFit/>
          </a:bodyPr>
          <a:lstStyle/>
          <a:p>
            <a:pPr>
              <a:spcAft>
                <a:spcPts val="300"/>
              </a:spcAft>
            </a:pPr>
            <a:r>
              <a:rPr lang="fi" sz="1050" b="1" i="0" strike="noStrike" cap="none" spc="50" baseline="0">
                <a:solidFill>
                  <a:srgbClr val="EF9A2E"/>
                </a:solidFill>
                <a:effectLst/>
                <a:latin typeface="Futura Medium"/>
                <a:ea typeface="Futura Medium"/>
                <a:cs typeface="Futura Medium"/>
              </a:rPr>
              <a:t>SUOJAVARUSTEET</a:t>
            </a:r>
          </a:p>
          <a:p>
            <a:r>
              <a:rPr lang="fi" sz="1200" b="0" i="0" strike="noStrike" cap="none" spc="0" baseline="0">
                <a:solidFill>
                  <a:srgbClr val="000000"/>
                </a:solidFill>
                <a:effectLst/>
                <a:latin typeface="Calibri"/>
                <a:ea typeface="Calibri"/>
                <a:cs typeface="Calibri"/>
              </a:rPr>
              <a:t>Henkilönsuojaimet (esim. hengityssuojaimet) suojaavat työntekijöitä pölyltä, kun kaikki muut torjuntatoimenpiteet eivät ole riittäviä altistumisriskien hallitsemiseksi</a:t>
            </a:r>
          </a:p>
          <a:p>
            <a:endParaRPr lang="en-US"/>
          </a:p>
        </p:txBody>
      </p:sp>
      <p:sp>
        <p:nvSpPr>
          <p:cNvPr id="31" name="TextBox 30">
            <a:extLst>
              <a:ext uri="{FF2B5EF4-FFF2-40B4-BE49-F238E27FC236}">
                <a16:creationId xmlns:a16="http://schemas.microsoft.com/office/drawing/2014/main" id="{EF2AB30E-081B-2948-B263-EE0008671187}"/>
              </a:ext>
            </a:extLst>
          </p:cNvPr>
          <p:cNvSpPr txBox="1"/>
          <p:nvPr/>
        </p:nvSpPr>
        <p:spPr>
          <a:xfrm>
            <a:off x="9787266" y="1679231"/>
            <a:ext cx="2134062" cy="1151771"/>
          </a:xfrm>
          <a:prstGeom prst="rect">
            <a:avLst/>
          </a:prstGeom>
          <a:noFill/>
        </p:spPr>
        <p:txBody>
          <a:bodyPr wrap="square" rtlCol="0">
            <a:spAutoFit/>
          </a:bodyPr>
          <a:lstStyle/>
          <a:p>
            <a:pPr>
              <a:spcAft>
                <a:spcPts val="300"/>
              </a:spcAft>
            </a:pPr>
            <a:r>
              <a:rPr lang="fi" sz="1050" b="1" i="0" strike="noStrike" cap="none" spc="50" baseline="0">
                <a:solidFill>
                  <a:srgbClr val="EF9A2E"/>
                </a:solidFill>
                <a:effectLst/>
                <a:latin typeface="Futura Medium"/>
                <a:ea typeface="Futura Medium"/>
                <a:cs typeface="Futura Medium"/>
              </a:rPr>
              <a:t>VESI</a:t>
            </a:r>
          </a:p>
          <a:p>
            <a:pPr>
              <a:spcAft>
                <a:spcPts val="300"/>
              </a:spcAft>
            </a:pPr>
            <a:r>
              <a:rPr lang="fi" sz="1200" b="0" i="0" strike="noStrike" cap="none" spc="0" baseline="0">
                <a:solidFill>
                  <a:srgbClr val="000000"/>
                </a:solidFill>
                <a:effectLst/>
                <a:latin typeface="Calibri"/>
                <a:ea typeface="Calibri"/>
                <a:cs typeface="Calibri"/>
              </a:rPr>
              <a:t>Kun työprosessit pidetään märkinä, pöly ei pääse ilmaan vaan vesi sitoo hiukkaset</a:t>
            </a:r>
          </a:p>
          <a:p>
            <a:pPr>
              <a:spcAft>
                <a:spcPts val="300"/>
              </a:spcAft>
            </a:pPr>
            <a:endParaRPr lang="en-US"/>
          </a:p>
        </p:txBody>
      </p:sp>
    </p:spTree>
    <p:extLst>
      <p:ext uri="{BB962C8B-B14F-4D97-AF65-F5344CB8AC3E}">
        <p14:creationId xmlns:p14="http://schemas.microsoft.com/office/powerpoint/2010/main" val="23221288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393A7-7F64-45CE-B402-5FAFC6475E47}"/>
              </a:ext>
            </a:extLst>
          </p:cNvPr>
          <p:cNvSpPr>
            <a:spLocks noGrp="1"/>
          </p:cNvSpPr>
          <p:nvPr>
            <p:ph type="body" sz="quarter" idx="10"/>
          </p:nvPr>
        </p:nvSpPr>
        <p:spPr>
          <a:xfrm>
            <a:off x="777245" y="1616076"/>
            <a:ext cx="5453623" cy="850900"/>
          </a:xfrm>
        </p:spPr>
        <p:txBody>
          <a:bodyPr/>
          <a:lstStyle/>
          <a:p>
            <a:pPr>
              <a:lnSpc>
                <a:spcPct val="100000"/>
              </a:lnSpc>
            </a:pPr>
            <a:r>
              <a:rPr lang="fi" sz="2800" b="1" i="0" strike="noStrike" cap="none" spc="0" baseline="0">
                <a:solidFill>
                  <a:srgbClr val="F6A317"/>
                </a:solidFill>
                <a:effectLst/>
                <a:latin typeface="Helvetica"/>
                <a:ea typeface="Helvetica"/>
                <a:cs typeface="Helvetica"/>
              </a:rPr>
              <a:t>TOIMINNASTA SYNTYVÄT RISKIT</a:t>
            </a:r>
          </a:p>
        </p:txBody>
      </p:sp>
      <p:sp>
        <p:nvSpPr>
          <p:cNvPr id="3" name="Text Placeholder 2">
            <a:extLst>
              <a:ext uri="{FF2B5EF4-FFF2-40B4-BE49-F238E27FC236}">
                <a16:creationId xmlns:a16="http://schemas.microsoft.com/office/drawing/2014/main" id="{2A7895A4-A370-4F49-96A1-B01D9EBAEF69}"/>
              </a:ext>
            </a:extLst>
          </p:cNvPr>
          <p:cNvSpPr>
            <a:spLocks noGrp="1"/>
          </p:cNvSpPr>
          <p:nvPr>
            <p:ph type="body" sz="quarter" idx="11"/>
          </p:nvPr>
        </p:nvSpPr>
        <p:spPr>
          <a:xfrm>
            <a:off x="777244" y="2677432"/>
            <a:ext cx="5453624" cy="2938988"/>
          </a:xfrm>
        </p:spPr>
        <p:txBody>
          <a:bodyPr anchor="t"/>
          <a:lstStyle/>
          <a:p>
            <a:pPr marL="342900" indent="-342900">
              <a:lnSpc>
                <a:spcPts val="2400"/>
              </a:lnSpc>
              <a:buFont typeface="Arial" panose="020B0604020202020204" pitchFamily="34" charset="0"/>
              <a:buChar char="•"/>
            </a:pPr>
            <a:r>
              <a:rPr lang="fi" sz="1800" b="0" i="0" strike="noStrike" cap="none" spc="0" baseline="0">
                <a:solidFill>
                  <a:srgbClr val="000000"/>
                </a:solidFill>
                <a:effectLst/>
                <a:latin typeface="Helvetica"/>
                <a:ea typeface="Helvetica"/>
                <a:cs typeface="Helvetica"/>
              </a:rPr>
              <a:t>Tästä toiminnasta voi aiheutua paljon pölyä</a:t>
            </a:r>
          </a:p>
          <a:p>
            <a:pPr marL="342900" indent="-342900">
              <a:lnSpc>
                <a:spcPts val="2400"/>
              </a:lnSpc>
              <a:buFont typeface="Arial" panose="020B0604020202020204" pitchFamily="34" charset="0"/>
              <a:buChar char="•"/>
            </a:pPr>
            <a:r>
              <a:rPr lang="fi" sz="1800" b="0" i="0" strike="noStrike" cap="none" spc="0" baseline="0">
                <a:solidFill>
                  <a:srgbClr val="000000"/>
                </a:solidFill>
                <a:effectLst/>
                <a:latin typeface="Helvetica"/>
                <a:ea typeface="Helvetica"/>
                <a:cs typeface="Helvetica"/>
              </a:rPr>
              <a:t>Pitkäaikainen altistuminen korkeille RCS-pitoisuuksille voi aiheuttaa vammauttavaa keuhkosairautta</a:t>
            </a:r>
          </a:p>
          <a:p>
            <a:pPr>
              <a:lnSpc>
                <a:spcPts val="2400"/>
              </a:lnSpc>
            </a:pPr>
            <a:r>
              <a:rPr lang="fi" sz="1800" b="0" i="0" strike="noStrike" cap="none" spc="0" baseline="0">
                <a:solidFill>
                  <a:srgbClr val="000000"/>
                </a:solidFill>
                <a:effectLst/>
                <a:latin typeface="Helvetica"/>
                <a:ea typeface="Helvetica"/>
                <a:cs typeface="Helvetica"/>
              </a:rPr>
              <a:t>On tärkeää suojautua leijuvalta pölyltä päivittäin. </a:t>
            </a:r>
          </a:p>
          <a:p>
            <a:pPr>
              <a:lnSpc>
                <a:spcPts val="2400"/>
              </a:lnSpc>
            </a:pPr>
            <a:r>
              <a:rPr lang="fi" sz="1800" b="0" i="0" strike="noStrike" cap="none" spc="0" baseline="0">
                <a:solidFill>
                  <a:srgbClr val="000000"/>
                </a:solidFill>
                <a:effectLst/>
                <a:latin typeface="Helvetica"/>
                <a:ea typeface="Helvetica"/>
                <a:cs typeface="Helvetica"/>
              </a:rPr>
              <a:t>Noudattamalla hyviä käytäntöjä tänään suojelemme terveyttämme tulevaisuudessa.</a:t>
            </a:r>
          </a:p>
          <a:p>
            <a:pPr>
              <a:lnSpc>
                <a:spcPts val="2400"/>
              </a:lnSpc>
            </a:pPr>
            <a:r>
              <a:rPr lang="fi" sz="1800" b="0" i="0" strike="noStrike" cap="none" spc="0" baseline="0">
                <a:solidFill>
                  <a:srgbClr val="000000"/>
                </a:solidFill>
                <a:effectLst/>
                <a:latin typeface="Helvetica"/>
                <a:ea typeface="Helvetica"/>
                <a:cs typeface="Helvetica"/>
              </a:rPr>
              <a:t>Miten aiot viettää eläkepäiväsi?</a:t>
            </a:r>
          </a:p>
        </p:txBody>
      </p:sp>
      <p:pic>
        <p:nvPicPr>
          <p:cNvPr id="7" name="Picture Placeholder 6" descr="A picture containing a sick person in bed.">
            <a:extLst>
              <a:ext uri="{FF2B5EF4-FFF2-40B4-BE49-F238E27FC236}">
                <a16:creationId xmlns:a16="http://schemas.microsoft.com/office/drawing/2014/main" id="{A754756E-DF66-1845-AC99-E6DF716A9054}"/>
              </a:ext>
            </a:extLst>
          </p:cNvPr>
          <p:cNvPicPr>
            <a:picLocks noChangeAspect="1"/>
          </p:cNvPicPr>
          <p:nvPr/>
        </p:nvPicPr>
        <p:blipFill>
          <a:blip r:embed="rId3" cstate="print">
            <a:extLst>
              <a:ext uri="{28A0092B-C50C-407E-A947-70E740481C1C}">
                <a14:useLocalDpi xmlns:a14="http://schemas.microsoft.com/office/drawing/2010/main"/>
              </a:ext>
            </a:extLst>
          </a:blip>
          <a:srcRect l="8011" t="31627" r="13491" b="1053"/>
          <a:stretch>
            <a:fillRect/>
          </a:stretch>
        </p:blipFill>
        <p:spPr>
          <a:xfrm>
            <a:off x="7252479" y="1742972"/>
            <a:ext cx="3548990" cy="2029091"/>
          </a:xfrm>
          <a:prstGeom prst="rect">
            <a:avLst/>
          </a:prstGeom>
        </p:spPr>
      </p:pic>
      <p:pic>
        <p:nvPicPr>
          <p:cNvPr id="8" name="Picture 7" descr="An old man riding a wave on a surfboard in the ocean.">
            <a:extLst>
              <a:ext uri="{FF2B5EF4-FFF2-40B4-BE49-F238E27FC236}">
                <a16:creationId xmlns:a16="http://schemas.microsoft.com/office/drawing/2014/main" id="{229E5784-BF93-2C48-9EF5-254842ADC57E}"/>
              </a:ext>
            </a:extLst>
          </p:cNvPr>
          <p:cNvPicPr>
            <a:picLocks noChangeAspect="1"/>
          </p:cNvPicPr>
          <p:nvPr/>
        </p:nvPicPr>
        <p:blipFill>
          <a:blip r:embed="rId4" cstate="print">
            <a:extLst>
              <a:ext uri="{28A0092B-C50C-407E-A947-70E740481C1C}">
                <a14:useLocalDpi xmlns:a14="http://schemas.microsoft.com/office/drawing/2010/main"/>
              </a:ext>
            </a:extLst>
          </a:blip>
          <a:srcRect l="30771" t="34278" r="13784" b="18172"/>
          <a:stretch>
            <a:fillRect/>
          </a:stretch>
        </p:blipFill>
        <p:spPr>
          <a:xfrm>
            <a:off x="7255341" y="3976608"/>
            <a:ext cx="3606232" cy="2061818"/>
          </a:xfrm>
          <a:prstGeom prst="rect">
            <a:avLst/>
          </a:prstGeom>
        </p:spPr>
      </p:pic>
    </p:spTree>
    <p:extLst>
      <p:ext uri="{BB962C8B-B14F-4D97-AF65-F5344CB8AC3E}">
        <p14:creationId xmlns:p14="http://schemas.microsoft.com/office/powerpoint/2010/main" val="127717319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393A7-7F64-45CE-B402-5FAFC6475E47}"/>
              </a:ext>
            </a:extLst>
          </p:cNvPr>
          <p:cNvSpPr>
            <a:spLocks noGrp="1"/>
          </p:cNvSpPr>
          <p:nvPr>
            <p:ph type="body" sz="quarter" idx="10"/>
          </p:nvPr>
        </p:nvSpPr>
        <p:spPr/>
        <p:txBody>
          <a:bodyPr/>
          <a:lstStyle/>
          <a:p>
            <a:pPr>
              <a:lnSpc>
                <a:spcPct val="100000"/>
              </a:lnSpc>
            </a:pPr>
            <a:r>
              <a:rPr lang="fi" sz="2800" b="1" i="0" strike="noStrike" cap="none" spc="0" baseline="0">
                <a:solidFill>
                  <a:srgbClr val="F6A317"/>
                </a:solidFill>
                <a:effectLst/>
                <a:latin typeface="Helvetica"/>
                <a:ea typeface="Helvetica"/>
                <a:cs typeface="Helvetica"/>
              </a:rPr>
              <a:t>KUNNOSSAPITO-, HUOLTO- JA KORJAUSTYÖTYYPPEJÄ</a:t>
            </a:r>
          </a:p>
        </p:txBody>
      </p:sp>
      <p:sp>
        <p:nvSpPr>
          <p:cNvPr id="3" name="Text Placeholder 2">
            <a:extLst>
              <a:ext uri="{FF2B5EF4-FFF2-40B4-BE49-F238E27FC236}">
                <a16:creationId xmlns:a16="http://schemas.microsoft.com/office/drawing/2014/main" id="{2A7895A4-A370-4F49-96A1-B01D9EBAEF69}"/>
              </a:ext>
            </a:extLst>
          </p:cNvPr>
          <p:cNvSpPr>
            <a:spLocks noGrp="1"/>
          </p:cNvSpPr>
          <p:nvPr>
            <p:ph type="body" sz="quarter" idx="11"/>
          </p:nvPr>
        </p:nvSpPr>
        <p:spPr>
          <a:xfrm>
            <a:off x="777243" y="2808288"/>
            <a:ext cx="5453624" cy="3236757"/>
          </a:xfrm>
        </p:spPr>
        <p:txBody>
          <a:bodyPr/>
          <a:lstStyle/>
          <a:p>
            <a:pPr marL="285750" indent="-285750">
              <a:lnSpc>
                <a:spcPts val="2400"/>
              </a:lnSpc>
              <a:buFont typeface="Arial" panose="020B0604020202020204" pitchFamily="34" charset="0"/>
              <a:buChar char="•"/>
            </a:pPr>
            <a:r>
              <a:rPr lang="fi" sz="1800" b="0" i="0" strike="noStrike" cap="none" spc="0" baseline="0">
                <a:solidFill>
                  <a:srgbClr val="000000"/>
                </a:solidFill>
                <a:effectLst/>
                <a:latin typeface="Helvetica"/>
                <a:ea typeface="Helvetica"/>
                <a:cs typeface="Helvetica"/>
              </a:rPr>
              <a:t>Päivittäinen suunnitelmallinen ennaltaehkäisevä kunnossapito/huolto/korjaus</a:t>
            </a:r>
          </a:p>
          <a:p>
            <a:pPr marL="285750" indent="-285750">
              <a:lnSpc>
                <a:spcPts val="2400"/>
              </a:lnSpc>
              <a:buFont typeface="Arial" panose="020B0604020202020204" pitchFamily="34" charset="0"/>
              <a:buChar char="•"/>
            </a:pPr>
            <a:r>
              <a:rPr lang="fi" sz="1800" b="0" i="0" strike="noStrike" cap="none" spc="0" baseline="0">
                <a:solidFill>
                  <a:srgbClr val="000000"/>
                </a:solidFill>
                <a:effectLst/>
                <a:latin typeface="Helvetica"/>
                <a:ea typeface="Helvetica"/>
                <a:cs typeface="Helvetica"/>
              </a:rPr>
              <a:t>Rutiininomainen suunnitelmallinen ennaltaehkäisevä kunnossapito/huolto/korjaus</a:t>
            </a:r>
          </a:p>
          <a:p>
            <a:pPr marL="285750" indent="-285750">
              <a:lnSpc>
                <a:spcPts val="2400"/>
              </a:lnSpc>
              <a:buFont typeface="Arial" panose="020B0604020202020204" pitchFamily="34" charset="0"/>
              <a:buChar char="•"/>
            </a:pPr>
            <a:r>
              <a:rPr lang="fi" sz="1800" b="0" i="0" strike="noStrike" cap="none" spc="0" baseline="0">
                <a:solidFill>
                  <a:srgbClr val="000000"/>
                </a:solidFill>
                <a:effectLst/>
                <a:latin typeface="Helvetica"/>
                <a:ea typeface="Helvetica"/>
                <a:cs typeface="Helvetica"/>
              </a:rPr>
              <a:t>Konerikot ja hätätapaukset</a:t>
            </a:r>
          </a:p>
          <a:p>
            <a:pPr>
              <a:lnSpc>
                <a:spcPts val="2400"/>
              </a:lnSpc>
            </a:pPr>
            <a:endParaRPr lang="en-US" sz="1800">
              <a:solidFill>
                <a:schemeClr val="bg1">
                  <a:lumMod val="65000"/>
                </a:schemeClr>
              </a:solidFill>
            </a:endParaRPr>
          </a:p>
          <a:p>
            <a:pPr>
              <a:lnSpc>
                <a:spcPts val="2400"/>
              </a:lnSpc>
            </a:pPr>
            <a:r>
              <a:rPr lang="fi" sz="1800" b="0" i="0" strike="noStrike" cap="none" spc="0" baseline="0">
                <a:solidFill>
                  <a:srgbClr val="A6A6A6"/>
                </a:solidFill>
                <a:effectLst/>
                <a:latin typeface="Helvetica"/>
                <a:ea typeface="Helvetica"/>
                <a:cs typeface="Helvetica"/>
              </a:rPr>
              <a:t>    (lista ei ole kaikenkattava)</a:t>
            </a:r>
          </a:p>
          <a:p>
            <a:pPr>
              <a:lnSpc>
                <a:spcPts val="2400"/>
              </a:lnSpc>
            </a:pPr>
            <a:endParaRPr lang="en-US" sz="1800"/>
          </a:p>
        </p:txBody>
      </p:sp>
      <p:pic>
        <p:nvPicPr>
          <p:cNvPr id="1027" name="Picture 3" descr="page1image1800773776">
            <a:extLst>
              <a:ext uri="{FF2B5EF4-FFF2-40B4-BE49-F238E27FC236}">
                <a16:creationId xmlns:a16="http://schemas.microsoft.com/office/drawing/2014/main" id="{F193EC80-B5EB-7840-8854-22197ACED089}"/>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0" y="0"/>
            <a:ext cx="6858000" cy="25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Placeholder 5">
            <a:extLst>
              <a:ext uri="{FF2B5EF4-FFF2-40B4-BE49-F238E27FC236}">
                <a16:creationId xmlns:a16="http://schemas.microsoft.com/office/drawing/2014/main" id="{3E211259-1BED-6143-BCD2-AD222D26CAE0}"/>
              </a:ext>
            </a:extLst>
          </p:cNvPr>
          <p:cNvPicPr>
            <a:picLocks noGrp="1" noChangeAspect="1"/>
          </p:cNvPicPr>
          <p:nvPr>
            <p:ph type="pic" sz="quarter" idx="12"/>
          </p:nvPr>
        </p:nvPicPr>
        <p:blipFill>
          <a:blip r:embed="rId4" cstate="print">
            <a:extLst>
              <a:ext uri="{28A0092B-C50C-407E-A947-70E740481C1C}">
                <a14:useLocalDpi xmlns:a14="http://schemas.microsoft.com/office/drawing/2010/main"/>
              </a:ext>
            </a:extLst>
          </a:blip>
          <a:srcRect l="22467" t="-738" r="-12" b="738"/>
          <a:stretch>
            <a:fillRect/>
          </a:stretch>
        </p:blipFill>
        <p:spPr>
          <a:xfrm>
            <a:off x="6592888" y="1608138"/>
            <a:ext cx="5224462" cy="4437062"/>
          </a:xfrm>
          <a:prstGeom prst="rect">
            <a:avLst/>
          </a:prstGeom>
        </p:spPr>
      </p:pic>
    </p:spTree>
    <p:extLst>
      <p:ext uri="{BB962C8B-B14F-4D97-AF65-F5344CB8AC3E}">
        <p14:creationId xmlns:p14="http://schemas.microsoft.com/office/powerpoint/2010/main" val="165346959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393A7-7F64-45CE-B402-5FAFC6475E47}"/>
              </a:ext>
            </a:extLst>
          </p:cNvPr>
          <p:cNvSpPr>
            <a:spLocks noGrp="1"/>
          </p:cNvSpPr>
          <p:nvPr>
            <p:ph type="body" sz="quarter" idx="10"/>
          </p:nvPr>
        </p:nvSpPr>
        <p:spPr>
          <a:xfrm>
            <a:off x="777244" y="1640901"/>
            <a:ext cx="5936072" cy="850900"/>
          </a:xfrm>
        </p:spPr>
        <p:txBody>
          <a:bodyPr/>
          <a:lstStyle/>
          <a:p>
            <a:pPr>
              <a:lnSpc>
                <a:spcPct val="100000"/>
              </a:lnSpc>
            </a:pPr>
            <a:r>
              <a:rPr lang="fi" sz="2800" b="1" i="0" strike="noStrike" cap="none" spc="0" baseline="0">
                <a:solidFill>
                  <a:srgbClr val="F6A317"/>
                </a:solidFill>
                <a:effectLst/>
                <a:latin typeface="Helvetica"/>
                <a:ea typeface="Helvetica"/>
                <a:cs typeface="Helvetica"/>
              </a:rPr>
              <a:t>YMPÄRISTÖTEKIJÄT</a:t>
            </a:r>
          </a:p>
        </p:txBody>
      </p:sp>
      <p:sp>
        <p:nvSpPr>
          <p:cNvPr id="3" name="Text Placeholder 2">
            <a:extLst>
              <a:ext uri="{FF2B5EF4-FFF2-40B4-BE49-F238E27FC236}">
                <a16:creationId xmlns:a16="http://schemas.microsoft.com/office/drawing/2014/main" id="{2A7895A4-A370-4F49-96A1-B01D9EBAEF69}"/>
              </a:ext>
            </a:extLst>
          </p:cNvPr>
          <p:cNvSpPr>
            <a:spLocks noGrp="1"/>
          </p:cNvSpPr>
          <p:nvPr>
            <p:ph type="body" sz="quarter" idx="11"/>
          </p:nvPr>
        </p:nvSpPr>
        <p:spPr>
          <a:xfrm>
            <a:off x="777244" y="2295032"/>
            <a:ext cx="5453624" cy="3301845"/>
          </a:xfrm>
        </p:spPr>
        <p:txBody>
          <a:bodyPr/>
          <a:lstStyle/>
          <a:p>
            <a:pPr>
              <a:lnSpc>
                <a:spcPct val="100000"/>
              </a:lnSpc>
              <a:spcBef>
                <a:spcPts val="600"/>
              </a:spcBef>
            </a:pPr>
            <a:r>
              <a:rPr lang="fi" sz="1600" b="0" i="0" strike="noStrike" cap="none" spc="0" baseline="0" dirty="0">
                <a:solidFill>
                  <a:srgbClr val="000000"/>
                </a:solidFill>
                <a:effectLst/>
                <a:latin typeface="Helvetica"/>
                <a:ea typeface="Helvetica"/>
                <a:cs typeface="Helvetica"/>
              </a:rPr>
              <a:t>Valmistaudu:</a:t>
            </a:r>
          </a:p>
          <a:p>
            <a:pPr marL="285750" indent="-285750">
              <a:lnSpc>
                <a:spcPct val="95000"/>
              </a:lnSpc>
              <a:spcBef>
                <a:spcPts val="600"/>
              </a:spcBef>
              <a:buFont typeface="Arial" panose="020B0604020202020204" pitchFamily="34" charset="0"/>
              <a:buChar char="•"/>
            </a:pPr>
            <a:r>
              <a:rPr lang="fi" sz="1600" b="0" i="0" strike="noStrike" cap="none" spc="0" baseline="0" dirty="0">
                <a:solidFill>
                  <a:srgbClr val="000000"/>
                </a:solidFill>
                <a:effectLst/>
                <a:latin typeface="Helvetica"/>
                <a:ea typeface="Helvetica"/>
                <a:cs typeface="Helvetica"/>
              </a:rPr>
              <a:t>Suunnittelemalla etukäteen ja varmistamalla, että toimintatavat ovat tiedossa ja työvälineet (kuten suojavarusteet) käytössä, jotta vikojen, konerikkojen ja vuotojen korjaaminen olisi turvallista</a:t>
            </a:r>
          </a:p>
          <a:p>
            <a:pPr marL="285750" indent="-285750">
              <a:lnSpc>
                <a:spcPct val="95000"/>
              </a:lnSpc>
              <a:spcBef>
                <a:spcPts val="600"/>
              </a:spcBef>
              <a:buFont typeface="Arial" panose="020B0604020202020204" pitchFamily="34" charset="0"/>
              <a:buChar char="•"/>
            </a:pPr>
            <a:r>
              <a:rPr lang="fi" sz="1600" b="0" i="0" strike="noStrike" cap="none" spc="0" baseline="0" dirty="0">
                <a:solidFill>
                  <a:srgbClr val="000000"/>
                </a:solidFill>
                <a:effectLst/>
                <a:latin typeface="Helvetica"/>
                <a:ea typeface="Helvetica"/>
                <a:cs typeface="Helvetica"/>
              </a:rPr>
              <a:t>Varmistamalla asiaankuuluvalla siivouksella, että työympäristö on siisti</a:t>
            </a:r>
          </a:p>
          <a:p>
            <a:pPr marL="285750" indent="-285750">
              <a:lnSpc>
                <a:spcPct val="95000"/>
              </a:lnSpc>
              <a:spcBef>
                <a:spcPts val="600"/>
              </a:spcBef>
              <a:buFont typeface="Arial" panose="020B0604020202020204" pitchFamily="34" charset="0"/>
              <a:buChar char="•"/>
            </a:pPr>
            <a:r>
              <a:rPr lang="fi" sz="1600" b="0" i="0" strike="noStrike" cap="none" spc="0" baseline="0" dirty="0">
                <a:solidFill>
                  <a:srgbClr val="000000"/>
                </a:solidFill>
                <a:effectLst/>
                <a:latin typeface="Helvetica"/>
                <a:ea typeface="Helvetica"/>
                <a:cs typeface="Helvetica"/>
              </a:rPr>
              <a:t>Puhdistamalla lattiat ja välineet matalapaineisella letkukastelulla tai märkäpyyhinnällä. Älä koskaan lakaise pölyä kuivalla harjalla </a:t>
            </a:r>
          </a:p>
          <a:p>
            <a:pPr marL="285750" indent="-285750">
              <a:lnSpc>
                <a:spcPct val="95000"/>
              </a:lnSpc>
              <a:spcBef>
                <a:spcPts val="600"/>
              </a:spcBef>
              <a:buFont typeface="Arial" panose="020B0604020202020204" pitchFamily="34" charset="0"/>
              <a:buChar char="•"/>
            </a:pPr>
            <a:r>
              <a:rPr lang="fi" sz="1600" b="0" i="0" strike="noStrike" cap="none" spc="0" baseline="0" dirty="0">
                <a:solidFill>
                  <a:srgbClr val="000000"/>
                </a:solidFill>
                <a:effectLst/>
                <a:latin typeface="Helvetica"/>
                <a:ea typeface="Helvetica"/>
                <a:cs typeface="Helvetica"/>
              </a:rPr>
              <a:t>Siivoamalla kuivat pölyvuodot HEPA-imurilla. Älä koskaan käytä puhdistuksessa paineilmaa</a:t>
            </a:r>
          </a:p>
          <a:p>
            <a:pPr marL="285750" indent="-285750">
              <a:lnSpc>
                <a:spcPct val="95000"/>
              </a:lnSpc>
              <a:spcBef>
                <a:spcPts val="600"/>
              </a:spcBef>
              <a:buFont typeface="Arial" panose="020B0604020202020204" pitchFamily="34" charset="0"/>
              <a:buChar char="•"/>
            </a:pPr>
            <a:r>
              <a:rPr lang="fi" sz="1600" b="0" i="0" strike="noStrike" cap="none" spc="0" baseline="0" dirty="0">
                <a:solidFill>
                  <a:srgbClr val="000000"/>
                </a:solidFill>
                <a:effectLst/>
                <a:latin typeface="Helvetica"/>
                <a:ea typeface="Helvetica"/>
                <a:cs typeface="Helvetica"/>
              </a:rPr>
              <a:t>Tarkistamalla, että pölynpoistojärjestelmät ovat päällä</a:t>
            </a:r>
          </a:p>
          <a:p>
            <a:pPr marL="285750" indent="-285750">
              <a:lnSpc>
                <a:spcPct val="95000"/>
              </a:lnSpc>
              <a:spcBef>
                <a:spcPts val="600"/>
              </a:spcBef>
              <a:buFont typeface="Arial" panose="020B0604020202020204" pitchFamily="34" charset="0"/>
              <a:buChar char="•"/>
            </a:pPr>
            <a:r>
              <a:rPr lang="fi" sz="1600" b="0" i="0" strike="noStrike" cap="none" spc="0" baseline="0" dirty="0">
                <a:solidFill>
                  <a:srgbClr val="000000"/>
                </a:solidFill>
                <a:effectLst/>
                <a:latin typeface="Helvetica"/>
                <a:ea typeface="Helvetica"/>
                <a:cs typeface="Helvetica"/>
              </a:rPr>
              <a:t>Käyttämällä kuljetushihnoilla kaapimia</a:t>
            </a:r>
          </a:p>
        </p:txBody>
      </p:sp>
      <p:pic>
        <p:nvPicPr>
          <p:cNvPr id="5" name="Picture Placeholder 4">
            <a:extLst>
              <a:ext uri="{FF2B5EF4-FFF2-40B4-BE49-F238E27FC236}">
                <a16:creationId xmlns:a16="http://schemas.microsoft.com/office/drawing/2014/main" id="{CA762BA1-5BA8-4548-B232-2BEB41A1E1F8}"/>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l="10876" r="10876"/>
          <a:stretch>
            <a:fillRect/>
          </a:stretch>
        </p:blipFill>
        <p:spPr>
          <a:prstGeom prst="rect">
            <a:avLst/>
          </a:prstGeom>
        </p:spPr>
      </p:pic>
    </p:spTree>
    <p:extLst>
      <p:ext uri="{BB962C8B-B14F-4D97-AF65-F5344CB8AC3E}">
        <p14:creationId xmlns:p14="http://schemas.microsoft.com/office/powerpoint/2010/main" val="175128308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8231808-E220-4096-BF3C-5214D029F957}"/>
              </a:ext>
            </a:extLst>
          </p:cNvPr>
          <p:cNvSpPr>
            <a:spLocks noGrp="1"/>
          </p:cNvSpPr>
          <p:nvPr>
            <p:ph type="body" sz="quarter" idx="10"/>
          </p:nvPr>
        </p:nvSpPr>
        <p:spPr/>
        <p:txBody>
          <a:bodyPr/>
          <a:lstStyle/>
          <a:p>
            <a:pPr>
              <a:lnSpc>
                <a:spcPct val="100000"/>
              </a:lnSpc>
            </a:pPr>
            <a:r>
              <a:rPr lang="fi" sz="2800" b="1" i="0" strike="noStrike" cap="none" spc="0" baseline="0">
                <a:solidFill>
                  <a:srgbClr val="F6A317"/>
                </a:solidFill>
                <a:effectLst/>
                <a:latin typeface="Helvetica"/>
                <a:ea typeface="Helvetica"/>
                <a:cs typeface="Helvetica"/>
              </a:rPr>
              <a:t>MUUT VAARAT</a:t>
            </a:r>
          </a:p>
        </p:txBody>
      </p:sp>
      <p:sp>
        <p:nvSpPr>
          <p:cNvPr id="3" name="Text Placeholder 2">
            <a:extLst>
              <a:ext uri="{FF2B5EF4-FFF2-40B4-BE49-F238E27FC236}">
                <a16:creationId xmlns:a16="http://schemas.microsoft.com/office/drawing/2014/main" id="{4EA60F48-9DCE-4AB7-A29C-D1E19894E3FF}"/>
              </a:ext>
            </a:extLst>
          </p:cNvPr>
          <p:cNvSpPr>
            <a:spLocks noGrp="1"/>
          </p:cNvSpPr>
          <p:nvPr>
            <p:ph type="body" sz="quarter" idx="11"/>
          </p:nvPr>
        </p:nvSpPr>
        <p:spPr/>
        <p:txBody>
          <a:bodyPr/>
          <a:lstStyle/>
          <a:p>
            <a:pPr marL="0" indent="0">
              <a:lnSpc>
                <a:spcPts val="2400"/>
              </a:lnSpc>
              <a:buNone/>
            </a:pPr>
            <a:r>
              <a:rPr lang="fi" sz="1800" b="0" i="0" strike="noStrike" cap="none" spc="0" baseline="0">
                <a:solidFill>
                  <a:srgbClr val="000000"/>
                </a:solidFill>
                <a:effectLst/>
                <a:latin typeface="Helvetica"/>
                <a:ea typeface="Helvetica"/>
                <a:cs typeface="Helvetica"/>
              </a:rPr>
              <a:t>Mieti seuraavia vaaroja ennen kunnossapidon, huollon tai korjaamisen aloittamista:</a:t>
            </a:r>
          </a:p>
          <a:p>
            <a:pPr>
              <a:lnSpc>
                <a:spcPts val="2400"/>
              </a:lnSpc>
            </a:pPr>
            <a:r>
              <a:rPr lang="fi" sz="1800" b="0" i="0" strike="noStrike" cap="none" spc="0" baseline="0">
                <a:solidFill>
                  <a:srgbClr val="000000"/>
                </a:solidFill>
                <a:effectLst/>
                <a:latin typeface="Helvetica"/>
                <a:ea typeface="Helvetica"/>
                <a:cs typeface="Helvetica"/>
              </a:rPr>
              <a:t>Liian kova meteli</a:t>
            </a:r>
          </a:p>
          <a:p>
            <a:pPr>
              <a:lnSpc>
                <a:spcPts val="2400"/>
              </a:lnSpc>
            </a:pPr>
            <a:r>
              <a:rPr lang="fi" sz="1800" b="0" i="0" strike="noStrike" cap="none" spc="0" baseline="0">
                <a:solidFill>
                  <a:srgbClr val="000000"/>
                </a:solidFill>
                <a:effectLst/>
                <a:latin typeface="Helvetica"/>
                <a:ea typeface="Helvetica"/>
                <a:cs typeface="Helvetica"/>
              </a:rPr>
              <a:t>Työskenteleminen korkeissa paikossa</a:t>
            </a:r>
          </a:p>
          <a:p>
            <a:pPr>
              <a:lnSpc>
                <a:spcPts val="2400"/>
              </a:lnSpc>
            </a:pPr>
            <a:r>
              <a:rPr lang="fi" sz="1800" b="0" i="0" strike="noStrike" cap="none" spc="0" baseline="0">
                <a:solidFill>
                  <a:srgbClr val="000000"/>
                </a:solidFill>
                <a:effectLst/>
                <a:latin typeface="Helvetica"/>
                <a:ea typeface="Helvetica"/>
                <a:cs typeface="Helvetica"/>
              </a:rPr>
              <a:t>Työkoneiden liikkeet</a:t>
            </a:r>
          </a:p>
          <a:p>
            <a:pPr>
              <a:lnSpc>
                <a:spcPts val="2400"/>
              </a:lnSpc>
            </a:pPr>
            <a:r>
              <a:rPr lang="fi" sz="1800" b="0" i="0" strike="noStrike" cap="none" spc="0" baseline="0">
                <a:solidFill>
                  <a:srgbClr val="000000"/>
                </a:solidFill>
                <a:effectLst/>
                <a:latin typeface="Helvetica"/>
                <a:ea typeface="Helvetica"/>
                <a:cs typeface="Helvetica"/>
              </a:rPr>
              <a:t>Ahtaat tilat</a:t>
            </a:r>
          </a:p>
          <a:p>
            <a:pPr>
              <a:lnSpc>
                <a:spcPts val="2400"/>
              </a:lnSpc>
            </a:pPr>
            <a:r>
              <a:rPr lang="fi" sz="1800" b="0" i="0" strike="noStrike" cap="none" spc="0" baseline="0">
                <a:solidFill>
                  <a:srgbClr val="000000"/>
                </a:solidFill>
                <a:effectLst/>
                <a:latin typeface="Helvetica"/>
                <a:ea typeface="Helvetica"/>
                <a:cs typeface="Helvetica"/>
              </a:rPr>
              <a:t>Hitsaus-, poltto-, leikkaus- ja jauhamisprosessit</a:t>
            </a:r>
          </a:p>
        </p:txBody>
      </p:sp>
      <p:pic>
        <p:nvPicPr>
          <p:cNvPr id="6" name="Picture 5">
            <a:extLst>
              <a:ext uri="{FF2B5EF4-FFF2-40B4-BE49-F238E27FC236}">
                <a16:creationId xmlns:a16="http://schemas.microsoft.com/office/drawing/2014/main" id="{8B107721-2844-BC4A-924A-E8FD8178FA3C}"/>
              </a:ext>
            </a:extLst>
          </p:cNvPr>
          <p:cNvPicPr>
            <a:picLocks noChangeAspect="1"/>
          </p:cNvPicPr>
          <p:nvPr/>
        </p:nvPicPr>
        <p:blipFill>
          <a:blip r:embed="rId3" cstate="print">
            <a:extLst>
              <a:ext uri="{28A0092B-C50C-407E-A947-70E740481C1C}">
                <a14:useLocalDpi xmlns:a14="http://schemas.microsoft.com/office/drawing/2010/main"/>
              </a:ext>
            </a:extLst>
          </a:blip>
          <a:srcRect l="11698"/>
          <a:stretch>
            <a:fillRect/>
          </a:stretch>
        </p:blipFill>
        <p:spPr>
          <a:xfrm>
            <a:off x="6592888" y="1608138"/>
            <a:ext cx="5224462" cy="4437459"/>
          </a:xfrm>
          <a:prstGeom prst="rect">
            <a:avLst/>
          </a:prstGeom>
        </p:spPr>
      </p:pic>
      <p:sp>
        <p:nvSpPr>
          <p:cNvPr id="4" name="Rectangle 3">
            <a:extLst>
              <a:ext uri="{FF2B5EF4-FFF2-40B4-BE49-F238E27FC236}">
                <a16:creationId xmlns:a16="http://schemas.microsoft.com/office/drawing/2014/main" id="{E8A7D836-0FBB-4BBD-94BA-0D9CD9537E3F}"/>
              </a:ext>
            </a:extLst>
          </p:cNvPr>
          <p:cNvSpPr/>
          <p:nvPr/>
        </p:nvSpPr>
        <p:spPr>
          <a:xfrm>
            <a:off x="777242" y="5608297"/>
            <a:ext cx="5521353" cy="400110"/>
          </a:xfrm>
          <a:prstGeom prst="rect">
            <a:avLst/>
          </a:prstGeom>
        </p:spPr>
        <p:txBody>
          <a:bodyPr wrap="square">
            <a:spAutoFit/>
          </a:bodyPr>
          <a:lstStyle/>
          <a:p>
            <a:pPr lvl="0">
              <a:lnSpc>
                <a:spcPts val="2400"/>
              </a:lnSpc>
              <a:spcBef>
                <a:spcPts val="1000"/>
              </a:spcBef>
              <a:spcAft>
                <a:spcPts val="1000"/>
              </a:spcAft>
            </a:pPr>
            <a:r>
              <a:rPr lang="fi" sz="1800" b="0" i="0" strike="noStrike" cap="none" spc="0" baseline="0">
                <a:solidFill>
                  <a:srgbClr val="000000"/>
                </a:solidFill>
                <a:effectLst/>
                <a:latin typeface="Helvetica"/>
                <a:ea typeface="Helvetica"/>
                <a:cs typeface="Helvetica"/>
              </a:rPr>
              <a:t>Rajoita pääsy alueelle vain valtuutetuille henkilöille</a:t>
            </a:r>
          </a:p>
        </p:txBody>
      </p:sp>
    </p:spTree>
    <p:extLst>
      <p:ext uri="{BB962C8B-B14F-4D97-AF65-F5344CB8AC3E}">
        <p14:creationId xmlns:p14="http://schemas.microsoft.com/office/powerpoint/2010/main" val="1060919577"/>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OS" val="Microsoft Windows NT 10.0"/>
  <p:tag name="AS_RELEASE_DATE" val="2017.10.31"/>
  <p:tag name="AS_TITLE" val="Aspose.Slides for Java"/>
  <p:tag name="AS_VERSION" val="17.10"/>
</p:tagLst>
</file>

<file path=ppt/tags/tag10.xml><?xml version="1.0" encoding="utf-8"?>
<p:tagLst xmlns:a="http://schemas.openxmlformats.org/drawingml/2006/main" xmlns:r="http://schemas.openxmlformats.org/officeDocument/2006/relationships" xmlns:p="http://schemas.openxmlformats.org/presentationml/2006/main">
  <p:tag name="AS_UNIQUEID" val="16"/>
</p:tagLst>
</file>

<file path=ppt/tags/tag11.xml><?xml version="1.0" encoding="utf-8"?>
<p:tagLst xmlns:a="http://schemas.openxmlformats.org/drawingml/2006/main" xmlns:r="http://schemas.openxmlformats.org/officeDocument/2006/relationships" xmlns:p="http://schemas.openxmlformats.org/presentationml/2006/main">
  <p:tag name="AS_UNIQUEID" val="10"/>
</p:tagLst>
</file>

<file path=ppt/tags/tag12.xml><?xml version="1.0" encoding="utf-8"?>
<p:tagLst xmlns:a="http://schemas.openxmlformats.org/drawingml/2006/main" xmlns:r="http://schemas.openxmlformats.org/officeDocument/2006/relationships" xmlns:p="http://schemas.openxmlformats.org/presentationml/2006/main">
  <p:tag name="AS_UNIQUEID" val="11"/>
</p:tagLst>
</file>

<file path=ppt/tags/tag13.xml><?xml version="1.0" encoding="utf-8"?>
<p:tagLst xmlns:a="http://schemas.openxmlformats.org/drawingml/2006/main" xmlns:r="http://schemas.openxmlformats.org/officeDocument/2006/relationships" xmlns:p="http://schemas.openxmlformats.org/presentationml/2006/main">
  <p:tag name="AS_UNIQUEID" val="12"/>
</p:tagLst>
</file>

<file path=ppt/tags/tag14.xml><?xml version="1.0" encoding="utf-8"?>
<p:tagLst xmlns:a="http://schemas.openxmlformats.org/drawingml/2006/main" xmlns:r="http://schemas.openxmlformats.org/officeDocument/2006/relationships" xmlns:p="http://schemas.openxmlformats.org/presentationml/2006/main">
  <p:tag name="AS_UNIQUEID" val="22"/>
</p:tagLst>
</file>

<file path=ppt/tags/tag15.xml><?xml version="1.0" encoding="utf-8"?>
<p:tagLst xmlns:a="http://schemas.openxmlformats.org/drawingml/2006/main" xmlns:r="http://schemas.openxmlformats.org/officeDocument/2006/relationships" xmlns:p="http://schemas.openxmlformats.org/presentationml/2006/main">
  <p:tag name="AS_UNIQUEID" val="23"/>
</p:tagLst>
</file>

<file path=ppt/tags/tag16.xml><?xml version="1.0" encoding="utf-8"?>
<p:tagLst xmlns:a="http://schemas.openxmlformats.org/drawingml/2006/main" xmlns:r="http://schemas.openxmlformats.org/officeDocument/2006/relationships" xmlns:p="http://schemas.openxmlformats.org/presentationml/2006/main">
  <p:tag name="AS_UNIQUEID" val="24"/>
</p:tagLst>
</file>

<file path=ppt/tags/tag17.xml><?xml version="1.0" encoding="utf-8"?>
<p:tagLst xmlns:a="http://schemas.openxmlformats.org/drawingml/2006/main" xmlns:r="http://schemas.openxmlformats.org/officeDocument/2006/relationships" xmlns:p="http://schemas.openxmlformats.org/presentationml/2006/main">
  <p:tag name="AS_UNIQUEID" val="18"/>
</p:tagLst>
</file>

<file path=ppt/tags/tag18.xml><?xml version="1.0" encoding="utf-8"?>
<p:tagLst xmlns:a="http://schemas.openxmlformats.org/drawingml/2006/main" xmlns:r="http://schemas.openxmlformats.org/officeDocument/2006/relationships" xmlns:p="http://schemas.openxmlformats.org/presentationml/2006/main">
  <p:tag name="AS_UNIQUEID" val="19"/>
</p:tagLst>
</file>

<file path=ppt/tags/tag19.xml><?xml version="1.0" encoding="utf-8"?>
<p:tagLst xmlns:a="http://schemas.openxmlformats.org/drawingml/2006/main" xmlns:r="http://schemas.openxmlformats.org/officeDocument/2006/relationships" xmlns:p="http://schemas.openxmlformats.org/presentationml/2006/main">
  <p:tag name="AS_UNIQUEID" val="20"/>
</p:tagLst>
</file>

<file path=ppt/tags/tag2.xml><?xml version="1.0" encoding="utf-8"?>
<p:tagLst xmlns:a="http://schemas.openxmlformats.org/drawingml/2006/main" xmlns:r="http://schemas.openxmlformats.org/officeDocument/2006/relationships" xmlns:p="http://schemas.openxmlformats.org/presentationml/2006/main">
  <p:tag name="AS_UNIQUEID" val="0"/>
</p:tagLst>
</file>

<file path=ppt/tags/tag20.xml><?xml version="1.0" encoding="utf-8"?>
<p:tagLst xmlns:a="http://schemas.openxmlformats.org/drawingml/2006/main" xmlns:r="http://schemas.openxmlformats.org/officeDocument/2006/relationships" xmlns:p="http://schemas.openxmlformats.org/presentationml/2006/main">
  <p:tag name="AS_UNIQUEID" val="30"/>
</p:tagLst>
</file>

<file path=ppt/tags/tag21.xml><?xml version="1.0" encoding="utf-8"?>
<p:tagLst xmlns:a="http://schemas.openxmlformats.org/drawingml/2006/main" xmlns:r="http://schemas.openxmlformats.org/officeDocument/2006/relationships" xmlns:p="http://schemas.openxmlformats.org/presentationml/2006/main">
  <p:tag name="AS_UNIQUEID" val="31"/>
</p:tagLst>
</file>

<file path=ppt/tags/tag22.xml><?xml version="1.0" encoding="utf-8"?>
<p:tagLst xmlns:a="http://schemas.openxmlformats.org/drawingml/2006/main" xmlns:r="http://schemas.openxmlformats.org/officeDocument/2006/relationships" xmlns:p="http://schemas.openxmlformats.org/presentationml/2006/main">
  <p:tag name="AS_UNIQUEID" val="32"/>
</p:tagLst>
</file>

<file path=ppt/tags/tag23.xml><?xml version="1.0" encoding="utf-8"?>
<p:tagLst xmlns:a="http://schemas.openxmlformats.org/drawingml/2006/main" xmlns:r="http://schemas.openxmlformats.org/officeDocument/2006/relationships" xmlns:p="http://schemas.openxmlformats.org/presentationml/2006/main">
  <p:tag name="AS_UNIQUEID" val="33"/>
</p:tagLst>
</file>

<file path=ppt/tags/tag24.xml><?xml version="1.0" encoding="utf-8"?>
<p:tagLst xmlns:a="http://schemas.openxmlformats.org/drawingml/2006/main" xmlns:r="http://schemas.openxmlformats.org/officeDocument/2006/relationships" xmlns:p="http://schemas.openxmlformats.org/presentationml/2006/main">
  <p:tag name="AS_UNIQUEID" val="26"/>
</p:tagLst>
</file>

<file path=ppt/tags/tag25.xml><?xml version="1.0" encoding="utf-8"?>
<p:tagLst xmlns:a="http://schemas.openxmlformats.org/drawingml/2006/main" xmlns:r="http://schemas.openxmlformats.org/officeDocument/2006/relationships" xmlns:p="http://schemas.openxmlformats.org/presentationml/2006/main">
  <p:tag name="AS_UNIQUEID" val="27"/>
</p:tagLst>
</file>

<file path=ppt/tags/tag26.xml><?xml version="1.0" encoding="utf-8"?>
<p:tagLst xmlns:a="http://schemas.openxmlformats.org/drawingml/2006/main" xmlns:r="http://schemas.openxmlformats.org/officeDocument/2006/relationships" xmlns:p="http://schemas.openxmlformats.org/presentationml/2006/main">
  <p:tag name="AS_UNIQUEID" val="28"/>
</p:tagLst>
</file>

<file path=ppt/tags/tag3.xml><?xml version="1.0" encoding="utf-8"?>
<p:tagLst xmlns:a="http://schemas.openxmlformats.org/drawingml/2006/main" xmlns:r="http://schemas.openxmlformats.org/officeDocument/2006/relationships" xmlns:p="http://schemas.openxmlformats.org/presentationml/2006/main">
  <p:tag name="AS_UNIQUEID" val="7"/>
</p:tagLst>
</file>

<file path=ppt/tags/tag4.xml><?xml version="1.0" encoding="utf-8"?>
<p:tagLst xmlns:a="http://schemas.openxmlformats.org/drawingml/2006/main" xmlns:r="http://schemas.openxmlformats.org/officeDocument/2006/relationships" xmlns:p="http://schemas.openxmlformats.org/presentationml/2006/main">
  <p:tag name="AS_UNIQUEID" val="8"/>
</p:tagLst>
</file>

<file path=ppt/tags/tag5.xml><?xml version="1.0" encoding="utf-8"?>
<p:tagLst xmlns:a="http://schemas.openxmlformats.org/drawingml/2006/main" xmlns:r="http://schemas.openxmlformats.org/officeDocument/2006/relationships" xmlns:p="http://schemas.openxmlformats.org/presentationml/2006/main">
  <p:tag name="AS_UNIQUEID" val="3"/>
</p:tagLst>
</file>

<file path=ppt/tags/tag6.xml><?xml version="1.0" encoding="utf-8"?>
<p:tagLst xmlns:a="http://schemas.openxmlformats.org/drawingml/2006/main" xmlns:r="http://schemas.openxmlformats.org/officeDocument/2006/relationships" xmlns:p="http://schemas.openxmlformats.org/presentationml/2006/main">
  <p:tag name="AS_UNIQUEID" val="4"/>
</p:tagLst>
</file>

<file path=ppt/tags/tag7.xml><?xml version="1.0" encoding="utf-8"?>
<p:tagLst xmlns:a="http://schemas.openxmlformats.org/drawingml/2006/main" xmlns:r="http://schemas.openxmlformats.org/officeDocument/2006/relationships" xmlns:p="http://schemas.openxmlformats.org/presentationml/2006/main">
  <p:tag name="AS_UNIQUEID" val="5"/>
</p:tagLst>
</file>

<file path=ppt/tags/tag8.xml><?xml version="1.0" encoding="utf-8"?>
<p:tagLst xmlns:a="http://schemas.openxmlformats.org/drawingml/2006/main" xmlns:r="http://schemas.openxmlformats.org/officeDocument/2006/relationships" xmlns:p="http://schemas.openxmlformats.org/presentationml/2006/main">
  <p:tag name="AS_UNIQUEID" val="14"/>
</p:tagLst>
</file>

<file path=ppt/tags/tag9.xml><?xml version="1.0" encoding="utf-8"?>
<p:tagLst xmlns:a="http://schemas.openxmlformats.org/drawingml/2006/main" xmlns:r="http://schemas.openxmlformats.org/officeDocument/2006/relationships" xmlns:p="http://schemas.openxmlformats.org/presentationml/2006/main">
  <p:tag name="AS_UNIQUEID" val="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PSI Training topic template v1 JF" id="{5EA84160-1248-B945-96E8-C19FFB39C2BD}" vid="{0058E9A8-62BA-8D4E-905C-CEA1055CCE5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d9d7403-2d8c-4818-ae25-2c5629bc7330">
      <Terms xmlns="http://schemas.microsoft.com/office/infopath/2007/PartnerControls"/>
    </lcf76f155ced4ddcb4097134ff3c332f>
    <TaxCatchAll xmlns="d8ecf516-e360-4672-81b9-68723bedb71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E8D432CE7244B409A76C38E51B114B2" ma:contentTypeVersion="22" ma:contentTypeDescription="Create a new document." ma:contentTypeScope="" ma:versionID="3b65d00cb17ade1f87e587b146520326">
  <xsd:schema xmlns:xsd="http://www.w3.org/2001/XMLSchema" xmlns:xs="http://www.w3.org/2001/XMLSchema" xmlns:p="http://schemas.microsoft.com/office/2006/metadata/properties" xmlns:ns2="6d9d7403-2d8c-4818-ae25-2c5629bc7330" xmlns:ns3="d8ecf516-e360-4672-81b9-68723bedb71f" targetNamespace="http://schemas.microsoft.com/office/2006/metadata/properties" ma:root="true" ma:fieldsID="5c659a0f85073eddfcef942c3a4ea0a4" ns2:_="" ns3:_="">
    <xsd:import namespace="6d9d7403-2d8c-4818-ae25-2c5629bc7330"/>
    <xsd:import namespace="d8ecf516-e360-4672-81b9-68723bedb71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9d7403-2d8c-4818-ae25-2c5629bc73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7db71fa-6225-4e5d-8d04-885ce7d9243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8ecf516-e360-4672-81b9-68723bedb71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0f5be016-a4e9-4ae4-99b5-de5d8d170bf1}" ma:internalName="TaxCatchAll" ma:showField="CatchAllData" ma:web="d8ecf516-e360-4672-81b9-68723bedb71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E9D9CC3-1A92-450F-A475-EF23AF4BCF49}">
  <ds:schemaRefs>
    <ds:schemaRef ds:uri="http://schemas.microsoft.com/sharepoint/v3/contenttype/forms"/>
  </ds:schemaRefs>
</ds:datastoreItem>
</file>

<file path=customXml/itemProps2.xml><?xml version="1.0" encoding="utf-8"?>
<ds:datastoreItem xmlns:ds="http://schemas.openxmlformats.org/officeDocument/2006/customXml" ds:itemID="{7D545FEE-AD81-4023-B6AC-5CAEA335ED97}">
  <ds:schemaRefs>
    <ds:schemaRef ds:uri="http://purl.org/dc/elements/1.1/"/>
    <ds:schemaRef ds:uri="http://schemas.microsoft.com/office/2006/metadata/properties"/>
    <ds:schemaRef ds:uri="6d9d7403-2d8c-4818-ae25-2c5629bc7330"/>
    <ds:schemaRef ds:uri="http://purl.org/dc/terms/"/>
    <ds:schemaRef ds:uri="http://schemas.microsoft.com/office/infopath/2007/PartnerControls"/>
    <ds:schemaRef ds:uri="http://schemas.microsoft.com/office/2006/documentManagement/types"/>
    <ds:schemaRef ds:uri="d8ecf516-e360-4672-81b9-68723bedb71f"/>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8EBE4D2A-991A-43B6-AE83-89C2AA849C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9d7403-2d8c-4818-ae25-2c5629bc7330"/>
    <ds:schemaRef ds:uri="d8ecf516-e360-4672-81b9-68723bedb7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59</TotalTime>
  <Words>946</Words>
  <Application>Microsoft Macintosh PowerPoint</Application>
  <PresentationFormat>Widescreen</PresentationFormat>
  <Paragraphs>115</Paragraphs>
  <Slides>15</Slides>
  <Notes>13</Notes>
  <HiddenSlides>1</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.Apple Color Emoji UI</vt:lpstr>
      <vt:lpstr>Arial</vt:lpstr>
      <vt:lpstr>Calibri</vt:lpstr>
      <vt:lpstr>Futura Medium</vt:lpstr>
      <vt:lpstr>Helvetica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Samuel Davies</dc:creator>
  <cp:lastModifiedBy>Carlo Arboit</cp:lastModifiedBy>
  <cp:revision>30</cp:revision>
  <dcterms:created xsi:type="dcterms:W3CDTF">2020-06-26T08:41:49Z</dcterms:created>
  <dcterms:modified xsi:type="dcterms:W3CDTF">2024-11-13T12:32:39Z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0x010100BE8D432CE7244B409A76C38E51B114B2</vt:lpwstr>
  </property>
</Properties>
</file>