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73" r:id="rId6"/>
    <p:sldId id="278" r:id="rId7"/>
    <p:sldId id="268" r:id="rId8"/>
    <p:sldId id="276" r:id="rId9"/>
    <p:sldId id="279" r:id="rId10"/>
    <p:sldId id="259" r:id="rId11"/>
    <p:sldId id="271" r:id="rId12"/>
    <p:sldId id="269" r:id="rId13"/>
    <p:sldId id="270" r:id="rId14"/>
    <p:sldId id="274" r:id="rId15"/>
    <p:sldId id="264" r:id="rId16"/>
    <p:sldId id="267"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Jones" initials="JJ" lastIdx="0" clrIdx="0">
    <p:extLst>
      <p:ext uri="{19B8F6BF-5375-455C-9EA6-DF929625EA0E}">
        <p15:presenceInfo xmlns:p15="http://schemas.microsoft.com/office/powerpoint/2012/main" userId="S::jeremy.jones@leidar.com::37de2d04-ce17-4de6-a131-ce4cc90505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550B0-52FB-A54F-90E1-3571E8ADE49B}" v="1" dt="2020-12-09T20:36:57.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6" autoAdjust="0"/>
    <p:restoredTop sz="84014" autoAdjust="0"/>
  </p:normalViewPr>
  <p:slideViewPr>
    <p:cSldViewPr snapToGrid="0">
      <p:cViewPr varScale="1">
        <p:scale>
          <a:sx n="102" d="100"/>
          <a:sy n="102" d="100"/>
        </p:scale>
        <p:origin x="1408" y="17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283801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191676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13</a:t>
            </a:fld>
            <a:endParaRPr lang="en-US"/>
          </a:p>
        </p:txBody>
      </p:sp>
    </p:spTree>
    <p:extLst>
      <p:ext uri="{BB962C8B-B14F-4D97-AF65-F5344CB8AC3E}">
        <p14:creationId xmlns:p14="http://schemas.microsoft.com/office/powerpoint/2010/main" val="243075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 sz="1200" b="0" i="0" strike="noStrike" cap="none" spc="0" baseline="0" dirty="0">
                <a:solidFill>
                  <a:srgbClr val="000000"/>
                </a:solidFill>
                <a:effectLst/>
                <a:latin typeface="+mn-lt"/>
                <a:ea typeface="Calibri"/>
                <a:cs typeface="Calibri"/>
              </a:rPr>
              <a:t>Eine übermäßige Belastung durch alveolengängiges kristallines Siliziumdioxid (RCS) kann langfristig zu ernsthaften Gesundheitsproblemen führen. Aus diesem Grund ist es wichtig, dass alle Arbeitnehmer bewährte Praktiken kennen, die die Belastung durch Quarzstaub begrenzen oder eliminieren.</a:t>
            </a:r>
          </a:p>
          <a:p>
            <a:endParaRPr lang="en-US" sz="1200"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de" sz="1200" b="0" i="0" strike="noStrike" cap="none" spc="0" baseline="0" dirty="0">
                <a:solidFill>
                  <a:srgbClr val="000000"/>
                </a:solidFill>
                <a:effectLst/>
                <a:latin typeface="+mn-lt"/>
                <a:ea typeface="Calibri"/>
                <a:cs typeface="Calibri"/>
              </a:rPr>
              <a:t>Diese Schulung beinhaltet Empfehlungen zum Entleeren von kleinen und großen Säcken gefüllt mit Materialien, die kristalline Kieselsäure enthalten.</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09712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51234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de" sz="1200" b="0" i="0" strike="noStrike" cap="none" spc="0" baseline="0" dirty="0">
                <a:solidFill>
                  <a:srgbClr val="000000"/>
                </a:solidFill>
                <a:effectLst/>
                <a:latin typeface="+mn-lt"/>
                <a:ea typeface="Calibri"/>
                <a:cs typeface="Calibri"/>
              </a:rPr>
              <a:t>Die Entleerung von Säcken und die unsachgemäße Handhabung der leeren Säcke können zu einer erheblichen Staubbelastung führen. Aus diesem Grund sollten bewährte Praktiken bei der Entleerung befolgt werden. Für die Entleerung kleiner Säcke wird die Verwendung von automatischen oder halbautomatischen Entleerungsstationen empfohlen. </a:t>
            </a: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de" sz="1200" b="0" i="0" strike="noStrike" cap="none" spc="0" baseline="0" dirty="0">
                <a:solidFill>
                  <a:srgbClr val="000000"/>
                </a:solidFill>
                <a:effectLst/>
                <a:latin typeface="+mn-lt"/>
                <a:ea typeface="Calibri"/>
                <a:cs typeface="Calibri"/>
              </a:rPr>
              <a:t>Die Entleerung von Säcken und die unsachgemäße Handhabung der leeren Säcke können zu einer erheblichen Staubbelastung führen. Aus diesem Grund sollten bei der Sackentleerung bewährte Praktiken befolgt werden. Für die Entleerung kleiner Säcke wird die Verwendung von automatischen oder halbautomatischen Sackentleerungsstationen empfohlen. </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134019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de" sz="1200" b="0" i="0" strike="noStrike" cap="none" spc="0" baseline="0" dirty="0">
                <a:solidFill>
                  <a:srgbClr val="000000"/>
                </a:solidFill>
                <a:effectLst/>
                <a:latin typeface="+mn-lt"/>
                <a:ea typeface="Calibri"/>
                <a:cs typeface="Calibri"/>
              </a:rPr>
              <a:t>Auch wenn dies nicht immer notwendig ist, wird die Verwendung von automatischen oder halbautomatischen Sackentleerungsstationen empfohlen, um Fehler und Verletzungen zu vermeiden.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de" sz="1200" b="0" i="0" strike="noStrike" cap="none" spc="0" baseline="0" dirty="0">
                <a:solidFill>
                  <a:srgbClr val="000000"/>
                </a:solidFill>
                <a:effectLst/>
                <a:latin typeface="+mn-lt"/>
                <a:ea typeface="Calibri"/>
                <a:cs typeface="Calibri"/>
              </a:rPr>
              <a:t>Beim Zerkleinern von Säcken entsteht viel Staub. Arbeitskräfte sollten leere Säcke innerhalb der Zone aufrollen, in der Staub abgesaugt wird.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de" sz="1200" b="0" i="0" strike="noStrike" cap="none" spc="0" baseline="0" dirty="0">
                <a:solidFill>
                  <a:srgbClr val="000000"/>
                </a:solidFill>
                <a:effectLst/>
                <a:latin typeface="+mn-lt"/>
                <a:ea typeface="Calibri"/>
                <a:cs typeface="Calibri"/>
              </a:rPr>
              <a:t>Wenn Sie den Inhalt eines kleinen Sacks entleeren, achten Sie darauf, dass das offene Ende von Ihnen weggedreht ist. Um die Staubentwicklung vollständig zu vermeiden, leeren Sie den Sack in einen großen Plastiksack, der von einem Metallrahmen gestützt und offengehalten wird.</a:t>
            </a:r>
          </a:p>
          <a:p>
            <a:endParaRPr lang="en-US" dirty="0">
              <a:latin typeface="+mn-lt"/>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256088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 sz="1200" b="0" i="0" strike="noStrike" cap="none" spc="0" baseline="0" dirty="0">
                <a:solidFill>
                  <a:srgbClr val="000000"/>
                </a:solidFill>
                <a:effectLst/>
                <a:latin typeface="+mn-lt"/>
                <a:ea typeface="Calibri"/>
                <a:cs typeface="Calibri"/>
              </a:rPr>
              <a:t>Big Bags sind kostengünstiger und umweltfreundlicher als die Verwendung mehrerer kleiner Säcke. Big Bags können so viel Material enthalten wie eine ganze Palette mit kleinen Säcken. Wenn sie voll sind, sind sie daher zu schwer, um ohne maschinelle Hilfe mit Ihnen zu arbeiten.</a:t>
            </a:r>
          </a:p>
          <a:p>
            <a:endParaRPr lang="en-GB" sz="1200" b="0" i="0" u="none" strike="noStrike" kern="1200" dirty="0">
              <a:solidFill>
                <a:schemeClr val="tx1"/>
              </a:solidFill>
              <a:effectLst/>
              <a:latin typeface="+mn-lt"/>
              <a:ea typeface="+mn-ea"/>
              <a:cs typeface="+mn-cs"/>
            </a:endParaRPr>
          </a:p>
          <a:p>
            <a:r>
              <a:rPr lang="de" sz="1200" b="0" i="0" strike="noStrike" cap="none" spc="0" baseline="0" dirty="0">
                <a:solidFill>
                  <a:srgbClr val="000000"/>
                </a:solidFill>
                <a:effectLst/>
                <a:latin typeface="+mn-lt"/>
                <a:ea typeface="Calibri"/>
                <a:cs typeface="Calibri"/>
              </a:rPr>
              <a:t>Wenn Sie den Inhalt eines Schüttgut-Sacks durch Aufschneiden entleeren, wird die Nutzung von PSA empfohlen. </a:t>
            </a:r>
          </a:p>
          <a:p>
            <a:endParaRPr lang="en-GB" sz="1200" b="0" i="0" u="none" strike="noStrike" kern="1200" dirty="0">
              <a:solidFill>
                <a:schemeClr val="tx1"/>
              </a:solidFill>
              <a:effectLst/>
              <a:latin typeface="+mn-lt"/>
              <a:ea typeface="+mn-ea"/>
              <a:cs typeface="+mn-cs"/>
            </a:endParaRPr>
          </a:p>
          <a:p>
            <a:endParaRPr lang="en-US" dirty="0">
              <a:latin typeface="+mn-lt"/>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52903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de" sz="1200" b="0" i="0" strike="noStrike" cap="none" spc="0" baseline="0" dirty="0">
                <a:solidFill>
                  <a:srgbClr val="000000"/>
                </a:solidFill>
                <a:effectLst/>
                <a:latin typeface="+mn-lt"/>
                <a:ea typeface="Calibri"/>
                <a:cs typeface="Calibri"/>
              </a:rPr>
              <a:t>Vergewissern Sie sich vor dem Entleeren eines Sacks, dass sowohl die Belüftung als auch die Absauganlage funktionieren. Wenn Sie den Verdacht haben, dass ein Problem vorliegt, wenden Sie sich an den Manager vor Ort. Vergessen Sie nicht, auf äußere Faktoren, wie z.B. Zugluft, die einen großen Einfluss auf die Belüftungssysteme haben können, zu achten.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de" sz="1200" b="0" i="0" strike="noStrike" cap="none" spc="0" baseline="0" dirty="0">
                <a:solidFill>
                  <a:srgbClr val="000000"/>
                </a:solidFill>
                <a:effectLst/>
                <a:latin typeface="+mn-lt"/>
                <a:ea typeface="Calibri"/>
                <a:cs typeface="Calibri"/>
              </a:rPr>
              <a:t>Verwenden Sie, falls vorhanden, Hilfen, um Fehler und Verletzungen zu vermeiden. Füllen Sie die Säcke nie zu voll, um unnötiges Verschütten zu vermeiden, das zusätzliche Gefahren mit sich bringen kann. Wenn etwas verschüttet wird, beseitigen Sie es sofort mit Hilfe von Nass- oder Trockenreinigungsmethoden.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latin typeface="+mn-lt"/>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230476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2469717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5CE0D2-EE58-F143-8FC9-DE2A7199D8B8}"/>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06304" y="366936"/>
            <a:ext cx="1000630" cy="628302"/>
          </a:xfrm>
          <a:prstGeom prst="rect">
            <a:avLst/>
          </a:prstGeom>
        </p:spPr>
      </p:pic>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de" sz="1000" b="0" i="0" strike="noStrike" cap="none" spc="0" baseline="0">
                <a:solidFill>
                  <a:srgbClr val="000000"/>
                </a:solidFill>
                <a:effectLst/>
                <a:latin typeface="Helvetica"/>
                <a:ea typeface="Helvetica"/>
                <a:cs typeface="Helvetica"/>
              </a:rPr>
              <a:t>Dieses Schulungspaket wurde als Teil des NEPSI-Handbuchs für bewährte Praktiken entwickelt – mehr Infos auf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5A6482CC-0324-A84F-97E9-A03D3526EC1E}"/>
              </a:ext>
            </a:extLst>
          </p:cNvPr>
          <p:cNvSpPr txBox="1"/>
          <p:nvPr userDrawn="1"/>
        </p:nvSpPr>
        <p:spPr>
          <a:xfrm>
            <a:off x="8778239" y="429114"/>
            <a:ext cx="3039111"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 sz="1400" b="1" i="0" strike="noStrike" cap="none" spc="0" baseline="0">
                <a:solidFill>
                  <a:srgbClr val="F6A317"/>
                </a:solidFill>
                <a:effectLst/>
                <a:latin typeface="Helvetica"/>
                <a:ea typeface="Helvetica"/>
                <a:cs typeface="Helvetica"/>
              </a:rPr>
              <a:t>BEWÄHRTE PRAKTIKEN ZUM ENTLEEREN VON SÄCKEN</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3" y="2902987"/>
            <a:ext cx="6598996" cy="850900"/>
          </a:xfrm>
        </p:spPr>
        <p:txBody>
          <a:bodyPr anchor="t"/>
          <a:lstStyle/>
          <a:p>
            <a:pPr>
              <a:lnSpc>
                <a:spcPct val="100000"/>
              </a:lnSpc>
            </a:pPr>
            <a:r>
              <a:rPr lang="de" sz="2800" b="1" i="0" strike="noStrike" cap="none" spc="0" baseline="0" dirty="0">
                <a:solidFill>
                  <a:srgbClr val="FFFFFF"/>
                </a:solidFill>
                <a:effectLst/>
                <a:latin typeface="Helvetica"/>
                <a:ea typeface="Helvetica"/>
                <a:cs typeface="Helvetica"/>
              </a:rPr>
              <a:t>BEWÄHRTE PRAKTIKEN ZUM ENTLEEREN VON SÄCKEN</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p:cNvSpPr/>
          <p:nvPr/>
        </p:nvSpPr>
        <p:spPr>
          <a:xfrm>
            <a:off x="8630307" y="201706"/>
            <a:ext cx="320310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5C532-796E-0E45-8861-6D255108102B}"/>
              </a:ext>
            </a:extLst>
          </p:cNvPr>
          <p:cNvSpPr>
            <a:spLocks noGrp="1"/>
          </p:cNvSpPr>
          <p:nvPr>
            <p:ph type="body" sz="quarter" idx="10"/>
          </p:nvPr>
        </p:nvSpPr>
        <p:spPr/>
        <p:txBody>
          <a:bodyPr anchor="t"/>
          <a:lstStyle/>
          <a:p>
            <a:pPr>
              <a:lnSpc>
                <a:spcPct val="100000"/>
              </a:lnSpc>
            </a:pPr>
            <a:r>
              <a:rPr lang="de" sz="2800" b="1" i="0" strike="noStrike" cap="none" spc="0" baseline="0" dirty="0">
                <a:solidFill>
                  <a:srgbClr val="F6A317"/>
                </a:solidFill>
                <a:effectLst/>
                <a:latin typeface="Helvetica"/>
                <a:ea typeface="Helvetica"/>
                <a:cs typeface="Helvetica"/>
              </a:rPr>
              <a:t>DOS UND DON'TS DER ENTLEEREUNG VON SÄCKEN IM ALLGEMEINEN</a:t>
            </a:r>
          </a:p>
        </p:txBody>
      </p:sp>
      <p:sp>
        <p:nvSpPr>
          <p:cNvPr id="3" name="Text Placeholder 2">
            <a:extLst>
              <a:ext uri="{FF2B5EF4-FFF2-40B4-BE49-F238E27FC236}">
                <a16:creationId xmlns:a16="http://schemas.microsoft.com/office/drawing/2014/main" id="{93220A22-4954-F04B-A3F3-F1A9A2F05281}"/>
              </a:ext>
            </a:extLst>
          </p:cNvPr>
          <p:cNvSpPr>
            <a:spLocks noGrp="1"/>
          </p:cNvSpPr>
          <p:nvPr>
            <p:ph type="body" sz="quarter" idx="11"/>
          </p:nvPr>
        </p:nvSpPr>
        <p:spPr>
          <a:xfrm>
            <a:off x="777244" y="3020778"/>
            <a:ext cx="6378604" cy="3201832"/>
          </a:xfrm>
        </p:spPr>
        <p:txBody>
          <a:bodyPr/>
          <a:lstStyle/>
          <a:p>
            <a:pPr>
              <a:lnSpc>
                <a:spcPct val="100000"/>
              </a:lnSpc>
              <a:spcBef>
                <a:spcPts val="200"/>
              </a:spcBef>
              <a:buSzPct val="85000"/>
            </a:pPr>
            <a:r>
              <a:rPr lang="de" sz="1600" b="1" i="0" strike="noStrike" cap="none" spc="0" baseline="0" dirty="0">
                <a:solidFill>
                  <a:srgbClr val="000000"/>
                </a:solidFill>
                <a:effectLst/>
                <a:latin typeface="Helvetica"/>
                <a:ea typeface="Helvetica"/>
                <a:cs typeface="Helvetica"/>
              </a:rPr>
              <a:t>DO</a:t>
            </a:r>
          </a:p>
          <a:p>
            <a:pPr marL="342900" indent="-342900">
              <a:lnSpc>
                <a:spcPct val="100000"/>
              </a:lnSpc>
              <a:spcBef>
                <a:spcPts val="200"/>
              </a:spcBef>
              <a:buSzPct val="85000"/>
              <a:buFont typeface=".Apple Color Emoji UI"/>
              <a:buChar char="✅"/>
            </a:pPr>
            <a:r>
              <a:rPr lang="de" sz="1600" b="0" i="0" strike="noStrike" cap="none" spc="0" baseline="0" dirty="0">
                <a:solidFill>
                  <a:srgbClr val="000000"/>
                </a:solidFill>
                <a:effectLst/>
                <a:latin typeface="Helvetica"/>
                <a:ea typeface="Helvetica"/>
                <a:cs typeface="Helvetica"/>
              </a:rPr>
              <a:t>Stellen Sie sicher, dass die Staubabsaugung ordnungsgemäß funktioniert.</a:t>
            </a:r>
          </a:p>
          <a:p>
            <a:pPr marL="342900" indent="-342900">
              <a:lnSpc>
                <a:spcPct val="100000"/>
              </a:lnSpc>
              <a:spcBef>
                <a:spcPts val="200"/>
              </a:spcBef>
              <a:buSzPct val="85000"/>
              <a:buFont typeface=".Apple Color Emoji UI"/>
              <a:buChar char="✅"/>
            </a:pPr>
            <a:r>
              <a:rPr lang="de" sz="1600" b="0" i="0" strike="noStrike" cap="none" spc="0" baseline="0" dirty="0">
                <a:solidFill>
                  <a:srgbClr val="000000"/>
                </a:solidFill>
                <a:effectLst/>
                <a:latin typeface="Helvetica"/>
                <a:ea typeface="Helvetica"/>
                <a:cs typeface="Helvetica"/>
              </a:rPr>
              <a:t>Achten Sie auf Anzeichen von Schäden oder mangelhafte Bedienung und melden Sie Fehler.</a:t>
            </a:r>
          </a:p>
          <a:p>
            <a:pPr marL="342900" indent="-342900">
              <a:lnSpc>
                <a:spcPct val="100000"/>
              </a:lnSpc>
              <a:spcBef>
                <a:spcPts val="200"/>
              </a:spcBef>
              <a:buSzPct val="85000"/>
              <a:buFont typeface=".Apple Color Emoji UI"/>
              <a:buChar char="✅"/>
            </a:pPr>
            <a:r>
              <a:rPr lang="de" sz="1600" b="0" i="0" strike="noStrike" cap="none" spc="0" baseline="0" dirty="0">
                <a:solidFill>
                  <a:srgbClr val="000000"/>
                </a:solidFill>
                <a:effectLst/>
                <a:latin typeface="Helvetica"/>
                <a:ea typeface="Helvetica"/>
                <a:cs typeface="Helvetica"/>
              </a:rPr>
              <a:t>Tragen Sie PSA, wenn keine anderen Mittel verfügbar sind.</a:t>
            </a:r>
          </a:p>
          <a:p>
            <a:pPr marL="342900" indent="-342900">
              <a:lnSpc>
                <a:spcPct val="100000"/>
              </a:lnSpc>
              <a:spcBef>
                <a:spcPts val="200"/>
              </a:spcBef>
              <a:buSzPct val="85000"/>
              <a:buFont typeface=".Apple Color Emoji UI"/>
              <a:buChar char="✅"/>
            </a:pPr>
            <a:r>
              <a:rPr lang="de" sz="1600" b="0" i="0" strike="noStrike" cap="none" spc="0" baseline="0" dirty="0">
                <a:solidFill>
                  <a:srgbClr val="000000"/>
                </a:solidFill>
                <a:effectLst/>
                <a:latin typeface="Helvetica"/>
                <a:ea typeface="Helvetica"/>
                <a:cs typeface="Helvetica"/>
              </a:rPr>
              <a:t>Beseitigen Sie Verschüttungen sofort mit einem Staubsauger oder einer Nassreinigung.</a:t>
            </a:r>
          </a:p>
          <a:p>
            <a:pPr>
              <a:lnSpc>
                <a:spcPct val="100000"/>
              </a:lnSpc>
              <a:spcBef>
                <a:spcPts val="200"/>
              </a:spcBef>
            </a:pPr>
            <a:r>
              <a:rPr lang="de" sz="1600" b="1" i="0" strike="noStrike" cap="none" spc="0" baseline="0" dirty="0">
                <a:solidFill>
                  <a:srgbClr val="000000"/>
                </a:solidFill>
                <a:effectLst/>
                <a:latin typeface="Helvetica"/>
                <a:ea typeface="Helvetica"/>
                <a:cs typeface="Helvetica"/>
              </a:rPr>
              <a:t>DON’T</a:t>
            </a:r>
          </a:p>
          <a:p>
            <a:pPr marL="285750" indent="-285750">
              <a:lnSpc>
                <a:spcPct val="100000"/>
              </a:lnSpc>
              <a:spcBef>
                <a:spcPts val="200"/>
              </a:spcBef>
              <a:buSzPct val="85000"/>
              <a:buFont typeface=".Apple Color Emoji UI"/>
              <a:buChar char="❌"/>
            </a:pPr>
            <a:r>
              <a:rPr lang="de" sz="1600" b="0" i="0" strike="noStrike" cap="none" spc="0" baseline="0" dirty="0">
                <a:solidFill>
                  <a:srgbClr val="000000"/>
                </a:solidFill>
                <a:effectLst/>
                <a:latin typeface="Helvetica"/>
                <a:ea typeface="Helvetica"/>
                <a:cs typeface="Helvetica"/>
              </a:rPr>
              <a:t>Leeren Sie den Inhalt von kleinen Säcken nicht zu schnell aus.</a:t>
            </a:r>
          </a:p>
          <a:p>
            <a:pPr marL="285750" indent="-285750">
              <a:lnSpc>
                <a:spcPct val="100000"/>
              </a:lnSpc>
              <a:spcBef>
                <a:spcPts val="200"/>
              </a:spcBef>
              <a:buSzPct val="85000"/>
              <a:buFont typeface=".Apple Color Emoji UI"/>
              <a:buChar char="❌"/>
            </a:pPr>
            <a:r>
              <a:rPr lang="de" sz="1600" b="0" i="0" strike="noStrike" cap="none" spc="0" baseline="0" dirty="0">
                <a:solidFill>
                  <a:srgbClr val="000000"/>
                </a:solidFill>
                <a:effectLst/>
                <a:latin typeface="Helvetica"/>
                <a:ea typeface="Helvetica"/>
                <a:cs typeface="Helvetica"/>
              </a:rPr>
              <a:t>Befüllen Sie Abfallbehälter nicht zu voll.</a:t>
            </a:r>
          </a:p>
          <a:p>
            <a:pPr marL="285750" indent="-285750">
              <a:lnSpc>
                <a:spcPct val="100000"/>
              </a:lnSpc>
              <a:spcBef>
                <a:spcPts val="200"/>
              </a:spcBef>
              <a:buSzPct val="85000"/>
              <a:buFont typeface=".Apple Color Emoji UI"/>
              <a:buChar char="❌"/>
            </a:pPr>
            <a:r>
              <a:rPr lang="de" sz="1600" b="0" i="0" strike="noStrike" cap="none" spc="0" baseline="0" dirty="0">
                <a:solidFill>
                  <a:srgbClr val="000000"/>
                </a:solidFill>
                <a:effectLst/>
                <a:latin typeface="Helvetica"/>
                <a:ea typeface="Helvetica"/>
                <a:cs typeface="Helvetica"/>
              </a:rPr>
              <a:t>Reinigen Sie nicht mit einer trockenen Bürste oder Druckluft.</a:t>
            </a:r>
          </a:p>
          <a:p>
            <a:pPr marL="342900" indent="-342900">
              <a:lnSpc>
                <a:spcPct val="100000"/>
              </a:lnSpc>
              <a:spcBef>
                <a:spcPts val="200"/>
              </a:spcBef>
              <a:buSzPct val="85000"/>
              <a:buFont typeface=".Apple Color Emoji UI"/>
              <a:buChar char="✅"/>
            </a:pPr>
            <a:endParaRPr lang="en-GB" dirty="0"/>
          </a:p>
          <a:p>
            <a:pPr marL="285750" indent="-285750">
              <a:lnSpc>
                <a:spcPct val="100000"/>
              </a:lnSpc>
              <a:spcBef>
                <a:spcPts val="200"/>
              </a:spcBef>
              <a:buFont typeface="Arial" panose="020B0604020202020204" pitchFamily="34" charset="0"/>
              <a:buChar char="•"/>
            </a:pPr>
            <a:endParaRPr lang="en-US" sz="1200" dirty="0"/>
          </a:p>
        </p:txBody>
      </p:sp>
      <p:pic>
        <p:nvPicPr>
          <p:cNvPr id="5" name="Picture Placeholder 4">
            <a:extLst>
              <a:ext uri="{FF2B5EF4-FFF2-40B4-BE49-F238E27FC236}">
                <a16:creationId xmlns:a16="http://schemas.microsoft.com/office/drawing/2014/main" id="{5673BCE9-F112-484A-969D-A6FFF87628DB}"/>
              </a:ext>
            </a:extLst>
          </p:cNvPr>
          <p:cNvPicPr>
            <a:picLocks noGrp="1" noChangeAspect="1"/>
          </p:cNvPicPr>
          <p:nvPr>
            <p:ph type="pic" sz="quarter" idx="12"/>
          </p:nvPr>
        </p:nvPicPr>
        <p:blipFill>
          <a:blip r:embed="rId3"/>
          <a:srcRect t="30" b="30"/>
          <a:stretch>
            <a:fillRect/>
          </a:stretch>
        </p:blipFill>
        <p:spPr>
          <a:xfrm>
            <a:off x="7155848" y="2086252"/>
            <a:ext cx="4661502" cy="3958948"/>
          </a:xfrm>
          <a:prstGeom prst="rect">
            <a:avLst/>
          </a:prstGeom>
        </p:spPr>
      </p:pic>
    </p:spTree>
    <p:extLst>
      <p:ext uri="{BB962C8B-B14F-4D97-AF65-F5344CB8AC3E}">
        <p14:creationId xmlns:p14="http://schemas.microsoft.com/office/powerpoint/2010/main" val="6143417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LEERE SEITE</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de" sz="1800" b="0" i="0" strike="noStrike" cap="none" spc="0" baseline="0" dirty="0">
                <a:solidFill>
                  <a:srgbClr val="000000"/>
                </a:solidFill>
                <a:effectLst/>
                <a:latin typeface="Helvetica"/>
                <a:ea typeface="Helvetica"/>
                <a:cs typeface="Helvetica"/>
              </a:rPr>
              <a:t>Verwenden Sie diese Folie, um spezielles Schulungsmaterial für eine bestimmte Arbeitsumgebung/ einen bestimmten Kontext zu erstellen.</a:t>
            </a:r>
          </a:p>
          <a:p>
            <a:pPr>
              <a:lnSpc>
                <a:spcPts val="2400"/>
              </a:lnSpc>
            </a:pPr>
            <a:r>
              <a:rPr lang="de" sz="1800" b="0" i="0" strike="noStrike" cap="none" spc="0" baseline="0" dirty="0">
                <a:solidFill>
                  <a:srgbClr val="000000"/>
                </a:solidFill>
                <a:effectLst/>
                <a:latin typeface="Helvetica"/>
                <a:ea typeface="Helvetica"/>
                <a:cs typeface="Helvetica"/>
              </a:rPr>
              <a:t>Um das Bild zu ändern, klicken Sie mit der rechten Maustaste &gt; Bild ändern &gt; dieses Gerät.</a:t>
            </a:r>
          </a:p>
          <a:p>
            <a:pPr>
              <a:lnSpc>
                <a:spcPts val="2400"/>
              </a:lnSpc>
            </a:pPr>
            <a:r>
              <a:rPr lang="de" sz="1800" b="0" i="0" strike="noStrike" cap="none" spc="0" baseline="0" dirty="0">
                <a:solidFill>
                  <a:srgbClr val="000000"/>
                </a:solidFill>
                <a:effectLst/>
                <a:latin typeface="Helvetica"/>
                <a:ea typeface="Helvetica"/>
                <a:cs typeface="Helvetica"/>
              </a:rPr>
              <a:t>Um weitere Folien zu erstellen, klicken Sie oben auf die Registerkarte „Neue Folie“.</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20466362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FAZIT</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2" y="2362676"/>
            <a:ext cx="5637005" cy="3682369"/>
          </a:xfrm>
        </p:spPr>
        <p:txBody>
          <a:bodyPr/>
          <a:lstStyle/>
          <a:p>
            <a:pPr>
              <a:lnSpc>
                <a:spcPts val="2400"/>
              </a:lnSpc>
            </a:pPr>
            <a:r>
              <a:rPr lang="de" sz="1800" b="0" i="0" strike="noStrike" cap="none" spc="0" baseline="0" dirty="0">
                <a:solidFill>
                  <a:srgbClr val="000000"/>
                </a:solidFill>
                <a:effectLst/>
                <a:latin typeface="Helvetica"/>
                <a:ea typeface="Helvetica"/>
                <a:cs typeface="Helvetica"/>
              </a:rPr>
              <a:t>Das Entleeren von Säcken kann zu Belastung durch RCS führen. Um Ihre Gesundheit zu schützen, denken Sie an Folgendes:</a:t>
            </a:r>
          </a:p>
          <a:p>
            <a:pPr marL="285750" indent="-285750">
              <a:lnSpc>
                <a:spcPts val="2400"/>
              </a:lnSpc>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Vergewissern Sie sich, dass die Be- und Entlüftungssysteme eingeschaltet sind </a:t>
            </a:r>
            <a:br>
              <a:rPr lang="de" sz="1800" b="0" i="0" strike="noStrike" cap="none" spc="0" baseline="0" dirty="0">
                <a:solidFill>
                  <a:srgbClr val="000000"/>
                </a:solidFill>
                <a:effectLst/>
                <a:latin typeface="Helvetica"/>
                <a:ea typeface="Helvetica"/>
                <a:cs typeface="Helvetica"/>
              </a:rPr>
            </a:br>
            <a:r>
              <a:rPr lang="de" sz="1800" b="0" i="0" strike="noStrike" cap="none" spc="0" baseline="0" dirty="0">
                <a:solidFill>
                  <a:srgbClr val="000000"/>
                </a:solidFill>
                <a:effectLst/>
                <a:latin typeface="Helvetica"/>
                <a:ea typeface="Helvetica"/>
                <a:cs typeface="Helvetica"/>
              </a:rPr>
              <a:t>(falls vorhanden).</a:t>
            </a:r>
          </a:p>
          <a:p>
            <a:pPr marL="285750" indent="-285750">
              <a:lnSpc>
                <a:spcPts val="2400"/>
              </a:lnSpc>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Benutzen Sie immer die Hilfe von Maschinen, wenn diese verfügbar sind.</a:t>
            </a:r>
          </a:p>
          <a:p>
            <a:pPr marL="285750" indent="-285750">
              <a:lnSpc>
                <a:spcPts val="2400"/>
              </a:lnSpc>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Entsorgen Sie leere Säcke sorgfältig, um die Staubentwicklung zu minimieren.</a:t>
            </a:r>
          </a:p>
          <a:p>
            <a:pPr marL="285750" indent="-285750">
              <a:lnSpc>
                <a:spcPts val="2400"/>
              </a:lnSpc>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Beseitigen Sie Verschüttungen sofort.</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7404611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8538206" cy="850900"/>
          </a:xfrm>
        </p:spPr>
        <p:txBody>
          <a:bodyPr/>
          <a:lstStyle/>
          <a:p>
            <a:r>
              <a:rPr lang="de" sz="2800" b="1" i="0" strike="noStrike" cap="none" spc="0" baseline="0">
                <a:solidFill>
                  <a:srgbClr val="F6A317"/>
                </a:solidFill>
                <a:effectLst/>
                <a:latin typeface="Helvetica"/>
                <a:ea typeface="Helvetica"/>
                <a:cs typeface="Helvetica"/>
              </a:rPr>
              <a:t>WEITERES LERNMATERIAL</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dirty="0">
                <a:solidFill>
                  <a:srgbClr val="000000"/>
                </a:solidFill>
                <a:effectLst/>
                <a:latin typeface="Helvetica"/>
                <a:ea typeface="Helvetica"/>
                <a:cs typeface="Helvetica"/>
                <a:hlinkClick r:id="rId3" history="0"/>
              </a:rPr>
              <a:t>Bewährte Praktiken für die Entleerung von Säcken – Kleine Säcke (Aufgabenblatt 2.2.1a)</a:t>
            </a:r>
          </a:p>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dirty="0">
                <a:solidFill>
                  <a:srgbClr val="000000"/>
                </a:solidFill>
                <a:effectLst/>
                <a:latin typeface="Helvetica"/>
                <a:ea typeface="Helvetica"/>
                <a:cs typeface="Helvetica"/>
                <a:hlinkClick r:id="rId3" history="0"/>
              </a:rPr>
              <a:t>Bewährte Praktiken für die Entleerung von Säcken – Big Bags (Aufgabenblatt 2.2.1b)</a:t>
            </a:r>
          </a:p>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dirty="0">
                <a:solidFill>
                  <a:srgbClr val="000000"/>
                </a:solidFill>
                <a:effectLst/>
                <a:latin typeface="Helvetica"/>
                <a:ea typeface="Helvetica"/>
                <a:cs typeface="Helvetica"/>
                <a:hlinkClick r:id="rId4" history="0"/>
              </a:rPr>
              <a:t>NEPSI-Handbuch für bewährte Praktiken</a:t>
            </a:r>
          </a:p>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dirty="0">
                <a:solidFill>
                  <a:srgbClr val="000000"/>
                </a:solidFill>
                <a:effectLst/>
                <a:latin typeface="Helvetica"/>
                <a:ea typeface="Helvetica"/>
                <a:cs typeface="Helvetica"/>
                <a:hlinkClick r:id="rId5" history="0"/>
              </a:rPr>
              <a:t>NEPSI-Handbuch für KMUs</a:t>
            </a:r>
          </a:p>
        </p:txBody>
      </p:sp>
      <p:sp>
        <p:nvSpPr>
          <p:cNvPr id="7" name="Rounded Rectangle 6">
            <a:extLst>
              <a:ext uri="{FF2B5EF4-FFF2-40B4-BE49-F238E27FC236}">
                <a16:creationId xmlns:a16="http://schemas.microsoft.com/office/drawing/2014/main" id="{14E28B3C-7525-2647-8060-DF8784BB1D0E}"/>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Rectangle 7">
            <a:extLst>
              <a:ext uri="{FF2B5EF4-FFF2-40B4-BE49-F238E27FC236}">
                <a16:creationId xmlns:a16="http://schemas.microsoft.com/office/drawing/2014/main" id="{078A17F6-8702-D247-85AE-DA38BF686899}"/>
              </a:ext>
            </a:extLst>
          </p:cNvPr>
          <p:cNvSpPr/>
          <p:nvPr/>
        </p:nvSpPr>
        <p:spPr>
          <a:xfrm>
            <a:off x="1088454" y="5298382"/>
            <a:ext cx="10022946" cy="366126"/>
          </a:xfrm>
          <a:prstGeom prst="rect">
            <a:avLst/>
          </a:prstGeom>
          <a:noFill/>
          <a:ln>
            <a:noFill/>
          </a:ln>
        </p:spPr>
        <p:txBody>
          <a:bodyPr wrap="square" anchor="ctr">
            <a:spAutoFit/>
          </a:bodyPr>
          <a:lstStyle/>
          <a:p>
            <a:pPr>
              <a:spcBef>
                <a:spcPts val="1200"/>
              </a:spcBef>
              <a:spcAft>
                <a:spcPts val="1200"/>
              </a:spcAft>
              <a:buSzPct val="130000"/>
            </a:pPr>
            <a:r>
              <a:rPr lang="de" sz="1800" b="0" i="0" strike="noStrike" cap="none" spc="0" baseline="0" dirty="0">
                <a:solidFill>
                  <a:srgbClr val="000000"/>
                </a:solidFill>
                <a:effectLst/>
                <a:latin typeface="Calibri"/>
                <a:ea typeface="Calibri"/>
                <a:cs typeface="Calibri"/>
              </a:rPr>
              <a:t>Unsere NEPSI E-Learning-Plattform mit weiteren Lernressourcen zu RCS finden Sie unter </a:t>
            </a:r>
            <a:r>
              <a:rPr lang="de" sz="1800" b="0" i="0" strike="noStrike" cap="none" spc="0" baseline="0" dirty="0">
                <a:solidFill>
                  <a:srgbClr val="000000"/>
                </a:solidFill>
                <a:effectLst/>
                <a:latin typeface="Calibri"/>
                <a:ea typeface="Calibri"/>
                <a:cs typeface="Calibri"/>
                <a:hlinkClick r:id="rId6" history="0"/>
              </a:rPr>
              <a:t>training.nepsi.eu</a:t>
            </a:r>
            <a:r>
              <a:rPr lang="de" sz="1800" b="0" i="0" strike="noStrike" cap="none" spc="0" baseline="0" dirty="0">
                <a:solidFill>
                  <a:srgbClr val="000000"/>
                </a:solidFill>
                <a:effectLst/>
                <a:latin typeface="Calibri"/>
                <a:ea typeface="Calibri"/>
                <a:cs typeface="Calibri"/>
              </a:rPr>
              <a:t>.</a:t>
            </a:r>
          </a:p>
        </p:txBody>
      </p:sp>
    </p:spTree>
    <p:extLst>
      <p:ext uri="{BB962C8B-B14F-4D97-AF65-F5344CB8AC3E}">
        <p14:creationId xmlns:p14="http://schemas.microsoft.com/office/powerpoint/2010/main" val="21119590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de" sz="2800" b="1" i="0" strike="noStrike" cap="none" spc="0" baseline="0" dirty="0">
                <a:solidFill>
                  <a:srgbClr val="F6A317"/>
                </a:solidFill>
                <a:effectLst/>
                <a:latin typeface="Helvetica"/>
                <a:ea typeface="Helvetica"/>
                <a:cs typeface="Helvetica"/>
              </a:rPr>
              <a:t>VORWORT (FÜR LEHRKRAFT)</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a:xfrm>
            <a:off x="777243" y="2362676"/>
            <a:ext cx="10080000" cy="3601153"/>
          </a:xfrm>
        </p:spPr>
        <p:txBody>
          <a:bodyPr anchor="t"/>
          <a:lstStyle/>
          <a:p>
            <a:pPr>
              <a:lnSpc>
                <a:spcPts val="2400"/>
              </a:lnSpc>
            </a:pPr>
            <a:r>
              <a:rPr lang="de" sz="1800" b="0" i="0" strike="noStrike" cap="none" spc="0" baseline="0" dirty="0">
                <a:solidFill>
                  <a:srgbClr val="000000"/>
                </a:solidFill>
                <a:effectLst/>
                <a:latin typeface="Helvetica"/>
                <a:ea typeface="Helvetica"/>
                <a:cs typeface="Helvetica"/>
              </a:rPr>
              <a:t>Als Teil der Schulung zur Umsetzung der NEPSI bewährten Praktiken hat NEPSI eine Reihe an Lehrmaterial entwickelt. </a:t>
            </a:r>
          </a:p>
          <a:p>
            <a:pPr>
              <a:lnSpc>
                <a:spcPts val="2400"/>
              </a:lnSpc>
            </a:pPr>
            <a:r>
              <a:rPr lang="de" sz="1800" b="0" i="0" strike="noStrike" cap="none" spc="0" baseline="0" dirty="0">
                <a:solidFill>
                  <a:srgbClr val="000000"/>
                </a:solidFill>
                <a:effectLst/>
                <a:latin typeface="Helvetica"/>
                <a:ea typeface="Helvetica"/>
                <a:cs typeface="Helvetica"/>
              </a:rPr>
              <a:t>Jedes PowerPoint-Schulungspaket behandelt ein Thema, das für Arbeitskräfte in allen Branchen relevant ist, die Materialien verwenden, die kristalline Kieselsäure enthalten. Die Pakete informieren über die mit dem Thema verbundenen Risiken der Staubbelastung sowie über bewährte Praktiken und Maßnahmen, die zu deren Verringerung dienen. Ziel der Schulung ist es, die Arbeitskräfte zu informieren und zu schulen, damit sie die Sicherheitsmaßnahmen effektiv anwenden und die Belastung durch lungengängiges kristallines Siliziumdioxid (RCS) am Arbeitsplatz reduzieren können.</a:t>
            </a:r>
          </a:p>
          <a:p>
            <a:pPr>
              <a:lnSpc>
                <a:spcPts val="2400"/>
              </a:lnSpc>
            </a:pPr>
            <a:r>
              <a:rPr lang="de" sz="1800" b="0" i="0" strike="noStrike" cap="none" spc="0" baseline="0" dirty="0">
                <a:solidFill>
                  <a:srgbClr val="000000"/>
                </a:solidFill>
                <a:effectLst/>
                <a:latin typeface="Helvetica"/>
                <a:ea typeface="Helvetica"/>
                <a:cs typeface="Helvetica"/>
              </a:rPr>
              <a:t>Verwenden Sie die leere Vorlage und die Platzhalter, um diesem Schulungspaket bei Bedarf zusätzliche Informationen hinzuzufügen.</a:t>
            </a:r>
          </a:p>
        </p:txBody>
      </p:sp>
    </p:spTree>
    <p:extLst>
      <p:ext uri="{BB962C8B-B14F-4D97-AF65-F5344CB8AC3E}">
        <p14:creationId xmlns:p14="http://schemas.microsoft.com/office/powerpoint/2010/main" val="1464836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de" sz="2800" b="1" i="0" strike="noStrike" cap="none" spc="0" baseline="0">
                <a:solidFill>
                  <a:srgbClr val="F6A317"/>
                </a:solidFill>
                <a:effectLst/>
                <a:latin typeface="Helvetica"/>
                <a:ea typeface="Helvetica"/>
                <a:cs typeface="Helvetica"/>
              </a:rPr>
              <a:t>BITTE BEACHTEN</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xfrm>
            <a:off x="777243" y="2362676"/>
            <a:ext cx="10080000" cy="3601153"/>
          </a:xfrm>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de" sz="1800" b="0" i="0" strike="noStrike" cap="none" spc="0" baseline="0" dirty="0">
                <a:solidFill>
                  <a:srgbClr val="000000"/>
                </a:solidFill>
                <a:effectLst/>
                <a:latin typeface="Helvetica"/>
                <a:ea typeface="Helvetica"/>
                <a:cs typeface="Helvetica"/>
              </a:rPr>
              <a:t>Die Informationen in dieser PowerPoint-Schulung sind lediglich von beratendem und informativem Charakter. </a:t>
            </a:r>
            <a:r>
              <a:rPr lang="de" sz="1800" b="0" i="0" strike="noStrike" cap="none" spc="0" baseline="0">
                <a:solidFill>
                  <a:srgbClr val="000000"/>
                </a:solidFill>
                <a:effectLst/>
                <a:latin typeface="Helvetica"/>
                <a:ea typeface="Helvetica"/>
                <a:cs typeface="Helvetica"/>
              </a:rPr>
              <a:t>Es handelt sich nicht um eine Norm oder Vorschrift und die Schulung schafft weder neue rechtliche Pflichten noch ändert sie bestehenden Pflichten, die durch die Gesetzgebung und Politik vorliegen.</a:t>
            </a:r>
          </a:p>
        </p:txBody>
      </p:sp>
    </p:spTree>
    <p:extLst>
      <p:ext uri="{BB962C8B-B14F-4D97-AF65-F5344CB8AC3E}">
        <p14:creationId xmlns:p14="http://schemas.microsoft.com/office/powerpoint/2010/main" val="15049947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de" sz="2800" b="1" i="0" strike="noStrike" cap="none" spc="0" baseline="0">
                <a:solidFill>
                  <a:srgbClr val="F6A317"/>
                </a:solidFill>
                <a:effectLst/>
                <a:latin typeface="Helvetica"/>
                <a:ea typeface="Helvetica"/>
                <a:cs typeface="Helvetica"/>
              </a:rPr>
              <a:t>EINLEITUNG</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p:txBody>
          <a:bodyPr/>
          <a:lstStyle/>
          <a:p>
            <a:pPr>
              <a:lnSpc>
                <a:spcPts val="2400"/>
              </a:lnSpc>
            </a:pPr>
            <a:r>
              <a:rPr lang="de" sz="1800" b="1" i="0" strike="noStrike" cap="none" spc="0" baseline="0" dirty="0">
                <a:solidFill>
                  <a:srgbClr val="000000"/>
                </a:solidFill>
                <a:effectLst/>
                <a:latin typeface="Helvetica"/>
                <a:ea typeface="Helvetica"/>
                <a:cs typeface="Helvetica"/>
              </a:rPr>
              <a:t>Zu lernen sich vor arbeitsbedingten Gesundheitsgefahren zu schützen, ist Priorität.</a:t>
            </a:r>
          </a:p>
          <a:p>
            <a:pPr>
              <a:lnSpc>
                <a:spcPts val="2400"/>
              </a:lnSpc>
            </a:pPr>
            <a:r>
              <a:rPr lang="de" sz="1800" b="0" i="0" strike="noStrike" cap="none" spc="0" baseline="0" dirty="0">
                <a:solidFill>
                  <a:srgbClr val="000000"/>
                </a:solidFill>
                <a:effectLst/>
                <a:latin typeface="Helvetica"/>
                <a:ea typeface="Helvetica"/>
                <a:cs typeface="Helvetica"/>
              </a:rPr>
              <a:t>In dieser Schulung erfahren Sie mehr über:</a:t>
            </a:r>
          </a:p>
          <a:p>
            <a:pPr marL="285750" indent="-285750">
              <a:lnSpc>
                <a:spcPts val="2400"/>
              </a:lnSpc>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Die Risiken beim Entleeren von Säcken</a:t>
            </a:r>
          </a:p>
          <a:p>
            <a:pPr marL="285750" indent="-285750">
              <a:lnSpc>
                <a:spcPts val="2400"/>
              </a:lnSpc>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Wichtige Hinweise und bewährte Praktiken fürs Entleeren von kleinen und großen Säcken</a:t>
            </a:r>
          </a:p>
          <a:p>
            <a:pPr marL="285750" indent="-285750">
              <a:lnSpc>
                <a:spcPts val="2400"/>
              </a:lnSpc>
              <a:buFont typeface="Arial" panose="020B0604020202020204" pitchFamily="34" charset="0"/>
              <a:buChar char="•"/>
            </a:pPr>
            <a:r>
              <a:rPr lang="de" sz="1800" b="0" i="0" strike="noStrike" cap="none" spc="0" baseline="0" dirty="0">
                <a:solidFill>
                  <a:srgbClr val="FF0000"/>
                </a:solidFill>
                <a:effectLst/>
                <a:latin typeface="Helvetica"/>
                <a:ea typeface="Helvetica"/>
                <a:cs typeface="Helvetica"/>
              </a:rPr>
              <a:t>Text für Lehrkraft zum Ausfüllen – wenn Sie eine spezielle Folie hinzugefügt haben, fügen Sie einen kurzen Überblick über das kontextbezogene Material ein</a:t>
            </a:r>
          </a:p>
          <a:p>
            <a:pPr marL="285750" indent="-285750">
              <a:lnSpc>
                <a:spcPts val="2400"/>
              </a:lnSpc>
              <a:buFont typeface="Arial" panose="020B0604020202020204" pitchFamily="34" charset="0"/>
              <a:buChar char="•"/>
            </a:pPr>
            <a:endParaRPr lang="en-US" sz="1800" dirty="0"/>
          </a:p>
        </p:txBody>
      </p:sp>
      <p:pic>
        <p:nvPicPr>
          <p:cNvPr id="1027" name="Picture 3" descr="page1image1800773776">
            <a:extLst>
              <a:ext uri="{FF2B5EF4-FFF2-40B4-BE49-F238E27FC236}">
                <a16:creationId xmlns:a16="http://schemas.microsoft.com/office/drawing/2014/main" id="{F193EC80-B5EB-7840-8854-22197ACED089}"/>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6858000" cy="2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4">
            <a:extLst>
              <a:ext uri="{FF2B5EF4-FFF2-40B4-BE49-F238E27FC236}">
                <a16:creationId xmlns:a16="http://schemas.microsoft.com/office/drawing/2014/main" id="{20AB2A23-D707-4FA4-B47B-5E5073EA9AF8}"/>
              </a:ext>
            </a:extLst>
          </p:cNvPr>
          <p:cNvPicPr>
            <a:picLocks noGrp="1" noChangeAspect="1"/>
          </p:cNvPicPr>
          <p:nvPr>
            <p:ph type="pic" sz="quarter" idx="12"/>
          </p:nvPr>
        </p:nvPicPr>
        <p:blipFill>
          <a:blip r:embed="rId4"/>
          <a:srcRect t="11" b="11"/>
          <a:stretch>
            <a:fillRect/>
          </a:stretch>
        </p:blipFill>
        <p:spPr>
          <a:prstGeom prst="rect">
            <a:avLst/>
          </a:prstGeom>
        </p:spPr>
      </p:pic>
    </p:spTree>
    <p:extLst>
      <p:ext uri="{BB962C8B-B14F-4D97-AF65-F5344CB8AC3E}">
        <p14:creationId xmlns:p14="http://schemas.microsoft.com/office/powerpoint/2010/main" val="40673254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4" y="1640901"/>
            <a:ext cx="4484341" cy="850900"/>
          </a:xfrm>
        </p:spPr>
        <p:txBody>
          <a:bodyPr/>
          <a:lstStyle/>
          <a:p>
            <a:pPr>
              <a:lnSpc>
                <a:spcPct val="100000"/>
              </a:lnSpc>
            </a:pPr>
            <a:r>
              <a:rPr lang="de" sz="2800" b="1" i="0" strike="noStrike" cap="none" spc="0" baseline="0">
                <a:solidFill>
                  <a:srgbClr val="F6A317"/>
                </a:solidFill>
                <a:effectLst/>
                <a:latin typeface="Helvetica"/>
                <a:ea typeface="Helvetica"/>
                <a:cs typeface="Helvetica"/>
              </a:rPr>
              <a:t>TECHNIKEN ZUR STAUBMINIMIERUNG</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709157" cy="3682369"/>
          </a:xfrm>
        </p:spPr>
        <p:txBody>
          <a:bodyPr/>
          <a:lstStyle/>
          <a:p>
            <a:pPr>
              <a:lnSpc>
                <a:spcPts val="2400"/>
              </a:lnSpc>
            </a:pPr>
            <a:r>
              <a:rPr lang="de" sz="1800" b="0" i="0" strike="noStrike" cap="none" spc="0" baseline="0">
                <a:solidFill>
                  <a:srgbClr val="000000"/>
                </a:solidFill>
                <a:effectLst/>
                <a:latin typeface="Helvetica"/>
                <a:ea typeface="Helvetica"/>
                <a:cs typeface="Helvetica"/>
              </a:rPr>
              <a:t>Das Entleeren der Säcke wird durch Einhausung, Absaugung/Belüftung und PSA begleitet, was drei der fünf wichtigsten Techniken zu Staubminimierung sind.</a:t>
            </a:r>
          </a:p>
        </p:txBody>
      </p:sp>
      <p:pic>
        <p:nvPicPr>
          <p:cNvPr id="10" name="Picture 9" descr="A screenshot of a cell phone&#10;&#10;Description automatically generated">
            <a:extLst>
              <a:ext uri="{FF2B5EF4-FFF2-40B4-BE49-F238E27FC236}">
                <a16:creationId xmlns:a16="http://schemas.microsoft.com/office/drawing/2014/main" id="{0A4FF0BC-CD02-CE45-8E5D-C17478572F6C}"/>
              </a:ext>
            </a:extLst>
          </p:cNvPr>
          <p:cNvPicPr>
            <a:picLocks noChangeAspect="1"/>
          </p:cNvPicPr>
          <p:nvPr/>
        </p:nvPicPr>
        <p:blipFill>
          <a:blip r:embed="rId3"/>
          <a:srcRect l="6858" t="62670" r="77165" b="13177"/>
          <a:stretch>
            <a:fillRect/>
          </a:stretch>
        </p:blipFill>
        <p:spPr>
          <a:xfrm>
            <a:off x="8647437" y="3170865"/>
            <a:ext cx="1073251" cy="104387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FDE9C5F-E39C-0741-A46F-6A3D5B66934B}"/>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1CB1C758-72DE-A948-B84D-6FEC264CCEF8}"/>
              </a:ext>
            </a:extLst>
          </p:cNvPr>
          <p:cNvPicPr>
            <a:picLocks noChangeAspect="1"/>
          </p:cNvPicPr>
          <p:nvPr/>
        </p:nvPicPr>
        <p:blipFill>
          <a:blip r:embed="rId3"/>
          <a:srcRect l="7057" t="9146" r="76967" b="66230"/>
          <a:stretch>
            <a:fillRect/>
          </a:stretch>
        </p:blipFill>
        <p:spPr>
          <a:xfrm>
            <a:off x="5365058" y="3636000"/>
            <a:ext cx="1073250" cy="1064204"/>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39A95D21-133A-2C4D-BED8-49444FEA5AC6}"/>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CFD2A1D9-CDEC-B845-81BA-21F68A5BC003}"/>
              </a:ext>
            </a:extLst>
          </p:cNvPr>
          <p:cNvPicPr>
            <a:picLocks noChangeAspect="1"/>
          </p:cNvPicPr>
          <p:nvPr/>
        </p:nvPicPr>
        <p:blipFill>
          <a:blip r:embed="rId3"/>
          <a:srcRect l="58184" t="9878" r="26749" b="66739"/>
          <a:stretch>
            <a:fillRect/>
          </a:stretch>
        </p:blipFill>
        <p:spPr>
          <a:xfrm>
            <a:off x="5395588" y="4932000"/>
            <a:ext cx="1012189" cy="1010607"/>
          </a:xfrm>
          <a:prstGeom prst="rect">
            <a:avLst/>
          </a:prstGeom>
        </p:spPr>
      </p:pic>
      <p:sp>
        <p:nvSpPr>
          <p:cNvPr id="16" name="TextBox 15">
            <a:extLst>
              <a:ext uri="{FF2B5EF4-FFF2-40B4-BE49-F238E27FC236}">
                <a16:creationId xmlns:a16="http://schemas.microsoft.com/office/drawing/2014/main" id="{A190AA7F-7A5C-3A44-B842-7E36550CCADC}"/>
              </a:ext>
            </a:extLst>
          </p:cNvPr>
          <p:cNvSpPr txBox="1"/>
          <p:nvPr/>
        </p:nvSpPr>
        <p:spPr>
          <a:xfrm>
            <a:off x="6579514" y="1702138"/>
            <a:ext cx="2134063" cy="2208297"/>
          </a:xfrm>
          <a:prstGeom prst="rect">
            <a:avLst/>
          </a:prstGeom>
          <a:noFill/>
        </p:spPr>
        <p:txBody>
          <a:bodyPr wrap="square" rtlCol="0">
            <a:spAutoFit/>
          </a:bodyPr>
          <a:lstStyle/>
          <a:p>
            <a:pPr>
              <a:spcAft>
                <a:spcPts val="300"/>
              </a:spcAft>
            </a:pPr>
            <a:r>
              <a:rPr lang="de" sz="1050" b="1" i="0" strike="noStrike" cap="none" spc="50" baseline="0" dirty="0">
                <a:solidFill>
                  <a:srgbClr val="EF9A2E"/>
                </a:solidFill>
                <a:effectLst/>
                <a:latin typeface="Futura Medium"/>
                <a:ea typeface="Futura Medium"/>
                <a:cs typeface="Futura Medium"/>
              </a:rPr>
              <a:t>GUTE HYGIENE / SAUBERKEIT</a:t>
            </a:r>
          </a:p>
          <a:p>
            <a:r>
              <a:rPr lang="de" sz="1200" b="0" i="0" strike="noStrike" cap="none" spc="0" baseline="0" dirty="0">
                <a:solidFill>
                  <a:srgbClr val="000000"/>
                </a:solidFill>
                <a:effectLst/>
                <a:latin typeface="Calibri"/>
                <a:ea typeface="Calibri"/>
                <a:cs typeface="Calibri"/>
              </a:rPr>
              <a:t>Das Waschen der Arbeitskleidung und das Aufsaugen von Staub, der bei der Arbeit entsteht, verhindert, dass sich mit der Zeit Staub ansammelt – ein sauberer Arbeitsplatz ist ein sicherer Arbeitsplatz.</a:t>
            </a:r>
          </a:p>
          <a:p>
            <a:endParaRPr lang="en-US" dirty="0"/>
          </a:p>
        </p:txBody>
      </p:sp>
      <p:sp>
        <p:nvSpPr>
          <p:cNvPr id="17" name="TextBox 16">
            <a:extLst>
              <a:ext uri="{FF2B5EF4-FFF2-40B4-BE49-F238E27FC236}">
                <a16:creationId xmlns:a16="http://schemas.microsoft.com/office/drawing/2014/main" id="{8BB31F04-6F1B-7C44-AD58-2066BAD92F03}"/>
              </a:ext>
            </a:extLst>
          </p:cNvPr>
          <p:cNvSpPr txBox="1"/>
          <p:nvPr/>
        </p:nvSpPr>
        <p:spPr>
          <a:xfrm>
            <a:off x="6579514" y="3636000"/>
            <a:ext cx="2200642" cy="1531188"/>
          </a:xfrm>
          <a:prstGeom prst="rect">
            <a:avLst/>
          </a:prstGeom>
          <a:noFill/>
        </p:spPr>
        <p:txBody>
          <a:bodyPr wrap="square" rtlCol="0">
            <a:spAutoFit/>
          </a:bodyPr>
          <a:lstStyle/>
          <a:p>
            <a:pPr>
              <a:spcAft>
                <a:spcPts val="300"/>
              </a:spcAft>
            </a:pPr>
            <a:r>
              <a:rPr lang="de" sz="1050" b="1" i="0" strike="noStrike" cap="none" spc="50" baseline="0" dirty="0">
                <a:solidFill>
                  <a:srgbClr val="EF9A2E"/>
                </a:solidFill>
                <a:effectLst/>
                <a:latin typeface="Futura Medium"/>
                <a:ea typeface="Futura Medium"/>
                <a:cs typeface="Futura Medium"/>
              </a:rPr>
              <a:t>EINHAUSUNG</a:t>
            </a:r>
          </a:p>
          <a:p>
            <a:pPr>
              <a:spcAft>
                <a:spcPts val="300"/>
              </a:spcAft>
            </a:pPr>
            <a:r>
              <a:rPr lang="de" sz="1200" b="0" i="0" strike="noStrike" cap="none" spc="0" baseline="0" dirty="0">
                <a:solidFill>
                  <a:srgbClr val="000000"/>
                </a:solidFill>
                <a:effectLst/>
                <a:latin typeface="Calibri"/>
                <a:ea typeface="Calibri"/>
                <a:cs typeface="Calibri"/>
              </a:rPr>
              <a:t>Die Durchführung von RCS-produzierenden Prozessen in einer geschlossenen Umgebung verhindert die Staubbelastung direkt an der Quelle.</a:t>
            </a:r>
          </a:p>
          <a:p>
            <a:pPr>
              <a:spcAft>
                <a:spcPts val="300"/>
              </a:spcAft>
            </a:pPr>
            <a:endParaRPr lang="en-US" dirty="0"/>
          </a:p>
        </p:txBody>
      </p:sp>
      <p:sp>
        <p:nvSpPr>
          <p:cNvPr id="18" name="TextBox 17">
            <a:extLst>
              <a:ext uri="{FF2B5EF4-FFF2-40B4-BE49-F238E27FC236}">
                <a16:creationId xmlns:a16="http://schemas.microsoft.com/office/drawing/2014/main" id="{17252FA7-9898-C944-A4ED-422A0BBA4364}"/>
              </a:ext>
            </a:extLst>
          </p:cNvPr>
          <p:cNvSpPr txBox="1"/>
          <p:nvPr/>
        </p:nvSpPr>
        <p:spPr>
          <a:xfrm>
            <a:off x="6579515" y="4932000"/>
            <a:ext cx="2134063" cy="1517897"/>
          </a:xfrm>
          <a:prstGeom prst="rect">
            <a:avLst/>
          </a:prstGeom>
          <a:noFill/>
        </p:spPr>
        <p:txBody>
          <a:bodyPr wrap="square" rtlCol="0">
            <a:spAutoFit/>
          </a:bodyPr>
          <a:lstStyle/>
          <a:p>
            <a:pPr>
              <a:spcAft>
                <a:spcPts val="300"/>
              </a:spcAft>
            </a:pPr>
            <a:r>
              <a:rPr lang="de" sz="1050" b="1" i="0" strike="noStrike" cap="none" spc="50" baseline="0" dirty="0">
                <a:solidFill>
                  <a:srgbClr val="EF9A2E"/>
                </a:solidFill>
                <a:effectLst/>
                <a:latin typeface="Futura Medium"/>
                <a:ea typeface="Futura Medium"/>
                <a:cs typeface="Futura Medium"/>
              </a:rPr>
              <a:t>ABSAUGUNG / BELÜFTUNG</a:t>
            </a:r>
          </a:p>
          <a:p>
            <a:pPr>
              <a:spcAft>
                <a:spcPts val="300"/>
              </a:spcAft>
            </a:pPr>
            <a:r>
              <a:rPr lang="de" sz="1200" b="0" i="0" strike="noStrike" cap="none" spc="0" baseline="0" dirty="0">
                <a:solidFill>
                  <a:srgbClr val="000000"/>
                </a:solidFill>
                <a:effectLst/>
                <a:latin typeface="Calibri"/>
                <a:ea typeface="Calibri"/>
                <a:cs typeface="Calibri"/>
              </a:rPr>
              <a:t>Fangen Sie RCS direkt an der Quelle ein, bevor wir ihm ausgesetzt sind und tauschen Sie kontaminierte Luft mit sauberer Luft aus.</a:t>
            </a:r>
          </a:p>
          <a:p>
            <a:endParaRPr lang="en-US" dirty="0"/>
          </a:p>
        </p:txBody>
      </p:sp>
      <p:sp>
        <p:nvSpPr>
          <p:cNvPr id="19" name="TextBox 18">
            <a:extLst>
              <a:ext uri="{FF2B5EF4-FFF2-40B4-BE49-F238E27FC236}">
                <a16:creationId xmlns:a16="http://schemas.microsoft.com/office/drawing/2014/main" id="{EFBD6A7B-EEA6-9C4B-AF5E-6A76F51CF8CA}"/>
              </a:ext>
            </a:extLst>
          </p:cNvPr>
          <p:cNvSpPr txBox="1"/>
          <p:nvPr/>
        </p:nvSpPr>
        <p:spPr>
          <a:xfrm>
            <a:off x="9787266" y="3131929"/>
            <a:ext cx="2134062" cy="1479758"/>
          </a:xfrm>
          <a:prstGeom prst="rect">
            <a:avLst/>
          </a:prstGeom>
          <a:noFill/>
        </p:spPr>
        <p:txBody>
          <a:bodyPr wrap="square" rtlCol="0">
            <a:spAutoFit/>
          </a:bodyPr>
          <a:lstStyle/>
          <a:p>
            <a:pPr>
              <a:spcAft>
                <a:spcPts val="300"/>
              </a:spcAft>
            </a:pPr>
            <a:r>
              <a:rPr lang="de" sz="1050" b="1" i="0" strike="noStrike" cap="none" spc="50" baseline="0" dirty="0">
                <a:solidFill>
                  <a:srgbClr val="EF9A2E"/>
                </a:solidFill>
                <a:effectLst/>
                <a:latin typeface="Futura Medium"/>
                <a:ea typeface="Futura Medium"/>
                <a:cs typeface="Futura Medium"/>
              </a:rPr>
              <a:t>SCHUTZAUSRÜSTUNG</a:t>
            </a:r>
          </a:p>
          <a:p>
            <a:r>
              <a:rPr lang="de" sz="1200" b="0" i="0" strike="noStrike" cap="none" spc="0" baseline="0" dirty="0">
                <a:solidFill>
                  <a:srgbClr val="000000"/>
                </a:solidFill>
                <a:effectLst/>
                <a:latin typeface="Calibri"/>
                <a:ea typeface="Calibri"/>
                <a:cs typeface="Calibri"/>
              </a:rPr>
              <a:t>PSA (z.B. Gesichtsmasken) schützt vor Staub, wenn alle anderen Kontrollmaßnahmen nicht ausreichen, um das Risiko zu minimieren.</a:t>
            </a:r>
          </a:p>
          <a:p>
            <a:endParaRPr lang="en-US" dirty="0"/>
          </a:p>
        </p:txBody>
      </p:sp>
      <p:sp>
        <p:nvSpPr>
          <p:cNvPr id="20" name="TextBox 19">
            <a:extLst>
              <a:ext uri="{FF2B5EF4-FFF2-40B4-BE49-F238E27FC236}">
                <a16:creationId xmlns:a16="http://schemas.microsoft.com/office/drawing/2014/main" id="{35F6BAD4-9655-6A40-A26D-474E75EDD087}"/>
              </a:ext>
            </a:extLst>
          </p:cNvPr>
          <p:cNvSpPr txBox="1"/>
          <p:nvPr/>
        </p:nvSpPr>
        <p:spPr>
          <a:xfrm>
            <a:off x="9787266" y="1679231"/>
            <a:ext cx="2134062" cy="1517896"/>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WASSER</a:t>
            </a:r>
          </a:p>
          <a:p>
            <a:pPr>
              <a:spcAft>
                <a:spcPts val="300"/>
              </a:spcAft>
            </a:pPr>
            <a:r>
              <a:rPr lang="de" sz="1200" b="0" i="0" strike="noStrike" cap="none" spc="0" baseline="0">
                <a:solidFill>
                  <a:srgbClr val="000000"/>
                </a:solidFill>
                <a:effectLst/>
                <a:latin typeface="Calibri"/>
                <a:ea typeface="Calibri"/>
                <a:cs typeface="Calibri"/>
              </a:rPr>
              <a:t>Wenn Sie Wasser in Ihre Prozesse integrieren, verhindern Sie, dass Staub in die Luft gelangt, indem Sie die Partikel mit Wasser auffangen.</a:t>
            </a:r>
          </a:p>
          <a:p>
            <a:pPr>
              <a:spcAft>
                <a:spcPts val="300"/>
              </a:spcAft>
            </a:pPr>
            <a:endParaRPr lang="en-US"/>
          </a:p>
        </p:txBody>
      </p:sp>
    </p:spTree>
    <p:extLst>
      <p:ext uri="{BB962C8B-B14F-4D97-AF65-F5344CB8AC3E}">
        <p14:creationId xmlns:p14="http://schemas.microsoft.com/office/powerpoint/2010/main" val="12669611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6" y="1616076"/>
            <a:ext cx="4019838" cy="850900"/>
          </a:xfrm>
        </p:spPr>
        <p:txBody>
          <a:bodyPr/>
          <a:lstStyle/>
          <a:p>
            <a:pPr>
              <a:lnSpc>
                <a:spcPct val="100000"/>
              </a:lnSpc>
            </a:pPr>
            <a:r>
              <a:rPr lang="de" sz="2800" b="1" i="0" strike="noStrike" cap="none" spc="0" baseline="0">
                <a:solidFill>
                  <a:srgbClr val="F6A317"/>
                </a:solidFill>
                <a:effectLst/>
                <a:latin typeface="Helvetica"/>
                <a:ea typeface="Helvetica"/>
                <a:cs typeface="Helvetica"/>
              </a:rPr>
              <a:t>DIE RISIKEN BEI DIESER TÄTIGKEIT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de" sz="1800" b="0" i="0" strike="noStrike" cap="none" spc="0" baseline="0">
                <a:solidFill>
                  <a:srgbClr val="000000"/>
                </a:solidFill>
                <a:effectLst/>
                <a:latin typeface="Helvetica"/>
                <a:ea typeface="Helvetica"/>
                <a:cs typeface="Helvetica"/>
              </a:rPr>
              <a:t>Diese Tätigkeit kann sehr staubig sein.</a:t>
            </a:r>
          </a:p>
          <a:p>
            <a:pPr marL="342900" indent="-342900">
              <a:lnSpc>
                <a:spcPts val="2400"/>
              </a:lnSpc>
              <a:buFont typeface="Arial" panose="020B0604020202020204" pitchFamily="34" charset="0"/>
              <a:buChar char="•"/>
            </a:pPr>
            <a:r>
              <a:rPr lang="de" sz="1800" b="0" i="0" strike="noStrike" cap="none" spc="0" baseline="0">
                <a:solidFill>
                  <a:srgbClr val="000000"/>
                </a:solidFill>
                <a:effectLst/>
                <a:latin typeface="Helvetica"/>
                <a:ea typeface="Helvetica"/>
                <a:cs typeface="Helvetica"/>
              </a:rPr>
              <a:t>Langfristige Belastung durch hohe RCS-Werte kann zu schweren Lungenerkrankungen führen.</a:t>
            </a:r>
          </a:p>
          <a:p>
            <a:pPr>
              <a:lnSpc>
                <a:spcPts val="2400"/>
              </a:lnSpc>
            </a:pPr>
            <a:r>
              <a:rPr lang="de" sz="1800" b="0" i="0" strike="noStrike" cap="none" spc="0" baseline="0">
                <a:solidFill>
                  <a:srgbClr val="000000"/>
                </a:solidFill>
                <a:effectLst/>
                <a:latin typeface="Helvetica"/>
                <a:ea typeface="Helvetica"/>
                <a:cs typeface="Helvetica"/>
              </a:rPr>
              <a:t>Es ist wichtig, dass wir uns jeden Tag vor der Belastung durch diesen Staub schützen. </a:t>
            </a:r>
          </a:p>
          <a:p>
            <a:pPr>
              <a:lnSpc>
                <a:spcPts val="2400"/>
              </a:lnSpc>
            </a:pPr>
            <a:r>
              <a:rPr lang="de" sz="1800" b="0" i="0" strike="noStrike" cap="none" spc="0" baseline="0">
                <a:solidFill>
                  <a:srgbClr val="000000"/>
                </a:solidFill>
                <a:effectLst/>
                <a:latin typeface="Helvetica"/>
                <a:ea typeface="Helvetica"/>
                <a:cs typeface="Helvetica"/>
              </a:rPr>
              <a:t>Wenn wir bewährte Praktiken anwenden, schützen wir unsere Gesundheit.</a:t>
            </a:r>
          </a:p>
          <a:p>
            <a:pPr>
              <a:lnSpc>
                <a:spcPts val="2400"/>
              </a:lnSpc>
            </a:pPr>
            <a:r>
              <a:rPr lang="de" sz="1800" b="0" i="0" strike="noStrike" cap="none" spc="0" baseline="0">
                <a:solidFill>
                  <a:srgbClr val="000000"/>
                </a:solidFill>
                <a:effectLst/>
                <a:latin typeface="Helvetica"/>
                <a:ea typeface="Helvetica"/>
                <a:cs typeface="Helvetica"/>
              </a:rPr>
              <a:t>Wie werden Sie Ihren Ruhestand verbringen?</a:t>
            </a:r>
          </a:p>
        </p:txBody>
      </p:sp>
      <p:pic>
        <p:nvPicPr>
          <p:cNvPr id="7" name="Picture Placeholder 6" descr="A picture containing person, indoor, bed, room&#10;&#10;Description automatically generated">
            <a:extLst>
              <a:ext uri="{FF2B5EF4-FFF2-40B4-BE49-F238E27FC236}">
                <a16:creationId xmlns:a16="http://schemas.microsoft.com/office/drawing/2014/main" id="{DF3F899B-D30C-E144-8421-4C4567D76F4E}"/>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E1BCBA96-62D3-A543-BB6F-692BFC03EE21}"/>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de" sz="2800" b="1" i="0" strike="noStrike" cap="none" spc="0" baseline="0">
                <a:solidFill>
                  <a:srgbClr val="F6A317"/>
                </a:solidFill>
                <a:effectLst/>
                <a:latin typeface="Helvetica"/>
                <a:ea typeface="Helvetica"/>
                <a:cs typeface="Helvetica"/>
              </a:rPr>
              <a:t>WIE DAS ENTLEEREN VON SÄCKEN RCS ERZEUGT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2677432"/>
            <a:ext cx="5610109" cy="2938988"/>
          </a:xfrm>
        </p:spPr>
        <p:txBody>
          <a:bodyPr anchor="t"/>
          <a:lstStyle/>
          <a:p>
            <a:pPr marL="342900" indent="-342900">
              <a:lnSpc>
                <a:spcPts val="2300"/>
              </a:lnSpc>
              <a:spcBef>
                <a:spcPts val="600"/>
              </a:spcBef>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Beim Entleeren von Säcken wird Staub in die Luft geschleudert, wenn der Inhalt den Sack verlässt.</a:t>
            </a:r>
          </a:p>
          <a:p>
            <a:pPr marL="342900" indent="-342900">
              <a:lnSpc>
                <a:spcPts val="2300"/>
              </a:lnSpc>
              <a:spcBef>
                <a:spcPts val="600"/>
              </a:spcBef>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Die schnelle Entleerung von Säcken erzeugt eine Menge Staub, verringert die Luftqualität und setzt Arbeitskräfte möglicherweise RCS aus. </a:t>
            </a:r>
          </a:p>
          <a:p>
            <a:pPr marL="342900" indent="-342900">
              <a:lnSpc>
                <a:spcPts val="2300"/>
              </a:lnSpc>
              <a:spcBef>
                <a:spcPts val="600"/>
              </a:spcBef>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Feines, trockenes, pulverförmiges Material erzeugt bei der Handhabung den meisten Staub in der Luft.</a:t>
            </a:r>
          </a:p>
          <a:p>
            <a:pPr>
              <a:lnSpc>
                <a:spcPts val="2300"/>
              </a:lnSpc>
              <a:spcBef>
                <a:spcPts val="600"/>
              </a:spcBef>
            </a:pPr>
            <a:r>
              <a:rPr lang="de" sz="1800" b="0" i="0" strike="noStrike" cap="none" spc="0" baseline="0" dirty="0">
                <a:solidFill>
                  <a:srgbClr val="000000"/>
                </a:solidFill>
                <a:effectLst/>
                <a:latin typeface="Helvetica"/>
                <a:ea typeface="Helvetica"/>
                <a:cs typeface="Helvetica"/>
              </a:rPr>
              <a:t>Dieses Schulungspaket thematisiert zwei Arten von Säcken, die unterschiedliche Maßnahmen zur sicheren Handhabung erfordern.</a:t>
            </a:r>
          </a:p>
        </p:txBody>
      </p:sp>
      <p:pic>
        <p:nvPicPr>
          <p:cNvPr id="5" name="Picture Placeholder 4">
            <a:extLst>
              <a:ext uri="{FF2B5EF4-FFF2-40B4-BE49-F238E27FC236}">
                <a16:creationId xmlns:a16="http://schemas.microsoft.com/office/drawing/2014/main" id="{A6AD1ABC-1D28-4C4B-9A2A-798FBEEA55CC}"/>
              </a:ext>
            </a:extLst>
          </p:cNvPr>
          <p:cNvPicPr>
            <a:picLocks noGrp="1" noChangeAspect="1"/>
          </p:cNvPicPr>
          <p:nvPr>
            <p:ph type="pic" sz="quarter" idx="12"/>
          </p:nvPr>
        </p:nvPicPr>
        <p:blipFill>
          <a:blip r:embed="rId3"/>
          <a:srcRect t="11" b="11"/>
          <a:stretch>
            <a:fillRect/>
          </a:stretch>
        </p:blipFill>
        <p:spPr>
          <a:prstGeom prst="rect">
            <a:avLst/>
          </a:prstGeom>
        </p:spPr>
      </p:pic>
    </p:spTree>
    <p:extLst>
      <p:ext uri="{BB962C8B-B14F-4D97-AF65-F5344CB8AC3E}">
        <p14:creationId xmlns:p14="http://schemas.microsoft.com/office/powerpoint/2010/main" val="17512830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6B10849-2150-4DE3-AC0E-EE895C68CA58}"/>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tretch>
            <a:fillRect/>
          </a:stretch>
        </p:blipFill>
        <p:spPr>
          <a:xfrm>
            <a:off x="7009807" y="2067197"/>
            <a:ext cx="4758611" cy="4042262"/>
          </a:xfrm>
          <a:prstGeom prst="rect">
            <a:avLst/>
          </a:prstGeom>
        </p:spPr>
      </p:pic>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de" sz="2800" b="1" i="0" strike="noStrike" cap="none" spc="0" baseline="0" dirty="0">
                <a:solidFill>
                  <a:srgbClr val="F6A317"/>
                </a:solidFill>
                <a:effectLst/>
                <a:latin typeface="Helvetica"/>
                <a:ea typeface="Helvetica"/>
                <a:cs typeface="Helvetica"/>
              </a:rPr>
              <a:t>KLEINE SÄCKE</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282774"/>
            <a:ext cx="6403486" cy="4042262"/>
          </a:xfrm>
        </p:spPr>
        <p:txBody>
          <a:bodyPr anchor="t"/>
          <a:lstStyle/>
          <a:p>
            <a:pPr>
              <a:lnSpc>
                <a:spcPts val="2200"/>
              </a:lnSpc>
            </a:pPr>
            <a:r>
              <a:rPr lang="de" b="0" i="0" strike="noStrike" cap="none" spc="0" baseline="0" dirty="0">
                <a:solidFill>
                  <a:srgbClr val="000000"/>
                </a:solidFill>
                <a:effectLst/>
                <a:latin typeface="Helvetica"/>
                <a:ea typeface="Helvetica"/>
                <a:cs typeface="Helvetica"/>
              </a:rPr>
              <a:t>Um die Staubentwicklung beim Entleeren von Säcken zu minimieren:</a:t>
            </a:r>
          </a:p>
          <a:p>
            <a:pPr marL="285750" indent="-285750">
              <a:lnSpc>
                <a:spcPct val="100000"/>
              </a:lnSpc>
              <a:spcBef>
                <a:spcPts val="300"/>
              </a:spcBef>
              <a:buFont typeface="Arial" panose="020B0604020202020204" pitchFamily="34" charset="0"/>
              <a:buChar char="•"/>
            </a:pPr>
            <a:r>
              <a:rPr lang="de" b="0" i="0" strike="noStrike" cap="none" spc="0" baseline="0" dirty="0">
                <a:solidFill>
                  <a:srgbClr val="000000"/>
                </a:solidFill>
                <a:effectLst/>
                <a:latin typeface="Helvetica"/>
                <a:ea typeface="Helvetica"/>
                <a:cs typeface="Helvetica"/>
              </a:rPr>
              <a:t>Verwenden Sie nach Möglichkeit automatische oder halbautomatische Sackentleerungsstationen.</a:t>
            </a:r>
          </a:p>
          <a:p>
            <a:pPr marL="285750" indent="-285750">
              <a:lnSpc>
                <a:spcPct val="100000"/>
              </a:lnSpc>
              <a:spcBef>
                <a:spcPts val="300"/>
              </a:spcBef>
              <a:buFont typeface="Arial" panose="020B0604020202020204" pitchFamily="34" charset="0"/>
              <a:buChar char="•"/>
            </a:pPr>
            <a:r>
              <a:rPr lang="de" b="0" i="0" strike="noStrike" cap="none" spc="0" baseline="0" dirty="0">
                <a:solidFill>
                  <a:srgbClr val="000000"/>
                </a:solidFill>
                <a:effectLst/>
                <a:latin typeface="Helvetica"/>
                <a:ea typeface="Helvetica"/>
                <a:cs typeface="Helvetica"/>
              </a:rPr>
              <a:t>Wenn der Prozess nicht automatisiert werden kann, sollte er eingehaust werden. Verwenden Sie eine manuelle Sackentleerungsstation, die mit einer Entlüftung ausgestattet ist, falls vorhanden.</a:t>
            </a:r>
          </a:p>
          <a:p>
            <a:pPr marL="285750" indent="-285750">
              <a:lnSpc>
                <a:spcPct val="100000"/>
              </a:lnSpc>
              <a:spcBef>
                <a:spcPts val="300"/>
              </a:spcBef>
              <a:buFont typeface="Arial" panose="020B0604020202020204" pitchFamily="34" charset="0"/>
              <a:buChar char="•"/>
            </a:pPr>
            <a:r>
              <a:rPr lang="de" b="0" i="0" strike="noStrike" cap="none" spc="0" baseline="0" dirty="0">
                <a:solidFill>
                  <a:srgbClr val="000000"/>
                </a:solidFill>
                <a:effectLst/>
                <a:latin typeface="Helvetica"/>
                <a:ea typeface="Helvetica"/>
                <a:cs typeface="Helvetica"/>
              </a:rPr>
              <a:t>Kippen Sie den Inhalt vorsichtig mit dem offenen Ende von Ihnen weggedreht.</a:t>
            </a:r>
          </a:p>
          <a:p>
            <a:pPr marL="285750" indent="-285750">
              <a:lnSpc>
                <a:spcPct val="100000"/>
              </a:lnSpc>
              <a:spcBef>
                <a:spcPts val="300"/>
              </a:spcBef>
              <a:buFont typeface="Arial" panose="020B0604020202020204" pitchFamily="34" charset="0"/>
              <a:buChar char="•"/>
            </a:pPr>
            <a:r>
              <a:rPr lang="de" b="0" i="0" strike="noStrike" cap="none" spc="0" baseline="0" dirty="0">
                <a:solidFill>
                  <a:srgbClr val="000000"/>
                </a:solidFill>
                <a:effectLst/>
                <a:latin typeface="Helvetica"/>
                <a:ea typeface="Helvetica"/>
                <a:cs typeface="Helvetica"/>
              </a:rPr>
              <a:t>Rollen Sie leere Säcke innerhalb der Zone auf, in der Staub abgesaugt wird.</a:t>
            </a:r>
          </a:p>
          <a:p>
            <a:pPr marL="285750" indent="-285750">
              <a:lnSpc>
                <a:spcPct val="100000"/>
              </a:lnSpc>
              <a:spcBef>
                <a:spcPts val="300"/>
              </a:spcBef>
              <a:buFont typeface="Arial" panose="020B0604020202020204" pitchFamily="34" charset="0"/>
              <a:buChar char="•"/>
            </a:pPr>
            <a:r>
              <a:rPr lang="de" b="0" i="0" strike="noStrike" cap="none" spc="0" baseline="0" dirty="0">
                <a:solidFill>
                  <a:srgbClr val="000000"/>
                </a:solidFill>
                <a:effectLst/>
                <a:latin typeface="Helvetica"/>
                <a:ea typeface="Helvetica"/>
                <a:cs typeface="Helvetica"/>
              </a:rPr>
              <a:t>Tragen Sie PSA, wenn keine anderen Mittel vorhanden sind.</a:t>
            </a:r>
          </a:p>
          <a:p>
            <a:pPr marL="285750" indent="-285750">
              <a:lnSpc>
                <a:spcPct val="100000"/>
              </a:lnSpc>
              <a:spcBef>
                <a:spcPts val="300"/>
              </a:spcBef>
              <a:buFont typeface="Arial" panose="020B0604020202020204" pitchFamily="34" charset="0"/>
              <a:buChar char="•"/>
            </a:pPr>
            <a:r>
              <a:rPr lang="de" b="0" i="0" strike="noStrike" cap="none" spc="0" baseline="0" dirty="0">
                <a:solidFill>
                  <a:srgbClr val="000000"/>
                </a:solidFill>
                <a:effectLst/>
                <a:latin typeface="Helvetica"/>
                <a:ea typeface="Helvetica"/>
                <a:cs typeface="Helvetica"/>
              </a:rPr>
              <a:t>Entsorgen Sie leere Säcke in einen großen Plastiksack. Achten Sie darauf, dass er nicht zu voll ist. Verschließen Sie den Sack vor der Entsorgung.</a:t>
            </a:r>
          </a:p>
        </p:txBody>
      </p:sp>
    </p:spTree>
    <p:extLst>
      <p:ext uri="{BB962C8B-B14F-4D97-AF65-F5344CB8AC3E}">
        <p14:creationId xmlns:p14="http://schemas.microsoft.com/office/powerpoint/2010/main" val="16746333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4" y="1640901"/>
            <a:ext cx="5815644" cy="850900"/>
          </a:xfrm>
        </p:spPr>
        <p:txBody>
          <a:bodyPr/>
          <a:lstStyle/>
          <a:p>
            <a:pPr>
              <a:lnSpc>
                <a:spcPct val="100000"/>
              </a:lnSpc>
            </a:pPr>
            <a:r>
              <a:rPr lang="de" sz="2800" b="1" i="0" strike="noStrike" cap="none" spc="0" baseline="0" dirty="0">
                <a:solidFill>
                  <a:srgbClr val="F6A317"/>
                </a:solidFill>
                <a:effectLst/>
                <a:latin typeface="Helvetica"/>
                <a:ea typeface="Helvetica"/>
                <a:cs typeface="Helvetica"/>
              </a:rPr>
              <a:t>SCHÜTTGUT-SÄCKE (BIG BAGS)</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362676"/>
            <a:ext cx="6282464" cy="3682369"/>
          </a:xfrm>
        </p:spPr>
        <p:txBody>
          <a:bodyPr/>
          <a:lstStyle/>
          <a:p>
            <a:pPr>
              <a:lnSpc>
                <a:spcPts val="2400"/>
              </a:lnSpc>
            </a:pPr>
            <a:r>
              <a:rPr lang="de" b="0" i="0" strike="noStrike" cap="none" spc="0" baseline="0" dirty="0">
                <a:solidFill>
                  <a:srgbClr val="000000"/>
                </a:solidFill>
                <a:effectLst/>
                <a:latin typeface="Helvetica"/>
                <a:ea typeface="Helvetica"/>
                <a:cs typeface="Helvetica"/>
              </a:rPr>
              <a:t>Um die Staubentwicklung beim Entleeren der Säcke zu minimieren:</a:t>
            </a:r>
          </a:p>
          <a:p>
            <a:pPr marL="342900" indent="-342900">
              <a:lnSpc>
                <a:spcPts val="2400"/>
              </a:lnSpc>
              <a:buFont typeface="Arial" panose="020B0604020202020204" pitchFamily="34" charset="0"/>
              <a:buChar char="•"/>
            </a:pPr>
            <a:r>
              <a:rPr lang="de" b="0" i="0" strike="noStrike" cap="none" spc="0" baseline="0" dirty="0">
                <a:solidFill>
                  <a:srgbClr val="000000"/>
                </a:solidFill>
                <a:effectLst/>
                <a:latin typeface="Helvetica"/>
                <a:ea typeface="Helvetica"/>
                <a:cs typeface="Helvetica"/>
              </a:rPr>
              <a:t>Verwenden Sie nach Möglichkeit automatische Sackentleerungsstationen. Sie sorgen für eine gute Abdichtung und verfügen über Systeme zum Auffangen von Staub und zur Kontrolle des Materialflusses.</a:t>
            </a:r>
          </a:p>
          <a:p>
            <a:pPr marL="342900" indent="-342900">
              <a:lnSpc>
                <a:spcPts val="2400"/>
              </a:lnSpc>
              <a:buFont typeface="Arial" panose="020B0604020202020204" pitchFamily="34" charset="0"/>
              <a:buChar char="•"/>
            </a:pPr>
            <a:r>
              <a:rPr lang="de" b="0" i="0" strike="noStrike" cap="none" spc="0" baseline="0" dirty="0">
                <a:solidFill>
                  <a:srgbClr val="000000"/>
                </a:solidFill>
                <a:effectLst/>
                <a:latin typeface="Helvetica"/>
                <a:ea typeface="Helvetica"/>
                <a:cs typeface="Helvetica"/>
              </a:rPr>
              <a:t>Verwenden Sie PSA, wenn Sie Big Bags manuell öffnen oder aufschneiden.</a:t>
            </a:r>
          </a:p>
          <a:p>
            <a:pPr marL="342900" indent="-342900">
              <a:lnSpc>
                <a:spcPts val="2400"/>
              </a:lnSpc>
              <a:buFont typeface="Arial" panose="020B0604020202020204" pitchFamily="34" charset="0"/>
              <a:buChar char="•"/>
            </a:pPr>
            <a:r>
              <a:rPr lang="de" b="0" i="0" strike="noStrike" cap="none" spc="0" baseline="0" dirty="0">
                <a:solidFill>
                  <a:srgbClr val="000000"/>
                </a:solidFill>
                <a:effectLst/>
                <a:latin typeface="Helvetica"/>
                <a:ea typeface="Helvetica"/>
                <a:cs typeface="Helvetica"/>
              </a:rPr>
              <a:t>Pressen Sie die leeren Säcke nicht von Hand zusammen. Legen Sie sie in einen großen Plastiksack. Achten Sie darauf, dass er nicht zu voll ist. Verschließen Sie den Sack vor der Entsorgung.</a:t>
            </a:r>
          </a:p>
          <a:p>
            <a:pPr marL="342900" indent="-342900">
              <a:lnSpc>
                <a:spcPts val="2400"/>
              </a:lnSpc>
              <a:buFont typeface="Arial" panose="020B0604020202020204" pitchFamily="34" charset="0"/>
              <a:buChar char="•"/>
            </a:pPr>
            <a:endParaRPr lang="en-US" dirty="0"/>
          </a:p>
        </p:txBody>
      </p:sp>
      <p:pic>
        <p:nvPicPr>
          <p:cNvPr id="6" name="Picture Placeholder 5">
            <a:extLst>
              <a:ext uri="{FF2B5EF4-FFF2-40B4-BE49-F238E27FC236}">
                <a16:creationId xmlns:a16="http://schemas.microsoft.com/office/drawing/2014/main" id="{074E228A-18BC-43A0-B6E6-95FEED15FB66}"/>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tretch>
            <a:fillRect/>
          </a:stretch>
        </p:blipFill>
        <p:spPr>
          <a:xfrm>
            <a:off x="6592888" y="1609962"/>
            <a:ext cx="5224462" cy="4433413"/>
          </a:xfrm>
          <a:prstGeom prst="rect">
            <a:avLst/>
          </a:prstGeom>
        </p:spPr>
      </p:pic>
    </p:spTree>
    <p:extLst>
      <p:ext uri="{BB962C8B-B14F-4D97-AF65-F5344CB8AC3E}">
        <p14:creationId xmlns:p14="http://schemas.microsoft.com/office/powerpoint/2010/main" val="384183071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2.xml><?xml version="1.0" encoding="utf-8"?>
<ds:datastoreItem xmlns:ds="http://schemas.openxmlformats.org/officeDocument/2006/customXml" ds:itemID="{7D545FEE-AD81-4023-B6AC-5CAEA335ED97}">
  <ds:schemaRefs>
    <ds:schemaRef ds:uri="http://purl.org/dc/elements/1.1/"/>
    <ds:schemaRef ds:uri="http://purl.org/dc/dcmitype/"/>
    <ds:schemaRef ds:uri="http://www.w3.org/XML/1998/namespace"/>
    <ds:schemaRef ds:uri="6d9d7403-2d8c-4818-ae25-2c5629bc7330"/>
    <ds:schemaRef ds:uri="http://schemas.microsoft.com/office/2006/metadata/properties"/>
    <ds:schemaRef ds:uri="http://schemas.microsoft.com/office/2006/documentManagement/types"/>
    <ds:schemaRef ds:uri="http://purl.org/dc/terms/"/>
    <ds:schemaRef ds:uri="d8ecf516-e360-4672-81b9-68723bedb71f"/>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46FD024-4C37-448F-BA6D-7BE6F64F8C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TotalTime>
  <Words>1455</Words>
  <Application>Microsoft Macintosh PowerPoint</Application>
  <PresentationFormat>Widescreen</PresentationFormat>
  <Paragraphs>102</Paragraphs>
  <Slides>13</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 Ferguson</dc:creator>
  <cp:lastModifiedBy>Carlo Arboit</cp:lastModifiedBy>
  <cp:revision>18</cp:revision>
  <dcterms:created xsi:type="dcterms:W3CDTF">2020-01-29T17:43:15Z</dcterms:created>
  <dcterms:modified xsi:type="dcterms:W3CDTF">2024-11-13T11:21:23Z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