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59" r:id="rId8"/>
    <p:sldId id="276" r:id="rId9"/>
    <p:sldId id="279" r:id="rId10"/>
    <p:sldId id="274" r:id="rId11"/>
    <p:sldId id="269" r:id="rId12"/>
    <p:sldId id="268"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B13BC-7A1C-3C43-B045-4E5D2C203417}" v="2" dt="2020-12-09T20:24:09.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autoAdjust="0"/>
    <p:restoredTop sz="76259"/>
  </p:normalViewPr>
  <p:slideViewPr>
    <p:cSldViewPr snapToGrid="0" snapToObjects="1">
      <p:cViewPr varScale="1">
        <p:scale>
          <a:sx n="91" d="100"/>
          <a:sy n="91" d="100"/>
        </p:scale>
        <p:origin x="2032" y="1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a:t>
            </a:fld>
            <a:endParaRPr lang="en-US"/>
          </a:p>
        </p:txBody>
      </p:sp>
    </p:spTree>
    <p:extLst>
      <p:ext uri="{BB962C8B-B14F-4D97-AF65-F5344CB8AC3E}">
        <p14:creationId xmlns:p14="http://schemas.microsoft.com/office/powerpoint/2010/main" val="23312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184254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63795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34346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 sz="1200" b="0" i="0" strike="noStrike" cap="none" spc="0" baseline="0" dirty="0">
                <a:solidFill>
                  <a:srgbClr val="000000"/>
                </a:solidFill>
                <a:effectLst/>
                <a:latin typeface="+mn-lt"/>
                <a:ea typeface="Calibri"/>
                <a:cs typeface="Calibri"/>
              </a:rPr>
              <a:t>Expunerea excesivă la silice cristaline respirabile (RCS) poate duce la probleme grave de sănătate pentru lucrători pe termen lung. Din acest motiv, este important ca toți lucrătorii să cunoască bune practici care limitează sau elimină expunerea la praful de silice.</a:t>
            </a:r>
          </a:p>
          <a:p>
            <a:endParaRPr lang="en-US" sz="1200" dirty="0">
              <a:latin typeface="+mn-lt"/>
            </a:endParaRPr>
          </a:p>
          <a:p>
            <a:r>
              <a:rPr lang="ro" sz="1200" b="0" i="0" strike="noStrike" cap="none" spc="0" baseline="0" dirty="0">
                <a:solidFill>
                  <a:srgbClr val="000000"/>
                </a:solidFill>
                <a:effectLst/>
                <a:latin typeface="+mn-lt"/>
                <a:ea typeface="Calibri"/>
                <a:cs typeface="Calibri"/>
              </a:rPr>
              <a:t>Acest curs oferă informații și îndrumări privind ventilația generală în medii care conțin cristale de silice.</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8687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415478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 sz="1200" b="0" i="0" strike="noStrike" cap="none" spc="0" baseline="0" dirty="0">
                <a:solidFill>
                  <a:srgbClr val="000000"/>
                </a:solidFill>
                <a:effectLst/>
                <a:latin typeface="+mn-lt"/>
                <a:ea typeface="Calibri"/>
                <a:cs typeface="Calibri"/>
              </a:rPr>
              <a:t>Ventilația este o parte importantă a menținerii calității aerului interior într-un mediu de lucru. Un sistem de ventilație local cu evacuare, proiectat corespunzător, reprezintă unul dintre cele mai eficiente moduri de a ajuta la reducerea expunerii la praf de silice atunci când generarea prafului nu poate fi împiedicată prin izolare sau prin metode umede.</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61654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 sz="1200" b="0" i="0" strike="noStrike" cap="none" spc="0" baseline="0" dirty="0">
                <a:solidFill>
                  <a:srgbClr val="000000"/>
                </a:solidFill>
                <a:effectLst/>
                <a:latin typeface="+mn-lt"/>
                <a:ea typeface="Calibri"/>
                <a:cs typeface="Calibri"/>
              </a:rPr>
              <a:t>Există trei tipuri principale de ventilație. Ventilația de evacuare locală se consideră în general ca fiind tipul de ventilație cel mai eficient și ar trebui folosită întotdeauna atunci când este disponibilă. </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80891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143825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92885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ro" sz="1000" b="0" i="0" strike="noStrike" cap="none" spc="0" baseline="0">
                <a:solidFill>
                  <a:srgbClr val="000000"/>
                </a:solidFill>
                <a:effectLst/>
                <a:latin typeface="Helvetica"/>
                <a:ea typeface="Helvetica"/>
                <a:cs typeface="Helvetica"/>
              </a:rPr>
              <a:t>Acest pachet de materiale de formare a fost elaborat ca parte din Ghidul NEPSI de bune practici – vizitați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F936513-58F5-8144-9635-C8DF2ADFF08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29DE00C3-212E-434E-AB45-EF90A1E88C52}"/>
              </a:ext>
            </a:extLst>
          </p:cNvPr>
          <p:cNvSpPr txBox="1"/>
          <p:nvPr userDrawn="1"/>
        </p:nvSpPr>
        <p:spPr>
          <a:xfrm>
            <a:off x="7485017" y="429114"/>
            <a:ext cx="4332334"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 sz="1400" b="1" i="0" strike="noStrike" cap="none" spc="0" baseline="0" dirty="0">
                <a:solidFill>
                  <a:srgbClr val="F6A317"/>
                </a:solidFill>
                <a:effectLst/>
                <a:latin typeface="Helvetica"/>
                <a:ea typeface="Helvetica"/>
                <a:cs typeface="Helvetica"/>
              </a:rPr>
              <a:t>FORMARE PE TEMA BUNELOR PRACTICI PENTRU VENTILAȚIE ȘI SISTEME </a:t>
            </a:r>
            <a:br>
              <a:rPr lang="en-IN" sz="1400" b="1" i="0" strike="noStrike" cap="none" spc="0" baseline="0" dirty="0">
                <a:solidFill>
                  <a:srgbClr val="F6A317"/>
                </a:solidFill>
                <a:effectLst/>
                <a:latin typeface="Helvetica"/>
                <a:ea typeface="Helvetica"/>
                <a:cs typeface="Helvetica"/>
              </a:rPr>
            </a:br>
            <a:r>
              <a:rPr lang="ro" sz="1400" b="1" i="0" strike="noStrike" cap="none" spc="0" baseline="0" dirty="0">
                <a:solidFill>
                  <a:srgbClr val="F6A317"/>
                </a:solidFill>
                <a:effectLst/>
                <a:latin typeface="Helvetica"/>
                <a:ea typeface="Helvetica"/>
                <a:cs typeface="Helvetica"/>
              </a:rPr>
              <a:t>DE VENTILAȚIE</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3" y="2424069"/>
            <a:ext cx="7306096" cy="1409377"/>
          </a:xfrm>
        </p:spPr>
        <p:txBody>
          <a:bodyPr anchor="t"/>
          <a:lstStyle/>
          <a:p>
            <a:pPr>
              <a:lnSpc>
                <a:spcPct val="100000"/>
              </a:lnSpc>
            </a:pPr>
            <a:r>
              <a:rPr lang="ro" sz="2800" b="1" i="0" strike="noStrike" cap="none" spc="0" baseline="0" dirty="0">
                <a:solidFill>
                  <a:srgbClr val="FFFFFF"/>
                </a:solidFill>
                <a:effectLst/>
                <a:latin typeface="Helvetica"/>
                <a:ea typeface="Helvetica"/>
                <a:cs typeface="Helvetica"/>
              </a:rPr>
              <a:t>FORMARE PE TEMA BUNELOR PRACTICI PENTRU VENTILAȚIE ȘI SISTEME </a:t>
            </a:r>
            <a:br>
              <a:rPr lang="en-IN" sz="2800" b="1" i="0" strike="noStrike" cap="none" spc="0" baseline="0" dirty="0">
                <a:solidFill>
                  <a:srgbClr val="FFFFFF"/>
                </a:solidFill>
                <a:effectLst/>
                <a:latin typeface="Helvetica"/>
                <a:ea typeface="Helvetica"/>
                <a:cs typeface="Helvetica"/>
              </a:rPr>
            </a:br>
            <a:r>
              <a:rPr lang="ro" sz="2800" b="1" i="0" strike="noStrike" cap="none" spc="0" baseline="0" dirty="0">
                <a:solidFill>
                  <a:srgbClr val="FFFFFF"/>
                </a:solidFill>
                <a:effectLst/>
                <a:latin typeface="Helvetica"/>
                <a:ea typeface="Helvetica"/>
                <a:cs typeface="Helvetica"/>
              </a:rPr>
              <a:t>DE VENTILAȚIE</a:t>
            </a:r>
          </a:p>
        </p:txBody>
      </p:sp>
      <p:sp>
        <p:nvSpPr>
          <p:cNvPr id="2" name="Rectangle 1">
            <a:extLst>
              <a:ext uri="{FF2B5EF4-FFF2-40B4-BE49-F238E27FC236}">
                <a16:creationId xmlns:a16="http://schemas.microsoft.com/office/drawing/2014/main" id="{0B4C9CAB-7986-7246-85DA-293E0C28CCC7}"/>
              </a:ext>
            </a:extLst>
          </p:cNvPr>
          <p:cNvSpPr/>
          <p:nvPr/>
        </p:nvSpPr>
        <p:spPr>
          <a:xfrm>
            <a:off x="7869382" y="191087"/>
            <a:ext cx="4003963" cy="93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r>
              <a:rPr lang="ro" sz="2800" b="1" i="0" strike="noStrike" cap="none" spc="0" baseline="0">
                <a:solidFill>
                  <a:srgbClr val="F6A317"/>
                </a:solidFill>
                <a:effectLst/>
                <a:latin typeface="Helvetica"/>
                <a:ea typeface="Helvetica"/>
                <a:cs typeface="Helvetica"/>
              </a:rPr>
              <a:t>SLIDE GOL</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2" y="2362676"/>
            <a:ext cx="5658063" cy="3682369"/>
          </a:xfrm>
        </p:spPr>
        <p:txBody>
          <a:bodyPr/>
          <a:lstStyle/>
          <a:p>
            <a:pPr>
              <a:lnSpc>
                <a:spcPts val="2400"/>
              </a:lnSpc>
            </a:pPr>
            <a:r>
              <a:rPr lang="ro" sz="1800" b="0" i="0" strike="noStrike" cap="none" spc="0" baseline="0" dirty="0">
                <a:solidFill>
                  <a:srgbClr val="000000"/>
                </a:solidFill>
                <a:effectLst/>
                <a:latin typeface="Helvetica"/>
                <a:ea typeface="Helvetica"/>
                <a:cs typeface="Helvetica"/>
              </a:rPr>
              <a:t>Folosiți acest slide pentru a crea materiale de curs personalizate, specifice unui mediu/context de lucru.</a:t>
            </a:r>
          </a:p>
          <a:p>
            <a:pPr>
              <a:lnSpc>
                <a:spcPts val="2400"/>
              </a:lnSpc>
            </a:pPr>
            <a:r>
              <a:rPr lang="ro" sz="1800" b="0" i="0" strike="noStrike" cap="none" spc="0" baseline="0" dirty="0">
                <a:solidFill>
                  <a:srgbClr val="000000"/>
                </a:solidFill>
                <a:effectLst/>
                <a:latin typeface="Helvetica"/>
                <a:ea typeface="Helvetica"/>
                <a:cs typeface="Helvetica"/>
              </a:rPr>
              <a:t>Pentru a schimba imaginea, apăsați butonul din dreapta al mouse-ului  &gt; schimbă imaginea &gt; </a:t>
            </a:r>
            <a:br>
              <a:rPr lang="en-IN" sz="1800" b="0" i="0" strike="noStrike" cap="none" spc="0" baseline="0" dirty="0">
                <a:solidFill>
                  <a:srgbClr val="000000"/>
                </a:solidFill>
                <a:effectLst/>
                <a:latin typeface="Helvetica"/>
                <a:ea typeface="Helvetica"/>
                <a:cs typeface="Helvetica"/>
              </a:rPr>
            </a:br>
            <a:r>
              <a:rPr lang="ro" sz="1800" b="0" i="0" strike="noStrike" cap="none" spc="0" baseline="0" dirty="0">
                <a:solidFill>
                  <a:srgbClr val="000000"/>
                </a:solidFill>
                <a:effectLst/>
                <a:latin typeface="Helvetica"/>
                <a:ea typeface="Helvetica"/>
                <a:cs typeface="Helvetica"/>
              </a:rPr>
              <a:t>din fișier.</a:t>
            </a:r>
          </a:p>
          <a:p>
            <a:pPr>
              <a:lnSpc>
                <a:spcPts val="2400"/>
              </a:lnSpc>
            </a:pPr>
            <a:r>
              <a:rPr lang="ro" sz="1800" b="0" i="0" strike="noStrike" cap="none" spc="0" baseline="0" dirty="0">
                <a:solidFill>
                  <a:srgbClr val="000000"/>
                </a:solidFill>
                <a:effectLst/>
                <a:latin typeface="Helvetica"/>
                <a:ea typeface="Helvetica"/>
                <a:cs typeface="Helvetica"/>
              </a:rPr>
              <a:t>Pentru a crea mai multe slide-uri, apăsați pe câmpul „Slide nou” de mai sus.</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40852129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r>
              <a:rPr lang="ro" sz="2800" b="1" i="0" strike="noStrike" cap="none" spc="0" baseline="0">
                <a:solidFill>
                  <a:srgbClr val="F6A317"/>
                </a:solidFill>
                <a:effectLst/>
                <a:latin typeface="Helvetica"/>
                <a:ea typeface="Helvetica"/>
                <a:cs typeface="Helvetica"/>
              </a:rPr>
              <a:t>CONCLUZIE</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2" y="2362676"/>
            <a:ext cx="6123889" cy="3682369"/>
          </a:xfrm>
        </p:spPr>
        <p:txBody>
          <a:bodyPr/>
          <a:lstStyle/>
          <a:p>
            <a:pPr>
              <a:lnSpc>
                <a:spcPts val="2400"/>
              </a:lnSpc>
              <a:spcBef>
                <a:spcPts val="600"/>
              </a:spcBef>
              <a:spcAft>
                <a:spcPts val="1000"/>
              </a:spcAft>
            </a:pPr>
            <a:r>
              <a:rPr lang="ro" sz="1800" b="0" i="0" strike="noStrike" cap="none" spc="0" baseline="0" dirty="0">
                <a:solidFill>
                  <a:srgbClr val="000000"/>
                </a:solidFill>
                <a:effectLst/>
                <a:latin typeface="Helvetica"/>
                <a:ea typeface="Helvetica"/>
                <a:cs typeface="Helvetica"/>
              </a:rPr>
              <a:t>Ventilația este o parte esențială a controlului prafului și ajută la menținerea calității aerului la un nivel de siguranță.</a:t>
            </a:r>
          </a:p>
          <a:p>
            <a:pPr>
              <a:lnSpc>
                <a:spcPts val="2400"/>
              </a:lnSpc>
              <a:spcBef>
                <a:spcPts val="600"/>
              </a:spcBef>
              <a:spcAft>
                <a:spcPts val="1000"/>
              </a:spcAft>
            </a:pPr>
            <a:r>
              <a:rPr lang="ro" sz="1800" b="0" i="0" strike="noStrike" cap="none" spc="0" baseline="0" dirty="0">
                <a:solidFill>
                  <a:srgbClr val="000000"/>
                </a:solidFill>
                <a:effectLst/>
                <a:latin typeface="Helvetica"/>
                <a:ea typeface="Helvetica"/>
                <a:cs typeface="Helvetica"/>
              </a:rPr>
              <a:t>Rețineți:</a:t>
            </a:r>
          </a:p>
          <a:p>
            <a:pPr marL="285750" indent="-285750">
              <a:lnSpc>
                <a:spcPts val="2400"/>
              </a:lnSpc>
              <a:spcBef>
                <a:spcPts val="600"/>
              </a:spcBef>
              <a:spcAft>
                <a:spcPts val="600"/>
              </a:spcAft>
              <a:buClr>
                <a:srgbClr val="F1B600"/>
              </a:buClr>
              <a:buSzPct val="120000"/>
              <a:buFont typeface="Wingdings" pitchFamily="2" charset="2"/>
              <a:buChar char="q"/>
            </a:pPr>
            <a:r>
              <a:rPr lang="ro" sz="1800" b="0" i="0" strike="noStrike" cap="none" spc="0" baseline="0" dirty="0">
                <a:solidFill>
                  <a:srgbClr val="000000"/>
                </a:solidFill>
                <a:effectLst/>
                <a:latin typeface="Helvetica"/>
                <a:ea typeface="Helvetica"/>
                <a:cs typeface="Helvetica"/>
              </a:rPr>
              <a:t>Folosiți întotdeauna sistemele de ventilație atunci când este posibil</a:t>
            </a:r>
          </a:p>
          <a:p>
            <a:pPr marL="285750" indent="-285750">
              <a:lnSpc>
                <a:spcPts val="2400"/>
              </a:lnSpc>
              <a:spcBef>
                <a:spcPts val="600"/>
              </a:spcBef>
              <a:spcAft>
                <a:spcPts val="600"/>
              </a:spcAft>
              <a:buClr>
                <a:srgbClr val="F1B600"/>
              </a:buClr>
              <a:buSzPct val="120000"/>
              <a:buFont typeface="Wingdings" pitchFamily="2" charset="2"/>
              <a:buChar char="q"/>
            </a:pPr>
            <a:r>
              <a:rPr lang="ro" sz="1800" b="0" i="0" strike="noStrike" cap="none" spc="0" baseline="0" dirty="0">
                <a:solidFill>
                  <a:srgbClr val="000000"/>
                </a:solidFill>
                <a:effectLst/>
                <a:latin typeface="Helvetica"/>
                <a:ea typeface="Helvetica"/>
                <a:cs typeface="Helvetica"/>
              </a:rPr>
              <a:t>Nu interferați cu sistemele de ventilație</a:t>
            </a:r>
          </a:p>
          <a:p>
            <a:pPr marL="285750" indent="-285750">
              <a:lnSpc>
                <a:spcPts val="2400"/>
              </a:lnSpc>
              <a:spcBef>
                <a:spcPts val="600"/>
              </a:spcBef>
              <a:spcAft>
                <a:spcPts val="600"/>
              </a:spcAft>
              <a:buClr>
                <a:srgbClr val="F1B600"/>
              </a:buClr>
              <a:buSzPct val="120000"/>
              <a:buFont typeface="Wingdings" pitchFamily="2" charset="2"/>
              <a:buChar char="q"/>
            </a:pPr>
            <a:r>
              <a:rPr lang="ro" sz="1800" b="0" i="0" strike="noStrike" cap="none" spc="0" baseline="0" dirty="0">
                <a:solidFill>
                  <a:srgbClr val="000000"/>
                </a:solidFill>
                <a:effectLst/>
                <a:latin typeface="Helvetica"/>
                <a:ea typeface="Helvetica"/>
                <a:cs typeface="Helvetica"/>
              </a:rPr>
              <a:t>Dacă suspectați că un sistem de ventilație nu funcționează corect, contactați managerul de pe șantier</a:t>
            </a:r>
          </a:p>
          <a:p>
            <a:pPr marL="285750" indent="-285750">
              <a:lnSpc>
                <a:spcPts val="2400"/>
              </a:lnSpc>
              <a:spcBef>
                <a:spcPts val="600"/>
              </a:spcBef>
              <a:spcAft>
                <a:spcPts val="600"/>
              </a:spcAft>
              <a:buClr>
                <a:srgbClr val="F1B600"/>
              </a:buClr>
              <a:buSzPct val="120000"/>
              <a:buFont typeface="Wingdings" pitchFamily="2" charset="2"/>
              <a:buChar char="q"/>
            </a:pPr>
            <a:endParaRPr lang="en-GB" sz="1800" dirty="0"/>
          </a:p>
          <a:p>
            <a:pPr>
              <a:lnSpc>
                <a:spcPts val="2400"/>
              </a:lnSpc>
            </a:pPr>
            <a:endParaRPr lang="en-US" sz="18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13485895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p:txBody>
          <a:bodyPr/>
          <a:lstStyle/>
          <a:p>
            <a:r>
              <a:rPr lang="ro" sz="2800" b="1" i="0" strike="noStrike" cap="none" spc="0" baseline="0">
                <a:solidFill>
                  <a:srgbClr val="F6A317"/>
                </a:solidFill>
                <a:effectLst/>
                <a:latin typeface="Helvetica"/>
                <a:ea typeface="Helvetica"/>
                <a:cs typeface="Helvetica"/>
              </a:rPr>
              <a:t>ÎNVĂȚARE SUPLIMENTARĂ</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ro" sz="1600" b="0" i="0" strike="noStrike" cap="none" spc="0" baseline="0" dirty="0">
                <a:solidFill>
                  <a:srgbClr val="000000"/>
                </a:solidFill>
                <a:effectLst/>
                <a:latin typeface="Helvetica"/>
                <a:ea typeface="Helvetica"/>
                <a:cs typeface="Helvetica"/>
                <a:hlinkClick r:id="rId3" history="0"/>
              </a:rPr>
              <a:t>Bune practici privind ventilația generală </a:t>
            </a:r>
            <a:br>
              <a:rPr lang="en-IN" sz="1600" b="0" i="0" strike="noStrike" cap="none" spc="0" baseline="0" dirty="0">
                <a:solidFill>
                  <a:srgbClr val="000000"/>
                </a:solidFill>
                <a:effectLst/>
                <a:latin typeface="Helvetica"/>
                <a:ea typeface="Helvetica"/>
                <a:cs typeface="Helvetica"/>
                <a:hlinkClick r:id="rId3" history="0"/>
              </a:rPr>
            </a:br>
            <a:r>
              <a:rPr lang="ro" sz="1600" b="0" i="0" strike="noStrike" cap="none" spc="0" baseline="0" dirty="0">
                <a:solidFill>
                  <a:srgbClr val="000000"/>
                </a:solidFill>
                <a:effectLst/>
                <a:latin typeface="Helvetica"/>
                <a:ea typeface="Helvetica"/>
                <a:cs typeface="Helvetica"/>
                <a:hlinkClick r:id="rId3" history="0"/>
              </a:rPr>
              <a:t>(Fișa de sarcini 2.1.9)</a:t>
            </a:r>
          </a:p>
          <a:p>
            <a:pPr marL="285750" indent="-285750">
              <a:lnSpc>
                <a:spcPts val="2300"/>
              </a:lnSpc>
              <a:spcBef>
                <a:spcPts val="600"/>
              </a:spcBef>
              <a:spcAft>
                <a:spcPts val="600"/>
              </a:spcAft>
              <a:buSzPct val="130000"/>
              <a:buFont typeface="Arial" panose="020B0604020202020204" pitchFamily="34" charset="0"/>
              <a:buChar char="•"/>
            </a:pPr>
            <a:r>
              <a:rPr lang="ro" sz="1600" b="0" i="0" strike="noStrike" cap="none" spc="0" baseline="0" dirty="0">
                <a:solidFill>
                  <a:srgbClr val="000000"/>
                </a:solidFill>
                <a:effectLst/>
                <a:latin typeface="Helvetica"/>
                <a:ea typeface="Helvetica"/>
                <a:cs typeface="Helvetica"/>
                <a:hlinkClick r:id="rId4" history="0"/>
              </a:rPr>
              <a:t>Ghid de bune practici NEPSI</a:t>
            </a:r>
          </a:p>
          <a:p>
            <a:pPr marL="285750" indent="-285750">
              <a:lnSpc>
                <a:spcPts val="2300"/>
              </a:lnSpc>
              <a:spcBef>
                <a:spcPts val="600"/>
              </a:spcBef>
              <a:spcAft>
                <a:spcPts val="600"/>
              </a:spcAft>
              <a:buSzPct val="130000"/>
              <a:buFont typeface="Arial" panose="020B0604020202020204" pitchFamily="34" charset="0"/>
              <a:buChar char="•"/>
            </a:pPr>
            <a:r>
              <a:rPr lang="ro" sz="1600" b="0" i="0" strike="noStrike" cap="none" spc="0" baseline="0" dirty="0">
                <a:solidFill>
                  <a:srgbClr val="000000"/>
                </a:solidFill>
                <a:effectLst/>
                <a:latin typeface="Helvetica"/>
                <a:ea typeface="Helvetica"/>
                <a:cs typeface="Helvetica"/>
                <a:hlinkClick r:id="rId5" history="0"/>
              </a:rPr>
              <a:t>Ghid NEPSI pentru IMM-uri</a:t>
            </a:r>
          </a:p>
        </p:txBody>
      </p:sp>
      <p:sp>
        <p:nvSpPr>
          <p:cNvPr id="4" name="Rounded Rectangle 3">
            <a:extLst>
              <a:ext uri="{FF2B5EF4-FFF2-40B4-BE49-F238E27FC236}">
                <a16:creationId xmlns:a16="http://schemas.microsoft.com/office/drawing/2014/main" id="{664076B8-4B8B-9A4C-BC62-87D5AB8D7D1F}"/>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E755BC8-9263-4A42-8BC8-2ABF4DB8BB35}"/>
              </a:ext>
            </a:extLst>
          </p:cNvPr>
          <p:cNvSpPr/>
          <p:nvPr/>
        </p:nvSpPr>
        <p:spPr>
          <a:xfrm>
            <a:off x="1088454" y="5244989"/>
            <a:ext cx="10022946" cy="472912"/>
          </a:xfrm>
          <a:prstGeom prst="rect">
            <a:avLst/>
          </a:prstGeom>
          <a:noFill/>
          <a:ln>
            <a:noFill/>
          </a:ln>
        </p:spPr>
        <p:txBody>
          <a:bodyPr wrap="square" anchor="ctr">
            <a:spAutoFit/>
          </a:bodyPr>
          <a:lstStyle/>
          <a:p>
            <a:pPr>
              <a:lnSpc>
                <a:spcPts val="3000"/>
              </a:lnSpc>
              <a:spcBef>
                <a:spcPts val="1200"/>
              </a:spcBef>
              <a:spcAft>
                <a:spcPts val="1200"/>
              </a:spcAft>
              <a:buSzPct val="130000"/>
            </a:pPr>
            <a:r>
              <a:rPr lang="ro" sz="1750" b="0" i="0" strike="noStrike" cap="none" spc="0" baseline="0">
                <a:solidFill>
                  <a:srgbClr val="000000"/>
                </a:solidFill>
                <a:effectLst/>
                <a:latin typeface="Calibri"/>
                <a:ea typeface="Calibri"/>
                <a:cs typeface="Calibri"/>
              </a:rPr>
              <a:t>Vizitați </a:t>
            </a:r>
            <a:r>
              <a:rPr lang="ro" sz="1750" b="1" i="0" strike="noStrike" cap="none" spc="0" baseline="0">
                <a:solidFill>
                  <a:srgbClr val="000000"/>
                </a:solidFill>
                <a:effectLst/>
                <a:latin typeface="Calibri"/>
                <a:ea typeface="Calibri"/>
                <a:cs typeface="Calibri"/>
              </a:rPr>
              <a:t>Platforma de e-learning NEPSI</a:t>
            </a:r>
            <a:r>
              <a:rPr lang="ro" sz="1750" b="0" i="0" strike="noStrike" cap="none" spc="0" baseline="0">
                <a:solidFill>
                  <a:srgbClr val="000000"/>
                </a:solidFill>
                <a:effectLst/>
                <a:latin typeface="Calibri"/>
                <a:ea typeface="Calibri"/>
                <a:cs typeface="Calibri"/>
              </a:rPr>
              <a:t> la </a:t>
            </a:r>
            <a:r>
              <a:rPr lang="ro" sz="1750" b="0" i="0" strike="noStrike" cap="none" spc="0" baseline="0">
                <a:solidFill>
                  <a:srgbClr val="000000"/>
                </a:solidFill>
                <a:effectLst/>
                <a:latin typeface="Calibri"/>
                <a:ea typeface="Calibri"/>
                <a:cs typeface="Calibri"/>
                <a:hlinkClick r:id="rId6" history="0"/>
              </a:rPr>
              <a:t>training.nepsi.eu</a:t>
            </a:r>
            <a:r>
              <a:rPr lang="ro" sz="1750" b="0" i="0" strike="noStrike" cap="none" spc="0" baseline="0">
                <a:solidFill>
                  <a:srgbClr val="000000"/>
                </a:solidFill>
                <a:effectLst/>
                <a:latin typeface="Calibri"/>
                <a:ea typeface="Calibri"/>
                <a:cs typeface="Calibri"/>
              </a:rPr>
              <a:t> pentru mai multe resurse de învățare privind RCS</a:t>
            </a:r>
          </a:p>
        </p:txBody>
      </p:sp>
    </p:spTree>
    <p:extLst>
      <p:ext uri="{BB962C8B-B14F-4D97-AF65-F5344CB8AC3E}">
        <p14:creationId xmlns:p14="http://schemas.microsoft.com/office/powerpoint/2010/main" val="187440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ro-RO" sz="2800" dirty="0"/>
              <a:t>PREAMBUL (PENTRU FORMATOR)</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ro-RO" sz="1800" dirty="0">
                <a:latin typeface="Helvetica"/>
                <a:cs typeface="Helvetica"/>
              </a:rPr>
              <a:t>În cadrul etapei de educație din implementarea Bunelor Practici NEPSI, NEPSI a elaborat o serie de resurse educaționale.</a:t>
            </a:r>
          </a:p>
          <a:p>
            <a:pPr>
              <a:lnSpc>
                <a:spcPts val="2400"/>
              </a:lnSpc>
            </a:pPr>
            <a:r>
              <a:rPr lang="ro-RO" sz="1800" dirty="0">
                <a:latin typeface="Helvetica"/>
                <a:cs typeface="Helvetica"/>
              </a:rPr>
              <a:t>Fiecare pachet de cursuri PowerPoint vizează o temă relevantă pentru lucrătorii din toate industriile, care folosesc materiale ce conțin cristale de silice. Pachetele oferă informații despre riscurile expunerii la praf, asociate cu tema, precum și despre bunele practici și măsurile existente pentru a le reduce. Scopul cursurilor este să informeze și să educe lucrătorii, pentru a îi ajuta să folosească eficient măsurile de control și să își reducă expunerea la cristale de silice respirabile (RCS) la locul de muncă.</a:t>
            </a:r>
          </a:p>
          <a:p>
            <a:pPr>
              <a:lnSpc>
                <a:spcPts val="2400"/>
              </a:lnSpc>
            </a:pPr>
            <a:r>
              <a:rPr lang="ro-RO" sz="1800" dirty="0">
                <a:latin typeface="Helvetica"/>
                <a:cs typeface="Helvetica"/>
              </a:rPr>
              <a:t>Folosiți șablonul blanc și spațiile prevăzute pentru a adăuga informații suplimentare la acest pachet de cursuri, după cum este necesar.</a:t>
            </a:r>
          </a:p>
        </p:txBody>
      </p:sp>
    </p:spTree>
    <p:extLst>
      <p:ext uri="{BB962C8B-B14F-4D97-AF65-F5344CB8AC3E}">
        <p14:creationId xmlns:p14="http://schemas.microsoft.com/office/powerpoint/2010/main" val="1230617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ro" sz="2800" b="1" i="0" strike="noStrike" cap="none" spc="0" baseline="0">
                <a:solidFill>
                  <a:srgbClr val="F6A317"/>
                </a:solidFill>
                <a:effectLst/>
                <a:latin typeface="Helvetica"/>
                <a:ea typeface="Helvetica"/>
                <a:cs typeface="Helvetica"/>
              </a:rPr>
              <a:t>REȚINEȚI</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ro" sz="1800" b="0" i="0" strike="noStrike" cap="none" spc="0" baseline="0">
                <a:solidFill>
                  <a:srgbClr val="000000"/>
                </a:solidFill>
                <a:effectLst/>
                <a:latin typeface="Helvetica"/>
                <a:ea typeface="Helvetica"/>
                <a:cs typeface="Helvetica"/>
              </a:rPr>
              <a:t>Informațiile din acest curs PowerPoint sunt de natură consultativă și au conținut informativ. Ele nu reprezintă un standard sau o reglementare și nu creează noi obligații legale, nici nu modifică obligațiile existente create de legislația și politicile de sănătate.</a:t>
            </a:r>
          </a:p>
        </p:txBody>
      </p:sp>
    </p:spTree>
    <p:extLst>
      <p:ext uri="{BB962C8B-B14F-4D97-AF65-F5344CB8AC3E}">
        <p14:creationId xmlns:p14="http://schemas.microsoft.com/office/powerpoint/2010/main" val="13786811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ro" sz="2800" b="1" i="0" strike="noStrike" cap="none" spc="0" baseline="0">
                <a:solidFill>
                  <a:srgbClr val="F6A317"/>
                </a:solidFill>
                <a:effectLst/>
                <a:latin typeface="Helvetica"/>
                <a:ea typeface="Helvetica"/>
                <a:cs typeface="Helvetica"/>
              </a:rPr>
              <a:t>INTRODUCERE</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p:txBody>
          <a:bodyPr/>
          <a:lstStyle/>
          <a:p>
            <a:pPr>
              <a:lnSpc>
                <a:spcPts val="2400"/>
              </a:lnSpc>
            </a:pPr>
            <a:r>
              <a:rPr lang="ro" sz="1800" b="1" i="0" strike="noStrike" cap="none" spc="0" baseline="0" dirty="0">
                <a:solidFill>
                  <a:srgbClr val="000000"/>
                </a:solidFill>
                <a:effectLst/>
                <a:latin typeface="Helvetica"/>
                <a:ea typeface="Helvetica"/>
                <a:cs typeface="Helvetica"/>
              </a:rPr>
              <a:t>Este o prioritate să învățăm să ne protejăm de pericolele asociate cu munca.</a:t>
            </a:r>
          </a:p>
          <a:p>
            <a:pPr>
              <a:lnSpc>
                <a:spcPts val="2400"/>
              </a:lnSpc>
            </a:pPr>
            <a:r>
              <a:rPr lang="ro" sz="1800" b="0" i="0" strike="noStrike" cap="none" spc="0" baseline="0" dirty="0">
                <a:solidFill>
                  <a:srgbClr val="000000"/>
                </a:solidFill>
                <a:effectLst/>
                <a:latin typeface="Helvetica"/>
                <a:ea typeface="Helvetica"/>
                <a:cs typeface="Helvetica"/>
              </a:rPr>
              <a:t>În acest curs PowerPoint veți învăța despre:</a:t>
            </a:r>
          </a:p>
          <a:p>
            <a:pPr marL="285750" indent="-285750">
              <a:lnSpc>
                <a:spcPts val="2400"/>
              </a:lnSpc>
              <a:buFont typeface="Arial" panose="020B0604020202020204" pitchFamily="34" charset="0"/>
              <a:buChar char="•"/>
            </a:pPr>
            <a:r>
              <a:rPr lang="ro" sz="1800" b="0" i="0" strike="noStrike" cap="none" spc="0" baseline="0" dirty="0">
                <a:solidFill>
                  <a:srgbClr val="000000"/>
                </a:solidFill>
                <a:effectLst/>
                <a:latin typeface="Helvetica"/>
                <a:ea typeface="Helvetica"/>
                <a:cs typeface="Helvetica"/>
              </a:rPr>
              <a:t>Cele trei tipuri de sisteme de ventilație folosite pentru a reduce expunerea lucrătorilor la praf de cristale de silice respirabile (RCS)</a:t>
            </a:r>
          </a:p>
          <a:p>
            <a:pPr marL="285750" indent="-285750">
              <a:lnSpc>
                <a:spcPts val="2400"/>
              </a:lnSpc>
              <a:buFont typeface="Arial" panose="020B0604020202020204" pitchFamily="34" charset="0"/>
              <a:buChar char="•"/>
            </a:pPr>
            <a:r>
              <a:rPr lang="ro" sz="1800" b="0" i="0" strike="noStrike" cap="none" spc="0" baseline="0" dirty="0">
                <a:solidFill>
                  <a:srgbClr val="000000"/>
                </a:solidFill>
                <a:effectLst/>
                <a:latin typeface="Helvetica"/>
                <a:ea typeface="Helvetica"/>
                <a:cs typeface="Helvetica"/>
              </a:rPr>
              <a:t>Bune practici pentru ventilație</a:t>
            </a:r>
          </a:p>
          <a:p>
            <a:pPr marL="285750" indent="-285750">
              <a:lnSpc>
                <a:spcPts val="2400"/>
              </a:lnSpc>
              <a:buFont typeface="Arial" panose="020B0604020202020204" pitchFamily="34" charset="0"/>
              <a:buChar char="•"/>
            </a:pPr>
            <a:r>
              <a:rPr lang="ro" sz="1800" b="0" i="0" strike="noStrike" cap="none" spc="0" baseline="0" dirty="0">
                <a:solidFill>
                  <a:srgbClr val="FF0000"/>
                </a:solidFill>
                <a:effectLst/>
                <a:latin typeface="Helvetica"/>
                <a:ea typeface="Helvetica"/>
                <a:cs typeface="Helvetica"/>
              </a:rPr>
              <a:t>Text de completat pentru formator - dacă ați adăugat un slide personalizat, introduceți o scurtă prezentare a materialului contextual</a:t>
            </a:r>
          </a:p>
          <a:p>
            <a:pPr marL="285750" indent="-285750">
              <a:lnSpc>
                <a:spcPts val="2400"/>
              </a:lnSpc>
              <a:buFont typeface="Arial" panose="020B0604020202020204" pitchFamily="34" charset="0"/>
              <a:buChar char="•"/>
            </a:pPr>
            <a:endParaRPr lang="en-US" sz="1800" dirty="0"/>
          </a:p>
          <a:p>
            <a:pPr marL="285750" indent="-285750">
              <a:lnSpc>
                <a:spcPts val="2400"/>
              </a:lnSpc>
              <a:buFont typeface="Arial" panose="020B0604020202020204" pitchFamily="34" charset="0"/>
              <a:buChar char="•"/>
            </a:pPr>
            <a:endParaRPr lang="en-US" sz="1800" dirty="0"/>
          </a:p>
        </p:txBody>
      </p:sp>
      <p:pic>
        <p:nvPicPr>
          <p:cNvPr id="1025" name="Picture 1" descr="page1image189220480">
            <a:extLst>
              <a:ext uri="{FF2B5EF4-FFF2-40B4-BE49-F238E27FC236}">
                <a16:creationId xmlns:a16="http://schemas.microsoft.com/office/drawing/2014/main" id="{8E6F8E53-DA1B-4145-B49A-DB95CBC3829E}"/>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885708" y="2660661"/>
            <a:ext cx="4842132" cy="30863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89220912">
            <a:extLst>
              <a:ext uri="{FF2B5EF4-FFF2-40B4-BE49-F238E27FC236}">
                <a16:creationId xmlns:a16="http://schemas.microsoft.com/office/drawing/2014/main" id="{37991D75-69AF-5145-A1CC-4C6201DDCE6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82691" y="621437"/>
            <a:ext cx="68580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000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484340" cy="850900"/>
          </a:xfrm>
        </p:spPr>
        <p:txBody>
          <a:bodyPr/>
          <a:lstStyle/>
          <a:p>
            <a:r>
              <a:rPr lang="ro" sz="2800" b="1" i="0" strike="noStrike" cap="none" spc="0" baseline="0">
                <a:solidFill>
                  <a:srgbClr val="F6A317"/>
                </a:solidFill>
                <a:effectLst/>
                <a:latin typeface="Helvetica"/>
                <a:ea typeface="Helvetica"/>
                <a:cs typeface="Helvetica"/>
              </a:rPr>
              <a:t>TEHNICI DE CONTROLUL PRAFULUI</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ro" sz="1800" b="0" i="0" strike="noStrike" cap="none" spc="0" baseline="0">
                <a:solidFill>
                  <a:srgbClr val="000000"/>
                </a:solidFill>
                <a:effectLst/>
                <a:latin typeface="Helvetica"/>
                <a:ea typeface="Helvetica"/>
                <a:cs typeface="Helvetica"/>
              </a:rPr>
              <a:t>Ventilația (și extracția) reprezintă una dintre cele cinci tehnici principale de control al prafului. </a:t>
            </a:r>
          </a:p>
        </p:txBody>
      </p:sp>
      <p:pic>
        <p:nvPicPr>
          <p:cNvPr id="22" name="Picture 21" descr="A screenshot of a cell phone&#10;&#10;Description automatically generated">
            <a:extLst>
              <a:ext uri="{FF2B5EF4-FFF2-40B4-BE49-F238E27FC236}">
                <a16:creationId xmlns:a16="http://schemas.microsoft.com/office/drawing/2014/main" id="{96FA4A61-1C8C-9441-8D93-A41219113A32}"/>
              </a:ext>
            </a:extLst>
          </p:cNvPr>
          <p:cNvPicPr>
            <a:picLocks noChangeAspect="1"/>
          </p:cNvPicPr>
          <p:nvPr/>
        </p:nvPicPr>
        <p:blipFill>
          <a:blip r:embed="rId3"/>
          <a:srcRect l="6858" t="62670" r="77165" b="13177"/>
          <a:stretch>
            <a:fillRect/>
          </a:stretch>
        </p:blipFill>
        <p:spPr>
          <a:xfrm>
            <a:off x="8647437" y="3330000"/>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F3AB0E14-4E1E-414C-9431-282A79CE0CBD}"/>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79CD2578-96E6-514D-857C-7A5DCC6D18E3}"/>
              </a:ext>
            </a:extLst>
          </p:cNvPr>
          <p:cNvPicPr>
            <a:picLocks noChangeAspect="1"/>
          </p:cNvPicPr>
          <p:nvPr/>
        </p:nvPicPr>
        <p:blipFill>
          <a:blip r:embed="rId3"/>
          <a:srcRect l="7057" t="9146" r="76967" b="66230"/>
          <a:stretch>
            <a:fillRect/>
          </a:stretch>
        </p:blipFill>
        <p:spPr>
          <a:xfrm>
            <a:off x="5365058" y="3330000"/>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B356F961-2531-A240-8399-5DCF2353368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85DFA808-2B4A-8240-A91D-2F1A09851540}"/>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7C9EF97F-DCDB-194F-AE2B-8731C08CA145}"/>
              </a:ext>
            </a:extLst>
          </p:cNvPr>
          <p:cNvSpPr txBox="1"/>
          <p:nvPr/>
        </p:nvSpPr>
        <p:spPr>
          <a:xfrm>
            <a:off x="6579514" y="1702138"/>
            <a:ext cx="2134063" cy="1823002"/>
          </a:xfrm>
          <a:prstGeom prst="rect">
            <a:avLst/>
          </a:prstGeom>
          <a:noFill/>
        </p:spPr>
        <p:txBody>
          <a:bodyPr wrap="square" rtlCol="0">
            <a:spAutoFit/>
          </a:bodyPr>
          <a:lstStyle/>
          <a:p>
            <a:pPr>
              <a:spcAft>
                <a:spcPts val="300"/>
              </a:spcAft>
            </a:pPr>
            <a:r>
              <a:rPr lang="ro" sz="1050" b="1" i="0" strike="noStrike" cap="none" spc="50" baseline="0">
                <a:solidFill>
                  <a:srgbClr val="EF9A2E"/>
                </a:solidFill>
                <a:effectLst/>
                <a:latin typeface="Futura Medium"/>
                <a:ea typeface="Futura Medium"/>
                <a:cs typeface="Futura Medium"/>
              </a:rPr>
              <a:t>BUNĂ IGIENĂ / GOSPODĂRIRE</a:t>
            </a:r>
          </a:p>
          <a:p>
            <a:r>
              <a:rPr lang="ro" sz="1200" b="0" i="0" strike="noStrike" cap="none" spc="0" baseline="0">
                <a:solidFill>
                  <a:srgbClr val="000000"/>
                </a:solidFill>
                <a:effectLst/>
                <a:latin typeface="Calibri"/>
                <a:ea typeface="Calibri"/>
                <a:cs typeface="Calibri"/>
              </a:rPr>
              <a:t>Spălarea hainelor de lucru și aspirarea prafului produs în cursul proceselor împiedică acumularea prafului în timp - un spațiu de lucru curat este un spațiu sigur</a:t>
            </a:r>
          </a:p>
          <a:p>
            <a:endParaRPr lang="en-US"/>
          </a:p>
        </p:txBody>
      </p:sp>
      <p:sp>
        <p:nvSpPr>
          <p:cNvPr id="28" name="TextBox 27">
            <a:extLst>
              <a:ext uri="{FF2B5EF4-FFF2-40B4-BE49-F238E27FC236}">
                <a16:creationId xmlns:a16="http://schemas.microsoft.com/office/drawing/2014/main" id="{4B18799A-7BB4-CE40-AABF-395977044742}"/>
              </a:ext>
            </a:extLst>
          </p:cNvPr>
          <p:cNvSpPr txBox="1"/>
          <p:nvPr/>
        </p:nvSpPr>
        <p:spPr>
          <a:xfrm>
            <a:off x="6579514" y="3330000"/>
            <a:ext cx="2134063" cy="1334834"/>
          </a:xfrm>
          <a:prstGeom prst="rect">
            <a:avLst/>
          </a:prstGeom>
          <a:noFill/>
        </p:spPr>
        <p:txBody>
          <a:bodyPr wrap="square" rtlCol="0">
            <a:spAutoFit/>
          </a:bodyPr>
          <a:lstStyle/>
          <a:p>
            <a:pPr>
              <a:spcAft>
                <a:spcPts val="300"/>
              </a:spcAft>
            </a:pPr>
            <a:r>
              <a:rPr lang="ro" sz="1050" b="1" i="0" strike="noStrike" cap="none" spc="50" baseline="0">
                <a:solidFill>
                  <a:srgbClr val="EF9A2E"/>
                </a:solidFill>
                <a:effectLst/>
                <a:latin typeface="Futura Medium"/>
                <a:ea typeface="Futura Medium"/>
                <a:cs typeface="Futura Medium"/>
              </a:rPr>
              <a:t>SPAȚIU ÎNCHIS</a:t>
            </a:r>
          </a:p>
          <a:p>
            <a:pPr>
              <a:spcAft>
                <a:spcPts val="300"/>
              </a:spcAft>
            </a:pPr>
            <a:r>
              <a:rPr lang="ro" sz="1200" b="0" i="0" strike="noStrike" cap="none" spc="0" baseline="0">
                <a:solidFill>
                  <a:srgbClr val="000000"/>
                </a:solidFill>
                <a:effectLst/>
                <a:latin typeface="Calibri"/>
                <a:ea typeface="Calibri"/>
                <a:cs typeface="Calibri"/>
              </a:rPr>
              <a:t>Desfășurarea proceselor care produc RCS într-un mediu închis împiedică expunerea la praf la sursă</a:t>
            </a:r>
          </a:p>
          <a:p>
            <a:pPr>
              <a:spcAft>
                <a:spcPts val="300"/>
              </a:spcAft>
            </a:pPr>
            <a:endParaRPr lang="en-US"/>
          </a:p>
        </p:txBody>
      </p:sp>
      <p:sp>
        <p:nvSpPr>
          <p:cNvPr id="29" name="TextBox 28">
            <a:extLst>
              <a:ext uri="{FF2B5EF4-FFF2-40B4-BE49-F238E27FC236}">
                <a16:creationId xmlns:a16="http://schemas.microsoft.com/office/drawing/2014/main" id="{05C478F3-51B4-1A4D-ABD9-1E0128297EDB}"/>
              </a:ext>
            </a:extLst>
          </p:cNvPr>
          <p:cNvSpPr txBox="1"/>
          <p:nvPr/>
        </p:nvSpPr>
        <p:spPr>
          <a:xfrm>
            <a:off x="6579515" y="4852474"/>
            <a:ext cx="2134063" cy="1151771"/>
          </a:xfrm>
          <a:prstGeom prst="rect">
            <a:avLst/>
          </a:prstGeom>
          <a:noFill/>
        </p:spPr>
        <p:txBody>
          <a:bodyPr wrap="square" rtlCol="0">
            <a:spAutoFit/>
          </a:bodyPr>
          <a:lstStyle/>
          <a:p>
            <a:pPr>
              <a:spcAft>
                <a:spcPts val="300"/>
              </a:spcAft>
            </a:pPr>
            <a:r>
              <a:rPr lang="ro" sz="1050" b="1" i="0" strike="noStrike" cap="none" spc="50" baseline="0">
                <a:solidFill>
                  <a:srgbClr val="EF9A2E"/>
                </a:solidFill>
                <a:effectLst/>
                <a:latin typeface="Futura Medium"/>
                <a:ea typeface="Futura Medium"/>
                <a:cs typeface="Futura Medium"/>
              </a:rPr>
              <a:t>EXTRACȚIA / VENTILAȚIA</a:t>
            </a:r>
          </a:p>
          <a:p>
            <a:pPr>
              <a:spcAft>
                <a:spcPts val="300"/>
              </a:spcAft>
            </a:pPr>
            <a:r>
              <a:rPr lang="ro" sz="1200" b="0" i="0" strike="noStrike" cap="none" spc="0" baseline="0">
                <a:solidFill>
                  <a:srgbClr val="000000"/>
                </a:solidFill>
                <a:effectLst/>
                <a:latin typeface="Calibri"/>
                <a:ea typeface="Calibri"/>
                <a:cs typeface="Calibri"/>
              </a:rPr>
              <a:t>Captarea RCS la sursă, înainte de a fi expuși la ele și înlocuirea aerului contaminat cu aer curat.</a:t>
            </a:r>
          </a:p>
          <a:p>
            <a:endParaRPr lang="en-US"/>
          </a:p>
        </p:txBody>
      </p:sp>
      <p:sp>
        <p:nvSpPr>
          <p:cNvPr id="30" name="TextBox 29">
            <a:extLst>
              <a:ext uri="{FF2B5EF4-FFF2-40B4-BE49-F238E27FC236}">
                <a16:creationId xmlns:a16="http://schemas.microsoft.com/office/drawing/2014/main" id="{65238AFC-5BA5-EA4D-9DF4-A19D5EE9AF68}"/>
              </a:ext>
            </a:extLst>
          </p:cNvPr>
          <p:cNvSpPr txBox="1"/>
          <p:nvPr/>
        </p:nvSpPr>
        <p:spPr>
          <a:xfrm>
            <a:off x="9787266" y="3330000"/>
            <a:ext cx="2134062" cy="2006065"/>
          </a:xfrm>
          <a:prstGeom prst="rect">
            <a:avLst/>
          </a:prstGeom>
          <a:noFill/>
        </p:spPr>
        <p:txBody>
          <a:bodyPr wrap="square" rtlCol="0">
            <a:spAutoFit/>
          </a:bodyPr>
          <a:lstStyle/>
          <a:p>
            <a:pPr>
              <a:spcAft>
                <a:spcPts val="300"/>
              </a:spcAft>
            </a:pPr>
            <a:r>
              <a:rPr lang="ro" sz="1050" b="1" i="0" strike="noStrike" cap="none" spc="50" baseline="0" dirty="0">
                <a:solidFill>
                  <a:srgbClr val="EF9A2E"/>
                </a:solidFill>
                <a:effectLst/>
                <a:latin typeface="Futura Medium"/>
                <a:ea typeface="Futura Medium"/>
                <a:cs typeface="Futura Medium"/>
              </a:rPr>
              <a:t>ECHIPAMENT DE PROTECȚIE</a:t>
            </a:r>
          </a:p>
          <a:p>
            <a:r>
              <a:rPr lang="ro" sz="1200" b="0" i="0" strike="noStrike" cap="none" spc="0" baseline="0" dirty="0">
                <a:solidFill>
                  <a:srgbClr val="000000"/>
                </a:solidFill>
                <a:effectLst/>
                <a:latin typeface="Calibri"/>
                <a:ea typeface="Calibri"/>
                <a:cs typeface="Calibri"/>
              </a:rPr>
              <a:t>Echipamentele personale de protecție (de ex. măști faciale) protejează lucrătorii de praf atunci când toate celelalte măsuri de control sunt insuficiente pentru a controla riscul de expunere</a:t>
            </a:r>
          </a:p>
          <a:p>
            <a:endParaRPr lang="en-US" dirty="0"/>
          </a:p>
        </p:txBody>
      </p:sp>
      <p:sp>
        <p:nvSpPr>
          <p:cNvPr id="31" name="TextBox 30">
            <a:extLst>
              <a:ext uri="{FF2B5EF4-FFF2-40B4-BE49-F238E27FC236}">
                <a16:creationId xmlns:a16="http://schemas.microsoft.com/office/drawing/2014/main" id="{AB660412-ECE7-334F-BC67-5B70703BB86B}"/>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ro" sz="1050" b="1" i="0" strike="noStrike" cap="none" spc="50" baseline="0">
                <a:solidFill>
                  <a:srgbClr val="EF9A2E"/>
                </a:solidFill>
                <a:effectLst/>
                <a:latin typeface="Futura Medium"/>
                <a:ea typeface="Futura Medium"/>
                <a:cs typeface="Futura Medium"/>
              </a:rPr>
              <a:t>APA</a:t>
            </a:r>
          </a:p>
          <a:p>
            <a:pPr>
              <a:spcAft>
                <a:spcPts val="300"/>
              </a:spcAft>
            </a:pPr>
            <a:r>
              <a:rPr lang="ro" sz="1200" b="0" i="0" strike="noStrike" cap="none" spc="0" baseline="0">
                <a:solidFill>
                  <a:srgbClr val="000000"/>
                </a:solidFill>
                <a:effectLst/>
                <a:latin typeface="Calibri"/>
                <a:ea typeface="Calibri"/>
                <a:cs typeface="Calibri"/>
              </a:rPr>
              <a:t>Menținerea umezelii în procese împiedică ridicarea prafului în aer, particulele fiind captate cu apă</a:t>
            </a:r>
          </a:p>
          <a:p>
            <a:pPr>
              <a:spcAft>
                <a:spcPts val="300"/>
              </a:spcAft>
            </a:pPr>
            <a:endParaRPr lang="en-US"/>
          </a:p>
        </p:txBody>
      </p:sp>
    </p:spTree>
    <p:extLst>
      <p:ext uri="{BB962C8B-B14F-4D97-AF65-F5344CB8AC3E}">
        <p14:creationId xmlns:p14="http://schemas.microsoft.com/office/powerpoint/2010/main" val="30372993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r>
              <a:rPr lang="ro" sz="2800" b="1" i="0" strike="noStrike" cap="none" spc="0" baseline="0">
                <a:solidFill>
                  <a:srgbClr val="F6A317"/>
                </a:solidFill>
                <a:effectLst/>
                <a:latin typeface="Helvetica"/>
                <a:ea typeface="Helvetica"/>
                <a:cs typeface="Helvetica"/>
              </a:rPr>
              <a:t>RISCURILE CREATE DE ACEASTĂ ACTIVITATE</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882348" cy="2938988"/>
          </a:xfrm>
        </p:spPr>
        <p:txBody>
          <a:bodyPr anchor="t"/>
          <a:lstStyle/>
          <a:p>
            <a:pPr marL="342900" indent="-342900">
              <a:lnSpc>
                <a:spcPts val="2400"/>
              </a:lnSpc>
              <a:buFont typeface="Arial" panose="020B0604020202020204" pitchFamily="34" charset="0"/>
              <a:buChar char="•"/>
            </a:pPr>
            <a:r>
              <a:rPr lang="ro" sz="1800" b="0" i="0" strike="noStrike" cap="none" spc="0" baseline="0" dirty="0">
                <a:solidFill>
                  <a:srgbClr val="000000"/>
                </a:solidFill>
                <a:effectLst/>
                <a:latin typeface="Helvetica"/>
                <a:ea typeface="Helvetica"/>
                <a:cs typeface="Helvetica"/>
              </a:rPr>
              <a:t>Funcționarea corectă a acestor echipamente este esențială pentru a ne proteja de RCS</a:t>
            </a:r>
          </a:p>
          <a:p>
            <a:pPr marL="342900" indent="-342900">
              <a:lnSpc>
                <a:spcPts val="2400"/>
              </a:lnSpc>
              <a:buFont typeface="Arial" panose="020B0604020202020204" pitchFamily="34" charset="0"/>
              <a:buChar char="•"/>
            </a:pPr>
            <a:r>
              <a:rPr lang="ro" sz="1800" b="0" i="0" strike="noStrike" cap="none" spc="0" baseline="0" dirty="0">
                <a:solidFill>
                  <a:srgbClr val="000000"/>
                </a:solidFill>
                <a:effectLst/>
                <a:latin typeface="Helvetica"/>
                <a:ea typeface="Helvetica"/>
                <a:cs typeface="Helvetica"/>
              </a:rPr>
              <a:t>Expunerea îndelungată la niveluri ridicate de RCS poate cauza boli pulmonare care creează dizabilitate</a:t>
            </a:r>
          </a:p>
          <a:p>
            <a:pPr>
              <a:lnSpc>
                <a:spcPts val="2400"/>
              </a:lnSpc>
            </a:pPr>
            <a:r>
              <a:rPr lang="ro" sz="1800" b="0" i="0" strike="noStrike" cap="none" spc="0" baseline="0" dirty="0">
                <a:solidFill>
                  <a:srgbClr val="000000"/>
                </a:solidFill>
                <a:effectLst/>
                <a:latin typeface="Helvetica"/>
                <a:ea typeface="Helvetica"/>
                <a:cs typeface="Helvetica"/>
              </a:rPr>
              <a:t>Este important să ne protejăm în fiecare zi de expunerea la acest praf ridicat în aer. </a:t>
            </a:r>
          </a:p>
          <a:p>
            <a:pPr>
              <a:lnSpc>
                <a:spcPts val="2400"/>
              </a:lnSpc>
            </a:pPr>
            <a:r>
              <a:rPr lang="ro" sz="1800" b="0" i="0" strike="noStrike" cap="none" spc="0" baseline="0" dirty="0">
                <a:solidFill>
                  <a:srgbClr val="000000"/>
                </a:solidFill>
                <a:effectLst/>
                <a:latin typeface="Helvetica"/>
                <a:ea typeface="Helvetica"/>
                <a:cs typeface="Helvetica"/>
              </a:rPr>
              <a:t>Urmând bune practici astăzi, ne protejăm sănătatea în viitor.</a:t>
            </a:r>
          </a:p>
          <a:p>
            <a:pPr>
              <a:lnSpc>
                <a:spcPts val="2400"/>
              </a:lnSpc>
            </a:pPr>
            <a:r>
              <a:rPr lang="ro" sz="1800" b="0" i="0" strike="noStrike" cap="none" spc="0" baseline="0" dirty="0">
                <a:solidFill>
                  <a:srgbClr val="000000"/>
                </a:solidFill>
                <a:effectLst/>
                <a:latin typeface="Helvetica"/>
                <a:ea typeface="Helvetica"/>
                <a:cs typeface="Helvetica"/>
              </a:rPr>
              <a:t>Cum vă veți petrece anii de pensie?</a:t>
            </a:r>
          </a:p>
        </p:txBody>
      </p:sp>
      <p:pic>
        <p:nvPicPr>
          <p:cNvPr id="7" name="Picture Placeholder 6" descr="A picture containing a sick person.&#10;">
            <a:extLst>
              <a:ext uri="{FF2B5EF4-FFF2-40B4-BE49-F238E27FC236}">
                <a16:creationId xmlns:a16="http://schemas.microsoft.com/office/drawing/2014/main" id="{89D6CD10-AD9D-9A45-87D3-BC373374B39F}"/>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Old man riding a wave on a surfboard in the ocean.">
            <a:extLst>
              <a:ext uri="{FF2B5EF4-FFF2-40B4-BE49-F238E27FC236}">
                <a16:creationId xmlns:a16="http://schemas.microsoft.com/office/drawing/2014/main" id="{F8D1D515-97C3-E145-92C1-EA4CDB970638}"/>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FA503-E478-F44F-851B-B0BB20E05F8B}"/>
              </a:ext>
            </a:extLst>
          </p:cNvPr>
          <p:cNvSpPr>
            <a:spLocks noGrp="1"/>
          </p:cNvSpPr>
          <p:nvPr>
            <p:ph type="body" sz="quarter" idx="10"/>
          </p:nvPr>
        </p:nvSpPr>
        <p:spPr>
          <a:xfrm>
            <a:off x="777244" y="1640901"/>
            <a:ext cx="4920171" cy="850900"/>
          </a:xfrm>
        </p:spPr>
        <p:txBody>
          <a:bodyPr/>
          <a:lstStyle/>
          <a:p>
            <a:r>
              <a:rPr lang="ro" sz="2800" b="1" i="0" strike="noStrike" cap="none" spc="0" baseline="0">
                <a:solidFill>
                  <a:srgbClr val="F6A317"/>
                </a:solidFill>
                <a:effectLst/>
                <a:latin typeface="Helvetica"/>
                <a:ea typeface="Helvetica"/>
                <a:cs typeface="Helvetica"/>
              </a:rPr>
              <a:t>ÎN CE FEL VENTILAȚIA REDUCE RCS</a:t>
            </a:r>
          </a:p>
        </p:txBody>
      </p:sp>
      <p:sp>
        <p:nvSpPr>
          <p:cNvPr id="3" name="Text Placeholder 2">
            <a:extLst>
              <a:ext uri="{FF2B5EF4-FFF2-40B4-BE49-F238E27FC236}">
                <a16:creationId xmlns:a16="http://schemas.microsoft.com/office/drawing/2014/main" id="{626AC553-3CC0-A94C-89A7-8650A9D69CB2}"/>
              </a:ext>
            </a:extLst>
          </p:cNvPr>
          <p:cNvSpPr>
            <a:spLocks noGrp="1"/>
          </p:cNvSpPr>
          <p:nvPr>
            <p:ph type="body" sz="quarter" idx="11"/>
          </p:nvPr>
        </p:nvSpPr>
        <p:spPr>
          <a:xfrm>
            <a:off x="777243" y="2747474"/>
            <a:ext cx="5453624" cy="3237451"/>
          </a:xfrm>
        </p:spPr>
        <p:txBody>
          <a:bodyPr/>
          <a:lstStyle/>
          <a:p>
            <a:pPr>
              <a:lnSpc>
                <a:spcPts val="2400"/>
              </a:lnSpc>
              <a:spcBef>
                <a:spcPts val="600"/>
              </a:spcBef>
            </a:pPr>
            <a:r>
              <a:rPr lang="ro" sz="1800" b="0" i="0" strike="noStrike" cap="none" spc="0" baseline="0" dirty="0">
                <a:solidFill>
                  <a:srgbClr val="000000"/>
                </a:solidFill>
                <a:effectLst/>
                <a:latin typeface="Helvetica"/>
                <a:ea typeface="Helvetica"/>
                <a:cs typeface="Helvetica"/>
              </a:rPr>
              <a:t>Ventilația se folosește pentru a reduce expunerea lucrătorilor la praf ridicat în aer, inclusiv la cristale de silice.</a:t>
            </a:r>
          </a:p>
          <a:p>
            <a:pPr>
              <a:lnSpc>
                <a:spcPts val="2400"/>
              </a:lnSpc>
              <a:spcBef>
                <a:spcPts val="600"/>
              </a:spcBef>
            </a:pPr>
            <a:r>
              <a:rPr lang="ro" sz="1800" b="0" i="0" strike="noStrike" cap="none" spc="0" baseline="0" dirty="0">
                <a:solidFill>
                  <a:srgbClr val="000000"/>
                </a:solidFill>
                <a:effectLst/>
                <a:latin typeface="Helvetica"/>
                <a:ea typeface="Helvetica"/>
                <a:cs typeface="Helvetica"/>
              </a:rPr>
              <a:t>Scopul sistemelor de ventilație este să protejeze lucrătorii, în următoarele moduri:</a:t>
            </a:r>
          </a:p>
          <a:p>
            <a:pPr marL="285750" indent="-285750">
              <a:lnSpc>
                <a:spcPts val="2400"/>
              </a:lnSpc>
              <a:spcBef>
                <a:spcPts val="600"/>
              </a:spcBef>
              <a:buFont typeface="Arial" panose="020B0604020202020204" pitchFamily="34" charset="0"/>
              <a:buChar char="•"/>
            </a:pPr>
            <a:r>
              <a:rPr lang="ro" sz="1800" b="0" i="0" strike="noStrike" cap="none" spc="0" baseline="0" dirty="0">
                <a:solidFill>
                  <a:srgbClr val="000000"/>
                </a:solidFill>
                <a:effectLst/>
                <a:latin typeface="Helvetica"/>
                <a:ea typeface="Helvetica"/>
                <a:cs typeface="Helvetica"/>
              </a:rPr>
              <a:t>Captând praful din aer, generat de procesele de lucru, înainte ca aceștia să fie expuși la el</a:t>
            </a:r>
          </a:p>
          <a:p>
            <a:pPr marL="285750" indent="-285750">
              <a:lnSpc>
                <a:spcPts val="2400"/>
              </a:lnSpc>
              <a:spcBef>
                <a:spcPts val="600"/>
              </a:spcBef>
              <a:buFont typeface="Arial" panose="020B0604020202020204" pitchFamily="34" charset="0"/>
              <a:buChar char="•"/>
            </a:pPr>
            <a:r>
              <a:rPr lang="ro" sz="1800" b="0" i="0" strike="noStrike" cap="none" spc="0" baseline="0" dirty="0">
                <a:solidFill>
                  <a:srgbClr val="000000"/>
                </a:solidFill>
                <a:effectLst/>
                <a:latin typeface="Helvetica"/>
                <a:ea typeface="Helvetica"/>
                <a:cs typeface="Helvetica"/>
              </a:rPr>
              <a:t>Asigurând o calitate a aerului care să asigure siguranța, prin înlocuirea aerului contaminat cu aer curat</a:t>
            </a:r>
          </a:p>
        </p:txBody>
      </p:sp>
      <p:pic>
        <p:nvPicPr>
          <p:cNvPr id="6" name="Picture Placeholder 8">
            <a:extLst>
              <a:ext uri="{FF2B5EF4-FFF2-40B4-BE49-F238E27FC236}">
                <a16:creationId xmlns:a16="http://schemas.microsoft.com/office/drawing/2014/main" id="{4948EDDA-671C-4E9A-B938-FBDB4B68686B}"/>
              </a:ext>
            </a:extLst>
          </p:cNvPr>
          <p:cNvPicPr>
            <a:picLocks noGrp="1" noChangeAspect="1"/>
          </p:cNvPicPr>
          <p:nvPr>
            <p:ph type="pic" sz="quarter" idx="12"/>
          </p:nvPr>
        </p:nvPicPr>
        <p:blipFill>
          <a:blip r:embed="rId3"/>
          <a:srcRect l="-283" r="19401"/>
          <a:stretch>
            <a:fillRect/>
          </a:stretch>
        </p:blipFill>
        <p:spPr>
          <a:xfrm>
            <a:off x="6230867" y="2491801"/>
            <a:ext cx="5536591" cy="3111448"/>
          </a:xfrm>
          <a:prstGeom prst="rect">
            <a:avLst/>
          </a:prstGeom>
        </p:spPr>
      </p:pic>
      <p:sp>
        <p:nvSpPr>
          <p:cNvPr id="4" name="TextBox 3">
            <a:extLst>
              <a:ext uri="{FF2B5EF4-FFF2-40B4-BE49-F238E27FC236}">
                <a16:creationId xmlns:a16="http://schemas.microsoft.com/office/drawing/2014/main" id="{58807824-4653-4EE2-98EC-F6A5CD9E19C6}"/>
              </a:ext>
            </a:extLst>
          </p:cNvPr>
          <p:cNvSpPr txBox="1"/>
          <p:nvPr/>
        </p:nvSpPr>
        <p:spPr>
          <a:xfrm>
            <a:off x="6038603" y="5603249"/>
            <a:ext cx="5852108" cy="305105"/>
          </a:xfrm>
          <a:prstGeom prst="rect">
            <a:avLst/>
          </a:prstGeom>
          <a:noFill/>
        </p:spPr>
        <p:txBody>
          <a:bodyPr wrap="none" rtlCol="0">
            <a:spAutoFit/>
          </a:bodyPr>
          <a:lstStyle/>
          <a:p>
            <a:pPr algn="ctr"/>
            <a:r>
              <a:rPr lang="ro" sz="1350" b="0" i="0" strike="noStrike" cap="none" spc="0" baseline="0" dirty="0">
                <a:solidFill>
                  <a:srgbClr val="000000"/>
                </a:solidFill>
                <a:effectLst/>
                <a:latin typeface="Helvetica"/>
                <a:ea typeface="Helvetica"/>
                <a:cs typeface="Helvetica"/>
              </a:rPr>
              <a:t>Sistemul de ventilație cu evacuare de pe unelte captează praful la sursă</a:t>
            </a:r>
          </a:p>
        </p:txBody>
      </p:sp>
    </p:spTree>
    <p:extLst>
      <p:ext uri="{BB962C8B-B14F-4D97-AF65-F5344CB8AC3E}">
        <p14:creationId xmlns:p14="http://schemas.microsoft.com/office/powerpoint/2010/main" val="25476996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B71734-E5BC-4D9B-BE64-6E127C590E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9740" y="1949295"/>
            <a:ext cx="5419724" cy="4095749"/>
          </a:xfrm>
          <a:prstGeom prst="rect">
            <a:avLst/>
          </a:prstGeom>
        </p:spPr>
      </p:pic>
      <p:sp>
        <p:nvSpPr>
          <p:cNvPr id="2" name="Text Placeholder 1">
            <a:extLst>
              <a:ext uri="{FF2B5EF4-FFF2-40B4-BE49-F238E27FC236}">
                <a16:creationId xmlns:a16="http://schemas.microsoft.com/office/drawing/2014/main" id="{16C5C503-148E-804A-B6BD-D81F27B00C0E}"/>
              </a:ext>
            </a:extLst>
          </p:cNvPr>
          <p:cNvSpPr>
            <a:spLocks noGrp="1"/>
          </p:cNvSpPr>
          <p:nvPr>
            <p:ph type="body" sz="quarter" idx="10"/>
          </p:nvPr>
        </p:nvSpPr>
        <p:spPr/>
        <p:txBody>
          <a:bodyPr/>
          <a:lstStyle/>
          <a:p>
            <a:r>
              <a:rPr lang="ro" sz="2800" b="1" i="0" strike="noStrike" cap="none" spc="0" baseline="0">
                <a:solidFill>
                  <a:srgbClr val="F6A317"/>
                </a:solidFill>
                <a:effectLst/>
                <a:latin typeface="Helvetica"/>
                <a:ea typeface="Helvetica"/>
                <a:cs typeface="Helvetica"/>
              </a:rPr>
              <a:t>TIPURI DE VENTILAȚIE</a:t>
            </a:r>
          </a:p>
        </p:txBody>
      </p:sp>
      <p:sp>
        <p:nvSpPr>
          <p:cNvPr id="3" name="Text Placeholder 2">
            <a:extLst>
              <a:ext uri="{FF2B5EF4-FFF2-40B4-BE49-F238E27FC236}">
                <a16:creationId xmlns:a16="http://schemas.microsoft.com/office/drawing/2014/main" id="{562CA652-A9E6-B84D-85CE-90E1A47F6B48}"/>
              </a:ext>
            </a:extLst>
          </p:cNvPr>
          <p:cNvSpPr>
            <a:spLocks noGrp="1"/>
          </p:cNvSpPr>
          <p:nvPr>
            <p:ph type="body" sz="quarter" idx="11"/>
          </p:nvPr>
        </p:nvSpPr>
        <p:spPr>
          <a:xfrm>
            <a:off x="783579" y="2252507"/>
            <a:ext cx="6117553" cy="3682369"/>
          </a:xfrm>
        </p:spPr>
        <p:txBody>
          <a:bodyPr anchor="t"/>
          <a:lstStyle/>
          <a:p>
            <a:pPr>
              <a:lnSpc>
                <a:spcPts val="2400"/>
              </a:lnSpc>
              <a:spcBef>
                <a:spcPts val="600"/>
              </a:spcBef>
            </a:pPr>
            <a:r>
              <a:rPr lang="ro" sz="1800" b="0" i="0" strike="noStrike" cap="none" spc="0" baseline="0" dirty="0">
                <a:solidFill>
                  <a:srgbClr val="000000"/>
                </a:solidFill>
                <a:effectLst/>
                <a:latin typeface="Helvetica"/>
                <a:ea typeface="Helvetica"/>
                <a:cs typeface="Helvetica"/>
              </a:rPr>
              <a:t>Există trei tipuri de sisteme de ventilație, cu funcții diferite:</a:t>
            </a:r>
          </a:p>
          <a:p>
            <a:pPr marL="285750" indent="-285750">
              <a:lnSpc>
                <a:spcPts val="2400"/>
              </a:lnSpc>
              <a:spcBef>
                <a:spcPts val="600"/>
              </a:spcBef>
              <a:buFont typeface="Arial" panose="020B0604020202020204" pitchFamily="34" charset="0"/>
              <a:buChar char="•"/>
            </a:pPr>
            <a:r>
              <a:rPr lang="ro" sz="1800" b="1" i="0" strike="noStrike" cap="none" spc="0" baseline="0" dirty="0">
                <a:solidFill>
                  <a:srgbClr val="000000"/>
                </a:solidFill>
                <a:effectLst/>
                <a:latin typeface="Helvetica"/>
                <a:ea typeface="Helvetica"/>
                <a:cs typeface="Helvetica"/>
              </a:rPr>
              <a:t>Ventilația naturală</a:t>
            </a:r>
            <a:r>
              <a:rPr lang="ro" sz="1800" b="0" i="0" strike="noStrike" cap="none" spc="0" baseline="0" dirty="0">
                <a:solidFill>
                  <a:srgbClr val="000000"/>
                </a:solidFill>
                <a:effectLst/>
                <a:latin typeface="Helvetica"/>
                <a:ea typeface="Helvetica"/>
                <a:cs typeface="Helvetica"/>
              </a:rPr>
              <a:t> — (de ex. aer proaspăt de la ferestre, uși etc.) permite aerului să circule și reduce în mod natural concentrația de substanțe contaminante din aer</a:t>
            </a:r>
          </a:p>
          <a:p>
            <a:pPr marL="285750" indent="-285750">
              <a:lnSpc>
                <a:spcPts val="2400"/>
              </a:lnSpc>
              <a:spcBef>
                <a:spcPts val="600"/>
              </a:spcBef>
              <a:buFont typeface="Arial" panose="020B0604020202020204" pitchFamily="34" charset="0"/>
              <a:buChar char="•"/>
            </a:pPr>
            <a:r>
              <a:rPr lang="ro" sz="1800" b="1" i="0" strike="noStrike" cap="none" spc="0" baseline="0" dirty="0">
                <a:solidFill>
                  <a:srgbClr val="000000"/>
                </a:solidFill>
                <a:effectLst/>
                <a:latin typeface="Helvetica"/>
                <a:ea typeface="Helvetica"/>
                <a:cs typeface="Helvetica"/>
              </a:rPr>
              <a:t>Ventilatoare montate pe perete</a:t>
            </a:r>
            <a:r>
              <a:rPr lang="ro" sz="1800" b="0" i="0" strike="noStrike" cap="none" spc="0" baseline="0" dirty="0">
                <a:solidFill>
                  <a:srgbClr val="000000"/>
                </a:solidFill>
                <a:effectLst/>
                <a:latin typeface="Helvetica"/>
                <a:ea typeface="Helvetica"/>
                <a:cs typeface="Helvetica"/>
              </a:rPr>
              <a:t> — folosite pentru a crea un flux de aer prin perete, care înlocuiește aerul contaminat cu aer curat</a:t>
            </a:r>
          </a:p>
          <a:p>
            <a:pPr marL="285750" indent="-285750">
              <a:lnSpc>
                <a:spcPts val="2400"/>
              </a:lnSpc>
              <a:spcBef>
                <a:spcPts val="600"/>
              </a:spcBef>
              <a:buFont typeface="Arial" panose="020B0604020202020204" pitchFamily="34" charset="0"/>
              <a:buChar char="•"/>
            </a:pPr>
            <a:r>
              <a:rPr lang="ro" sz="1800" b="1" i="0" strike="noStrike" cap="none" spc="0" baseline="0" dirty="0">
                <a:solidFill>
                  <a:srgbClr val="000000"/>
                </a:solidFill>
                <a:effectLst/>
                <a:latin typeface="Helvetica"/>
                <a:ea typeface="Helvetica"/>
                <a:cs typeface="Helvetica"/>
              </a:rPr>
              <a:t>Ventilația de evacuare</a:t>
            </a:r>
            <a:r>
              <a:rPr lang="ro" sz="1800" b="0" i="0" strike="noStrike" cap="none" spc="0" baseline="0" dirty="0">
                <a:solidFill>
                  <a:srgbClr val="000000"/>
                </a:solidFill>
                <a:effectLst/>
                <a:latin typeface="Helvetica"/>
                <a:ea typeface="Helvetica"/>
                <a:cs typeface="Helvetica"/>
              </a:rPr>
              <a:t> —  folosită pentru a capta praful din aer înainte ca acesta să ajungă în zona în care respiră lucrătorii, evacuându-l apoi în siguranță</a:t>
            </a:r>
          </a:p>
          <a:p>
            <a:pPr marL="285750" indent="-285750">
              <a:lnSpc>
                <a:spcPts val="2400"/>
              </a:lnSpc>
              <a:spcBef>
                <a:spcPts val="600"/>
              </a:spcBef>
              <a:buFont typeface="Arial" panose="020B0604020202020204" pitchFamily="34" charset="0"/>
              <a:buChar char="•"/>
            </a:pPr>
            <a:endParaRPr lang="en-US" sz="1800" dirty="0"/>
          </a:p>
        </p:txBody>
      </p:sp>
    </p:spTree>
    <p:extLst>
      <p:ext uri="{BB962C8B-B14F-4D97-AF65-F5344CB8AC3E}">
        <p14:creationId xmlns:p14="http://schemas.microsoft.com/office/powerpoint/2010/main" val="39283093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7969941" cy="850900"/>
          </a:xfrm>
        </p:spPr>
        <p:txBody>
          <a:bodyPr/>
          <a:lstStyle/>
          <a:p>
            <a:r>
              <a:rPr lang="ro" sz="2800" b="1" i="0" strike="noStrike" cap="none" spc="0" baseline="0" dirty="0">
                <a:solidFill>
                  <a:srgbClr val="F6A317"/>
                </a:solidFill>
                <a:effectLst/>
                <a:latin typeface="Helvetica"/>
                <a:ea typeface="Helvetica"/>
                <a:cs typeface="Helvetica"/>
              </a:rPr>
              <a:t>CE SĂ FACEȚI ȘI CE SĂ NU FACEȚI ÎN CEEA CE PRIVEȘTE VENTILAȚIA</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814638"/>
            <a:ext cx="11039620" cy="3230407"/>
          </a:xfrm>
        </p:spPr>
        <p:txBody>
          <a:bodyPr/>
          <a:lstStyle/>
          <a:p>
            <a:pPr>
              <a:lnSpc>
                <a:spcPct val="100000"/>
              </a:lnSpc>
              <a:spcBef>
                <a:spcPts val="600"/>
              </a:spcBef>
            </a:pPr>
            <a:r>
              <a:rPr lang="ro" sz="1600" b="1" i="0" strike="noStrike" cap="none" spc="0" baseline="0" dirty="0">
                <a:solidFill>
                  <a:srgbClr val="000000"/>
                </a:solidFill>
                <a:effectLst/>
                <a:latin typeface="Helvetica"/>
                <a:ea typeface="Helvetica"/>
                <a:cs typeface="Helvetica"/>
              </a:rPr>
              <a:t>CE SĂ FACEȚI</a:t>
            </a:r>
          </a:p>
          <a:p>
            <a:pPr marL="285750" indent="-285750">
              <a:lnSpc>
                <a:spcPct val="100000"/>
              </a:lnSpc>
              <a:spcBef>
                <a:spcPts val="600"/>
              </a:spcBef>
              <a:buSzPct val="85000"/>
              <a:buFont typeface=".Apple Color Emoji UI"/>
              <a:buChar char="✅"/>
            </a:pPr>
            <a:r>
              <a:rPr lang="ro" sz="1600" b="0" i="0" strike="noStrike" cap="none" spc="0" baseline="0" dirty="0">
                <a:solidFill>
                  <a:srgbClr val="000000"/>
                </a:solidFill>
                <a:effectLst/>
                <a:latin typeface="Helvetica"/>
                <a:ea typeface="Helvetica"/>
                <a:cs typeface="Helvetica"/>
              </a:rPr>
              <a:t>Folosiți sistemele de ventilație atunci când acestea sunt disponibile</a:t>
            </a:r>
          </a:p>
          <a:p>
            <a:pPr marL="285750" indent="-285750">
              <a:lnSpc>
                <a:spcPct val="100000"/>
              </a:lnSpc>
              <a:spcBef>
                <a:spcPts val="600"/>
              </a:spcBef>
              <a:buSzPct val="85000"/>
              <a:buFont typeface=".Apple Color Emoji UI"/>
              <a:buChar char="✅"/>
            </a:pPr>
            <a:r>
              <a:rPr lang="ro" sz="1600" b="0" i="0" strike="noStrike" cap="none" spc="0" baseline="0" dirty="0">
                <a:solidFill>
                  <a:srgbClr val="000000"/>
                </a:solidFill>
                <a:effectLst/>
                <a:latin typeface="Helvetica"/>
                <a:ea typeface="Helvetica"/>
                <a:cs typeface="Helvetica"/>
              </a:rPr>
              <a:t>Raportați problemele și defecțiunile asociate cu sistemele de ventilație</a:t>
            </a:r>
          </a:p>
          <a:p>
            <a:pPr marL="285750" indent="-285750">
              <a:lnSpc>
                <a:spcPct val="100000"/>
              </a:lnSpc>
              <a:spcBef>
                <a:spcPts val="600"/>
              </a:spcBef>
              <a:spcAft>
                <a:spcPts val="600"/>
              </a:spcAft>
              <a:buSzPct val="85000"/>
              <a:buFont typeface=".Apple Color Emoji UI"/>
              <a:buChar char="✅"/>
            </a:pPr>
            <a:r>
              <a:rPr lang="ro" sz="1600" b="0" i="0" strike="noStrike" cap="none" spc="0" baseline="0" dirty="0">
                <a:solidFill>
                  <a:srgbClr val="FF0000"/>
                </a:solidFill>
                <a:effectLst/>
                <a:latin typeface="Helvetica"/>
                <a:ea typeface="Helvetica"/>
                <a:cs typeface="Helvetica"/>
              </a:rPr>
              <a:t>Text pentru formator — Adăugați și alte texte privind ventilația generală, relevante pentru propriul dumneavoastră context</a:t>
            </a:r>
          </a:p>
          <a:p>
            <a:pPr>
              <a:lnSpc>
                <a:spcPct val="100000"/>
              </a:lnSpc>
              <a:spcBef>
                <a:spcPts val="600"/>
              </a:spcBef>
            </a:pPr>
            <a:r>
              <a:rPr lang="ro" sz="1600" b="1" i="0" strike="noStrike" cap="none" spc="0" baseline="0" dirty="0">
                <a:solidFill>
                  <a:srgbClr val="000000"/>
                </a:solidFill>
                <a:effectLst/>
                <a:latin typeface="Helvetica"/>
                <a:ea typeface="Helvetica"/>
                <a:cs typeface="Helvetica"/>
              </a:rPr>
              <a:t>CE SĂ NU FACEȚI</a:t>
            </a:r>
          </a:p>
          <a:p>
            <a:pPr marL="285750" indent="-285750">
              <a:lnSpc>
                <a:spcPct val="100000"/>
              </a:lnSpc>
              <a:spcBef>
                <a:spcPts val="600"/>
              </a:spcBef>
              <a:buSzPct val="85000"/>
              <a:buFont typeface=".Apple Color Emoji UI"/>
              <a:buChar char="❌"/>
            </a:pPr>
            <a:r>
              <a:rPr lang="ro" sz="1600" b="0" i="0" strike="noStrike" cap="none" spc="0" baseline="0" dirty="0">
                <a:solidFill>
                  <a:srgbClr val="000000"/>
                </a:solidFill>
                <a:effectLst/>
                <a:latin typeface="Helvetica"/>
                <a:ea typeface="Helvetica"/>
                <a:cs typeface="Helvetica"/>
              </a:rPr>
              <a:t>Nu interferați cu sistemele de ventilație</a:t>
            </a:r>
          </a:p>
          <a:p>
            <a:pPr marL="285750" indent="-285750">
              <a:lnSpc>
                <a:spcPct val="100000"/>
              </a:lnSpc>
              <a:spcBef>
                <a:spcPts val="600"/>
              </a:spcBef>
              <a:buSzPct val="85000"/>
              <a:buFont typeface=".Apple Color Emoji UI"/>
              <a:buChar char="❌"/>
            </a:pPr>
            <a:r>
              <a:rPr lang="ro" sz="1600" b="0" i="0" strike="noStrike" cap="none" spc="0" baseline="0" dirty="0">
                <a:solidFill>
                  <a:srgbClr val="000000"/>
                </a:solidFill>
                <a:effectLst/>
                <a:latin typeface="Helvetica"/>
                <a:ea typeface="Helvetica"/>
                <a:cs typeface="Helvetica"/>
              </a:rPr>
              <a:t>Nu folosiți ventilatoare portabile care pot să perturbe fluxul de aer în jurul sistemelor de ventilație cu evacuare, sau care pot să perturbe praful așezat și să îl ridice în aer</a:t>
            </a:r>
          </a:p>
          <a:p>
            <a:pPr marL="285750" indent="-285750">
              <a:lnSpc>
                <a:spcPct val="100000"/>
              </a:lnSpc>
              <a:spcBef>
                <a:spcPts val="600"/>
              </a:spcBef>
              <a:buSzPct val="85000"/>
              <a:buFont typeface=".Apple Color Emoji UI"/>
              <a:buChar char="❌"/>
            </a:pPr>
            <a:r>
              <a:rPr lang="ro" sz="1600" b="0" i="0" strike="noStrike" cap="none" spc="0" baseline="0" dirty="0">
                <a:solidFill>
                  <a:srgbClr val="FF0000"/>
                </a:solidFill>
                <a:effectLst/>
                <a:latin typeface="Helvetica"/>
                <a:ea typeface="Helvetica"/>
                <a:cs typeface="Helvetica"/>
              </a:rPr>
              <a:t>Text pentru formator — Adăugați și alte texte privind ventilația generală, relevante pentru propriul dumneavoastră context</a:t>
            </a:r>
          </a:p>
          <a:p>
            <a:pPr marL="285750" indent="-285750">
              <a:lnSpc>
                <a:spcPct val="100000"/>
              </a:lnSpc>
              <a:spcBef>
                <a:spcPts val="600"/>
              </a:spcBef>
              <a:buSzPct val="85000"/>
              <a:buFont typeface=".Apple Color Emoji UI"/>
              <a:buChar char="✅"/>
            </a:pPr>
            <a:endParaRPr lang="en-US" dirty="0">
              <a:solidFill>
                <a:srgbClr val="FF0000"/>
              </a:solidFill>
            </a:endParaRPr>
          </a:p>
        </p:txBody>
      </p:sp>
    </p:spTree>
    <p:extLst>
      <p:ext uri="{BB962C8B-B14F-4D97-AF65-F5344CB8AC3E}">
        <p14:creationId xmlns:p14="http://schemas.microsoft.com/office/powerpoint/2010/main" val="28833325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General Ventilation" id="{A96ADDEE-E5AB-104E-87B4-98BFC61B8EF6}" vid="{AD8F85EB-804D-284D-BBBB-AE7BAA1C95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802BB2-0A4F-46FB-94D9-91F7B846E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545FEE-AD81-4023-B6AC-5CAEA335ED97}">
  <ds:schemaRefs>
    <ds:schemaRef ds:uri="http://www.w3.org/XML/1998/namespace"/>
    <ds:schemaRef ds:uri="http://schemas.openxmlformats.org/package/2006/metadata/core-properties"/>
    <ds:schemaRef ds:uri="http://schemas.microsoft.com/office/2006/documentManagement/types"/>
    <ds:schemaRef ds:uri="http://purl.org/dc/terms/"/>
    <ds:schemaRef ds:uri="6d9d7403-2d8c-4818-ae25-2c5629bc7330"/>
    <ds:schemaRef ds:uri="http://purl.org/dc/elements/1.1/"/>
    <ds:schemaRef ds:uri="http://schemas.microsoft.com/office/infopath/2007/PartnerControls"/>
    <ds:schemaRef ds:uri="http://purl.org/dc/dcmitype/"/>
    <ds:schemaRef ds:uri="d8ecf516-e360-4672-81b9-68723bedb71f"/>
    <ds:schemaRef ds:uri="http://schemas.microsoft.com/office/2006/metadata/properties"/>
  </ds:schemaRefs>
</ds:datastoreItem>
</file>

<file path=customXml/itemProps3.xml><?xml version="1.0" encoding="utf-8"?>
<ds:datastoreItem xmlns:ds="http://schemas.openxmlformats.org/officeDocument/2006/customXml" ds:itemID="{3E9D9CC3-1A92-450F-A475-EF23AF4BC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105</TotalTime>
  <Words>1078</Words>
  <Application>Microsoft Macintosh PowerPoint</Application>
  <PresentationFormat>Widescreen</PresentationFormat>
  <Paragraphs>82</Paragraphs>
  <Slides>12</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21</cp:revision>
  <dcterms:created xsi:type="dcterms:W3CDTF">2020-06-24T14:34:32Z</dcterms:created>
  <dcterms:modified xsi:type="dcterms:W3CDTF">2024-11-13T12:03:17Z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