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1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8.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sldIdLst>
    <p:sldId id="256" r:id="rId5"/>
    <p:sldId id="280" r:id="rId6"/>
    <p:sldId id="278" r:id="rId7"/>
    <p:sldId id="257" r:id="rId8"/>
    <p:sldId id="276" r:id="rId9"/>
    <p:sldId id="258" r:id="rId10"/>
    <p:sldId id="274" r:id="rId11"/>
    <p:sldId id="279" r:id="rId12"/>
    <p:sldId id="267" r:id="rId13"/>
    <p:sldId id="259" r:id="rId14"/>
    <p:sldId id="260" r:id="rId15"/>
    <p:sldId id="261" r:id="rId16"/>
    <p:sldId id="262" r:id="rId17"/>
    <p:sldId id="277" r:id="rId18"/>
    <p:sldId id="270" r:id="rId19"/>
    <p:sldId id="268" r:id="rId20"/>
    <p:sldId id="264" r:id="rId21"/>
    <p:sldId id="266" r:id="rId22"/>
    <p:sldId id="263" r:id="rId23"/>
  </p:sldIdLst>
  <p:sldSz cx="12192000" cy="6858000"/>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317"/>
    <a:srgbClr val="F1B600"/>
    <a:srgbClr val="A57F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40" autoAdjust="0"/>
    <p:restoredTop sz="75510"/>
  </p:normalViewPr>
  <p:slideViewPr>
    <p:cSldViewPr snapToGrid="0" snapToObjects="1">
      <p:cViewPr varScale="1">
        <p:scale>
          <a:sx n="90" d="100"/>
          <a:sy n="90" d="100"/>
        </p:scale>
        <p:origin x="2176" y="200"/>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9539EE-E249-D947-BF75-D3D422C0A1F6}" type="datetimeFigureOut">
              <a:rPr lang="en-US" smtClean="0"/>
              <a:t>11/13/24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ED091-FD52-6845-85FF-5BF434D968E3}" type="slidenum">
              <a:rPr lang="en-US" smtClean="0"/>
              <a:t>‹#›</a:t>
            </a:fld>
            <a:endParaRPr lang="en-US"/>
          </a:p>
        </p:txBody>
      </p:sp>
    </p:spTree>
    <p:extLst>
      <p:ext uri="{BB962C8B-B14F-4D97-AF65-F5344CB8AC3E}">
        <p14:creationId xmlns:p14="http://schemas.microsoft.com/office/powerpoint/2010/main" val="91940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slide" Target="../slides/slide16.xml"/><Relationship Id="rId4"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slide" Target="../slides/slide17.xml"/><Relationship Id="rId4"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slide" Target="../slides/slide18.xml"/><Relationship Id="rId4"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slide" Target="../slides/slide19.xml"/><Relationship Id="rId4"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a:t>
            </a:fld>
            <a:endParaRPr lang="en-US"/>
          </a:p>
        </p:txBody>
      </p:sp>
    </p:spTree>
    <p:extLst>
      <p:ext uri="{BB962C8B-B14F-4D97-AF65-F5344CB8AC3E}">
        <p14:creationId xmlns:p14="http://schemas.microsoft.com/office/powerpoint/2010/main" val="1635853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2300"/>
              </a:lnSpc>
              <a:spcBef>
                <a:spcPts val="600"/>
              </a:spcBef>
              <a:spcAft>
                <a:spcPts val="600"/>
              </a:spcAft>
            </a:pPr>
            <a:r>
              <a:rPr lang="ro" sz="1200" b="0" i="0" strike="noStrike" cap="none" spc="0" baseline="0" dirty="0">
                <a:solidFill>
                  <a:srgbClr val="000000"/>
                </a:solidFill>
                <a:effectLst/>
                <a:latin typeface="+mn-lt"/>
                <a:ea typeface="Helvetica"/>
                <a:cs typeface="Helvetica"/>
              </a:rPr>
              <a:t>După ce s-a confirmat că EIP este necesar pentru sarcina care trebuie efectuată, lucrătorii trebuie să se asigure că echipamentul pe care îl poartă nu este deteriorat sau uzat excesiv.</a:t>
            </a:r>
          </a:p>
          <a:p>
            <a:pPr marL="0" indent="0" algn="l">
              <a:lnSpc>
                <a:spcPts val="2300"/>
              </a:lnSpc>
              <a:spcBef>
                <a:spcPts val="600"/>
              </a:spcBef>
              <a:spcAft>
                <a:spcPts val="600"/>
              </a:spcAft>
              <a:buFont typeface="Arial" panose="020B0604020202020204" pitchFamily="34" charset="0"/>
              <a:buNone/>
            </a:pPr>
            <a:r>
              <a:rPr lang="ro" sz="1200" b="0" i="0" strike="noStrike" cap="none" spc="0" baseline="0" dirty="0">
                <a:solidFill>
                  <a:srgbClr val="000000"/>
                </a:solidFill>
                <a:effectLst/>
                <a:latin typeface="+mn-lt"/>
                <a:ea typeface="Helvetica"/>
                <a:cs typeface="Helvetica"/>
              </a:rPr>
              <a:t>EIP deteriorat expune lucrătorii la riscuri inutile. Dacă un articol este folosit regulat sau partajat la locul de muncă, este probabil ca după utilizări multiple și intense să apară deteriorări.</a:t>
            </a:r>
          </a:p>
          <a:p>
            <a:pPr marL="0" indent="0" algn="l">
              <a:lnSpc>
                <a:spcPts val="2300"/>
              </a:lnSpc>
              <a:spcBef>
                <a:spcPts val="600"/>
              </a:spcBef>
              <a:spcAft>
                <a:spcPts val="600"/>
              </a:spcAft>
              <a:buFont typeface="Arial" panose="020B0604020202020204" pitchFamily="34" charset="0"/>
              <a:buNone/>
            </a:pPr>
            <a:endParaRPr lang="en-GB" sz="1200" b="0" i="0" kern="1200" dirty="0">
              <a:solidFill>
                <a:schemeClr val="tx1"/>
              </a:solidFill>
              <a:effectLst/>
              <a:latin typeface="+mn-lt"/>
              <a:ea typeface="+mn-ea"/>
              <a:cs typeface="+mn-cs"/>
            </a:endParaRPr>
          </a:p>
          <a:p>
            <a:pPr marL="0" indent="0" algn="l">
              <a:lnSpc>
                <a:spcPts val="2300"/>
              </a:lnSpc>
              <a:spcBef>
                <a:spcPts val="600"/>
              </a:spcBef>
              <a:spcAft>
                <a:spcPts val="600"/>
              </a:spcAft>
              <a:buFont typeface="Arial" panose="020B0604020202020204" pitchFamily="34" charset="0"/>
              <a:buNone/>
            </a:pPr>
            <a:r>
              <a:rPr lang="ro" sz="1200" b="0" i="0" strike="noStrike" cap="none" spc="0" baseline="0" dirty="0">
                <a:solidFill>
                  <a:srgbClr val="000000"/>
                </a:solidFill>
                <a:effectLst/>
                <a:latin typeface="+mn-lt"/>
                <a:ea typeface="Helvetica"/>
                <a:cs typeface="Helvetica"/>
              </a:rPr>
              <a:t>De îndată de EIP este deteriorat, acesta trebuie înlocuit imediat. </a:t>
            </a:r>
          </a:p>
        </p:txBody>
      </p:sp>
      <p:sp>
        <p:nvSpPr>
          <p:cNvPr id="4" name="Slide Number Placeholder 3"/>
          <p:cNvSpPr>
            <a:spLocks noGrp="1"/>
          </p:cNvSpPr>
          <p:nvPr>
            <p:ph type="sldNum" sz="quarter" idx="5"/>
          </p:nvPr>
        </p:nvSpPr>
        <p:spPr/>
        <p:txBody>
          <a:bodyPr/>
          <a:lstStyle/>
          <a:p>
            <a:fld id="{333ED091-FD52-6845-85FF-5BF434D968E3}" type="slidenum">
              <a:rPr lang="en-US" smtClean="0"/>
              <a:t>11</a:t>
            </a:fld>
            <a:endParaRPr lang="en-US"/>
          </a:p>
        </p:txBody>
      </p:sp>
    </p:spTree>
    <p:extLst>
      <p:ext uri="{BB962C8B-B14F-4D97-AF65-F5344CB8AC3E}">
        <p14:creationId xmlns:p14="http://schemas.microsoft.com/office/powerpoint/2010/main" val="3449390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2300"/>
              </a:lnSpc>
              <a:spcBef>
                <a:spcPts val="600"/>
              </a:spcBef>
              <a:spcAft>
                <a:spcPts val="600"/>
              </a:spcAft>
            </a:pPr>
            <a:r>
              <a:rPr lang="ro" sz="1200" b="0" i="0" strike="noStrike" cap="none" spc="0" baseline="0" dirty="0">
                <a:solidFill>
                  <a:srgbClr val="000000"/>
                </a:solidFill>
                <a:effectLst/>
                <a:latin typeface="+mn-lt"/>
                <a:ea typeface="Helvetica"/>
                <a:cs typeface="Helvetica"/>
              </a:rPr>
              <a:t>Purtarea de EIP poate să nu fie o experiență confortabilă, dar este important să ne asigurăm că este purtat corect.</a:t>
            </a:r>
          </a:p>
          <a:p>
            <a:pPr algn="l">
              <a:lnSpc>
                <a:spcPts val="2300"/>
              </a:lnSpc>
              <a:spcBef>
                <a:spcPts val="600"/>
              </a:spcBef>
              <a:spcAft>
                <a:spcPts val="600"/>
              </a:spcAft>
            </a:pPr>
            <a:r>
              <a:rPr lang="ro" sz="1200" b="0" i="0" strike="noStrike" cap="none" spc="0" baseline="0" dirty="0">
                <a:solidFill>
                  <a:srgbClr val="000000"/>
                </a:solidFill>
                <a:effectLst/>
                <a:latin typeface="+mn-lt"/>
                <a:ea typeface="Helvetica"/>
                <a:cs typeface="Helvetica"/>
              </a:rPr>
              <a:t>Articolele precum măștile, ochelarii și căștile trebuie să fie ajustate pentru a corespunde cu măsura purtătorului.</a:t>
            </a:r>
          </a:p>
          <a:p>
            <a:pPr algn="l">
              <a:lnSpc>
                <a:spcPts val="2300"/>
              </a:lnSpc>
              <a:spcBef>
                <a:spcPts val="600"/>
              </a:spcBef>
              <a:spcAft>
                <a:spcPts val="600"/>
              </a:spcAft>
            </a:pPr>
            <a:endParaRPr lang="en-GB" sz="1200" b="0" i="0" kern="1200" dirty="0">
              <a:solidFill>
                <a:schemeClr val="tx1"/>
              </a:solidFill>
              <a:effectLst/>
              <a:latin typeface="+mn-lt"/>
              <a:ea typeface="+mn-ea"/>
              <a:cs typeface="+mn-cs"/>
            </a:endParaRPr>
          </a:p>
          <a:p>
            <a:pPr algn="l">
              <a:lnSpc>
                <a:spcPts val="2300"/>
              </a:lnSpc>
              <a:spcBef>
                <a:spcPts val="600"/>
              </a:spcBef>
              <a:spcAft>
                <a:spcPts val="600"/>
              </a:spcAft>
            </a:pPr>
            <a:r>
              <a:rPr lang="ro" sz="1200" b="0" i="0" strike="noStrike" cap="none" spc="0" baseline="0" dirty="0">
                <a:solidFill>
                  <a:srgbClr val="000000"/>
                </a:solidFill>
                <a:effectLst/>
                <a:latin typeface="+mn-lt"/>
                <a:ea typeface="Helvetica"/>
                <a:cs typeface="Helvetica"/>
              </a:rPr>
              <a:t>Atunci când purtați mai multe articole de EIP (de exemplu, o mască de praf și o vizetă pentru sudură), asigurați-vă că acestea sunt compatibile.</a:t>
            </a:r>
          </a:p>
          <a:p>
            <a:pPr marL="0" marR="0" indent="0" algn="l" defTabSz="914400" rtl="0" eaLnBrk="1" fontAlgn="auto" latinLnBrk="0" hangingPunct="1">
              <a:lnSpc>
                <a:spcPts val="2300"/>
              </a:lnSpc>
              <a:spcBef>
                <a:spcPts val="600"/>
              </a:spcBef>
              <a:spcAft>
                <a:spcPts val="600"/>
              </a:spcAft>
              <a:buClrTx/>
              <a:buSzTx/>
              <a:buFontTx/>
              <a:buNone/>
              <a:defRPr/>
            </a:pPr>
            <a:r>
              <a:rPr lang="ro" sz="1200" b="0" i="0" strike="noStrike" cap="none" spc="0" baseline="0" dirty="0">
                <a:solidFill>
                  <a:srgbClr val="000000"/>
                </a:solidFill>
                <a:effectLst/>
                <a:latin typeface="+mn-lt"/>
                <a:ea typeface="Helvetica"/>
                <a:cs typeface="Helvetica"/>
              </a:rPr>
              <a:t>De asemenea, aveți în vedere și alți factori care ar putea reduce eficacitatea EIP, cum ar fi părul facial. Operatorii care au păr facial ar trebui să folosească respiratoare cu alimentare cu aer, pentru a evita pătrunderea prafului prin mască.</a:t>
            </a:r>
          </a:p>
        </p:txBody>
      </p:sp>
      <p:sp>
        <p:nvSpPr>
          <p:cNvPr id="4" name="Slide Number Placeholder 3"/>
          <p:cNvSpPr>
            <a:spLocks noGrp="1"/>
          </p:cNvSpPr>
          <p:nvPr>
            <p:ph type="sldNum" sz="quarter" idx="5"/>
          </p:nvPr>
        </p:nvSpPr>
        <p:spPr/>
        <p:txBody>
          <a:bodyPr/>
          <a:lstStyle/>
          <a:p>
            <a:fld id="{333ED091-FD52-6845-85FF-5BF434D968E3}" type="slidenum">
              <a:rPr lang="en-US" smtClean="0"/>
              <a:t>12</a:t>
            </a:fld>
            <a:endParaRPr lang="en-US"/>
          </a:p>
        </p:txBody>
      </p:sp>
    </p:spTree>
    <p:extLst>
      <p:ext uri="{BB962C8B-B14F-4D97-AF65-F5344CB8AC3E}">
        <p14:creationId xmlns:p14="http://schemas.microsoft.com/office/powerpoint/2010/main" val="98367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2300"/>
              </a:lnSpc>
              <a:spcBef>
                <a:spcPts val="600"/>
              </a:spcBef>
              <a:spcAft>
                <a:spcPts val="600"/>
              </a:spcAft>
              <a:buClrTx/>
              <a:buSzTx/>
              <a:buFontTx/>
              <a:buNone/>
              <a:defRPr/>
            </a:pPr>
            <a:r>
              <a:rPr lang="ro" sz="1200" b="0" i="0" strike="noStrike" cap="none" spc="0" baseline="0" dirty="0">
                <a:solidFill>
                  <a:srgbClr val="000000"/>
                </a:solidFill>
                <a:effectLst/>
                <a:latin typeface="+mn-lt"/>
                <a:ea typeface="Helvetica"/>
                <a:cs typeface="Helvetica"/>
              </a:rPr>
              <a:t>După utilizare, EIP trebuie curățat (dacă este cazul) și depozitat într-un spațiu corespunzător. EIP cum ar fi hainele ar trebui curățate de către angajator.</a:t>
            </a:r>
          </a:p>
          <a:p>
            <a:pPr algn="l">
              <a:lnSpc>
                <a:spcPts val="2300"/>
              </a:lnSpc>
              <a:spcBef>
                <a:spcPts val="600"/>
              </a:spcBef>
              <a:spcAft>
                <a:spcPts val="600"/>
              </a:spcAft>
            </a:pPr>
            <a:r>
              <a:rPr lang="ro" sz="1200" b="0" i="0" strike="noStrike" cap="none" spc="0" baseline="0" dirty="0">
                <a:solidFill>
                  <a:srgbClr val="000000"/>
                </a:solidFill>
                <a:effectLst/>
                <a:latin typeface="+mn-lt"/>
                <a:ea typeface="Helvetica"/>
                <a:cs typeface="Helvetica"/>
              </a:rPr>
              <a:t>În niciun caz EIP nu trebuie luat acasă.</a:t>
            </a:r>
          </a:p>
        </p:txBody>
      </p:sp>
      <p:sp>
        <p:nvSpPr>
          <p:cNvPr id="4" name="Slide Number Placeholder 3"/>
          <p:cNvSpPr>
            <a:spLocks noGrp="1"/>
          </p:cNvSpPr>
          <p:nvPr>
            <p:ph type="sldNum" sz="quarter" idx="5"/>
          </p:nvPr>
        </p:nvSpPr>
        <p:spPr/>
        <p:txBody>
          <a:bodyPr/>
          <a:lstStyle/>
          <a:p>
            <a:fld id="{333ED091-FD52-6845-85FF-5BF434D968E3}" type="slidenum">
              <a:rPr lang="en-US" smtClean="0"/>
              <a:t>13</a:t>
            </a:fld>
            <a:endParaRPr lang="en-US"/>
          </a:p>
        </p:txBody>
      </p:sp>
    </p:spTree>
    <p:extLst>
      <p:ext uri="{BB962C8B-B14F-4D97-AF65-F5344CB8AC3E}">
        <p14:creationId xmlns:p14="http://schemas.microsoft.com/office/powerpoint/2010/main" val="2336247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2300"/>
              </a:lnSpc>
              <a:spcBef>
                <a:spcPts val="600"/>
              </a:spcBef>
              <a:spcAft>
                <a:spcPts val="600"/>
              </a:spcAft>
              <a:buClrTx/>
              <a:buSzTx/>
              <a:buFontTx/>
              <a:buNone/>
              <a:defRPr/>
            </a:pPr>
            <a:endParaRPr lang="en-GB" sz="1200" b="0" i="0" kern="1200">
              <a:solidFill>
                <a:schemeClr val="tx1"/>
              </a:solidFill>
              <a:effectLst/>
              <a:latin typeface="Helvetica" pitchFamily="2" charset="0"/>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14</a:t>
            </a:fld>
            <a:endParaRPr lang="en-US"/>
          </a:p>
        </p:txBody>
      </p:sp>
    </p:spTree>
    <p:extLst>
      <p:ext uri="{BB962C8B-B14F-4D97-AF65-F5344CB8AC3E}">
        <p14:creationId xmlns:p14="http://schemas.microsoft.com/office/powerpoint/2010/main" val="1367890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 sz="1200" b="0" i="0" strike="noStrike" cap="none" spc="0" baseline="0" dirty="0">
                <a:solidFill>
                  <a:srgbClr val="000000"/>
                </a:solidFill>
                <a:effectLst/>
                <a:latin typeface="+mn-lt"/>
                <a:ea typeface="Calibri"/>
                <a:cs typeface="Calibri"/>
              </a:rPr>
              <a:t>Mai jos sunt prezentate bune practici privind curățarea EIP. Înainte de imaginea clipului video, puteți vedea un grafic și o bară roșie care ilustrează concentrația de praf, în mg/m3.</a:t>
            </a:r>
          </a:p>
          <a:p>
            <a:endParaRPr lang="en-GB" sz="1200" b="0" i="0" u="none" strike="noStrike" kern="1200" dirty="0">
              <a:solidFill>
                <a:schemeClr val="tx1"/>
              </a:solidFill>
              <a:effectLst/>
              <a:latin typeface="+mn-lt"/>
              <a:ea typeface="+mn-ea"/>
              <a:cs typeface="+mn-cs"/>
            </a:endParaRPr>
          </a:p>
          <a:p>
            <a:r>
              <a:rPr lang="ro" sz="1200" b="0" i="0" strike="noStrike" cap="none" spc="0" baseline="0" dirty="0">
                <a:solidFill>
                  <a:srgbClr val="000000"/>
                </a:solidFill>
                <a:effectLst/>
                <a:latin typeface="+mn-lt"/>
                <a:ea typeface="Calibri"/>
                <a:cs typeface="Calibri"/>
              </a:rPr>
              <a:t>Măsurarea concentrației de praf nu se referă la cristalele de silice respirabile, ci se bazează pe o măsurare semicantitativă. Esențială nu este valoarea concentrației de praf, ci diferența relativă dintre nivelurile de expunere în timpul practicilor recomandate și a celorlalte practici.</a:t>
            </a:r>
          </a:p>
          <a:p>
            <a:endParaRPr lang="en-US" sz="1200" dirty="0">
              <a:latin typeface="+mn-lt"/>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15</a:t>
            </a:fld>
            <a:endParaRPr lang="en-US"/>
          </a:p>
        </p:txBody>
      </p:sp>
    </p:spTree>
    <p:extLst>
      <p:ext uri="{BB962C8B-B14F-4D97-AF65-F5344CB8AC3E}">
        <p14:creationId xmlns:p14="http://schemas.microsoft.com/office/powerpoint/2010/main" val="3127318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16</a:t>
            </a:fld>
            <a:endParaRPr lang="en-US"/>
          </a:p>
        </p:txBody>
      </p:sp>
    </p:spTree>
    <p:extLst>
      <p:ext uri="{BB962C8B-B14F-4D97-AF65-F5344CB8AC3E}">
        <p14:creationId xmlns:p14="http://schemas.microsoft.com/office/powerpoint/2010/main" val="29423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r>
              <a:rPr lang="ro" sz="1200" b="0" i="0" strike="noStrike" cap="none" spc="0" baseline="0" dirty="0">
                <a:solidFill>
                  <a:srgbClr val="000000"/>
                </a:solidFill>
                <a:effectLst/>
                <a:latin typeface="+mn-lt"/>
                <a:ea typeface="Calibri"/>
                <a:cs typeface="Calibri"/>
              </a:rPr>
              <a:t>EIP ar trebui folosit ca </a:t>
            </a:r>
            <a:r>
              <a:rPr lang="ro" sz="1200" b="1" i="0" strike="noStrike" cap="none" spc="0" baseline="0" dirty="0">
                <a:solidFill>
                  <a:srgbClr val="000000"/>
                </a:solidFill>
                <a:effectLst/>
                <a:latin typeface="+mn-lt"/>
                <a:ea typeface="Calibri"/>
                <a:cs typeface="Calibri"/>
              </a:rPr>
              <a:t>soluție de ultimă instanță</a:t>
            </a:r>
            <a:r>
              <a:rPr lang="ro" sz="1200" b="0" i="0" strike="noStrike" cap="none" spc="0" baseline="0" dirty="0">
                <a:solidFill>
                  <a:srgbClr val="000000"/>
                </a:solidFill>
                <a:effectLst/>
                <a:latin typeface="+mn-lt"/>
                <a:ea typeface="Calibri"/>
                <a:cs typeface="Calibri"/>
              </a:rPr>
              <a:t>, atunci când toate măsurile de control sunt ineficiente pentru a controla expunerea la praf. Atunci când EIP este necesar, folosirea acestuia trebuie controlată și monitorizată. </a:t>
            </a:r>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17</a:t>
            </a:fld>
            <a:endParaRPr lang="en-US"/>
          </a:p>
        </p:txBody>
      </p:sp>
    </p:spTree>
    <p:extLst>
      <p:ext uri="{BB962C8B-B14F-4D97-AF65-F5344CB8AC3E}">
        <p14:creationId xmlns:p14="http://schemas.microsoft.com/office/powerpoint/2010/main" val="25935370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18</a:t>
            </a:fld>
            <a:endParaRPr lang="en-US"/>
          </a:p>
        </p:txBody>
      </p:sp>
    </p:spTree>
    <p:extLst>
      <p:ext uri="{BB962C8B-B14F-4D97-AF65-F5344CB8AC3E}">
        <p14:creationId xmlns:p14="http://schemas.microsoft.com/office/powerpoint/2010/main" val="24013515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marL="0" marR="0" lvl="0" indent="0" algn="l" defTabSz="914400" rtl="0" eaLnBrk="1" fontAlgn="auto" latinLnBrk="0" hangingPunct="1">
              <a:lnSpc>
                <a:spcPts val="2300"/>
              </a:lnSpc>
              <a:spcBef>
                <a:spcPts val="600"/>
              </a:spcBef>
              <a:spcAft>
                <a:spcPts val="600"/>
              </a:spcAft>
              <a:buClrTx/>
              <a:buSzTx/>
              <a:buFontTx/>
              <a:buNone/>
              <a:defRPr/>
            </a:pPr>
            <a:endParaRPr lang="en-GB" sz="1200" b="0" i="0" kern="1200">
              <a:solidFill>
                <a:schemeClr val="tx1"/>
              </a:solidFill>
              <a:effectLst/>
              <a:latin typeface="Helvetica" pitchFamily="2" charset="0"/>
              <a:ea typeface="+mn-ea"/>
              <a:cs typeface="+mn-cs"/>
            </a:endParaRPr>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19</a:t>
            </a:fld>
            <a:endParaRPr lang="en-US"/>
          </a:p>
        </p:txBody>
      </p:sp>
    </p:spTree>
    <p:extLst>
      <p:ext uri="{BB962C8B-B14F-4D97-AF65-F5344CB8AC3E}">
        <p14:creationId xmlns:p14="http://schemas.microsoft.com/office/powerpoint/2010/main" val="4267104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3</a:t>
            </a:fld>
            <a:endParaRPr lang="en-US"/>
          </a:p>
        </p:txBody>
      </p:sp>
    </p:spTree>
    <p:extLst>
      <p:ext uri="{BB962C8B-B14F-4D97-AF65-F5344CB8AC3E}">
        <p14:creationId xmlns:p14="http://schemas.microsoft.com/office/powerpoint/2010/main" val="351169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ro" sz="1200" b="0" i="0" strike="noStrike" cap="none" spc="0" baseline="0" dirty="0">
                <a:solidFill>
                  <a:srgbClr val="000000"/>
                </a:solidFill>
                <a:effectLst/>
                <a:latin typeface="+mn-lt"/>
                <a:ea typeface="Calibri"/>
                <a:cs typeface="Calibri"/>
              </a:rPr>
              <a:t>Expunerea excesivă la silice cristaline respirabile (RCS) poate duce la probleme grave de sănătate pentru lucrători pe termen lung. Din acest motiv, este important ca toți lucrătorii să cunoască bune practici care limitează sau elimină expunerea la praful de silice. </a:t>
            </a:r>
          </a:p>
          <a:p>
            <a:pPr marL="0" marR="0" lvl="0" indent="0" algn="l" defTabSz="914400" rtl="0" eaLnBrk="1" fontAlgn="auto" latinLnBrk="0" hangingPunct="1">
              <a:lnSpc>
                <a:spcPct val="100000"/>
              </a:lnSpc>
              <a:spcBef>
                <a:spcPct val="0"/>
              </a:spcBef>
              <a:spcAft>
                <a:spcPct val="0"/>
              </a:spcAft>
              <a:buClrTx/>
              <a:buSzTx/>
              <a:buFontTx/>
              <a:buNone/>
              <a:defRPr/>
            </a:pPr>
            <a:r>
              <a:rPr lang="en-GB"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ct val="0"/>
              </a:spcBef>
              <a:spcAft>
                <a:spcPct val="0"/>
              </a:spcAft>
              <a:buClrTx/>
              <a:buSzTx/>
              <a:buFontTx/>
              <a:buNone/>
              <a:defRPr/>
            </a:pPr>
            <a:r>
              <a:rPr lang="ro" sz="1200" b="0" i="0" strike="noStrike" cap="none" spc="0" baseline="0" dirty="0">
                <a:solidFill>
                  <a:srgbClr val="000000"/>
                </a:solidFill>
                <a:effectLst/>
                <a:latin typeface="+mn-lt"/>
                <a:ea typeface="Helvetica"/>
                <a:cs typeface="Helvetica"/>
              </a:rPr>
              <a:t>Acest curs PowerPoint se ocupă de utilizarea corectă a echipamentului individual de protecție (EIP) în cazul lucrătorilor expuși la praf cu cristale de silice respirabile (RCS). </a:t>
            </a:r>
          </a:p>
          <a:p>
            <a:endParaRPr lang="en-US" sz="1200" b="0" dirty="0">
              <a:latin typeface="+mn-lt"/>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4</a:t>
            </a:fld>
            <a:endParaRPr lang="en-US"/>
          </a:p>
        </p:txBody>
      </p:sp>
    </p:spTree>
    <p:extLst>
      <p:ext uri="{BB962C8B-B14F-4D97-AF65-F5344CB8AC3E}">
        <p14:creationId xmlns:p14="http://schemas.microsoft.com/office/powerpoint/2010/main" val="651251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5</a:t>
            </a:fld>
            <a:endParaRPr lang="en-US"/>
          </a:p>
        </p:txBody>
      </p:sp>
    </p:spTree>
    <p:extLst>
      <p:ext uri="{BB962C8B-B14F-4D97-AF65-F5344CB8AC3E}">
        <p14:creationId xmlns:p14="http://schemas.microsoft.com/office/powerpoint/2010/main" val="2993146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2300"/>
              </a:lnSpc>
              <a:spcBef>
                <a:spcPts val="600"/>
              </a:spcBef>
              <a:spcAft>
                <a:spcPts val="600"/>
              </a:spcAft>
            </a:pPr>
            <a:r>
              <a:rPr lang="ro" sz="1200" b="0" i="0" strike="noStrike" cap="none" spc="0" baseline="0" dirty="0">
                <a:solidFill>
                  <a:srgbClr val="000000"/>
                </a:solidFill>
                <a:effectLst/>
                <a:latin typeface="+mn-lt"/>
                <a:ea typeface="Helvetica"/>
                <a:cs typeface="Helvetica"/>
              </a:rPr>
              <a:t>EIP reprezintă orice tip de haine sau echipamente de protecție proiectate pentru a proteja corpul purtătorului de răni sau de infecții. </a:t>
            </a:r>
          </a:p>
          <a:p>
            <a:pPr algn="l">
              <a:lnSpc>
                <a:spcPts val="2300"/>
              </a:lnSpc>
              <a:spcBef>
                <a:spcPts val="600"/>
              </a:spcBef>
              <a:spcAft>
                <a:spcPts val="600"/>
              </a:spcAft>
            </a:pPr>
            <a:endParaRPr lang="en-GB" sz="1200" b="0" i="0" kern="1200" dirty="0">
              <a:solidFill>
                <a:schemeClr val="tx1"/>
              </a:solidFill>
              <a:effectLst/>
              <a:latin typeface="+mn-lt"/>
              <a:ea typeface="+mn-ea"/>
              <a:cs typeface="+mn-cs"/>
            </a:endParaRPr>
          </a:p>
          <a:p>
            <a:pPr algn="l">
              <a:lnSpc>
                <a:spcPts val="2300"/>
              </a:lnSpc>
              <a:spcBef>
                <a:spcPts val="600"/>
              </a:spcBef>
              <a:spcAft>
                <a:spcPts val="600"/>
              </a:spcAft>
            </a:pPr>
            <a:r>
              <a:rPr lang="ro" sz="1200" b="0" i="0" strike="noStrike" cap="none" spc="0" baseline="0" dirty="0">
                <a:solidFill>
                  <a:srgbClr val="000000"/>
                </a:solidFill>
                <a:effectLst/>
                <a:latin typeface="+mn-lt"/>
                <a:ea typeface="Helvetica"/>
                <a:cs typeface="Helvetica"/>
              </a:rPr>
              <a:t>Deși EIP ar trebui să fie disponibil pe toate șantierele, utilizarea acestuia ar trebui să se facă în ultimă instanță, atunci când au fost încercate și au eșuat toate măsurile de asigurare a unui control suficient al expunerii la praf.</a:t>
            </a:r>
          </a:p>
          <a:p>
            <a:endParaRPr lang="en-US" dirty="0">
              <a:latin typeface="+mn-lt"/>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6</a:t>
            </a:fld>
            <a:endParaRPr lang="en-US"/>
          </a:p>
        </p:txBody>
      </p:sp>
    </p:spTree>
    <p:extLst>
      <p:ext uri="{BB962C8B-B14F-4D97-AF65-F5344CB8AC3E}">
        <p14:creationId xmlns:p14="http://schemas.microsoft.com/office/powerpoint/2010/main" val="551006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fld id="{333ED091-FD52-6845-85FF-5BF434D968E3}" type="slidenum">
              <a:rPr lang="en-US" smtClean="0"/>
              <a:t>7</a:t>
            </a:fld>
            <a:endParaRPr lang="en-US"/>
          </a:p>
        </p:txBody>
      </p:sp>
    </p:spTree>
    <p:extLst>
      <p:ext uri="{BB962C8B-B14F-4D97-AF65-F5344CB8AC3E}">
        <p14:creationId xmlns:p14="http://schemas.microsoft.com/office/powerpoint/2010/main" val="315840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8</a:t>
            </a:fld>
            <a:endParaRPr lang="en-US"/>
          </a:p>
        </p:txBody>
      </p:sp>
    </p:spTree>
    <p:extLst>
      <p:ext uri="{BB962C8B-B14F-4D97-AF65-F5344CB8AC3E}">
        <p14:creationId xmlns:p14="http://schemas.microsoft.com/office/powerpoint/2010/main" val="468889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 sz="1200" b="0" i="0" strike="noStrike" cap="none" spc="0" baseline="0" dirty="0">
                <a:solidFill>
                  <a:srgbClr val="000000"/>
                </a:solidFill>
                <a:effectLst/>
                <a:latin typeface="+mn-lt"/>
                <a:ea typeface="Calibri"/>
                <a:cs typeface="Calibri"/>
              </a:rPr>
              <a:t>Diagrama de mai jos rezumă procesele de managementul riscurilor, din punctul de vedere al angajatorului și al angajatului, atunci când aceste procese se aplică pentru a controla cristalele de silice respirabile. Sistemele de sănătate și protecția muncii implementate în companii trebuie respectate atât de angajat, cât și de angajator.</a:t>
            </a:r>
          </a:p>
        </p:txBody>
      </p:sp>
      <p:sp>
        <p:nvSpPr>
          <p:cNvPr id="4" name="Slide Number Placeholder 3"/>
          <p:cNvSpPr>
            <a:spLocks noGrp="1"/>
          </p:cNvSpPr>
          <p:nvPr>
            <p:ph type="sldNum" sz="quarter" idx="5"/>
          </p:nvPr>
        </p:nvSpPr>
        <p:spPr/>
        <p:txBody>
          <a:bodyPr/>
          <a:lstStyle/>
          <a:p>
            <a:fld id="{333ED091-FD52-6845-85FF-5BF434D968E3}" type="slidenum">
              <a:rPr lang="en-US" smtClean="0"/>
              <a:t>9</a:t>
            </a:fld>
            <a:endParaRPr lang="en-US"/>
          </a:p>
        </p:txBody>
      </p:sp>
    </p:spTree>
    <p:extLst>
      <p:ext uri="{BB962C8B-B14F-4D97-AF65-F5344CB8AC3E}">
        <p14:creationId xmlns:p14="http://schemas.microsoft.com/office/powerpoint/2010/main" val="2202475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ts val="2300"/>
              </a:lnSpc>
              <a:spcBef>
                <a:spcPts val="600"/>
              </a:spcBef>
              <a:spcAft>
                <a:spcPts val="600"/>
              </a:spcAft>
              <a:buClrTx/>
              <a:buSzTx/>
              <a:buFontTx/>
              <a:buNone/>
              <a:defRPr/>
            </a:pPr>
            <a:r>
              <a:rPr lang="ro" sz="1200" b="0" i="0" strike="noStrike" cap="none" spc="0" baseline="0" dirty="0">
                <a:solidFill>
                  <a:srgbClr val="000000"/>
                </a:solidFill>
                <a:effectLst/>
                <a:latin typeface="+mn-lt"/>
                <a:ea typeface="Helvetica"/>
                <a:cs typeface="Helvetica"/>
              </a:rPr>
              <a:t>EIP ar trebui purtat numai atunci când vi se dau instrucțiuni specifice în acest sens și ar trebui selectat în funcție de performanță (de ex. factorul de protecție), de confort și de durabilitate.</a:t>
            </a:r>
          </a:p>
          <a:p>
            <a:pPr algn="l">
              <a:lnSpc>
                <a:spcPts val="2300"/>
              </a:lnSpc>
              <a:spcBef>
                <a:spcPts val="600"/>
              </a:spcBef>
              <a:spcAft>
                <a:spcPts val="600"/>
              </a:spcAft>
            </a:pPr>
            <a:r>
              <a:rPr lang="ro" sz="1200" b="0" i="0" strike="noStrike" cap="none" spc="0" baseline="0" dirty="0">
                <a:solidFill>
                  <a:srgbClr val="000000"/>
                </a:solidFill>
                <a:effectLst/>
                <a:latin typeface="+mn-lt"/>
                <a:ea typeface="Helvetica"/>
                <a:cs typeface="Helvetica"/>
              </a:rPr>
              <a:t>Sarcinile care necesită folosirea de EIP vor fi indicate prin semne și pictograme corespunzătoare.</a:t>
            </a:r>
          </a:p>
          <a:p>
            <a:pPr algn="l">
              <a:lnSpc>
                <a:spcPts val="2300"/>
              </a:lnSpc>
              <a:spcBef>
                <a:spcPts val="600"/>
              </a:spcBef>
              <a:spcAft>
                <a:spcPts val="600"/>
              </a:spcAft>
            </a:pPr>
            <a:endParaRPr lang="en-GB" sz="1200" b="0" i="0" kern="1200" dirty="0">
              <a:solidFill>
                <a:schemeClr val="tx1"/>
              </a:solidFill>
              <a:effectLst/>
              <a:latin typeface="+mn-lt"/>
              <a:ea typeface="+mn-ea"/>
              <a:cs typeface="+mn-cs"/>
            </a:endParaRPr>
          </a:p>
          <a:p>
            <a:pPr marL="0" marR="0" indent="0" algn="l" defTabSz="914400" rtl="0" eaLnBrk="1" fontAlgn="auto" latinLnBrk="0" hangingPunct="1">
              <a:lnSpc>
                <a:spcPts val="2300"/>
              </a:lnSpc>
              <a:spcBef>
                <a:spcPts val="600"/>
              </a:spcBef>
              <a:spcAft>
                <a:spcPts val="600"/>
              </a:spcAft>
              <a:buClrTx/>
              <a:buSzTx/>
              <a:buFontTx/>
              <a:buNone/>
              <a:defRPr/>
            </a:pPr>
            <a:r>
              <a:rPr lang="ro" sz="1200" b="0" i="0" strike="noStrike" cap="none" spc="0" baseline="0" dirty="0">
                <a:solidFill>
                  <a:srgbClr val="000000"/>
                </a:solidFill>
                <a:effectLst/>
                <a:latin typeface="+mn-lt"/>
                <a:ea typeface="Helvetica"/>
                <a:cs typeface="Helvetica"/>
              </a:rPr>
              <a:t>În timpul tuturor operațiunilor în care există praf trebuie purtate haine de protecție (salopetă). Se pot folosi salopete de culoare închisă pentru a indica contaminarea cu praf.</a:t>
            </a:r>
          </a:p>
          <a:p>
            <a:endParaRPr lang="en-US" dirty="0">
              <a:latin typeface="+mn-lt"/>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10</a:t>
            </a:fld>
            <a:endParaRPr lang="en-US"/>
          </a:p>
        </p:txBody>
      </p:sp>
    </p:spTree>
    <p:extLst>
      <p:ext uri="{BB962C8B-B14F-4D97-AF65-F5344CB8AC3E}">
        <p14:creationId xmlns:p14="http://schemas.microsoft.com/office/powerpoint/2010/main" val="8586874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34EC76-F13F-9E44-B53C-FA6C908E4372}"/>
              </a:ext>
            </a:extLst>
          </p:cNvPr>
          <p:cNvSpPr/>
          <p:nvPr userDrawn="1"/>
        </p:nvSpPr>
        <p:spPr>
          <a:xfrm>
            <a:off x="406304" y="1275644"/>
            <a:ext cx="11411322" cy="4763912"/>
          </a:xfrm>
          <a:prstGeom prst="rect">
            <a:avLst/>
          </a:prstGeom>
          <a:solidFill>
            <a:srgbClr val="F6A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0087D4E1-2B13-D24C-95C9-A2A32A704CE1}"/>
              </a:ext>
            </a:extLst>
          </p:cNvPr>
          <p:cNvPicPr>
            <a:picLocks noChangeAspect="1"/>
          </p:cNvPicPr>
          <p:nvPr userDrawn="1"/>
        </p:nvPicPr>
        <p:blipFill>
          <a:blip r:embed="rId2"/>
          <a:stretch>
            <a:fillRect/>
          </a:stretch>
        </p:blipFill>
        <p:spPr>
          <a:xfrm>
            <a:off x="11256975" y="6184495"/>
            <a:ext cx="570035" cy="324787"/>
          </a:xfrm>
          <a:prstGeom prst="rect">
            <a:avLst/>
          </a:prstGeom>
        </p:spPr>
      </p:pic>
      <p:sp>
        <p:nvSpPr>
          <p:cNvPr id="5" name="Text Placeholder 4">
            <a:extLst>
              <a:ext uri="{FF2B5EF4-FFF2-40B4-BE49-F238E27FC236}">
                <a16:creationId xmlns:a16="http://schemas.microsoft.com/office/drawing/2014/main" id="{FEBB0CC3-3343-434A-92B9-70FC47D209E5}"/>
              </a:ext>
            </a:extLst>
          </p:cNvPr>
          <p:cNvSpPr>
            <a:spLocks noGrp="1"/>
          </p:cNvSpPr>
          <p:nvPr>
            <p:ph type="body" sz="quarter" idx="10" hasCustomPrompt="1"/>
          </p:nvPr>
        </p:nvSpPr>
        <p:spPr>
          <a:xfrm>
            <a:off x="1096032" y="2902987"/>
            <a:ext cx="7534275" cy="850900"/>
          </a:xfrm>
          <a:prstGeom prst="rect">
            <a:avLst/>
          </a:prstGeom>
        </p:spPr>
        <p:txBody>
          <a:bodyPr/>
          <a:lstStyle>
            <a:lvl1pPr marL="0" indent="0">
              <a:buFontTx/>
              <a:buNone/>
              <a:defRPr sz="3200" b="1" i="0">
                <a:solidFill>
                  <a:schemeClr val="bg1"/>
                </a:solidFill>
                <a:latin typeface="Helvetica" pitchFamily="2" charset="0"/>
              </a:defRPr>
            </a:lvl1pPr>
          </a:lstStyle>
          <a:p>
            <a:pPr lvl="0"/>
            <a:r>
              <a:rPr lang="en-GB"/>
              <a:t>GOOD PRACTICES TRAINING </a:t>
            </a:r>
            <a:br>
              <a:rPr lang="en-GB"/>
            </a:br>
            <a:r>
              <a:rPr lang="en-GB"/>
              <a:t>FOR TOPIC HEADING</a:t>
            </a:r>
            <a:endParaRPr lang="en-US"/>
          </a:p>
        </p:txBody>
      </p:sp>
      <p:sp>
        <p:nvSpPr>
          <p:cNvPr id="9" name="Text Placeholder 4">
            <a:extLst>
              <a:ext uri="{FF2B5EF4-FFF2-40B4-BE49-F238E27FC236}">
                <a16:creationId xmlns:a16="http://schemas.microsoft.com/office/drawing/2014/main" id="{14CA27C6-C209-A845-B8E3-193A5E6CE9E0}"/>
              </a:ext>
            </a:extLst>
          </p:cNvPr>
          <p:cNvSpPr>
            <a:spLocks noGrp="1"/>
          </p:cNvSpPr>
          <p:nvPr>
            <p:ph type="body" sz="quarter" idx="11" hasCustomPrompt="1"/>
          </p:nvPr>
        </p:nvSpPr>
        <p:spPr>
          <a:xfrm>
            <a:off x="1096032" y="4045821"/>
            <a:ext cx="7534275" cy="850900"/>
          </a:xfrm>
          <a:prstGeom prst="rect">
            <a:avLst/>
          </a:prstGeom>
        </p:spPr>
        <p:txBody>
          <a:bodyPr/>
          <a:lstStyle>
            <a:lvl1pPr marL="0" indent="0">
              <a:buFontTx/>
              <a:buNone/>
              <a:defRPr sz="1400" b="0" i="0">
                <a:solidFill>
                  <a:schemeClr val="bg1"/>
                </a:solidFill>
                <a:latin typeface="Helvetica" pitchFamily="2" charset="0"/>
              </a:defRPr>
            </a:lvl1pPr>
          </a:lstStyle>
          <a:p>
            <a:pPr lvl="0"/>
            <a:r>
              <a:rPr lang="en-GB"/>
              <a:t>Date:</a:t>
            </a:r>
          </a:p>
          <a:p>
            <a:pPr lvl="0"/>
            <a:r>
              <a:rPr lang="en-GB"/>
              <a:t>Details:</a:t>
            </a:r>
            <a:endParaRPr lang="en-US"/>
          </a:p>
        </p:txBody>
      </p:sp>
    </p:spTree>
    <p:extLst>
      <p:ext uri="{BB962C8B-B14F-4D97-AF65-F5344CB8AC3E}">
        <p14:creationId xmlns:p14="http://schemas.microsoft.com/office/powerpoint/2010/main" val="48779586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E748082C-CC9B-AB48-BD61-920B28F2A329}"/>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5" name="Text Placeholder 4">
            <a:extLst>
              <a:ext uri="{FF2B5EF4-FFF2-40B4-BE49-F238E27FC236}">
                <a16:creationId xmlns:a16="http://schemas.microsoft.com/office/drawing/2014/main" id="{DE6844B5-C065-754D-B429-AFE9E68D70D8}"/>
              </a:ext>
            </a:extLst>
          </p:cNvPr>
          <p:cNvSpPr>
            <a:spLocks noGrp="1"/>
          </p:cNvSpPr>
          <p:nvPr>
            <p:ph type="body" sz="quarter" idx="11" hasCustomPrompt="1"/>
          </p:nvPr>
        </p:nvSpPr>
        <p:spPr>
          <a:xfrm>
            <a:off x="777243" y="2362676"/>
            <a:ext cx="10333122" cy="3601153"/>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95941485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F2A751-0B5F-074C-91B2-A74C8E7AB09D}"/>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6" name="Text Placeholder 4">
            <a:extLst>
              <a:ext uri="{FF2B5EF4-FFF2-40B4-BE49-F238E27FC236}">
                <a16:creationId xmlns:a16="http://schemas.microsoft.com/office/drawing/2014/main" id="{B06366EC-2B28-8C4D-98A6-805C70162820}"/>
              </a:ext>
            </a:extLst>
          </p:cNvPr>
          <p:cNvSpPr>
            <a:spLocks noGrp="1"/>
          </p:cNvSpPr>
          <p:nvPr>
            <p:ph type="body" sz="quarter" idx="11" hasCustomPrompt="1"/>
          </p:nvPr>
        </p:nvSpPr>
        <p:spPr>
          <a:xfrm>
            <a:off x="777243" y="2362676"/>
            <a:ext cx="5453624"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
        <p:nvSpPr>
          <p:cNvPr id="3" name="Picture Placeholder 2">
            <a:extLst>
              <a:ext uri="{FF2B5EF4-FFF2-40B4-BE49-F238E27FC236}">
                <a16:creationId xmlns:a16="http://schemas.microsoft.com/office/drawing/2014/main" id="{95AE49C1-4763-1D46-86E6-7FA4962E9CFC}"/>
              </a:ext>
            </a:extLst>
          </p:cNvPr>
          <p:cNvSpPr>
            <a:spLocks noGrp="1"/>
          </p:cNvSpPr>
          <p:nvPr>
            <p:ph type="pic" sz="quarter" idx="12"/>
          </p:nvPr>
        </p:nvSpPr>
        <p:spPr>
          <a:xfrm>
            <a:off x="6592888" y="1608138"/>
            <a:ext cx="5224462" cy="4437062"/>
          </a:xfrm>
          <a:prstGeom prst="rect">
            <a:avLst/>
          </a:prstGeom>
        </p:spPr>
        <p:txBody>
          <a:bodyPr/>
          <a:lstStyle>
            <a:lvl1pPr>
              <a:defRPr sz="1600">
                <a:latin typeface="Helvetica" pitchFamily="2" charset="0"/>
              </a:defRPr>
            </a:lvl1pPr>
          </a:lstStyle>
          <a:p>
            <a:endParaRPr lang="en-US"/>
          </a:p>
        </p:txBody>
      </p:sp>
    </p:spTree>
    <p:extLst>
      <p:ext uri="{BB962C8B-B14F-4D97-AF65-F5344CB8AC3E}">
        <p14:creationId xmlns:p14="http://schemas.microsoft.com/office/powerpoint/2010/main" val="109166789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C382C2BB-E259-FB47-9A52-B495131B9653}"/>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BULLET POINTS</a:t>
            </a:r>
            <a:endParaRPr lang="en-US"/>
          </a:p>
        </p:txBody>
      </p:sp>
      <p:sp>
        <p:nvSpPr>
          <p:cNvPr id="5" name="Text Placeholder 4">
            <a:extLst>
              <a:ext uri="{FF2B5EF4-FFF2-40B4-BE49-F238E27FC236}">
                <a16:creationId xmlns:a16="http://schemas.microsoft.com/office/drawing/2014/main" id="{13B58B15-7863-8542-BFF3-B0337ED51ED3}"/>
              </a:ext>
            </a:extLst>
          </p:cNvPr>
          <p:cNvSpPr>
            <a:spLocks noGrp="1"/>
          </p:cNvSpPr>
          <p:nvPr>
            <p:ph type="body" sz="quarter" idx="11" hasCustomPrompt="1"/>
          </p:nvPr>
        </p:nvSpPr>
        <p:spPr>
          <a:xfrm>
            <a:off x="777242" y="2362677"/>
            <a:ext cx="10745815" cy="3568786"/>
          </a:xfrm>
          <a:prstGeom prst="rect">
            <a:avLst/>
          </a:prstGeom>
        </p:spPr>
        <p:txBody>
          <a:bodyPr numCol="2"/>
          <a:lstStyle>
            <a:lvl1pPr marL="285750" indent="-285750">
              <a:buFont typeface="Arial" panose="020B0604020202020204" pitchFamily="34" charset="0"/>
              <a:buChar char="•"/>
              <a:defRPr sz="1600" b="0" i="0">
                <a:solidFill>
                  <a:schemeClr val="tx1"/>
                </a:solidFill>
                <a:latin typeface="Helvetica" pitchFamily="2" charset="0"/>
              </a:defRPr>
            </a:lvl1pPr>
          </a:lstStyle>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endParaRPr lang="en-US"/>
          </a:p>
        </p:txBody>
      </p:sp>
    </p:spTree>
    <p:extLst>
      <p:ext uri="{BB962C8B-B14F-4D97-AF65-F5344CB8AC3E}">
        <p14:creationId xmlns:p14="http://schemas.microsoft.com/office/powerpoint/2010/main" val="68500276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85A97084-C1EA-B74C-8BAC-F1401D6091F1}"/>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CHECKLIST</a:t>
            </a:r>
            <a:endParaRPr lang="en-US"/>
          </a:p>
        </p:txBody>
      </p:sp>
      <p:sp>
        <p:nvSpPr>
          <p:cNvPr id="5" name="Text Placeholder 4">
            <a:extLst>
              <a:ext uri="{FF2B5EF4-FFF2-40B4-BE49-F238E27FC236}">
                <a16:creationId xmlns:a16="http://schemas.microsoft.com/office/drawing/2014/main" id="{9AFE9360-42D4-C049-A636-9B760981C6AF}"/>
              </a:ext>
            </a:extLst>
          </p:cNvPr>
          <p:cNvSpPr>
            <a:spLocks noGrp="1"/>
          </p:cNvSpPr>
          <p:nvPr>
            <p:ph type="body" sz="quarter" idx="11" hasCustomPrompt="1"/>
          </p:nvPr>
        </p:nvSpPr>
        <p:spPr>
          <a:xfrm>
            <a:off x="777243" y="2362676"/>
            <a:ext cx="10333122" cy="3601153"/>
          </a:xfrm>
          <a:prstGeom prst="rect">
            <a:avLst/>
          </a:prstGeom>
        </p:spPr>
        <p:txBody>
          <a:bodyPr/>
          <a:lstStyle>
            <a:lvl1pPr marL="285750" indent="-285750" algn="l">
              <a:lnSpc>
                <a:spcPts val="2300"/>
              </a:lnSpc>
              <a:spcBef>
                <a:spcPts val="600"/>
              </a:spcBef>
              <a:spcAft>
                <a:spcPts val="600"/>
              </a:spcAft>
              <a:buClr>
                <a:srgbClr val="A57F51"/>
              </a:buClr>
              <a:buSzPct val="120000"/>
              <a:buFont typeface="Wingdings" pitchFamily="2" charset="2"/>
              <a:buChar char="q"/>
              <a:defRPr sz="1600" b="0" i="0">
                <a:solidFill>
                  <a:schemeClr val="tx1"/>
                </a:solidFill>
                <a:latin typeface="Helvetica" pitchFamily="2" charset="0"/>
              </a:defRPr>
            </a:lvl1pPr>
          </a:lstStyle>
          <a:p>
            <a:pPr algn="l">
              <a:lnSpc>
                <a:spcPts val="2300"/>
              </a:lnSpc>
              <a:spcBef>
                <a:spcPts val="600"/>
              </a:spcBef>
              <a:spcAft>
                <a:spcPts val="600"/>
              </a:spcAft>
            </a:pPr>
            <a:r>
              <a:rPr lang="en-GB" sz="1600" b="0" i="0" kern="1200">
                <a:solidFill>
                  <a:schemeClr val="tx1"/>
                </a:solidFill>
                <a:effectLst/>
                <a:latin typeface="Helvetica" pitchFamily="2" charset="0"/>
                <a:ea typeface="+mn-ea"/>
                <a:cs typeface="+mn-cs"/>
              </a:rPr>
              <a:t>Lorem ipsum dolor sit amet, consectetur adipiscing elit:</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Sed do eiusmod tempor incididunt ut labore et dolore magna aliqua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Uternas enim ad minim veniam, quis nostrud nisi ut aliquip ex earterste art commododare consequat. Duis aute irure dolor in reprehenderit in voluptate velit esse cillum dolore eu fugiat nulla pariatur.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Excepteur sint occaecat cupidatat non proident, sunt in culpa qui officia deserunt mollit anim.</a:t>
            </a:r>
          </a:p>
        </p:txBody>
      </p:sp>
    </p:spTree>
    <p:extLst>
      <p:ext uri="{BB962C8B-B14F-4D97-AF65-F5344CB8AC3E}">
        <p14:creationId xmlns:p14="http://schemas.microsoft.com/office/powerpoint/2010/main" val="82395210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uble imag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62AFA78-38F7-EC42-9DE4-B2D7308DC139}"/>
              </a:ext>
            </a:extLst>
          </p:cNvPr>
          <p:cNvSpPr>
            <a:spLocks noGrp="1"/>
          </p:cNvSpPr>
          <p:nvPr>
            <p:ph type="pic" sz="quarter" idx="12"/>
          </p:nvPr>
        </p:nvSpPr>
        <p:spPr>
          <a:xfrm>
            <a:off x="408774" y="1608138"/>
            <a:ext cx="5608205" cy="4437062"/>
          </a:xfrm>
          <a:prstGeom prst="rect">
            <a:avLst/>
          </a:prstGeom>
        </p:spPr>
        <p:txBody>
          <a:bodyPr/>
          <a:lstStyle>
            <a:lvl1pPr>
              <a:defRPr sz="1600">
                <a:latin typeface="Helvetica" pitchFamily="2" charset="0"/>
              </a:defRPr>
            </a:lvl1pPr>
          </a:lstStyle>
          <a:p>
            <a:endParaRPr lang="en-US"/>
          </a:p>
        </p:txBody>
      </p:sp>
      <p:sp>
        <p:nvSpPr>
          <p:cNvPr id="5" name="Picture Placeholder 2">
            <a:extLst>
              <a:ext uri="{FF2B5EF4-FFF2-40B4-BE49-F238E27FC236}">
                <a16:creationId xmlns:a16="http://schemas.microsoft.com/office/drawing/2014/main" id="{36A2846B-5A8B-2B4B-B7BA-42C86CE123CE}"/>
              </a:ext>
            </a:extLst>
          </p:cNvPr>
          <p:cNvSpPr>
            <a:spLocks noGrp="1"/>
          </p:cNvSpPr>
          <p:nvPr>
            <p:ph type="pic" sz="quarter" idx="13"/>
          </p:nvPr>
        </p:nvSpPr>
        <p:spPr>
          <a:xfrm>
            <a:off x="6202672" y="1608138"/>
            <a:ext cx="5608205" cy="4437062"/>
          </a:xfrm>
          <a:prstGeom prst="rect">
            <a:avLst/>
          </a:prstGeom>
        </p:spPr>
        <p:txBody>
          <a:bodyPr/>
          <a:lstStyle>
            <a:lvl1pPr>
              <a:defRPr sz="1600">
                <a:latin typeface="Helvetica" pitchFamily="2" charset="0"/>
              </a:defRPr>
            </a:lvl1pPr>
          </a:lstStyle>
          <a:p>
            <a:endParaRPr lang="en-US"/>
          </a:p>
        </p:txBody>
      </p:sp>
    </p:spTree>
    <p:extLst>
      <p:ext uri="{BB962C8B-B14F-4D97-AF65-F5344CB8AC3E}">
        <p14:creationId xmlns:p14="http://schemas.microsoft.com/office/powerpoint/2010/main" val="47136041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5B1DF181-0294-304E-AE4A-33D8B535E42B}"/>
              </a:ext>
            </a:extLst>
          </p:cNvPr>
          <p:cNvSpPr>
            <a:spLocks noGrp="1"/>
          </p:cNvSpPr>
          <p:nvPr>
            <p:ph type="media" sz="quarter" idx="10" hasCustomPrompt="1"/>
          </p:nvPr>
        </p:nvSpPr>
        <p:spPr>
          <a:xfrm>
            <a:off x="3927475" y="1608138"/>
            <a:ext cx="7875588" cy="4437062"/>
          </a:xfrm>
          <a:prstGeom prst="rect">
            <a:avLst/>
          </a:prstGeom>
        </p:spPr>
        <p:txBody>
          <a:bodyPr/>
          <a:lstStyle>
            <a:lvl1pPr>
              <a:defRPr sz="1600">
                <a:latin typeface="Helvetica" pitchFamily="2" charset="0"/>
              </a:defRPr>
            </a:lvl1pPr>
          </a:lstStyle>
          <a:p>
            <a:r>
              <a:rPr lang="en-US"/>
              <a:t>Media/video</a:t>
            </a:r>
          </a:p>
        </p:txBody>
      </p:sp>
      <p:sp>
        <p:nvSpPr>
          <p:cNvPr id="10" name="Text Placeholder 4">
            <a:extLst>
              <a:ext uri="{FF2B5EF4-FFF2-40B4-BE49-F238E27FC236}">
                <a16:creationId xmlns:a16="http://schemas.microsoft.com/office/drawing/2014/main" id="{933159BB-8CEB-D54F-8C98-3AB22A594DCF}"/>
              </a:ext>
            </a:extLst>
          </p:cNvPr>
          <p:cNvSpPr>
            <a:spLocks noGrp="1"/>
          </p:cNvSpPr>
          <p:nvPr>
            <p:ph type="body" sz="quarter" idx="11" hasCustomPrompt="1"/>
          </p:nvPr>
        </p:nvSpPr>
        <p:spPr>
          <a:xfrm>
            <a:off x="777245" y="1640901"/>
            <a:ext cx="2928908"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VIDEO</a:t>
            </a:r>
            <a:endParaRPr lang="en-US"/>
          </a:p>
        </p:txBody>
      </p:sp>
      <p:sp>
        <p:nvSpPr>
          <p:cNvPr id="11" name="Text Placeholder 4">
            <a:extLst>
              <a:ext uri="{FF2B5EF4-FFF2-40B4-BE49-F238E27FC236}">
                <a16:creationId xmlns:a16="http://schemas.microsoft.com/office/drawing/2014/main" id="{D91A637F-9B88-9A4A-9225-F8DAB3254AD8}"/>
              </a:ext>
            </a:extLst>
          </p:cNvPr>
          <p:cNvSpPr>
            <a:spLocks noGrp="1"/>
          </p:cNvSpPr>
          <p:nvPr>
            <p:ph type="body" sz="quarter" idx="12" hasCustomPrompt="1"/>
          </p:nvPr>
        </p:nvSpPr>
        <p:spPr>
          <a:xfrm>
            <a:off x="777243" y="2362676"/>
            <a:ext cx="2928909"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67097943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st relevant task sheets">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1FCB6BD-7FDE-174C-87C5-231D460885D2}"/>
              </a:ext>
            </a:extLst>
          </p:cNvPr>
          <p:cNvSpPr>
            <a:spLocks noGrp="1"/>
          </p:cNvSpPr>
          <p:nvPr>
            <p:ph type="body" sz="quarter" idx="10" hasCustomPrompt="1"/>
          </p:nvPr>
        </p:nvSpPr>
        <p:spPr>
          <a:xfrm>
            <a:off x="777244" y="1640901"/>
            <a:ext cx="9483457"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LIST RELEVANT TASK SHEETS</a:t>
            </a:r>
            <a:endParaRPr lang="en-US"/>
          </a:p>
        </p:txBody>
      </p:sp>
      <p:sp>
        <p:nvSpPr>
          <p:cNvPr id="4" name="Text Placeholder 4">
            <a:extLst>
              <a:ext uri="{FF2B5EF4-FFF2-40B4-BE49-F238E27FC236}">
                <a16:creationId xmlns:a16="http://schemas.microsoft.com/office/drawing/2014/main" id="{E3BB6AF1-D396-8648-BB4B-66EC2E5BD9BC}"/>
              </a:ext>
            </a:extLst>
          </p:cNvPr>
          <p:cNvSpPr>
            <a:spLocks noGrp="1"/>
          </p:cNvSpPr>
          <p:nvPr>
            <p:ph type="body" sz="quarter" idx="11" hasCustomPrompt="1"/>
          </p:nvPr>
        </p:nvSpPr>
        <p:spPr>
          <a:xfrm>
            <a:off x="777242" y="2362677"/>
            <a:ext cx="10745815" cy="3568786"/>
          </a:xfrm>
          <a:prstGeom prst="rect">
            <a:avLst/>
          </a:prstGeom>
        </p:spPr>
        <p:txBody>
          <a:bodyPr numCol="1"/>
          <a:lstStyle>
            <a:lvl1pPr marL="285750" indent="-285750">
              <a:buFont typeface="Arial" panose="020B0604020202020204" pitchFamily="34" charset="0"/>
              <a:buChar char="•"/>
              <a:defRPr sz="1600" b="0" i="0">
                <a:solidFill>
                  <a:schemeClr val="tx1"/>
                </a:solidFill>
                <a:latin typeface="Helvetica" pitchFamily="2" charset="0"/>
              </a:defRPr>
            </a:lvl1pPr>
          </a:lstStyle>
          <a:p>
            <a:r>
              <a:rPr lang="en-US"/>
              <a:t>List relevant task sheets and link to download bundle</a:t>
            </a:r>
          </a:p>
        </p:txBody>
      </p:sp>
    </p:spTree>
    <p:extLst>
      <p:ext uri="{BB962C8B-B14F-4D97-AF65-F5344CB8AC3E}">
        <p14:creationId xmlns:p14="http://schemas.microsoft.com/office/powerpoint/2010/main" val="370418937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3123B6-0F67-0E48-895E-734B361B1F57}"/>
              </a:ext>
            </a:extLst>
          </p:cNvPr>
          <p:cNvSpPr txBox="1"/>
          <p:nvPr userDrawn="1"/>
        </p:nvSpPr>
        <p:spPr>
          <a:xfrm>
            <a:off x="319834" y="6327115"/>
            <a:ext cx="9489186" cy="244084"/>
          </a:xfrm>
          <a:prstGeom prst="rect">
            <a:avLst/>
          </a:prstGeom>
          <a:noFill/>
        </p:spPr>
        <p:txBody>
          <a:bodyPr wrap="square" rtlCol="0" anchor="b">
            <a:spAutoFit/>
          </a:bodyPr>
          <a:lstStyle/>
          <a:p>
            <a:pPr algn="l"/>
            <a:r>
              <a:rPr lang="ro" sz="1000" b="0" i="0" strike="noStrike" cap="none" spc="0" baseline="0">
                <a:solidFill>
                  <a:srgbClr val="000000"/>
                </a:solidFill>
                <a:effectLst/>
                <a:latin typeface="Helvetica"/>
                <a:ea typeface="Helvetica"/>
                <a:cs typeface="Helvetica"/>
              </a:rPr>
              <a:t>Acest pachet de materiale de formare a fost elaborat ca parte din Ghidul NEPSI de bune practici – vizitați guide.nepsi.eu</a:t>
            </a:r>
          </a:p>
        </p:txBody>
      </p:sp>
      <p:cxnSp>
        <p:nvCxnSpPr>
          <p:cNvPr id="6" name="Straight Connector 5">
            <a:extLst>
              <a:ext uri="{FF2B5EF4-FFF2-40B4-BE49-F238E27FC236}">
                <a16:creationId xmlns:a16="http://schemas.microsoft.com/office/drawing/2014/main" id="{EEF89B71-CE49-9241-9006-BD45EFB60699}"/>
              </a:ext>
            </a:extLst>
          </p:cNvPr>
          <p:cNvCxnSpPr/>
          <p:nvPr userDrawn="1"/>
        </p:nvCxnSpPr>
        <p:spPr>
          <a:xfrm>
            <a:off x="395111" y="1275645"/>
            <a:ext cx="11413067" cy="0"/>
          </a:xfrm>
          <a:prstGeom prst="line">
            <a:avLst/>
          </a:prstGeom>
          <a:ln w="19050">
            <a:solidFill>
              <a:srgbClr val="F6A317"/>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2504625-3DB5-084D-A760-230D3363D4D6}"/>
              </a:ext>
            </a:extLst>
          </p:cNvPr>
          <p:cNvPicPr>
            <a:picLocks noChangeAspect="1"/>
          </p:cNvPicPr>
          <p:nvPr userDrawn="1"/>
        </p:nvPicPr>
        <p:blipFill>
          <a:blip r:embed="rId10"/>
          <a:stretch>
            <a:fillRect/>
          </a:stretch>
        </p:blipFill>
        <p:spPr>
          <a:xfrm>
            <a:off x="406346" y="366936"/>
            <a:ext cx="1000588" cy="630000"/>
          </a:xfrm>
          <a:prstGeom prst="rect">
            <a:avLst/>
          </a:prstGeom>
        </p:spPr>
      </p:pic>
      <p:sp>
        <p:nvSpPr>
          <p:cNvPr id="8" name="Text Placeholder 4">
            <a:extLst>
              <a:ext uri="{FF2B5EF4-FFF2-40B4-BE49-F238E27FC236}">
                <a16:creationId xmlns:a16="http://schemas.microsoft.com/office/drawing/2014/main" id="{A11C52AD-058E-0C44-94F6-D2D20091411C}"/>
              </a:ext>
            </a:extLst>
          </p:cNvPr>
          <p:cNvSpPr txBox="1"/>
          <p:nvPr userDrawn="1"/>
        </p:nvSpPr>
        <p:spPr>
          <a:xfrm>
            <a:off x="7746273" y="429114"/>
            <a:ext cx="4071077" cy="850900"/>
          </a:xfrm>
          <a:prstGeom prst="rect">
            <a:avLst/>
          </a:prstGeom>
        </p:spPr>
        <p:txBody>
          <a:bodyPr/>
          <a:lstStyle>
            <a:lvl1pPr marL="0" indent="0" algn="r" defTabSz="914400" rtl="0" eaLnBrk="1" latinLnBrk="0" hangingPunct="1">
              <a:lnSpc>
                <a:spcPct val="90000"/>
              </a:lnSpc>
              <a:spcBef>
                <a:spcPts val="1000"/>
              </a:spcBef>
              <a:buFontTx/>
              <a:buNone/>
              <a:defRPr sz="1400" b="1" i="0" kern="1200">
                <a:solidFill>
                  <a:srgbClr val="F6A317"/>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o" sz="1400" b="1" i="0" strike="noStrike" cap="none" spc="0" baseline="0">
                <a:solidFill>
                  <a:srgbClr val="F6A317"/>
                </a:solidFill>
                <a:effectLst/>
                <a:latin typeface="Helvetica"/>
                <a:ea typeface="Helvetica"/>
                <a:cs typeface="Helvetica"/>
              </a:rPr>
              <a:t>CURS DE BUNE PRACTICI PRIVIND ECHIPAMENTUL INDIVIDUAL DE PROTECȚIE</a:t>
            </a:r>
          </a:p>
        </p:txBody>
      </p:sp>
    </p:spTree>
    <p:extLst>
      <p:ext uri="{BB962C8B-B14F-4D97-AF65-F5344CB8AC3E}">
        <p14:creationId xmlns:p14="http://schemas.microsoft.com/office/powerpoint/2010/main" val="332063867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4" r:id="rId4"/>
    <p:sldLayoutId id="2147483657" r:id="rId5"/>
    <p:sldLayoutId id="2147483653" r:id="rId6"/>
    <p:sldLayoutId id="2147483658" r:id="rId7"/>
    <p:sldLayoutId id="2147483655" r:id="rId8"/>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2.tiff"/></Relationships>
</file>

<file path=ppt/slides/_rels/slide1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4.tiff"/></Relationships>
</file>

<file path=ppt/slides/_rels/slide1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1.mp4"/><Relationship Id="rId7" Type="http://schemas.openxmlformats.org/officeDocument/2006/relationships/notesSlide" Target="../notesSlides/notesSlide1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3.xml"/><Relationship Id="rId5" Type="http://schemas.openxmlformats.org/officeDocument/2006/relationships/tags" Target="../tags/tag4.xml"/><Relationship Id="rId4" Type="http://schemas.openxmlformats.org/officeDocument/2006/relationships/video" Target="../media/media1.mp4"/></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9.tiff"/><Relationship Id="rId5" Type="http://schemas.openxmlformats.org/officeDocument/2006/relationships/notesSlide" Target="../notesSlides/notesSlide16.xml"/><Relationship Id="rId4"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20.tiff"/><Relationship Id="rId5" Type="http://schemas.openxmlformats.org/officeDocument/2006/relationships/notesSlide" Target="../notesSlides/notesSlide17.xml"/><Relationship Id="rId4"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hyperlink" Target="https://guide.nepsi.eu/" TargetMode="External"/><Relationship Id="rId3" Type="http://schemas.openxmlformats.org/officeDocument/2006/relationships/tags" Target="../tags/tag24.xml"/><Relationship Id="rId7" Type="http://schemas.openxmlformats.org/officeDocument/2006/relationships/hyperlink" Target="https://guide.nepsi.eu/sheets" TargetMode="Externa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notesSlide" Target="../notesSlides/notesSlide18.xml"/><Relationship Id="rId5" Type="http://schemas.openxmlformats.org/officeDocument/2006/relationships/slideLayout" Target="../slideLayouts/slideLayout3.xml"/><Relationship Id="rId10" Type="http://schemas.openxmlformats.org/officeDocument/2006/relationships/hyperlink" Target="https://training.nepsi.eu/" TargetMode="External"/><Relationship Id="rId4" Type="http://schemas.openxmlformats.org/officeDocument/2006/relationships/tags" Target="../tags/tag25.xml"/><Relationship Id="rId9" Type="http://schemas.openxmlformats.org/officeDocument/2006/relationships/hyperlink" Target="https://toolkit.nepsi.e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tiff"/></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302E89-B061-3248-A4DD-EEC96D8F9285}"/>
              </a:ext>
            </a:extLst>
          </p:cNvPr>
          <p:cNvSpPr>
            <a:spLocks noGrp="1"/>
          </p:cNvSpPr>
          <p:nvPr>
            <p:ph type="body" sz="quarter" idx="10"/>
          </p:nvPr>
        </p:nvSpPr>
        <p:spPr>
          <a:xfrm>
            <a:off x="1096033" y="2902986"/>
            <a:ext cx="8135890" cy="1440413"/>
          </a:xfrm>
        </p:spPr>
        <p:txBody>
          <a:bodyPr/>
          <a:lstStyle/>
          <a:p>
            <a:pPr>
              <a:lnSpc>
                <a:spcPct val="100000"/>
              </a:lnSpc>
            </a:pPr>
            <a:r>
              <a:rPr lang="ro" sz="2800" b="1" i="0" strike="noStrike" cap="none" spc="0" baseline="0" dirty="0">
                <a:solidFill>
                  <a:srgbClr val="FFFFFF"/>
                </a:solidFill>
                <a:effectLst/>
                <a:latin typeface="Helvetica"/>
                <a:ea typeface="Helvetica"/>
                <a:cs typeface="Helvetica"/>
              </a:rPr>
              <a:t>CURS DE BUNE PRACTICI PRIVIND ECHIPAMENTUL INDIVIDUAL DE PROTECȚIE</a:t>
            </a:r>
          </a:p>
        </p:txBody>
      </p:sp>
      <p:sp>
        <p:nvSpPr>
          <p:cNvPr id="4" name="Text Placeholder 3">
            <a:extLst>
              <a:ext uri="{FF2B5EF4-FFF2-40B4-BE49-F238E27FC236}">
                <a16:creationId xmlns:a16="http://schemas.microsoft.com/office/drawing/2014/main" id="{99B3863F-47E7-0946-AB9D-9520355AE3B7}"/>
              </a:ext>
            </a:extLst>
          </p:cNvPr>
          <p:cNvSpPr>
            <a:spLocks noGrp="1"/>
          </p:cNvSpPr>
          <p:nvPr>
            <p:ph type="body" sz="quarter" idx="11"/>
          </p:nvPr>
        </p:nvSpPr>
        <p:spPr>
          <a:xfrm>
            <a:off x="1096032" y="4753393"/>
            <a:ext cx="7534275" cy="850900"/>
          </a:xfrm>
        </p:spPr>
        <p:txBody>
          <a:bodyPr/>
          <a:lstStyle/>
          <a:p>
            <a:endParaRPr lang="en-US"/>
          </a:p>
        </p:txBody>
      </p:sp>
      <p:sp>
        <p:nvSpPr>
          <p:cNvPr id="2" name="Rectangle 1">
            <a:extLst>
              <a:ext uri="{FF2B5EF4-FFF2-40B4-BE49-F238E27FC236}">
                <a16:creationId xmlns:a16="http://schemas.microsoft.com/office/drawing/2014/main" id="{04702FD7-418C-8F42-A6F8-35403B8ED33E}"/>
              </a:ext>
            </a:extLst>
          </p:cNvPr>
          <p:cNvSpPr/>
          <p:nvPr/>
        </p:nvSpPr>
        <p:spPr>
          <a:xfrm>
            <a:off x="7661564" y="235527"/>
            <a:ext cx="4100945" cy="775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596468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974050-EFE3-3C4D-A75C-50ECCA65D77F}"/>
              </a:ext>
            </a:extLst>
          </p:cNvPr>
          <p:cNvSpPr>
            <a:spLocks noGrp="1"/>
          </p:cNvSpPr>
          <p:nvPr>
            <p:ph type="body" sz="quarter" idx="10"/>
          </p:nvPr>
        </p:nvSpPr>
        <p:spPr/>
        <p:txBody>
          <a:bodyPr/>
          <a:lstStyle/>
          <a:p>
            <a:pPr>
              <a:lnSpc>
                <a:spcPct val="100000"/>
              </a:lnSpc>
            </a:pPr>
            <a:r>
              <a:rPr lang="ro" sz="2800" b="1" i="0" strike="noStrike" cap="none" spc="0" baseline="0">
                <a:solidFill>
                  <a:srgbClr val="F6A317"/>
                </a:solidFill>
                <a:effectLst/>
                <a:latin typeface="Helvetica"/>
                <a:ea typeface="Helvetica"/>
                <a:cs typeface="Helvetica"/>
              </a:rPr>
              <a:t>CE EIP FOLOSIM?</a:t>
            </a:r>
          </a:p>
        </p:txBody>
      </p:sp>
      <p:sp>
        <p:nvSpPr>
          <p:cNvPr id="3" name="Text Placeholder 2">
            <a:extLst>
              <a:ext uri="{FF2B5EF4-FFF2-40B4-BE49-F238E27FC236}">
                <a16:creationId xmlns:a16="http://schemas.microsoft.com/office/drawing/2014/main" id="{8839674E-EBDB-5746-BA39-FCE11B1B2360}"/>
              </a:ext>
            </a:extLst>
          </p:cNvPr>
          <p:cNvSpPr>
            <a:spLocks noGrp="1"/>
          </p:cNvSpPr>
          <p:nvPr>
            <p:ph type="body" sz="quarter" idx="11"/>
          </p:nvPr>
        </p:nvSpPr>
        <p:spPr>
          <a:xfrm>
            <a:off x="777243" y="2362676"/>
            <a:ext cx="5278254" cy="3682369"/>
          </a:xfrm>
        </p:spPr>
        <p:txBody>
          <a:bodyPr/>
          <a:lstStyle/>
          <a:p>
            <a:pPr>
              <a:lnSpc>
                <a:spcPts val="2400"/>
              </a:lnSpc>
              <a:spcBef>
                <a:spcPts val="600"/>
              </a:spcBef>
              <a:spcAft>
                <a:spcPts val="600"/>
              </a:spcAft>
              <a:defRPr/>
            </a:pPr>
            <a:r>
              <a:rPr lang="ro" sz="1800" b="0" i="0" strike="noStrike" cap="none" spc="0" baseline="0" dirty="0">
                <a:solidFill>
                  <a:srgbClr val="FF0000"/>
                </a:solidFill>
                <a:effectLst/>
                <a:latin typeface="Helvetica"/>
                <a:ea typeface="Helvetica"/>
                <a:cs typeface="Helvetica"/>
              </a:rPr>
              <a:t>Text pentru formator - Introduceți informații despre EIP asociat cu contextul dumneavoastră specific de muncă.</a:t>
            </a:r>
          </a:p>
        </p:txBody>
      </p:sp>
      <p:pic>
        <p:nvPicPr>
          <p:cNvPr id="8" name="Picture 7">
            <a:extLst>
              <a:ext uri="{FF2B5EF4-FFF2-40B4-BE49-F238E27FC236}">
                <a16:creationId xmlns:a16="http://schemas.microsoft.com/office/drawing/2014/main" id="{8623C509-998C-714F-B232-A2DE1C0927E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56124" y="2364776"/>
            <a:ext cx="4420029" cy="3335871"/>
          </a:xfrm>
          <a:prstGeom prst="rect">
            <a:avLst/>
          </a:prstGeom>
        </p:spPr>
      </p:pic>
      <p:pic>
        <p:nvPicPr>
          <p:cNvPr id="5" name="Picture 4">
            <a:extLst>
              <a:ext uri="{FF2B5EF4-FFF2-40B4-BE49-F238E27FC236}">
                <a16:creationId xmlns:a16="http://schemas.microsoft.com/office/drawing/2014/main" id="{1A8B897D-3C1F-0A4D-927D-CE0B8B9F316B}"/>
              </a:ext>
            </a:extLst>
          </p:cNvPr>
          <p:cNvPicPr>
            <a:picLocks noChangeAspect="1"/>
          </p:cNvPicPr>
          <p:nvPr/>
        </p:nvPicPr>
        <p:blipFill>
          <a:blip r:embed="rId4" cstate="print">
            <a:extLst>
              <a:ext uri="{28A0092B-C50C-407E-A947-70E740481C1C}">
                <a14:useLocalDpi xmlns:a14="http://schemas.microsoft.com/office/drawing/2010/main"/>
              </a:ext>
            </a:extLst>
          </a:blip>
          <a:srcRect l="6849" t="7506" r="6742" b="6210"/>
          <a:stretch>
            <a:fillRect/>
          </a:stretch>
        </p:blipFill>
        <p:spPr>
          <a:xfrm>
            <a:off x="8368653" y="2484660"/>
            <a:ext cx="894344" cy="893036"/>
          </a:xfrm>
          <a:prstGeom prst="rect">
            <a:avLst/>
          </a:prstGeom>
        </p:spPr>
      </p:pic>
    </p:spTree>
    <p:extLst>
      <p:ext uri="{BB962C8B-B14F-4D97-AF65-F5344CB8AC3E}">
        <p14:creationId xmlns:p14="http://schemas.microsoft.com/office/powerpoint/2010/main" val="69696871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0B925A-54ED-9D45-B5AC-ED3DB26827D8}"/>
              </a:ext>
            </a:extLst>
          </p:cNvPr>
          <p:cNvSpPr>
            <a:spLocks noGrp="1"/>
          </p:cNvSpPr>
          <p:nvPr>
            <p:ph type="body" sz="quarter" idx="10"/>
          </p:nvPr>
        </p:nvSpPr>
        <p:spPr>
          <a:xfrm>
            <a:off x="777244" y="1640901"/>
            <a:ext cx="6028002" cy="850900"/>
          </a:xfrm>
        </p:spPr>
        <p:txBody>
          <a:bodyPr/>
          <a:lstStyle/>
          <a:p>
            <a:pPr>
              <a:lnSpc>
                <a:spcPct val="100000"/>
              </a:lnSpc>
            </a:pPr>
            <a:r>
              <a:rPr lang="ro" sz="2800" b="1" i="0" strike="noStrike" cap="none" spc="0" baseline="0" dirty="0">
                <a:solidFill>
                  <a:srgbClr val="F6A317"/>
                </a:solidFill>
                <a:effectLst/>
                <a:latin typeface="Helvetica"/>
                <a:ea typeface="Helvetica"/>
                <a:cs typeface="Helvetica"/>
              </a:rPr>
              <a:t>VERIFICAREA DETERIORĂRILOR</a:t>
            </a:r>
          </a:p>
        </p:txBody>
      </p:sp>
      <p:sp>
        <p:nvSpPr>
          <p:cNvPr id="3" name="Text Placeholder 2">
            <a:extLst>
              <a:ext uri="{FF2B5EF4-FFF2-40B4-BE49-F238E27FC236}">
                <a16:creationId xmlns:a16="http://schemas.microsoft.com/office/drawing/2014/main" id="{248ECCC8-D761-E44F-8159-39EAFB186A30}"/>
              </a:ext>
            </a:extLst>
          </p:cNvPr>
          <p:cNvSpPr>
            <a:spLocks noGrp="1"/>
          </p:cNvSpPr>
          <p:nvPr>
            <p:ph type="body" sz="quarter" idx="11"/>
          </p:nvPr>
        </p:nvSpPr>
        <p:spPr/>
        <p:txBody>
          <a:bodyPr/>
          <a:lstStyle/>
          <a:p>
            <a:pPr>
              <a:lnSpc>
                <a:spcPts val="2400"/>
              </a:lnSpc>
              <a:spcAft>
                <a:spcPts val="1000"/>
              </a:spcAft>
            </a:pPr>
            <a:r>
              <a:rPr lang="ro" sz="1800" b="0" i="0" strike="noStrike" cap="none" spc="0" baseline="0" dirty="0">
                <a:solidFill>
                  <a:srgbClr val="000000"/>
                </a:solidFill>
                <a:effectLst/>
                <a:latin typeface="Helvetica"/>
                <a:ea typeface="Helvetica"/>
                <a:cs typeface="Helvetica"/>
              </a:rPr>
              <a:t>Înainte de a vă echipa cu EIP, verificați deteriorări cum ar fi:</a:t>
            </a:r>
          </a:p>
          <a:p>
            <a:pPr marL="285750" indent="-285750">
              <a:lnSpc>
                <a:spcPts val="2400"/>
              </a:lnSpc>
              <a:buFont typeface="Arial" panose="020B0604020202020204" pitchFamily="34" charset="0"/>
              <a:buChar char="•"/>
            </a:pPr>
            <a:r>
              <a:rPr lang="ro" sz="1800" b="0" i="0" strike="noStrike" cap="none" spc="0" baseline="0" dirty="0">
                <a:solidFill>
                  <a:srgbClr val="000000"/>
                </a:solidFill>
                <a:effectLst/>
                <a:latin typeface="Helvetica"/>
                <a:ea typeface="Helvetica"/>
                <a:cs typeface="Helvetica"/>
              </a:rPr>
              <a:t>Sfâșieri</a:t>
            </a:r>
          </a:p>
          <a:p>
            <a:pPr marL="285750" indent="-285750">
              <a:lnSpc>
                <a:spcPts val="2400"/>
              </a:lnSpc>
              <a:buFont typeface="Arial" panose="020B0604020202020204" pitchFamily="34" charset="0"/>
              <a:buChar char="•"/>
            </a:pPr>
            <a:r>
              <a:rPr lang="ro" sz="1800" b="0" i="0" strike="noStrike" cap="none" spc="0" baseline="0" dirty="0">
                <a:solidFill>
                  <a:srgbClr val="000000"/>
                </a:solidFill>
                <a:effectLst/>
                <a:latin typeface="Helvetica"/>
                <a:ea typeface="Helvetica"/>
                <a:cs typeface="Helvetica"/>
              </a:rPr>
              <a:t>Rupturi</a:t>
            </a:r>
          </a:p>
          <a:p>
            <a:pPr marL="285750" indent="-285750">
              <a:lnSpc>
                <a:spcPts val="2400"/>
              </a:lnSpc>
              <a:buFont typeface="Arial" panose="020B0604020202020204" pitchFamily="34" charset="0"/>
              <a:buChar char="•"/>
            </a:pPr>
            <a:r>
              <a:rPr lang="ro" sz="1800" b="0" i="0" strike="noStrike" cap="none" spc="0" baseline="0" dirty="0">
                <a:solidFill>
                  <a:srgbClr val="000000"/>
                </a:solidFill>
                <a:effectLst/>
                <a:latin typeface="Helvetica"/>
                <a:ea typeface="Helvetica"/>
                <a:cs typeface="Helvetica"/>
              </a:rPr>
              <a:t>Scurgeri</a:t>
            </a:r>
          </a:p>
          <a:p>
            <a:pPr marL="285750" indent="-285750">
              <a:lnSpc>
                <a:spcPts val="2400"/>
              </a:lnSpc>
              <a:spcAft>
                <a:spcPts val="1000"/>
              </a:spcAft>
              <a:buFont typeface="Arial" panose="020B0604020202020204" pitchFamily="34" charset="0"/>
              <a:buChar char="•"/>
            </a:pPr>
            <a:r>
              <a:rPr lang="ro" sz="1800" b="0" i="0" strike="noStrike" cap="none" spc="0" baseline="0" dirty="0">
                <a:solidFill>
                  <a:srgbClr val="000000"/>
                </a:solidFill>
                <a:effectLst/>
                <a:latin typeface="Helvetica"/>
                <a:ea typeface="Helvetica"/>
                <a:cs typeface="Helvetica"/>
              </a:rPr>
              <a:t>Crăpături, urme de impact (căști, măști, ochelari, bombeurile încălțărilor)</a:t>
            </a:r>
          </a:p>
          <a:p>
            <a:pPr>
              <a:lnSpc>
                <a:spcPts val="2400"/>
              </a:lnSpc>
            </a:pPr>
            <a:r>
              <a:rPr lang="ro" sz="1800" b="1" i="0" strike="noStrike" cap="none" spc="0" baseline="0" dirty="0">
                <a:solidFill>
                  <a:srgbClr val="000000"/>
                </a:solidFill>
                <a:effectLst/>
                <a:latin typeface="Helvetica"/>
                <a:ea typeface="Helvetica"/>
                <a:cs typeface="Helvetica"/>
              </a:rPr>
              <a:t>Înlocuiți imediat EIP deteriorate. </a:t>
            </a:r>
          </a:p>
        </p:txBody>
      </p:sp>
      <p:pic>
        <p:nvPicPr>
          <p:cNvPr id="5" name="Picture 4">
            <a:extLst>
              <a:ext uri="{FF2B5EF4-FFF2-40B4-BE49-F238E27FC236}">
                <a16:creationId xmlns:a16="http://schemas.microsoft.com/office/drawing/2014/main" id="{58E055E8-6F68-5F43-B609-6C5C4114A96F}"/>
              </a:ext>
            </a:extLst>
          </p:cNvPr>
          <p:cNvPicPr>
            <a:picLocks noChangeAspect="1"/>
          </p:cNvPicPr>
          <p:nvPr/>
        </p:nvPicPr>
        <p:blipFill rotWithShape="1">
          <a:blip r:embed="rId3"/>
          <a:srcRect l="35649" r="32641"/>
          <a:stretch/>
        </p:blipFill>
        <p:spPr>
          <a:xfrm>
            <a:off x="6752492" y="1608532"/>
            <a:ext cx="5064600" cy="4436511"/>
          </a:xfrm>
          <a:prstGeom prst="rect">
            <a:avLst/>
          </a:prstGeom>
        </p:spPr>
      </p:pic>
      <p:pic>
        <p:nvPicPr>
          <p:cNvPr id="7" name="Picture 6">
            <a:extLst>
              <a:ext uri="{FF2B5EF4-FFF2-40B4-BE49-F238E27FC236}">
                <a16:creationId xmlns:a16="http://schemas.microsoft.com/office/drawing/2014/main" id="{5B74DA48-23F7-C247-89ED-4BD0F67C6F00}"/>
              </a:ext>
            </a:extLst>
          </p:cNvPr>
          <p:cNvPicPr>
            <a:picLocks noChangeAspect="1"/>
          </p:cNvPicPr>
          <p:nvPr/>
        </p:nvPicPr>
        <p:blipFill>
          <a:blip r:embed="rId4"/>
          <a:srcRect l="32500" t="16494" r="33088"/>
          <a:stretch>
            <a:fillRect/>
          </a:stretch>
        </p:blipFill>
        <p:spPr>
          <a:xfrm>
            <a:off x="2107769" y="3399438"/>
            <a:ext cx="402956" cy="977841"/>
          </a:xfrm>
          <a:prstGeom prst="rect">
            <a:avLst/>
          </a:prstGeom>
        </p:spPr>
      </p:pic>
      <p:sp>
        <p:nvSpPr>
          <p:cNvPr id="8" name="TextBox 7">
            <a:extLst>
              <a:ext uri="{FF2B5EF4-FFF2-40B4-BE49-F238E27FC236}">
                <a16:creationId xmlns:a16="http://schemas.microsoft.com/office/drawing/2014/main" id="{8C4C3F3E-1C21-3B4C-8527-B3A098E6F53C}"/>
              </a:ext>
            </a:extLst>
          </p:cNvPr>
          <p:cNvSpPr txBox="1"/>
          <p:nvPr/>
        </p:nvSpPr>
        <p:spPr>
          <a:xfrm>
            <a:off x="2446190" y="3685090"/>
            <a:ext cx="2790122" cy="366126"/>
          </a:xfrm>
          <a:prstGeom prst="rect">
            <a:avLst/>
          </a:prstGeom>
          <a:noFill/>
        </p:spPr>
        <p:txBody>
          <a:bodyPr wrap="none" rtlCol="0">
            <a:spAutoFit/>
          </a:bodyPr>
          <a:lstStyle/>
          <a:p>
            <a:r>
              <a:rPr lang="ro" sz="1800" b="0" i="0" strike="noStrike" cap="none" spc="0" baseline="0" dirty="0">
                <a:solidFill>
                  <a:srgbClr val="000000"/>
                </a:solidFill>
                <a:effectLst/>
                <a:latin typeface="Helvetica"/>
                <a:ea typeface="Helvetica"/>
                <a:cs typeface="Helvetica"/>
              </a:rPr>
              <a:t>(salopete, mănuși, cizme)</a:t>
            </a:r>
          </a:p>
        </p:txBody>
      </p:sp>
    </p:spTree>
    <p:extLst>
      <p:ext uri="{BB962C8B-B14F-4D97-AF65-F5344CB8AC3E}">
        <p14:creationId xmlns:p14="http://schemas.microsoft.com/office/powerpoint/2010/main" val="337288503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A1482A-B75E-B44B-A272-C31EF9AA334B}"/>
              </a:ext>
            </a:extLst>
          </p:cNvPr>
          <p:cNvSpPr>
            <a:spLocks noGrp="1"/>
          </p:cNvSpPr>
          <p:nvPr>
            <p:ph type="body" sz="quarter" idx="10"/>
          </p:nvPr>
        </p:nvSpPr>
        <p:spPr/>
        <p:txBody>
          <a:bodyPr/>
          <a:lstStyle/>
          <a:p>
            <a:pPr>
              <a:lnSpc>
                <a:spcPct val="100000"/>
              </a:lnSpc>
            </a:pPr>
            <a:r>
              <a:rPr lang="ro" sz="2800" b="1" i="0" strike="noStrike" cap="none" spc="0" baseline="0">
                <a:solidFill>
                  <a:srgbClr val="F6A317"/>
                </a:solidFill>
                <a:effectLst/>
                <a:latin typeface="Helvetica"/>
                <a:ea typeface="Helvetica"/>
                <a:cs typeface="Helvetica"/>
              </a:rPr>
              <a:t>UTILIZAREA CORECTĂ</a:t>
            </a:r>
          </a:p>
        </p:txBody>
      </p:sp>
      <p:sp>
        <p:nvSpPr>
          <p:cNvPr id="3" name="Text Placeholder 2">
            <a:extLst>
              <a:ext uri="{FF2B5EF4-FFF2-40B4-BE49-F238E27FC236}">
                <a16:creationId xmlns:a16="http://schemas.microsoft.com/office/drawing/2014/main" id="{7696B54E-A209-A04E-A74E-636CF8554072}"/>
              </a:ext>
            </a:extLst>
          </p:cNvPr>
          <p:cNvSpPr>
            <a:spLocks noGrp="1"/>
          </p:cNvSpPr>
          <p:nvPr>
            <p:ph type="body" sz="quarter" idx="11"/>
          </p:nvPr>
        </p:nvSpPr>
        <p:spPr/>
        <p:txBody>
          <a:bodyPr/>
          <a:lstStyle/>
          <a:p>
            <a:pPr>
              <a:lnSpc>
                <a:spcPts val="2400"/>
              </a:lnSpc>
              <a:spcAft>
                <a:spcPts val="1000"/>
              </a:spcAft>
            </a:pPr>
            <a:r>
              <a:rPr lang="ro" sz="1800" b="0" i="0" strike="noStrike" cap="none" spc="0" baseline="0">
                <a:solidFill>
                  <a:srgbClr val="000000"/>
                </a:solidFill>
                <a:effectLst/>
                <a:latin typeface="Helvetica"/>
                <a:ea typeface="Helvetica"/>
                <a:cs typeface="Helvetica"/>
              </a:rPr>
              <a:t>La dotarea cu EIP, asigurați-vă că:</a:t>
            </a:r>
          </a:p>
          <a:p>
            <a:pPr marL="285750" indent="-285750">
              <a:lnSpc>
                <a:spcPts val="2400"/>
              </a:lnSpc>
              <a:buFont typeface="Arial" panose="020B0604020202020204" pitchFamily="34" charset="0"/>
              <a:buChar char="•"/>
            </a:pPr>
            <a:r>
              <a:rPr lang="ro" sz="1800" b="0" i="0" strike="noStrike" cap="none" spc="0" baseline="0">
                <a:solidFill>
                  <a:srgbClr val="000000"/>
                </a:solidFill>
                <a:effectLst/>
                <a:latin typeface="Helvetica"/>
                <a:ea typeface="Helvetica"/>
                <a:cs typeface="Helvetica"/>
              </a:rPr>
              <a:t>Acesta este măsura potrivită pentru purtător</a:t>
            </a:r>
          </a:p>
          <a:p>
            <a:pPr marL="285750" indent="-285750">
              <a:lnSpc>
                <a:spcPts val="2400"/>
              </a:lnSpc>
              <a:buFont typeface="Arial" panose="020B0604020202020204" pitchFamily="34" charset="0"/>
              <a:buChar char="•"/>
            </a:pPr>
            <a:r>
              <a:rPr lang="ro" sz="1800" b="0" i="0" strike="noStrike" cap="none" spc="0" baseline="0">
                <a:solidFill>
                  <a:srgbClr val="000000"/>
                </a:solidFill>
                <a:effectLst/>
                <a:latin typeface="Helvetica"/>
                <a:ea typeface="Helvetica"/>
                <a:cs typeface="Helvetica"/>
              </a:rPr>
              <a:t>Acesta nu compromite capacitatea purtătorului de a efectua sarcina în condiții de siguranță (de ex. vedere restricționată prea mult)</a:t>
            </a:r>
          </a:p>
          <a:p>
            <a:pPr marL="285750" indent="-285750">
              <a:lnSpc>
                <a:spcPts val="2400"/>
              </a:lnSpc>
              <a:buFont typeface="Arial" panose="020B0604020202020204" pitchFamily="34" charset="0"/>
              <a:buChar char="•"/>
            </a:pPr>
            <a:r>
              <a:rPr lang="ro" sz="1800" b="0" i="0" strike="noStrike" cap="none" spc="0" baseline="0">
                <a:solidFill>
                  <a:srgbClr val="000000"/>
                </a:solidFill>
                <a:effectLst/>
                <a:latin typeface="Helvetica"/>
                <a:ea typeface="Helvetica"/>
                <a:cs typeface="Helvetica"/>
              </a:rPr>
              <a:t>Este compatibil cu alte articole de EIP</a:t>
            </a:r>
          </a:p>
          <a:p>
            <a:pPr marL="285750" indent="-285750">
              <a:lnSpc>
                <a:spcPts val="2400"/>
              </a:lnSpc>
              <a:buFont typeface="Arial" panose="020B0604020202020204" pitchFamily="34" charset="0"/>
              <a:buChar char="•"/>
            </a:pPr>
            <a:endParaRPr lang="en-US" sz="1800"/>
          </a:p>
          <a:p>
            <a:pPr marL="285750" indent="-285750">
              <a:lnSpc>
                <a:spcPts val="2400"/>
              </a:lnSpc>
              <a:buFont typeface="Arial" panose="020B0604020202020204" pitchFamily="34" charset="0"/>
              <a:buChar char="•"/>
            </a:pPr>
            <a:endParaRPr lang="en-US" sz="1800"/>
          </a:p>
        </p:txBody>
      </p:sp>
      <p:pic>
        <p:nvPicPr>
          <p:cNvPr id="5" name="Picture 4">
            <a:extLst>
              <a:ext uri="{FF2B5EF4-FFF2-40B4-BE49-F238E27FC236}">
                <a16:creationId xmlns:a16="http://schemas.microsoft.com/office/drawing/2014/main" id="{631017B4-6D27-4C49-92ED-BDF31B9873D3}"/>
              </a:ext>
            </a:extLst>
          </p:cNvPr>
          <p:cNvPicPr>
            <a:picLocks noChangeAspect="1"/>
          </p:cNvPicPr>
          <p:nvPr/>
        </p:nvPicPr>
        <p:blipFill>
          <a:blip r:embed="rId3"/>
          <a:srcRect r="21530"/>
          <a:stretch>
            <a:fillRect/>
          </a:stretch>
        </p:blipFill>
        <p:spPr>
          <a:xfrm>
            <a:off x="6595119" y="1608531"/>
            <a:ext cx="5221973" cy="4436510"/>
          </a:xfrm>
          <a:prstGeom prst="rect">
            <a:avLst/>
          </a:prstGeom>
        </p:spPr>
      </p:pic>
    </p:spTree>
    <p:extLst>
      <p:ext uri="{BB962C8B-B14F-4D97-AF65-F5344CB8AC3E}">
        <p14:creationId xmlns:p14="http://schemas.microsoft.com/office/powerpoint/2010/main" val="57055374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311E4F-A422-734A-A392-D33C4A7B5267}"/>
              </a:ext>
            </a:extLst>
          </p:cNvPr>
          <p:cNvSpPr>
            <a:spLocks noGrp="1"/>
          </p:cNvSpPr>
          <p:nvPr>
            <p:ph type="body" sz="quarter" idx="10"/>
          </p:nvPr>
        </p:nvSpPr>
        <p:spPr/>
        <p:txBody>
          <a:bodyPr/>
          <a:lstStyle/>
          <a:p>
            <a:pPr>
              <a:lnSpc>
                <a:spcPct val="100000"/>
              </a:lnSpc>
            </a:pPr>
            <a:r>
              <a:rPr lang="ro" sz="2800" b="1" i="0" strike="noStrike" cap="none" spc="0" baseline="0">
                <a:solidFill>
                  <a:srgbClr val="F6A317"/>
                </a:solidFill>
                <a:effectLst/>
                <a:latin typeface="Helvetica"/>
                <a:ea typeface="Helvetica"/>
                <a:cs typeface="Helvetica"/>
              </a:rPr>
              <a:t>DUPĂ UTILIZARE</a:t>
            </a:r>
          </a:p>
        </p:txBody>
      </p:sp>
      <p:sp>
        <p:nvSpPr>
          <p:cNvPr id="3" name="Text Placeholder 2">
            <a:extLst>
              <a:ext uri="{FF2B5EF4-FFF2-40B4-BE49-F238E27FC236}">
                <a16:creationId xmlns:a16="http://schemas.microsoft.com/office/drawing/2014/main" id="{F3B44AF0-A531-9641-A70E-4F3857D1A398}"/>
              </a:ext>
            </a:extLst>
          </p:cNvPr>
          <p:cNvSpPr>
            <a:spLocks noGrp="1"/>
          </p:cNvSpPr>
          <p:nvPr>
            <p:ph type="body" sz="quarter" idx="11"/>
          </p:nvPr>
        </p:nvSpPr>
        <p:spPr/>
        <p:txBody>
          <a:bodyPr/>
          <a:lstStyle/>
          <a:p>
            <a:pPr marL="285750" indent="-285750">
              <a:lnSpc>
                <a:spcPts val="2400"/>
              </a:lnSpc>
              <a:buFont typeface="Arial" panose="020B0604020202020204" pitchFamily="34" charset="0"/>
              <a:buChar char="•"/>
            </a:pPr>
            <a:r>
              <a:rPr lang="ro" sz="1800" b="0" i="0" strike="noStrike" cap="none" spc="0" baseline="0">
                <a:solidFill>
                  <a:srgbClr val="000000"/>
                </a:solidFill>
                <a:effectLst/>
                <a:latin typeface="Helvetica"/>
                <a:ea typeface="Helvetica"/>
                <a:cs typeface="Helvetica"/>
              </a:rPr>
              <a:t>Atunci când acestea sunt disponibile, folosiți facilități precum dușurile cu aer, pentru a îndepărta praful de pe EIP în condiții de siguranță</a:t>
            </a:r>
          </a:p>
          <a:p>
            <a:pPr marL="285750" indent="-285750">
              <a:lnSpc>
                <a:spcPts val="2400"/>
              </a:lnSpc>
              <a:buFont typeface="Arial" panose="020B0604020202020204" pitchFamily="34" charset="0"/>
              <a:buChar char="•"/>
            </a:pPr>
            <a:r>
              <a:rPr lang="ro" sz="1800" b="0" i="0" strike="noStrike" cap="none" spc="0" baseline="0">
                <a:solidFill>
                  <a:srgbClr val="000000"/>
                </a:solidFill>
                <a:effectLst/>
                <a:latin typeface="Helvetica"/>
                <a:ea typeface="Helvetica"/>
                <a:cs typeface="Helvetica"/>
              </a:rPr>
              <a:t>Depozitați hainele și echipamentele murdare în locurile desemnate în acest scop</a:t>
            </a:r>
          </a:p>
          <a:p>
            <a:pPr marL="285750" indent="-285750">
              <a:lnSpc>
                <a:spcPts val="2400"/>
              </a:lnSpc>
              <a:buFont typeface="Arial" panose="020B0604020202020204" pitchFamily="34" charset="0"/>
              <a:buChar char="•"/>
            </a:pPr>
            <a:r>
              <a:rPr lang="ro" sz="1800" b="0" i="0" strike="noStrike" cap="none" spc="0" baseline="0">
                <a:solidFill>
                  <a:srgbClr val="000000"/>
                </a:solidFill>
                <a:effectLst/>
                <a:latin typeface="Helvetica"/>
                <a:ea typeface="Helvetica"/>
                <a:cs typeface="Helvetica"/>
              </a:rPr>
              <a:t>Nu luați acasă EIP murdar</a:t>
            </a:r>
          </a:p>
          <a:p>
            <a:pPr marL="285750" indent="-285750">
              <a:lnSpc>
                <a:spcPts val="2400"/>
              </a:lnSpc>
              <a:buFont typeface="Arial" panose="020B0604020202020204" pitchFamily="34" charset="0"/>
              <a:buChar char="•"/>
            </a:pPr>
            <a:r>
              <a:rPr lang="ro" sz="1800" b="0" i="0" strike="noStrike" cap="none" spc="0" baseline="0">
                <a:solidFill>
                  <a:srgbClr val="000000"/>
                </a:solidFill>
                <a:effectLst/>
                <a:latin typeface="Helvetica"/>
                <a:ea typeface="Helvetica"/>
                <a:cs typeface="Helvetica"/>
              </a:rPr>
              <a:t>Înlocuiți EIP conform instrucțiunilor producătorului</a:t>
            </a:r>
          </a:p>
          <a:p>
            <a:pPr marL="285750" indent="-285750">
              <a:lnSpc>
                <a:spcPts val="2400"/>
              </a:lnSpc>
              <a:buFont typeface="Arial" panose="020B0604020202020204" pitchFamily="34" charset="0"/>
              <a:buChar char="•"/>
            </a:pPr>
            <a:endParaRPr lang="en-US" sz="1800"/>
          </a:p>
        </p:txBody>
      </p:sp>
      <p:pic>
        <p:nvPicPr>
          <p:cNvPr id="6" name="Picture 5">
            <a:extLst>
              <a:ext uri="{FF2B5EF4-FFF2-40B4-BE49-F238E27FC236}">
                <a16:creationId xmlns:a16="http://schemas.microsoft.com/office/drawing/2014/main" id="{E2B9C919-B8CF-EA49-8E3C-BE5E86C1E058}"/>
              </a:ext>
            </a:extLst>
          </p:cNvPr>
          <p:cNvPicPr>
            <a:picLocks noChangeAspect="1"/>
          </p:cNvPicPr>
          <p:nvPr/>
        </p:nvPicPr>
        <p:blipFill>
          <a:blip r:embed="rId3"/>
          <a:srcRect l="5841" r="32728"/>
          <a:stretch>
            <a:fillRect/>
          </a:stretch>
        </p:blipFill>
        <p:spPr>
          <a:xfrm>
            <a:off x="6592708" y="1608531"/>
            <a:ext cx="5224384" cy="4436510"/>
          </a:xfrm>
          <a:prstGeom prst="rect">
            <a:avLst/>
          </a:prstGeom>
        </p:spPr>
      </p:pic>
    </p:spTree>
    <p:extLst>
      <p:ext uri="{BB962C8B-B14F-4D97-AF65-F5344CB8AC3E}">
        <p14:creationId xmlns:p14="http://schemas.microsoft.com/office/powerpoint/2010/main" val="258518753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311E4F-A422-734A-A392-D33C4A7B5267}"/>
              </a:ext>
            </a:extLst>
          </p:cNvPr>
          <p:cNvSpPr>
            <a:spLocks noGrp="1"/>
          </p:cNvSpPr>
          <p:nvPr>
            <p:ph type="body" sz="quarter" idx="10"/>
          </p:nvPr>
        </p:nvSpPr>
        <p:spPr/>
        <p:txBody>
          <a:bodyPr/>
          <a:lstStyle/>
          <a:p>
            <a:pPr>
              <a:lnSpc>
                <a:spcPct val="100000"/>
              </a:lnSpc>
            </a:pPr>
            <a:r>
              <a:rPr lang="ro" sz="2800" b="1" i="0" strike="noStrike" cap="none" spc="0" baseline="0">
                <a:solidFill>
                  <a:srgbClr val="F6A317"/>
                </a:solidFill>
                <a:effectLst/>
                <a:latin typeface="Helvetica"/>
                <a:ea typeface="Helvetica"/>
                <a:cs typeface="Helvetica"/>
              </a:rPr>
              <a:t>FILTRE</a:t>
            </a:r>
          </a:p>
        </p:txBody>
      </p:sp>
      <p:sp>
        <p:nvSpPr>
          <p:cNvPr id="3" name="Text Placeholder 2">
            <a:extLst>
              <a:ext uri="{FF2B5EF4-FFF2-40B4-BE49-F238E27FC236}">
                <a16:creationId xmlns:a16="http://schemas.microsoft.com/office/drawing/2014/main" id="{F3B44AF0-A531-9641-A70E-4F3857D1A398}"/>
              </a:ext>
            </a:extLst>
          </p:cNvPr>
          <p:cNvSpPr>
            <a:spLocks noGrp="1"/>
          </p:cNvSpPr>
          <p:nvPr>
            <p:ph type="body" sz="quarter" idx="11"/>
          </p:nvPr>
        </p:nvSpPr>
        <p:spPr/>
        <p:txBody>
          <a:bodyPr/>
          <a:lstStyle/>
          <a:p>
            <a:pPr marL="285750" indent="-285750">
              <a:lnSpc>
                <a:spcPts val="2400"/>
              </a:lnSpc>
              <a:buFont typeface="Arial" panose="020B0604020202020204" pitchFamily="34" charset="0"/>
              <a:buChar char="•"/>
            </a:pPr>
            <a:r>
              <a:rPr lang="ro" sz="1800" b="0" i="0" strike="noStrike" cap="none" spc="0" baseline="0">
                <a:solidFill>
                  <a:srgbClr val="000000"/>
                </a:solidFill>
                <a:effectLst/>
                <a:latin typeface="Helvetica"/>
                <a:ea typeface="Helvetica"/>
                <a:cs typeface="Helvetica"/>
              </a:rPr>
              <a:t>Măștile de praf și filtrele sunt clasificate de obicei ca FFP1, FFP2 și FFP3.  </a:t>
            </a:r>
          </a:p>
          <a:p>
            <a:pPr marL="285750" indent="-285750">
              <a:lnSpc>
                <a:spcPts val="2400"/>
              </a:lnSpc>
              <a:buFont typeface="Arial" panose="020B0604020202020204" pitchFamily="34" charset="0"/>
              <a:buChar char="•"/>
            </a:pPr>
            <a:r>
              <a:rPr lang="ro" sz="1800" b="0" i="0" strike="noStrike" cap="none" spc="0" baseline="0">
                <a:solidFill>
                  <a:srgbClr val="000000"/>
                </a:solidFill>
                <a:effectLst/>
                <a:latin typeface="Helvetica"/>
                <a:ea typeface="Helvetica"/>
                <a:cs typeface="Helvetica"/>
              </a:rPr>
              <a:t>Deoarece praful de cristale de silice respirabile (RCS) este considerat praf dăunător cu risc ridicat, asigurați-vă că folosiți măști de praf cu filtre de clasa FFP2 sau FFP3, sau filtre N95 sau superioare, în funcție de evaluarea riscurilor. </a:t>
            </a:r>
          </a:p>
          <a:p>
            <a:pPr marL="285750" indent="-285750">
              <a:lnSpc>
                <a:spcPts val="2400"/>
              </a:lnSpc>
              <a:buFont typeface="Arial" panose="020B0604020202020204" pitchFamily="34" charset="0"/>
              <a:buChar char="•"/>
            </a:pPr>
            <a:r>
              <a:rPr lang="ro" sz="1800" b="0" i="0" strike="noStrike" cap="none" spc="0" baseline="0">
                <a:solidFill>
                  <a:srgbClr val="000000"/>
                </a:solidFill>
                <a:effectLst/>
                <a:latin typeface="Helvetica"/>
                <a:ea typeface="Helvetica"/>
                <a:cs typeface="Helvetica"/>
              </a:rPr>
              <a:t>Clasa măștii este indicată pe eticheta acesteia</a:t>
            </a:r>
          </a:p>
        </p:txBody>
      </p:sp>
      <p:pic>
        <p:nvPicPr>
          <p:cNvPr id="8" name="Picture 7" descr="A picture containing table&#10;&#10;Description automatically generated">
            <a:extLst>
              <a:ext uri="{FF2B5EF4-FFF2-40B4-BE49-F238E27FC236}">
                <a16:creationId xmlns:a16="http://schemas.microsoft.com/office/drawing/2014/main" id="{4ECD72EF-BDCD-2A4D-91DC-59D7E88B7F0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06754" y="1640901"/>
            <a:ext cx="4208002" cy="3993534"/>
          </a:xfrm>
          <a:prstGeom prst="rect">
            <a:avLst/>
          </a:prstGeom>
        </p:spPr>
      </p:pic>
    </p:spTree>
    <p:extLst>
      <p:ext uri="{BB962C8B-B14F-4D97-AF65-F5344CB8AC3E}">
        <p14:creationId xmlns:p14="http://schemas.microsoft.com/office/powerpoint/2010/main" val="42363192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7718CF-F620-0D4F-832A-7E8330B213A0}"/>
              </a:ext>
            </a:extLst>
          </p:cNvPr>
          <p:cNvSpPr>
            <a:spLocks noGrp="1"/>
          </p:cNvSpPr>
          <p:nvPr>
            <p:ph type="body" sz="quarter" idx="10"/>
            <p:custDataLst>
              <p:tags r:id="rId1"/>
            </p:custDataLst>
          </p:nvPr>
        </p:nvSpPr>
        <p:spPr/>
        <p:txBody>
          <a:bodyPr/>
          <a:lstStyle/>
          <a:p>
            <a:pPr>
              <a:lnSpc>
                <a:spcPct val="100000"/>
              </a:lnSpc>
            </a:pPr>
            <a:r>
              <a:rPr lang="ro" sz="2800" b="1" i="0" strike="noStrike" cap="none" spc="0" baseline="0">
                <a:solidFill>
                  <a:srgbClr val="F6A317"/>
                </a:solidFill>
                <a:effectLst/>
                <a:latin typeface="Helvetica"/>
                <a:ea typeface="Helvetica"/>
                <a:cs typeface="Helvetica"/>
              </a:rPr>
              <a:t>CURĂȚAREA HAINELOR</a:t>
            </a:r>
          </a:p>
        </p:txBody>
      </p:sp>
      <p:sp>
        <p:nvSpPr>
          <p:cNvPr id="3" name="Text Placeholder 2">
            <a:extLst>
              <a:ext uri="{FF2B5EF4-FFF2-40B4-BE49-F238E27FC236}">
                <a16:creationId xmlns:a16="http://schemas.microsoft.com/office/drawing/2014/main" id="{8E2873F5-437E-744A-9A45-B877F9EE403D}"/>
              </a:ext>
            </a:extLst>
          </p:cNvPr>
          <p:cNvSpPr>
            <a:spLocks noGrp="1"/>
          </p:cNvSpPr>
          <p:nvPr>
            <p:ph type="body" sz="quarter" idx="11"/>
            <p:custDataLst>
              <p:tags r:id="rId2"/>
            </p:custDataLst>
          </p:nvPr>
        </p:nvSpPr>
        <p:spPr>
          <a:xfrm>
            <a:off x="777243" y="2362676"/>
            <a:ext cx="5113603" cy="3682369"/>
          </a:xfrm>
        </p:spPr>
        <p:txBody>
          <a:bodyPr/>
          <a:lstStyle/>
          <a:p>
            <a:pPr>
              <a:lnSpc>
                <a:spcPts val="2400"/>
              </a:lnSpc>
            </a:pPr>
            <a:r>
              <a:rPr lang="ro" sz="1800" b="0" i="0" strike="noStrike" cap="none" spc="0" baseline="0">
                <a:solidFill>
                  <a:srgbClr val="000000"/>
                </a:solidFill>
                <a:effectLst/>
                <a:latin typeface="Helvetica"/>
                <a:ea typeface="Helvetica"/>
                <a:cs typeface="Helvetica"/>
              </a:rPr>
              <a:t>Pentru a evita expunerea inutilă la praf, folosiți întotdeauna echipamente de curățare adecvate, atunci când acestea sunt disponibile.</a:t>
            </a:r>
          </a:p>
        </p:txBody>
      </p:sp>
      <p:pic>
        <p:nvPicPr>
          <p:cNvPr id="4" name="PPE.mp4" descr="PPE.mp4">
            <a:hlinkClick r:id="" action="ppaction://media"/>
            <a:extLst>
              <a:ext uri="{FF2B5EF4-FFF2-40B4-BE49-F238E27FC236}">
                <a16:creationId xmlns:a16="http://schemas.microsoft.com/office/drawing/2014/main" id="{6D35DEEA-071D-9F46-BE2B-E6EC22B90422}"/>
              </a:ext>
            </a:extLst>
          </p:cNvPr>
          <p:cNvPicPr>
            <a:picLocks noChangeAspect="1"/>
          </p:cNvPicPr>
          <p:nvPr>
            <a:videoFile r:link="rId4"/>
            <p:custDataLst>
              <p:tags r:id="rId5"/>
            </p:custDataLst>
            <p:extLst>
              <p:ext uri="{DAA4B4D4-6D71-4841-9C94-3DE7FCFB9230}">
                <p14:media xmlns:p14="http://schemas.microsoft.com/office/powerpoint/2010/main" r:embed="rId3"/>
              </p:ext>
            </p:extLst>
          </p:nvPr>
        </p:nvPicPr>
        <p:blipFill>
          <a:blip r:embed="rId8"/>
          <a:stretch>
            <a:fillRect/>
          </a:stretch>
        </p:blipFill>
        <p:spPr>
          <a:xfrm>
            <a:off x="6096000" y="1608138"/>
            <a:ext cx="5715000" cy="4572000"/>
          </a:xfrm>
          <a:prstGeom prst="rect">
            <a:avLst/>
          </a:prstGeom>
        </p:spPr>
      </p:pic>
    </p:spTree>
    <p:extLst>
      <p:ext uri="{BB962C8B-B14F-4D97-AF65-F5344CB8AC3E}">
        <p14:creationId xmlns:p14="http://schemas.microsoft.com/office/powerpoint/2010/main" val="2972937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mediacall" presetSubtype="0" fill="hold" nodeType="clickEffect">
                                  <p:stCondLst>
                                    <p:cond delay="0"/>
                                  </p:stCondLst>
                                  <p:childTnLst>
                                    <p:cmd type="call" cmd="playFrom(0.0)">
                                      <p:cBhvr>
                                        <p:cTn id="6" dur="1170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C7B79F-A549-D34A-B351-A94C89AF8B0F}"/>
              </a:ext>
            </a:extLst>
          </p:cNvPr>
          <p:cNvSpPr>
            <a:spLocks noGrp="1"/>
          </p:cNvSpPr>
          <p:nvPr>
            <p:ph type="body" sz="quarter" idx="10"/>
            <p:custDataLst>
              <p:tags r:id="rId1"/>
            </p:custDataLst>
          </p:nvPr>
        </p:nvSpPr>
        <p:spPr>
          <a:xfrm>
            <a:off x="777244" y="1640901"/>
            <a:ext cx="11076502" cy="850900"/>
          </a:xfrm>
        </p:spPr>
        <p:txBody>
          <a:bodyPr/>
          <a:lstStyle/>
          <a:p>
            <a:pPr>
              <a:lnSpc>
                <a:spcPct val="100000"/>
              </a:lnSpc>
            </a:pPr>
            <a:r>
              <a:rPr lang="ro" sz="2800" b="1" i="0" strike="noStrike" cap="none" spc="0" baseline="0" dirty="0">
                <a:solidFill>
                  <a:srgbClr val="F6A317"/>
                </a:solidFill>
                <a:effectLst/>
                <a:latin typeface="Helvetica"/>
                <a:ea typeface="Helvetica"/>
                <a:cs typeface="Helvetica"/>
              </a:rPr>
              <a:t>CE SĂ FACEȚI ȘI CE SĂ NU FACEȚI ÎN CEEA CE PRIVEȘTE EIP</a:t>
            </a:r>
          </a:p>
        </p:txBody>
      </p:sp>
      <p:sp>
        <p:nvSpPr>
          <p:cNvPr id="3" name="Text Placeholder 2">
            <a:extLst>
              <a:ext uri="{FF2B5EF4-FFF2-40B4-BE49-F238E27FC236}">
                <a16:creationId xmlns:a16="http://schemas.microsoft.com/office/drawing/2014/main" id="{D02FD246-F495-D545-93DD-1087536EA9F3}"/>
              </a:ext>
            </a:extLst>
          </p:cNvPr>
          <p:cNvSpPr>
            <a:spLocks noGrp="1"/>
          </p:cNvSpPr>
          <p:nvPr>
            <p:ph type="body" sz="quarter" idx="11"/>
            <p:custDataLst>
              <p:tags r:id="rId2"/>
            </p:custDataLst>
          </p:nvPr>
        </p:nvSpPr>
        <p:spPr>
          <a:xfrm>
            <a:off x="777243" y="2302234"/>
            <a:ext cx="11076503" cy="3230407"/>
          </a:xfrm>
        </p:spPr>
        <p:txBody>
          <a:bodyPr/>
          <a:lstStyle/>
          <a:p>
            <a:pPr>
              <a:lnSpc>
                <a:spcPct val="100000"/>
              </a:lnSpc>
              <a:spcBef>
                <a:spcPts val="600"/>
              </a:spcBef>
            </a:pPr>
            <a:r>
              <a:rPr lang="ro" sz="1500" b="1" i="0" strike="noStrike" cap="none" spc="0" baseline="0" dirty="0">
                <a:solidFill>
                  <a:srgbClr val="000000"/>
                </a:solidFill>
                <a:effectLst/>
                <a:latin typeface="Helvetica"/>
                <a:ea typeface="Helvetica"/>
                <a:cs typeface="Helvetica"/>
              </a:rPr>
              <a:t>CE SĂ FACEȚI</a:t>
            </a:r>
          </a:p>
          <a:p>
            <a:pPr marL="285750" indent="-285750">
              <a:lnSpc>
                <a:spcPct val="100000"/>
              </a:lnSpc>
              <a:spcBef>
                <a:spcPts val="600"/>
              </a:spcBef>
              <a:buSzPct val="85000"/>
              <a:buFont typeface=".Apple Color Emoji UI"/>
              <a:buChar char="✅"/>
            </a:pPr>
            <a:r>
              <a:rPr lang="ro" sz="1500" b="0" i="0" strike="noStrike" cap="none" spc="0" baseline="0" dirty="0">
                <a:solidFill>
                  <a:srgbClr val="000000"/>
                </a:solidFill>
                <a:effectLst/>
                <a:latin typeface="Helvetica"/>
                <a:ea typeface="Helvetica"/>
                <a:cs typeface="Helvetica"/>
              </a:rPr>
              <a:t>Urmați instrucțiunile producătorului</a:t>
            </a:r>
          </a:p>
          <a:p>
            <a:pPr marL="285750" indent="-285750">
              <a:lnSpc>
                <a:spcPct val="100000"/>
              </a:lnSpc>
              <a:spcBef>
                <a:spcPts val="600"/>
              </a:spcBef>
              <a:buSzPct val="85000"/>
              <a:buFont typeface=".Apple Color Emoji UI"/>
              <a:buChar char="✅"/>
            </a:pPr>
            <a:r>
              <a:rPr lang="ro" sz="1500" b="0" i="0" strike="noStrike" cap="none" spc="0" baseline="0" dirty="0">
                <a:solidFill>
                  <a:srgbClr val="000000"/>
                </a:solidFill>
                <a:effectLst/>
                <a:latin typeface="Helvetica"/>
                <a:ea typeface="Helvetica"/>
                <a:cs typeface="Helvetica"/>
              </a:rPr>
              <a:t>Asigurați-vă că articolele de EIP se potrivesc corect. Echipamentele de protecție respiratorie nu trebuie compromise de părul facial.</a:t>
            </a:r>
          </a:p>
          <a:p>
            <a:pPr marL="285750" indent="-285750">
              <a:lnSpc>
                <a:spcPct val="100000"/>
              </a:lnSpc>
              <a:spcBef>
                <a:spcPts val="600"/>
              </a:spcBef>
              <a:buSzPct val="85000"/>
              <a:buFont typeface=".Apple Color Emoji UI"/>
              <a:buChar char="✅"/>
            </a:pPr>
            <a:r>
              <a:rPr lang="ro" sz="1500" b="0" i="0" strike="noStrike" cap="none" spc="0" baseline="0" dirty="0">
                <a:solidFill>
                  <a:srgbClr val="000000"/>
                </a:solidFill>
                <a:effectLst/>
                <a:latin typeface="Helvetica"/>
                <a:ea typeface="Helvetica"/>
                <a:cs typeface="Helvetica"/>
              </a:rPr>
              <a:t>Verificați ca articolele de EIP să fie compatibile atunci când sunt folosite în combinație</a:t>
            </a:r>
          </a:p>
          <a:p>
            <a:pPr marL="285750" indent="-285750">
              <a:lnSpc>
                <a:spcPct val="100000"/>
              </a:lnSpc>
              <a:spcBef>
                <a:spcPts val="600"/>
              </a:spcBef>
              <a:buSzPct val="85000"/>
              <a:buFont typeface=".Apple Color Emoji UI"/>
              <a:buChar char="✅"/>
            </a:pPr>
            <a:r>
              <a:rPr lang="ro" sz="1500" b="0" i="0" strike="noStrike" cap="none" spc="0" baseline="0" dirty="0">
                <a:solidFill>
                  <a:srgbClr val="000000"/>
                </a:solidFill>
                <a:effectLst/>
                <a:latin typeface="Helvetica"/>
                <a:ea typeface="Helvetica"/>
                <a:cs typeface="Helvetica"/>
              </a:rPr>
              <a:t>Folosiți EIP reutilizabile după utilizare și atunci când este necesar, depozitându-le într-un loc curat desemnat în acest scop</a:t>
            </a:r>
          </a:p>
          <a:p>
            <a:pPr marL="285750" indent="-285750">
              <a:lnSpc>
                <a:spcPct val="100000"/>
              </a:lnSpc>
              <a:spcBef>
                <a:spcPts val="600"/>
              </a:spcBef>
              <a:spcAft>
                <a:spcPts val="600"/>
              </a:spcAft>
              <a:buSzPct val="85000"/>
              <a:buFont typeface=".Apple Color Emoji UI"/>
              <a:buChar char="✅"/>
            </a:pPr>
            <a:r>
              <a:rPr lang="ro" sz="1500" b="0" i="0" strike="noStrike" cap="none" spc="0" baseline="0" dirty="0">
                <a:solidFill>
                  <a:srgbClr val="000000"/>
                </a:solidFill>
                <a:effectLst/>
                <a:latin typeface="Helvetica"/>
                <a:ea typeface="Helvetica"/>
                <a:cs typeface="Helvetica"/>
              </a:rPr>
              <a:t>Țineți salopetele murdare separat de hainele curate și spălați-le regulat</a:t>
            </a:r>
          </a:p>
          <a:p>
            <a:pPr>
              <a:lnSpc>
                <a:spcPct val="100000"/>
              </a:lnSpc>
              <a:spcBef>
                <a:spcPts val="600"/>
              </a:spcBef>
            </a:pPr>
            <a:r>
              <a:rPr lang="ro" sz="1500" b="1" i="0" strike="noStrike" cap="none" spc="0" baseline="0" dirty="0">
                <a:solidFill>
                  <a:srgbClr val="000000"/>
                </a:solidFill>
                <a:effectLst/>
                <a:latin typeface="Helvetica"/>
                <a:ea typeface="Helvetica"/>
                <a:cs typeface="Helvetica"/>
              </a:rPr>
              <a:t>CE SĂ NU FACEȚI</a:t>
            </a:r>
          </a:p>
          <a:p>
            <a:pPr marL="285750" indent="-285750">
              <a:lnSpc>
                <a:spcPct val="100000"/>
              </a:lnSpc>
              <a:spcBef>
                <a:spcPts val="600"/>
              </a:spcBef>
              <a:buSzPct val="85000"/>
              <a:buFont typeface=".Apple Color Emoji UI"/>
              <a:buChar char="❌"/>
            </a:pPr>
            <a:r>
              <a:rPr lang="ro" sz="1500" b="0" i="0" strike="noStrike" cap="none" spc="0" baseline="0" dirty="0">
                <a:solidFill>
                  <a:srgbClr val="000000"/>
                </a:solidFill>
                <a:effectLst/>
                <a:latin typeface="Helvetica"/>
                <a:ea typeface="Helvetica"/>
                <a:cs typeface="Helvetica"/>
              </a:rPr>
              <a:t>Nu folosiți EIP rupte sau uzate excesiv</a:t>
            </a:r>
          </a:p>
          <a:p>
            <a:pPr marL="285750" indent="-285750">
              <a:lnSpc>
                <a:spcPct val="100000"/>
              </a:lnSpc>
              <a:spcBef>
                <a:spcPts val="600"/>
              </a:spcBef>
              <a:buSzPct val="85000"/>
              <a:buFont typeface=".Apple Color Emoji UI"/>
              <a:buChar char="❌"/>
            </a:pPr>
            <a:r>
              <a:rPr lang="ro" sz="1500" b="0" i="0" strike="noStrike" cap="none" spc="0" baseline="0" dirty="0">
                <a:solidFill>
                  <a:srgbClr val="000000"/>
                </a:solidFill>
                <a:effectLst/>
                <a:latin typeface="Helvetica"/>
                <a:ea typeface="Helvetica"/>
                <a:cs typeface="Helvetica"/>
              </a:rPr>
              <a:t>Nu folosiți EIP când nu este necesar. Unele EIP pot să restricționeze capacitatea purtătorului de a efectua în siguranță sarcina.</a:t>
            </a:r>
          </a:p>
          <a:p>
            <a:pPr marL="285750" indent="-285750">
              <a:lnSpc>
                <a:spcPct val="100000"/>
              </a:lnSpc>
              <a:spcBef>
                <a:spcPts val="600"/>
              </a:spcBef>
              <a:buSzPct val="85000"/>
              <a:buFont typeface=".Apple Color Emoji UI"/>
              <a:buChar char="❌"/>
            </a:pPr>
            <a:r>
              <a:rPr lang="ro" sz="1500" b="0" i="0" strike="noStrike" cap="none" spc="0" baseline="0" dirty="0">
                <a:solidFill>
                  <a:srgbClr val="000000"/>
                </a:solidFill>
                <a:effectLst/>
                <a:latin typeface="Helvetica"/>
                <a:ea typeface="Helvetica"/>
                <a:cs typeface="Helvetica"/>
              </a:rPr>
              <a:t>Nu luați EIP acasă</a:t>
            </a:r>
          </a:p>
          <a:p>
            <a:pPr marL="285750" indent="-285750">
              <a:lnSpc>
                <a:spcPct val="100000"/>
              </a:lnSpc>
              <a:spcBef>
                <a:spcPts val="600"/>
              </a:spcBef>
              <a:buSzPct val="85000"/>
              <a:buFont typeface=".Apple Color Emoji UI"/>
              <a:buChar char="✅"/>
            </a:pPr>
            <a:endParaRPr lang="en-US" sz="1500" dirty="0"/>
          </a:p>
        </p:txBody>
      </p:sp>
    </p:spTree>
    <p:extLst>
      <p:ext uri="{BB962C8B-B14F-4D97-AF65-F5344CB8AC3E}">
        <p14:creationId xmlns:p14="http://schemas.microsoft.com/office/powerpoint/2010/main" val="344222623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755A8C-0491-4D4D-B0C0-03C52FE6100C}"/>
              </a:ext>
            </a:extLst>
          </p:cNvPr>
          <p:cNvSpPr>
            <a:spLocks noGrp="1"/>
          </p:cNvSpPr>
          <p:nvPr>
            <p:ph type="body" sz="quarter" idx="10"/>
            <p:custDataLst>
              <p:tags r:id="rId1"/>
            </p:custDataLst>
          </p:nvPr>
        </p:nvSpPr>
        <p:spPr/>
        <p:txBody>
          <a:bodyPr/>
          <a:lstStyle/>
          <a:p>
            <a:pPr>
              <a:lnSpc>
                <a:spcPct val="100000"/>
              </a:lnSpc>
            </a:pPr>
            <a:r>
              <a:rPr lang="ro" sz="2800" b="1" i="0" strike="noStrike" cap="none" spc="0" baseline="0">
                <a:solidFill>
                  <a:srgbClr val="F6A317"/>
                </a:solidFill>
                <a:effectLst/>
                <a:latin typeface="Helvetica"/>
                <a:ea typeface="Helvetica"/>
                <a:cs typeface="Helvetica"/>
              </a:rPr>
              <a:t>CONCLUZIE</a:t>
            </a:r>
          </a:p>
        </p:txBody>
      </p:sp>
      <p:sp>
        <p:nvSpPr>
          <p:cNvPr id="3" name="Text Placeholder 2">
            <a:extLst>
              <a:ext uri="{FF2B5EF4-FFF2-40B4-BE49-F238E27FC236}">
                <a16:creationId xmlns:a16="http://schemas.microsoft.com/office/drawing/2014/main" id="{8D1981DF-FF6D-334E-A61C-977A636291F3}"/>
              </a:ext>
            </a:extLst>
          </p:cNvPr>
          <p:cNvSpPr>
            <a:spLocks noGrp="1"/>
          </p:cNvSpPr>
          <p:nvPr>
            <p:ph type="body" sz="quarter" idx="11"/>
            <p:custDataLst>
              <p:tags r:id="rId2"/>
            </p:custDataLst>
          </p:nvPr>
        </p:nvSpPr>
        <p:spPr>
          <a:xfrm>
            <a:off x="777243" y="2362676"/>
            <a:ext cx="5711480" cy="3682369"/>
          </a:xfrm>
        </p:spPr>
        <p:txBody>
          <a:bodyPr/>
          <a:lstStyle/>
          <a:p>
            <a:pPr>
              <a:lnSpc>
                <a:spcPts val="2400"/>
              </a:lnSpc>
              <a:spcBef>
                <a:spcPts val="600"/>
              </a:spcBef>
              <a:spcAft>
                <a:spcPts val="1000"/>
              </a:spcAft>
            </a:pPr>
            <a:r>
              <a:rPr lang="ro" sz="1800" b="0" i="0" strike="noStrike" cap="none" spc="0" baseline="0" dirty="0">
                <a:solidFill>
                  <a:srgbClr val="000000"/>
                </a:solidFill>
                <a:effectLst/>
                <a:latin typeface="Helvetica"/>
                <a:ea typeface="Helvetica"/>
                <a:cs typeface="Helvetica"/>
              </a:rPr>
              <a:t>Există 3 pași simpli de reținut atunci când folosiți EIP:</a:t>
            </a:r>
          </a:p>
          <a:p>
            <a:pPr marL="285750" indent="-285750">
              <a:lnSpc>
                <a:spcPts val="2400"/>
              </a:lnSpc>
              <a:spcBef>
                <a:spcPts val="600"/>
              </a:spcBef>
              <a:spcAft>
                <a:spcPts val="600"/>
              </a:spcAft>
              <a:buClr>
                <a:srgbClr val="F1B600"/>
              </a:buClr>
              <a:buSzPct val="120000"/>
              <a:buFont typeface="Wingdings" pitchFamily="2" charset="2"/>
              <a:buChar char="q"/>
            </a:pPr>
            <a:r>
              <a:rPr lang="ro" sz="1800" b="0" i="0" strike="noStrike" cap="none" spc="0" baseline="0" dirty="0">
                <a:solidFill>
                  <a:srgbClr val="000000"/>
                </a:solidFill>
                <a:effectLst/>
                <a:latin typeface="Helvetica"/>
                <a:ea typeface="Helvetica"/>
                <a:cs typeface="Helvetica"/>
              </a:rPr>
              <a:t>Verificați EIP să nu existe semne de deteriorare</a:t>
            </a:r>
          </a:p>
          <a:p>
            <a:pPr marL="285750" indent="-285750">
              <a:lnSpc>
                <a:spcPts val="2400"/>
              </a:lnSpc>
              <a:spcBef>
                <a:spcPts val="600"/>
              </a:spcBef>
              <a:spcAft>
                <a:spcPts val="600"/>
              </a:spcAft>
              <a:buClr>
                <a:srgbClr val="F1B600"/>
              </a:buClr>
              <a:buSzPct val="120000"/>
              <a:buFont typeface="Wingdings" pitchFamily="2" charset="2"/>
              <a:buChar char="q"/>
            </a:pPr>
            <a:r>
              <a:rPr lang="ro" sz="1800" b="0" i="0" strike="noStrike" cap="none" spc="0" baseline="0" dirty="0">
                <a:solidFill>
                  <a:srgbClr val="000000"/>
                </a:solidFill>
                <a:effectLst/>
                <a:latin typeface="Helvetica"/>
                <a:ea typeface="Helvetica"/>
                <a:cs typeface="Helvetica"/>
              </a:rPr>
              <a:t>Asigurați-vă că EIP este pus corect (și că echipamentul de protecție respiratorie nu este compromis de părul facial)</a:t>
            </a:r>
          </a:p>
          <a:p>
            <a:pPr marL="285750" indent="-285750">
              <a:lnSpc>
                <a:spcPts val="2400"/>
              </a:lnSpc>
              <a:spcBef>
                <a:spcPts val="600"/>
              </a:spcBef>
              <a:spcAft>
                <a:spcPts val="600"/>
              </a:spcAft>
              <a:buClr>
                <a:srgbClr val="F1B600"/>
              </a:buClr>
              <a:buSzPct val="120000"/>
              <a:buFont typeface="Wingdings" pitchFamily="2" charset="2"/>
              <a:buChar char="q"/>
            </a:pPr>
            <a:r>
              <a:rPr lang="ro" sz="1800" b="0" i="0" strike="noStrike" cap="none" spc="0" baseline="0" dirty="0">
                <a:solidFill>
                  <a:srgbClr val="000000"/>
                </a:solidFill>
                <a:effectLst/>
                <a:latin typeface="Helvetica"/>
                <a:ea typeface="Helvetica"/>
                <a:cs typeface="Helvetica"/>
              </a:rPr>
              <a:t>După utilizare, depozitați EIP într-o zonă curată corespunzătoare</a:t>
            </a:r>
          </a:p>
          <a:p>
            <a:pPr marL="285750" indent="-285750">
              <a:lnSpc>
                <a:spcPts val="2400"/>
              </a:lnSpc>
              <a:spcBef>
                <a:spcPts val="600"/>
              </a:spcBef>
              <a:spcAft>
                <a:spcPts val="600"/>
              </a:spcAft>
              <a:buClr>
                <a:srgbClr val="F1B600"/>
              </a:buClr>
              <a:buSzPct val="120000"/>
              <a:buFont typeface="Wingdings" pitchFamily="2" charset="2"/>
              <a:buChar char="q"/>
            </a:pPr>
            <a:r>
              <a:rPr lang="ro" sz="1800" b="0" i="0" strike="noStrike" cap="none" spc="0" baseline="0" dirty="0">
                <a:solidFill>
                  <a:srgbClr val="FF0000"/>
                </a:solidFill>
                <a:effectLst/>
                <a:latin typeface="Helvetica"/>
                <a:ea typeface="Helvetica"/>
                <a:cs typeface="Helvetica"/>
              </a:rPr>
              <a:t>Formatorul va adăuga concluzii contextuale</a:t>
            </a:r>
          </a:p>
          <a:p>
            <a:pPr>
              <a:lnSpc>
                <a:spcPts val="2400"/>
              </a:lnSpc>
            </a:pPr>
            <a:endParaRPr lang="en-US" sz="1800" dirty="0"/>
          </a:p>
        </p:txBody>
      </p:sp>
      <p:pic>
        <p:nvPicPr>
          <p:cNvPr id="5" name="Picture 4">
            <a:extLst>
              <a:ext uri="{FF2B5EF4-FFF2-40B4-BE49-F238E27FC236}">
                <a16:creationId xmlns:a16="http://schemas.microsoft.com/office/drawing/2014/main" id="{0B390723-ECD8-4745-934F-06F7A23C5080}"/>
              </a:ext>
            </a:extLst>
          </p:cNvPr>
          <p:cNvPicPr>
            <a:picLocks noChangeAspect="1"/>
          </p:cNvPicPr>
          <p:nvPr>
            <p:custDataLst>
              <p:tags r:id="rId3"/>
            </p:custDataLst>
          </p:nvPr>
        </p:nvPicPr>
        <p:blipFill>
          <a:blip r:embed="rId6"/>
          <a:stretch>
            <a:fillRect/>
          </a:stretch>
        </p:blipFill>
        <p:spPr>
          <a:xfrm>
            <a:off x="7287256" y="1365250"/>
            <a:ext cx="4127500" cy="4127500"/>
          </a:xfrm>
          <a:prstGeom prst="rect">
            <a:avLst/>
          </a:prstGeom>
        </p:spPr>
      </p:pic>
    </p:spTree>
    <p:extLst>
      <p:ext uri="{BB962C8B-B14F-4D97-AF65-F5344CB8AC3E}">
        <p14:creationId xmlns:p14="http://schemas.microsoft.com/office/powerpoint/2010/main" val="182857690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custDataLst>
              <p:tags r:id="rId1"/>
            </p:custDataLst>
          </p:nvPr>
        </p:nvSpPr>
        <p:spPr/>
        <p:txBody>
          <a:bodyPr/>
          <a:lstStyle/>
          <a:p>
            <a:pPr>
              <a:lnSpc>
                <a:spcPct val="100000"/>
              </a:lnSpc>
            </a:pPr>
            <a:r>
              <a:rPr lang="ro" sz="2800" b="1" i="0" strike="noStrike" cap="none" spc="0" baseline="0">
                <a:solidFill>
                  <a:srgbClr val="F6A317"/>
                </a:solidFill>
                <a:effectLst/>
                <a:latin typeface="Helvetica"/>
                <a:ea typeface="Helvetica"/>
                <a:cs typeface="Helvetica"/>
              </a:rPr>
              <a:t>SLIDE GOL</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custDataLst>
              <p:tags r:id="rId2"/>
            </p:custDataLst>
          </p:nvPr>
        </p:nvSpPr>
        <p:spPr>
          <a:xfrm>
            <a:off x="777243" y="2362676"/>
            <a:ext cx="5588388" cy="3682369"/>
          </a:xfrm>
        </p:spPr>
        <p:txBody>
          <a:bodyPr/>
          <a:lstStyle/>
          <a:p>
            <a:pPr>
              <a:lnSpc>
                <a:spcPts val="2400"/>
              </a:lnSpc>
            </a:pPr>
            <a:r>
              <a:rPr lang="ro" sz="1800" b="0" i="0" strike="noStrike" cap="none" spc="0" baseline="0" dirty="0">
                <a:solidFill>
                  <a:srgbClr val="000000"/>
                </a:solidFill>
                <a:effectLst/>
                <a:latin typeface="Helvetica"/>
                <a:ea typeface="Helvetica"/>
                <a:cs typeface="Helvetica"/>
              </a:rPr>
              <a:t>Folosiți acest slide pentru a crea materiale de curs personalizate, specifice unui mediu/context de lucru.</a:t>
            </a:r>
          </a:p>
          <a:p>
            <a:pPr>
              <a:lnSpc>
                <a:spcPts val="2400"/>
              </a:lnSpc>
            </a:pPr>
            <a:r>
              <a:rPr lang="ro" sz="1800" b="0" i="0" strike="noStrike" cap="none" spc="0" baseline="0" dirty="0">
                <a:solidFill>
                  <a:srgbClr val="000000"/>
                </a:solidFill>
                <a:effectLst/>
                <a:latin typeface="Helvetica"/>
                <a:ea typeface="Helvetica"/>
                <a:cs typeface="Helvetica"/>
              </a:rPr>
              <a:t>Pentru a schimba imaginea, apăsați butonul din dreapta al mouse-ului  &gt; schimbă imaginea &gt; </a:t>
            </a:r>
            <a:br>
              <a:rPr lang="en-IN" sz="1800" b="0" i="0" strike="noStrike" cap="none" spc="0" baseline="0" dirty="0">
                <a:solidFill>
                  <a:srgbClr val="000000"/>
                </a:solidFill>
                <a:effectLst/>
                <a:latin typeface="Helvetica"/>
                <a:ea typeface="Helvetica"/>
                <a:cs typeface="Helvetica"/>
              </a:rPr>
            </a:br>
            <a:r>
              <a:rPr lang="ro" sz="1800" b="0" i="0" strike="noStrike" cap="none" spc="0" baseline="0" dirty="0">
                <a:solidFill>
                  <a:srgbClr val="000000"/>
                </a:solidFill>
                <a:effectLst/>
                <a:latin typeface="Helvetica"/>
                <a:ea typeface="Helvetica"/>
                <a:cs typeface="Helvetica"/>
              </a:rPr>
              <a:t>din fișier.</a:t>
            </a:r>
          </a:p>
          <a:p>
            <a:pPr>
              <a:lnSpc>
                <a:spcPts val="2400"/>
              </a:lnSpc>
            </a:pPr>
            <a:r>
              <a:rPr lang="ro" sz="1800" b="0" i="0" strike="noStrike" cap="none" spc="0" baseline="0" dirty="0">
                <a:solidFill>
                  <a:srgbClr val="000000"/>
                </a:solidFill>
                <a:effectLst/>
                <a:latin typeface="Helvetica"/>
                <a:ea typeface="Helvetica"/>
                <a:cs typeface="Helvetica"/>
              </a:rPr>
              <a:t>Pentru a crea mai multe slide-uri, apăsați pe câmpul „Slide nou” de mai sus.</a:t>
            </a:r>
          </a:p>
        </p:txBody>
      </p:sp>
      <p:pic>
        <p:nvPicPr>
          <p:cNvPr id="5" name="Picture 4">
            <a:extLst>
              <a:ext uri="{FF2B5EF4-FFF2-40B4-BE49-F238E27FC236}">
                <a16:creationId xmlns:a16="http://schemas.microsoft.com/office/drawing/2014/main" id="{CCBA8D20-98C2-1040-9A50-289B5FCF0FF1}"/>
              </a:ext>
            </a:extLst>
          </p:cNvPr>
          <p:cNvPicPr>
            <a:picLocks noChangeAspect="1"/>
          </p:cNvPicPr>
          <p:nvPr>
            <p:custDataLst>
              <p:tags r:id="rId3"/>
            </p:custDataLst>
          </p:nvPr>
        </p:nvPicPr>
        <p:blipFill>
          <a:blip r:embed="rId6"/>
          <a:srcRect l="5438" r="16056"/>
          <a:stretch>
            <a:fillRect/>
          </a:stretch>
        </p:blipFill>
        <p:spPr>
          <a:xfrm>
            <a:off x="6592708" y="1608531"/>
            <a:ext cx="5224384" cy="4436510"/>
          </a:xfrm>
          <a:prstGeom prst="rect">
            <a:avLst/>
          </a:prstGeom>
        </p:spPr>
      </p:pic>
    </p:spTree>
    <p:extLst>
      <p:ext uri="{BB962C8B-B14F-4D97-AF65-F5344CB8AC3E}">
        <p14:creationId xmlns:p14="http://schemas.microsoft.com/office/powerpoint/2010/main" val="107768016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040799-38CC-024D-885F-40D009CA9E71}"/>
              </a:ext>
            </a:extLst>
          </p:cNvPr>
          <p:cNvSpPr>
            <a:spLocks noGrp="1"/>
          </p:cNvSpPr>
          <p:nvPr>
            <p:ph type="body" sz="quarter" idx="10"/>
            <p:custDataLst>
              <p:tags r:id="rId1"/>
            </p:custDataLst>
          </p:nvPr>
        </p:nvSpPr>
        <p:spPr/>
        <p:txBody>
          <a:bodyPr/>
          <a:lstStyle/>
          <a:p>
            <a:pPr>
              <a:lnSpc>
                <a:spcPct val="100000"/>
              </a:lnSpc>
            </a:pPr>
            <a:r>
              <a:rPr lang="ro" sz="2800" b="1" i="0" strike="noStrike" cap="none" spc="0" baseline="0">
                <a:solidFill>
                  <a:srgbClr val="F6A317"/>
                </a:solidFill>
                <a:effectLst/>
                <a:latin typeface="Helvetica"/>
                <a:ea typeface="Helvetica"/>
                <a:cs typeface="Helvetica"/>
              </a:rPr>
              <a:t>ÎNVĂȚARE SUPLIMENTARĂ</a:t>
            </a:r>
          </a:p>
        </p:txBody>
      </p:sp>
      <p:sp>
        <p:nvSpPr>
          <p:cNvPr id="3" name="Text Placeholder 2">
            <a:extLst>
              <a:ext uri="{FF2B5EF4-FFF2-40B4-BE49-F238E27FC236}">
                <a16:creationId xmlns:a16="http://schemas.microsoft.com/office/drawing/2014/main" id="{E4F07BA6-6CD5-BD44-A586-339407333047}"/>
              </a:ext>
            </a:extLst>
          </p:cNvPr>
          <p:cNvSpPr>
            <a:spLocks noGrp="1"/>
          </p:cNvSpPr>
          <p:nvPr>
            <p:ph type="body" sz="quarter" idx="11"/>
            <p:custDataLst>
              <p:tags r:id="rId2"/>
            </p:custDataLst>
          </p:nvPr>
        </p:nvSpPr>
        <p:spPr/>
        <p:txBody>
          <a:bodyPr/>
          <a:lstStyle/>
          <a:p>
            <a:pPr marL="285750" indent="-285750">
              <a:lnSpc>
                <a:spcPts val="2300"/>
              </a:lnSpc>
              <a:spcBef>
                <a:spcPts val="600"/>
              </a:spcBef>
              <a:spcAft>
                <a:spcPts val="600"/>
              </a:spcAft>
              <a:buSzPct val="130000"/>
              <a:buFont typeface="Arial" panose="020B0604020202020204" pitchFamily="34" charset="0"/>
              <a:buChar char="•"/>
            </a:pPr>
            <a:r>
              <a:rPr lang="ro" sz="1600" b="0" i="0" strike="noStrike" cap="none" spc="0" baseline="0">
                <a:solidFill>
                  <a:srgbClr val="000000"/>
                </a:solidFill>
                <a:effectLst/>
                <a:latin typeface="Helvetica"/>
                <a:ea typeface="Helvetica"/>
                <a:cs typeface="Helvetica"/>
                <a:hlinkClick r:id="rId7" history="0"/>
              </a:rPr>
              <a:t>Bune practici privind echipamentul individual de protecție (Fișa de sarcini 2.1.15)</a:t>
            </a:r>
          </a:p>
          <a:p>
            <a:pPr marL="285750" indent="-285750">
              <a:lnSpc>
                <a:spcPts val="2300"/>
              </a:lnSpc>
              <a:spcBef>
                <a:spcPts val="600"/>
              </a:spcBef>
              <a:spcAft>
                <a:spcPts val="600"/>
              </a:spcAft>
              <a:buSzPct val="130000"/>
              <a:buFont typeface="Arial" panose="020B0604020202020204" pitchFamily="34" charset="0"/>
              <a:buChar char="•"/>
            </a:pPr>
            <a:r>
              <a:rPr lang="ro" sz="1600" b="0" i="0" strike="noStrike" cap="none" spc="0" baseline="0">
                <a:solidFill>
                  <a:srgbClr val="000000"/>
                </a:solidFill>
                <a:effectLst/>
                <a:latin typeface="Helvetica"/>
                <a:ea typeface="Helvetica"/>
                <a:cs typeface="Helvetica"/>
                <a:hlinkClick r:id="rId8" history="0"/>
              </a:rPr>
              <a:t>Ghid de bune practici NEPSI</a:t>
            </a:r>
          </a:p>
          <a:p>
            <a:pPr marL="285750" indent="-285750">
              <a:lnSpc>
                <a:spcPts val="2300"/>
              </a:lnSpc>
              <a:spcBef>
                <a:spcPts val="600"/>
              </a:spcBef>
              <a:spcAft>
                <a:spcPts val="600"/>
              </a:spcAft>
              <a:buSzPct val="130000"/>
              <a:buFont typeface="Arial" panose="020B0604020202020204" pitchFamily="34" charset="0"/>
              <a:buChar char="•"/>
            </a:pPr>
            <a:r>
              <a:rPr lang="ro" sz="1600" b="0" i="0" strike="noStrike" cap="none" spc="0" baseline="0">
                <a:solidFill>
                  <a:srgbClr val="000000"/>
                </a:solidFill>
                <a:effectLst/>
                <a:latin typeface="Helvetica"/>
                <a:ea typeface="Helvetica"/>
                <a:cs typeface="Helvetica"/>
                <a:hlinkClick r:id="rId9" history="0"/>
              </a:rPr>
              <a:t>Ghid NEPSI pentru IMM-uri</a:t>
            </a:r>
          </a:p>
        </p:txBody>
      </p:sp>
      <p:sp>
        <p:nvSpPr>
          <p:cNvPr id="4" name="Rounded Rectangle 3">
            <a:extLst>
              <a:ext uri="{FF2B5EF4-FFF2-40B4-BE49-F238E27FC236}">
                <a16:creationId xmlns:a16="http://schemas.microsoft.com/office/drawing/2014/main" id="{98656172-68E3-2E4D-98B6-814294553B48}"/>
              </a:ext>
            </a:extLst>
          </p:cNvPr>
          <p:cNvSpPr/>
          <p:nvPr>
            <p:custDataLst>
              <p:tags r:id="rId3"/>
            </p:custDataLst>
          </p:nvPr>
        </p:nvSpPr>
        <p:spPr>
          <a:xfrm>
            <a:off x="957262" y="5159235"/>
            <a:ext cx="10144125" cy="655778"/>
          </a:xfrm>
          <a:prstGeom prst="roundRect">
            <a:avLst/>
          </a:prstGeom>
          <a:noFill/>
          <a:ln>
            <a:solidFill>
              <a:srgbClr val="F6A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5" name="Rectangle 4">
            <a:extLst>
              <a:ext uri="{FF2B5EF4-FFF2-40B4-BE49-F238E27FC236}">
                <a16:creationId xmlns:a16="http://schemas.microsoft.com/office/drawing/2014/main" id="{2D4302F4-0007-5F4C-9C07-37D04DD258BD}"/>
              </a:ext>
            </a:extLst>
          </p:cNvPr>
          <p:cNvSpPr/>
          <p:nvPr>
            <p:custDataLst>
              <p:tags r:id="rId4"/>
            </p:custDataLst>
          </p:nvPr>
        </p:nvSpPr>
        <p:spPr>
          <a:xfrm>
            <a:off x="1088454" y="5244989"/>
            <a:ext cx="10022946" cy="472912"/>
          </a:xfrm>
          <a:prstGeom prst="rect">
            <a:avLst/>
          </a:prstGeom>
          <a:noFill/>
          <a:ln>
            <a:noFill/>
          </a:ln>
        </p:spPr>
        <p:txBody>
          <a:bodyPr wrap="square" anchor="ctr">
            <a:spAutoFit/>
          </a:bodyPr>
          <a:lstStyle/>
          <a:p>
            <a:pPr>
              <a:lnSpc>
                <a:spcPts val="3000"/>
              </a:lnSpc>
              <a:spcBef>
                <a:spcPts val="1200"/>
              </a:spcBef>
              <a:spcAft>
                <a:spcPts val="1200"/>
              </a:spcAft>
              <a:buSzPct val="130000"/>
            </a:pPr>
            <a:r>
              <a:rPr lang="ro" sz="1750" b="0" i="0" strike="noStrike" cap="none" spc="0" baseline="0" dirty="0">
                <a:solidFill>
                  <a:srgbClr val="000000"/>
                </a:solidFill>
                <a:effectLst/>
                <a:latin typeface="Calibri"/>
                <a:ea typeface="Calibri"/>
                <a:cs typeface="Calibri"/>
              </a:rPr>
              <a:t>Vizitați </a:t>
            </a:r>
            <a:r>
              <a:rPr lang="ro" sz="1750" b="1" i="0" strike="noStrike" cap="none" spc="0" baseline="0" dirty="0">
                <a:solidFill>
                  <a:srgbClr val="000000"/>
                </a:solidFill>
                <a:effectLst/>
                <a:latin typeface="Calibri"/>
                <a:ea typeface="Calibri"/>
                <a:cs typeface="Calibri"/>
              </a:rPr>
              <a:t>Platforma de e-learning NEPSI</a:t>
            </a:r>
            <a:r>
              <a:rPr lang="ro" sz="1750" b="0" i="0" strike="noStrike" cap="none" spc="0" baseline="0" dirty="0">
                <a:solidFill>
                  <a:srgbClr val="000000"/>
                </a:solidFill>
                <a:effectLst/>
                <a:latin typeface="Calibri"/>
                <a:ea typeface="Calibri"/>
                <a:cs typeface="Calibri"/>
              </a:rPr>
              <a:t> la </a:t>
            </a:r>
            <a:r>
              <a:rPr lang="ro" sz="1750" b="0" i="0" strike="noStrike" cap="none" spc="0" baseline="0" dirty="0">
                <a:solidFill>
                  <a:srgbClr val="000000"/>
                </a:solidFill>
                <a:effectLst/>
                <a:latin typeface="Calibri"/>
                <a:ea typeface="Calibri"/>
                <a:cs typeface="Calibri"/>
                <a:hlinkClick r:id="rId10" history="0"/>
              </a:rPr>
              <a:t>training.nepsi.eu</a:t>
            </a:r>
            <a:r>
              <a:rPr lang="ro" sz="1750" b="0" i="0" strike="noStrike" cap="none" spc="0" baseline="0" dirty="0">
                <a:solidFill>
                  <a:srgbClr val="000000"/>
                </a:solidFill>
                <a:effectLst/>
                <a:latin typeface="Calibri"/>
                <a:ea typeface="Calibri"/>
                <a:cs typeface="Calibri"/>
              </a:rPr>
              <a:t> pentru mai multe resurse de învățare privind RCS</a:t>
            </a:r>
          </a:p>
        </p:txBody>
      </p:sp>
    </p:spTree>
    <p:extLst>
      <p:ext uri="{BB962C8B-B14F-4D97-AF65-F5344CB8AC3E}">
        <p14:creationId xmlns:p14="http://schemas.microsoft.com/office/powerpoint/2010/main" val="364644676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ro-RO" sz="2800" dirty="0"/>
              <a:t>PREAMBUL (PENTRU FORMATOR)</a:t>
            </a:r>
          </a:p>
        </p:txBody>
      </p:sp>
      <p:sp>
        <p:nvSpPr>
          <p:cNvPr id="3" name="Text Placeholder 2">
            <a:extLst>
              <a:ext uri="{FF2B5EF4-FFF2-40B4-BE49-F238E27FC236}">
                <a16:creationId xmlns:a16="http://schemas.microsoft.com/office/drawing/2014/main" id="{778F63C9-1C70-4F4D-9234-7DEE4FC33B21}"/>
              </a:ext>
            </a:extLst>
          </p:cNvPr>
          <p:cNvSpPr>
            <a:spLocks noGrp="1"/>
          </p:cNvSpPr>
          <p:nvPr>
            <p:ph type="body" sz="quarter" idx="11"/>
          </p:nvPr>
        </p:nvSpPr>
        <p:spPr/>
        <p:txBody>
          <a:bodyPr anchor="t"/>
          <a:lstStyle/>
          <a:p>
            <a:pPr>
              <a:lnSpc>
                <a:spcPts val="2400"/>
              </a:lnSpc>
            </a:pPr>
            <a:r>
              <a:rPr lang="ro-RO" sz="1800" dirty="0">
                <a:latin typeface="Helvetica"/>
                <a:cs typeface="Helvetica"/>
              </a:rPr>
              <a:t>În cadrul etapei de educație din implementarea Bunelor Practici NEPSI, NEPSI a elaborat o serie de resurse educaționale.</a:t>
            </a:r>
          </a:p>
          <a:p>
            <a:pPr>
              <a:lnSpc>
                <a:spcPts val="2400"/>
              </a:lnSpc>
            </a:pPr>
            <a:r>
              <a:rPr lang="ro-RO" sz="1800" dirty="0">
                <a:latin typeface="Helvetica"/>
                <a:cs typeface="Helvetica"/>
              </a:rPr>
              <a:t>Fiecare pachet de cursuri PowerPoint vizează o temă relevantă pentru lucrătorii din toate industriile, care folosesc materiale ce conțin cristale de silice. Pachetele oferă informații despre riscurile expunerii la praf, asociate cu tema, precum și despre bunele practici și măsurile existente pentru a le reduce. Scopul cursurilor este să informeze și să educe lucrătorii, pentru a îi ajuta să folosească eficient măsurile de control și să își reducă expunerea la cristale de silice respirabile (RCS) la locul de muncă.</a:t>
            </a:r>
          </a:p>
          <a:p>
            <a:pPr>
              <a:lnSpc>
                <a:spcPts val="2400"/>
              </a:lnSpc>
            </a:pPr>
            <a:r>
              <a:rPr lang="ro-RO" sz="1800" dirty="0">
                <a:latin typeface="Helvetica"/>
                <a:cs typeface="Helvetica"/>
              </a:rPr>
              <a:t>Folosiți șablonul blanc și spațiile prevăzute pentru a adăuga informații suplimentare la acest pachet de cursuri, după cum este necesar.</a:t>
            </a:r>
          </a:p>
        </p:txBody>
      </p:sp>
    </p:spTree>
    <p:extLst>
      <p:ext uri="{BB962C8B-B14F-4D97-AF65-F5344CB8AC3E}">
        <p14:creationId xmlns:p14="http://schemas.microsoft.com/office/powerpoint/2010/main" val="373584776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ro" sz="2800" b="1" i="0" strike="noStrike" cap="none" spc="0" baseline="0">
                <a:solidFill>
                  <a:srgbClr val="F6A317"/>
                </a:solidFill>
                <a:effectLst/>
                <a:latin typeface="Helvetica"/>
                <a:ea typeface="Helvetica"/>
                <a:cs typeface="Helvetica"/>
              </a:rPr>
              <a:t>REȚINEȚI</a:t>
            </a:r>
          </a:p>
        </p:txBody>
      </p:sp>
      <p:sp>
        <p:nvSpPr>
          <p:cNvPr id="7" name="Text Placeholder 2">
            <a:extLst>
              <a:ext uri="{FF2B5EF4-FFF2-40B4-BE49-F238E27FC236}">
                <a16:creationId xmlns:a16="http://schemas.microsoft.com/office/drawing/2014/main" id="{11EB7C82-4052-B846-89A4-42945DBEBA56}"/>
              </a:ext>
            </a:extLst>
          </p:cNvPr>
          <p:cNvSpPr txBox="1">
            <a:spLocks noGrp="1"/>
          </p:cNvSpPr>
          <p:nvPr>
            <p:ph type="body" sz="quarter" idx="11"/>
          </p:nvPr>
        </p:nvSpPr>
        <p:spPr>
          <a:prstGeom prst="rect">
            <a:avLst/>
          </a:prstGeom>
        </p:spPr>
        <p:txBody>
          <a:bodyPr/>
          <a:lstStyle>
            <a:lvl1pPr marL="0" indent="0" algn="l" defTabSz="914400" rtl="0" eaLnBrk="1" latinLnBrk="0" hangingPunct="1">
              <a:lnSpc>
                <a:spcPct val="90000"/>
              </a:lnSpc>
              <a:spcBef>
                <a:spcPts val="1000"/>
              </a:spcBef>
              <a:buFontTx/>
              <a:buNone/>
              <a:defRPr sz="1400" b="0" i="0" kern="1200">
                <a:solidFill>
                  <a:schemeClr val="bg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00"/>
              </a:lnSpc>
            </a:pPr>
            <a:r>
              <a:rPr lang="ro" sz="1800" b="0" i="0" strike="noStrike" cap="none" spc="0" baseline="0">
                <a:solidFill>
                  <a:srgbClr val="000000"/>
                </a:solidFill>
                <a:effectLst/>
                <a:latin typeface="Helvetica"/>
                <a:ea typeface="Helvetica"/>
                <a:cs typeface="Helvetica"/>
              </a:rPr>
              <a:t>Informațiile din acest curs PowerPoint sunt de natură consultativă și au conținut informativ. Ele nu reprezintă un standard sau o reglementare și nu creează noi obligații legale, nici nu modifică obligațiile existente create de legislația și politicile de sănătate.</a:t>
            </a:r>
          </a:p>
        </p:txBody>
      </p:sp>
    </p:spTree>
    <p:extLst>
      <p:ext uri="{BB962C8B-B14F-4D97-AF65-F5344CB8AC3E}">
        <p14:creationId xmlns:p14="http://schemas.microsoft.com/office/powerpoint/2010/main" val="67995623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285D4A-D335-A345-BDAE-90455F880BF6}"/>
              </a:ext>
            </a:extLst>
          </p:cNvPr>
          <p:cNvSpPr>
            <a:spLocks noGrp="1"/>
          </p:cNvSpPr>
          <p:nvPr>
            <p:ph type="body" sz="quarter" idx="10"/>
          </p:nvPr>
        </p:nvSpPr>
        <p:spPr/>
        <p:txBody>
          <a:bodyPr/>
          <a:lstStyle/>
          <a:p>
            <a:pPr>
              <a:lnSpc>
                <a:spcPct val="100000"/>
              </a:lnSpc>
            </a:pPr>
            <a:r>
              <a:rPr lang="ro" sz="2800" b="1" i="0" strike="noStrike" cap="none" spc="0" baseline="0">
                <a:solidFill>
                  <a:srgbClr val="F6A317"/>
                </a:solidFill>
                <a:effectLst/>
                <a:latin typeface="Helvetica"/>
                <a:ea typeface="Helvetica"/>
                <a:cs typeface="Helvetica"/>
              </a:rPr>
              <a:t>INTRODUCERE</a:t>
            </a:r>
          </a:p>
        </p:txBody>
      </p:sp>
      <p:sp>
        <p:nvSpPr>
          <p:cNvPr id="3" name="Text Placeholder 2">
            <a:extLst>
              <a:ext uri="{FF2B5EF4-FFF2-40B4-BE49-F238E27FC236}">
                <a16:creationId xmlns:a16="http://schemas.microsoft.com/office/drawing/2014/main" id="{F6B1B072-BC4A-2349-9358-61AAD77BDAE6}"/>
              </a:ext>
            </a:extLst>
          </p:cNvPr>
          <p:cNvSpPr>
            <a:spLocks noGrp="1"/>
          </p:cNvSpPr>
          <p:nvPr>
            <p:ph type="body" sz="quarter" idx="11"/>
          </p:nvPr>
        </p:nvSpPr>
        <p:spPr/>
        <p:txBody>
          <a:bodyPr/>
          <a:lstStyle/>
          <a:p>
            <a:pPr>
              <a:lnSpc>
                <a:spcPct val="100000"/>
              </a:lnSpc>
            </a:pPr>
            <a:r>
              <a:rPr lang="ro" sz="1800" b="1" i="0" strike="noStrike" cap="none" spc="0" baseline="0" dirty="0">
                <a:solidFill>
                  <a:srgbClr val="000000"/>
                </a:solidFill>
                <a:effectLst/>
                <a:latin typeface="Helvetica"/>
                <a:ea typeface="Helvetica"/>
                <a:cs typeface="Helvetica"/>
              </a:rPr>
              <a:t>Este o prioritate să învățăm să ne protejăm de pericolele asociate cu munca.</a:t>
            </a:r>
          </a:p>
          <a:p>
            <a:pPr>
              <a:lnSpc>
                <a:spcPct val="100000"/>
              </a:lnSpc>
            </a:pPr>
            <a:r>
              <a:rPr lang="ro" sz="1800" b="0" i="0" strike="noStrike" cap="none" spc="0" baseline="0" dirty="0">
                <a:solidFill>
                  <a:srgbClr val="000000"/>
                </a:solidFill>
                <a:effectLst/>
                <a:latin typeface="Helvetica"/>
                <a:ea typeface="Helvetica"/>
                <a:cs typeface="Helvetica"/>
              </a:rPr>
              <a:t>În acest curs veți învăța despre: </a:t>
            </a:r>
          </a:p>
          <a:p>
            <a:pPr marL="342900" indent="-342900">
              <a:lnSpc>
                <a:spcPct val="100000"/>
              </a:lnSpc>
              <a:buFont typeface="Arial" panose="020B0604020202020204" pitchFamily="34" charset="0"/>
              <a:buChar char="•"/>
            </a:pPr>
            <a:r>
              <a:rPr lang="ro" sz="1800" b="0" i="0" strike="noStrike" cap="none" spc="0" baseline="0" dirty="0">
                <a:solidFill>
                  <a:srgbClr val="000000"/>
                </a:solidFill>
                <a:effectLst/>
                <a:latin typeface="Helvetica"/>
                <a:ea typeface="Helvetica"/>
                <a:cs typeface="Helvetica"/>
              </a:rPr>
              <a:t>Ce este </a:t>
            </a:r>
            <a:r>
              <a:rPr lang="ro" sz="1800" b="1" i="0" strike="noStrike" cap="none" spc="0" baseline="0" dirty="0">
                <a:solidFill>
                  <a:srgbClr val="000000"/>
                </a:solidFill>
                <a:effectLst/>
                <a:latin typeface="Helvetica"/>
                <a:ea typeface="Helvetica"/>
                <a:cs typeface="Helvetica"/>
              </a:rPr>
              <a:t>echipamentul individual de protecție (EIP)</a:t>
            </a:r>
            <a:r>
              <a:rPr lang="ro" sz="1800" b="0" i="0" strike="noStrike" cap="none" spc="0" baseline="0" dirty="0">
                <a:solidFill>
                  <a:srgbClr val="000000"/>
                </a:solidFill>
                <a:effectLst/>
                <a:latin typeface="Helvetica"/>
                <a:ea typeface="Helvetica"/>
                <a:cs typeface="Helvetica"/>
              </a:rPr>
              <a:t> și cum vă poate ajuta acesta să minimizați expunerea la RCS dăunătoare</a:t>
            </a:r>
          </a:p>
          <a:p>
            <a:pPr marL="342900" indent="-342900">
              <a:lnSpc>
                <a:spcPct val="100000"/>
              </a:lnSpc>
              <a:buFont typeface="Arial" panose="020B0604020202020204" pitchFamily="34" charset="0"/>
              <a:buChar char="•"/>
            </a:pPr>
            <a:r>
              <a:rPr lang="ro" sz="1800" b="0" i="0" strike="noStrike" cap="none" spc="0" baseline="0" dirty="0">
                <a:solidFill>
                  <a:srgbClr val="000000"/>
                </a:solidFill>
                <a:effectLst/>
                <a:latin typeface="Helvetica"/>
                <a:ea typeface="Helvetica"/>
                <a:cs typeface="Helvetica"/>
              </a:rPr>
              <a:t>Când și cum să purtați EIP</a:t>
            </a:r>
          </a:p>
          <a:p>
            <a:pPr marL="342900" indent="-342900">
              <a:lnSpc>
                <a:spcPct val="100000"/>
              </a:lnSpc>
              <a:buFont typeface="Arial" panose="020B0604020202020204" pitchFamily="34" charset="0"/>
              <a:buChar char="•"/>
            </a:pPr>
            <a:r>
              <a:rPr lang="ro" sz="1800" b="0" i="0" strike="noStrike" cap="none" spc="0" baseline="0" dirty="0">
                <a:solidFill>
                  <a:srgbClr val="000000"/>
                </a:solidFill>
                <a:effectLst/>
                <a:latin typeface="Helvetica"/>
                <a:ea typeface="Helvetica"/>
                <a:cs typeface="Helvetica"/>
              </a:rPr>
              <a:t>Bune practici în utilizarea EIP</a:t>
            </a:r>
          </a:p>
          <a:p>
            <a:pPr marL="285750" indent="-285750">
              <a:lnSpc>
                <a:spcPct val="100000"/>
              </a:lnSpc>
              <a:buFont typeface="Arial" panose="020B0604020202020204" pitchFamily="34" charset="0"/>
              <a:buChar char="•"/>
            </a:pPr>
            <a:r>
              <a:rPr lang="ro" sz="1800" b="0" i="0" strike="noStrike" cap="none" spc="0" baseline="0" dirty="0">
                <a:solidFill>
                  <a:srgbClr val="FF0000"/>
                </a:solidFill>
                <a:effectLst/>
                <a:latin typeface="Helvetica"/>
                <a:ea typeface="Helvetica"/>
                <a:cs typeface="Helvetica"/>
              </a:rPr>
              <a:t>Text de completat pentru formator - dacă ați adăugat un slide personalizat, introduceți o scurtă prezentare a materialului contextual</a:t>
            </a:r>
          </a:p>
          <a:p>
            <a:pPr marL="342900" indent="-342900">
              <a:lnSpc>
                <a:spcPct val="100000"/>
              </a:lnSpc>
              <a:buFont typeface="Arial" panose="020B0604020202020204" pitchFamily="34" charset="0"/>
              <a:buChar char="•"/>
            </a:pPr>
            <a:endParaRPr lang="en-US" sz="1800" dirty="0"/>
          </a:p>
          <a:p>
            <a:pPr>
              <a:lnSpc>
                <a:spcPct val="100000"/>
              </a:lnSpc>
            </a:pPr>
            <a:endParaRPr lang="en-US" sz="1800" dirty="0"/>
          </a:p>
        </p:txBody>
      </p:sp>
      <p:pic>
        <p:nvPicPr>
          <p:cNvPr id="7" name="Picture 6">
            <a:extLst>
              <a:ext uri="{FF2B5EF4-FFF2-40B4-BE49-F238E27FC236}">
                <a16:creationId xmlns:a16="http://schemas.microsoft.com/office/drawing/2014/main" id="{DF6B9C66-CEEC-4B44-BA9B-225E692AF914}"/>
              </a:ext>
            </a:extLst>
          </p:cNvPr>
          <p:cNvPicPr>
            <a:picLocks noChangeAspect="1"/>
          </p:cNvPicPr>
          <p:nvPr/>
        </p:nvPicPr>
        <p:blipFill>
          <a:blip r:embed="rId3"/>
          <a:srcRect l="21536"/>
          <a:stretch>
            <a:fillRect/>
          </a:stretch>
        </p:blipFill>
        <p:spPr>
          <a:xfrm>
            <a:off x="6592709" y="1611050"/>
            <a:ext cx="5224383" cy="4433991"/>
          </a:xfrm>
          <a:prstGeom prst="rect">
            <a:avLst/>
          </a:prstGeom>
        </p:spPr>
      </p:pic>
    </p:spTree>
    <p:extLst>
      <p:ext uri="{BB962C8B-B14F-4D97-AF65-F5344CB8AC3E}">
        <p14:creationId xmlns:p14="http://schemas.microsoft.com/office/powerpoint/2010/main" val="151015139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a:xfrm>
            <a:off x="777245" y="1640901"/>
            <a:ext cx="4618344" cy="850900"/>
          </a:xfrm>
        </p:spPr>
        <p:txBody>
          <a:bodyPr/>
          <a:lstStyle/>
          <a:p>
            <a:pPr>
              <a:lnSpc>
                <a:spcPct val="100000"/>
              </a:lnSpc>
            </a:pPr>
            <a:r>
              <a:rPr lang="ro" sz="2800" b="1" i="0" strike="noStrike" cap="none" spc="0" baseline="0">
                <a:solidFill>
                  <a:srgbClr val="F6A317"/>
                </a:solidFill>
                <a:effectLst/>
                <a:latin typeface="Helvetica"/>
                <a:ea typeface="Helvetica"/>
                <a:cs typeface="Helvetica"/>
              </a:rPr>
              <a:t>TEHNICI DE CONTROLUL PRAFULUI</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a:xfrm>
            <a:off x="777243" y="2719864"/>
            <a:ext cx="4594857" cy="3682369"/>
          </a:xfrm>
        </p:spPr>
        <p:txBody>
          <a:bodyPr/>
          <a:lstStyle/>
          <a:p>
            <a:pPr>
              <a:lnSpc>
                <a:spcPct val="100000"/>
              </a:lnSpc>
            </a:pPr>
            <a:r>
              <a:rPr lang="ro" sz="1800" b="0" i="0" strike="noStrike" cap="none" spc="0" baseline="0">
                <a:solidFill>
                  <a:srgbClr val="000000"/>
                </a:solidFill>
                <a:effectLst/>
                <a:latin typeface="Helvetica"/>
                <a:ea typeface="Helvetica"/>
                <a:cs typeface="Helvetica"/>
              </a:rPr>
              <a:t>EIP reprezintă una dintre cele cinci tehnici principale de control al prafului.</a:t>
            </a:r>
          </a:p>
        </p:txBody>
      </p:sp>
      <p:pic>
        <p:nvPicPr>
          <p:cNvPr id="22" name="Picture 21" descr="A screenshot of a cell phone&#10;&#10;Description automatically generated">
            <a:extLst>
              <a:ext uri="{FF2B5EF4-FFF2-40B4-BE49-F238E27FC236}">
                <a16:creationId xmlns:a16="http://schemas.microsoft.com/office/drawing/2014/main" id="{4A626FC4-8A77-004E-BB89-B10034210505}"/>
              </a:ext>
            </a:extLst>
          </p:cNvPr>
          <p:cNvPicPr>
            <a:picLocks noChangeAspect="1"/>
          </p:cNvPicPr>
          <p:nvPr/>
        </p:nvPicPr>
        <p:blipFill>
          <a:blip r:embed="rId3"/>
          <a:srcRect l="6858" t="62670" r="77165" b="13177"/>
          <a:stretch>
            <a:fillRect/>
          </a:stretch>
        </p:blipFill>
        <p:spPr>
          <a:xfrm>
            <a:off x="8647437" y="3330000"/>
            <a:ext cx="1073251" cy="1043870"/>
          </a:xfrm>
          <a:prstGeom prst="rect">
            <a:avLst/>
          </a:prstGeom>
        </p:spPr>
      </p:pic>
      <p:pic>
        <p:nvPicPr>
          <p:cNvPr id="23" name="Picture 22" descr="A screenshot of a cell phone&#10;&#10;Description automatically generated">
            <a:extLst>
              <a:ext uri="{FF2B5EF4-FFF2-40B4-BE49-F238E27FC236}">
                <a16:creationId xmlns:a16="http://schemas.microsoft.com/office/drawing/2014/main" id="{25564AC1-815E-9642-A01C-150BB350139C}"/>
              </a:ext>
            </a:extLst>
          </p:cNvPr>
          <p:cNvPicPr>
            <a:picLocks noChangeAspect="1"/>
          </p:cNvPicPr>
          <p:nvPr/>
        </p:nvPicPr>
        <p:blipFill>
          <a:blip r:embed="rId3"/>
          <a:srcRect l="32512" t="34616" r="51513" b="40760"/>
          <a:stretch>
            <a:fillRect/>
          </a:stretch>
        </p:blipFill>
        <p:spPr>
          <a:xfrm>
            <a:off x="8647438" y="1640901"/>
            <a:ext cx="1073250" cy="1064204"/>
          </a:xfrm>
          <a:prstGeom prst="rect">
            <a:avLst/>
          </a:prstGeom>
        </p:spPr>
      </p:pic>
      <p:pic>
        <p:nvPicPr>
          <p:cNvPr id="24" name="Picture 23" descr="A screenshot of a cell phone&#10;&#10;Description automatically generated">
            <a:extLst>
              <a:ext uri="{FF2B5EF4-FFF2-40B4-BE49-F238E27FC236}">
                <a16:creationId xmlns:a16="http://schemas.microsoft.com/office/drawing/2014/main" id="{413CAB05-5173-C34E-9F99-31DEE076A45A}"/>
              </a:ext>
            </a:extLst>
          </p:cNvPr>
          <p:cNvPicPr>
            <a:picLocks noChangeAspect="1"/>
          </p:cNvPicPr>
          <p:nvPr/>
        </p:nvPicPr>
        <p:blipFill>
          <a:blip r:embed="rId3"/>
          <a:srcRect l="7057" t="9146" r="76967" b="66230"/>
          <a:stretch>
            <a:fillRect/>
          </a:stretch>
        </p:blipFill>
        <p:spPr>
          <a:xfrm>
            <a:off x="5365058" y="3330000"/>
            <a:ext cx="1073250" cy="1064204"/>
          </a:xfrm>
          <a:prstGeom prst="rect">
            <a:avLst/>
          </a:prstGeom>
        </p:spPr>
      </p:pic>
      <p:pic>
        <p:nvPicPr>
          <p:cNvPr id="25" name="Picture 24" descr="A screenshot of a cell phone&#10;&#10;Description automatically generated">
            <a:extLst>
              <a:ext uri="{FF2B5EF4-FFF2-40B4-BE49-F238E27FC236}">
                <a16:creationId xmlns:a16="http://schemas.microsoft.com/office/drawing/2014/main" id="{B9862188-F2AA-A144-B0B6-6FFE60F5D908}"/>
              </a:ext>
            </a:extLst>
          </p:cNvPr>
          <p:cNvPicPr>
            <a:picLocks noChangeAspect="1"/>
          </p:cNvPicPr>
          <p:nvPr/>
        </p:nvPicPr>
        <p:blipFill>
          <a:blip r:embed="rId3">
            <a:alphaModFix/>
          </a:blip>
          <a:srcRect l="57729" t="62602" r="26295" b="13245"/>
          <a:stretch>
            <a:fillRect/>
          </a:stretch>
        </p:blipFill>
        <p:spPr>
          <a:xfrm>
            <a:off x="5383925" y="1679231"/>
            <a:ext cx="1073250" cy="1043870"/>
          </a:xfrm>
          <a:prstGeom prst="rect">
            <a:avLst/>
          </a:prstGeom>
        </p:spPr>
      </p:pic>
      <p:pic>
        <p:nvPicPr>
          <p:cNvPr id="26" name="Picture 25" descr="A screenshot of a cell phone&#10;&#10;Description automatically generated">
            <a:extLst>
              <a:ext uri="{FF2B5EF4-FFF2-40B4-BE49-F238E27FC236}">
                <a16:creationId xmlns:a16="http://schemas.microsoft.com/office/drawing/2014/main" id="{8E6F38CB-AF38-244A-92EF-1C3087522E79}"/>
              </a:ext>
            </a:extLst>
          </p:cNvPr>
          <p:cNvPicPr>
            <a:picLocks noChangeAspect="1"/>
          </p:cNvPicPr>
          <p:nvPr/>
        </p:nvPicPr>
        <p:blipFill>
          <a:blip r:embed="rId3"/>
          <a:srcRect l="58184" t="9878" r="26749" b="66739"/>
          <a:stretch>
            <a:fillRect/>
          </a:stretch>
        </p:blipFill>
        <p:spPr>
          <a:xfrm>
            <a:off x="5395588" y="4852473"/>
            <a:ext cx="1012189" cy="1010607"/>
          </a:xfrm>
          <a:prstGeom prst="rect">
            <a:avLst/>
          </a:prstGeom>
        </p:spPr>
      </p:pic>
      <p:sp>
        <p:nvSpPr>
          <p:cNvPr id="27" name="TextBox 26">
            <a:extLst>
              <a:ext uri="{FF2B5EF4-FFF2-40B4-BE49-F238E27FC236}">
                <a16:creationId xmlns:a16="http://schemas.microsoft.com/office/drawing/2014/main" id="{4D943691-5AD3-984E-A33C-CEA8F8CF48BB}"/>
              </a:ext>
            </a:extLst>
          </p:cNvPr>
          <p:cNvSpPr txBox="1"/>
          <p:nvPr/>
        </p:nvSpPr>
        <p:spPr>
          <a:xfrm>
            <a:off x="6579514" y="1702138"/>
            <a:ext cx="2134063" cy="1823002"/>
          </a:xfrm>
          <a:prstGeom prst="rect">
            <a:avLst/>
          </a:prstGeom>
          <a:noFill/>
        </p:spPr>
        <p:txBody>
          <a:bodyPr wrap="square" rtlCol="0">
            <a:spAutoFit/>
          </a:bodyPr>
          <a:lstStyle/>
          <a:p>
            <a:pPr>
              <a:spcAft>
                <a:spcPts val="300"/>
              </a:spcAft>
            </a:pPr>
            <a:r>
              <a:rPr lang="ro" sz="1050" b="1" i="0" strike="noStrike" cap="none" spc="50" baseline="0">
                <a:solidFill>
                  <a:srgbClr val="EF9A2E"/>
                </a:solidFill>
                <a:effectLst/>
                <a:latin typeface="Futura Medium"/>
                <a:ea typeface="Futura Medium"/>
                <a:cs typeface="Futura Medium"/>
              </a:rPr>
              <a:t>BUNĂ IGIENĂ / GOSPODĂRIRE</a:t>
            </a:r>
          </a:p>
          <a:p>
            <a:r>
              <a:rPr lang="ro" sz="1200" b="0" i="0" strike="noStrike" cap="none" spc="0" baseline="0">
                <a:solidFill>
                  <a:srgbClr val="000000"/>
                </a:solidFill>
                <a:effectLst/>
                <a:latin typeface="Calibri"/>
                <a:ea typeface="Calibri"/>
                <a:cs typeface="Calibri"/>
              </a:rPr>
              <a:t>Spălarea hainelor de lucru și aspirarea prafului produs în cursul proceselor împiedică acumularea prafului în timp - un spațiu de lucru curat este un spațiu sigur</a:t>
            </a:r>
          </a:p>
          <a:p>
            <a:endParaRPr lang="en-US"/>
          </a:p>
        </p:txBody>
      </p:sp>
      <p:sp>
        <p:nvSpPr>
          <p:cNvPr id="28" name="TextBox 27">
            <a:extLst>
              <a:ext uri="{FF2B5EF4-FFF2-40B4-BE49-F238E27FC236}">
                <a16:creationId xmlns:a16="http://schemas.microsoft.com/office/drawing/2014/main" id="{743A76DE-8B90-1E40-87DD-83AB1A5CAE24}"/>
              </a:ext>
            </a:extLst>
          </p:cNvPr>
          <p:cNvSpPr txBox="1"/>
          <p:nvPr/>
        </p:nvSpPr>
        <p:spPr>
          <a:xfrm>
            <a:off x="6579514" y="3330000"/>
            <a:ext cx="2134063" cy="1334834"/>
          </a:xfrm>
          <a:prstGeom prst="rect">
            <a:avLst/>
          </a:prstGeom>
          <a:noFill/>
        </p:spPr>
        <p:txBody>
          <a:bodyPr wrap="square" rtlCol="0">
            <a:spAutoFit/>
          </a:bodyPr>
          <a:lstStyle/>
          <a:p>
            <a:pPr>
              <a:spcAft>
                <a:spcPts val="300"/>
              </a:spcAft>
            </a:pPr>
            <a:r>
              <a:rPr lang="ro" sz="1050" b="1" i="0" strike="noStrike" cap="none" spc="50" baseline="0">
                <a:solidFill>
                  <a:srgbClr val="EF9A2E"/>
                </a:solidFill>
                <a:effectLst/>
                <a:latin typeface="Futura Medium"/>
                <a:ea typeface="Futura Medium"/>
                <a:cs typeface="Futura Medium"/>
              </a:rPr>
              <a:t>SPAȚIU ÎNCHIS</a:t>
            </a:r>
          </a:p>
          <a:p>
            <a:pPr>
              <a:spcAft>
                <a:spcPts val="300"/>
              </a:spcAft>
            </a:pPr>
            <a:r>
              <a:rPr lang="ro" sz="1200" b="0" i="0" strike="noStrike" cap="none" spc="0" baseline="0">
                <a:solidFill>
                  <a:srgbClr val="000000"/>
                </a:solidFill>
                <a:effectLst/>
                <a:latin typeface="Calibri"/>
                <a:ea typeface="Calibri"/>
                <a:cs typeface="Calibri"/>
              </a:rPr>
              <a:t>Desfășurarea proceselor care produc RCS într-un mediu închis împiedică expunerea la praf la sursă</a:t>
            </a:r>
          </a:p>
          <a:p>
            <a:pPr>
              <a:spcAft>
                <a:spcPts val="300"/>
              </a:spcAft>
            </a:pPr>
            <a:endParaRPr lang="en-US"/>
          </a:p>
        </p:txBody>
      </p:sp>
      <p:sp>
        <p:nvSpPr>
          <p:cNvPr id="29" name="TextBox 28">
            <a:extLst>
              <a:ext uri="{FF2B5EF4-FFF2-40B4-BE49-F238E27FC236}">
                <a16:creationId xmlns:a16="http://schemas.microsoft.com/office/drawing/2014/main" id="{F823B0BB-57E9-5449-84D1-E10886CC9C5A}"/>
              </a:ext>
            </a:extLst>
          </p:cNvPr>
          <p:cNvSpPr txBox="1"/>
          <p:nvPr/>
        </p:nvSpPr>
        <p:spPr>
          <a:xfrm>
            <a:off x="6579515" y="4852474"/>
            <a:ext cx="2134063" cy="1151771"/>
          </a:xfrm>
          <a:prstGeom prst="rect">
            <a:avLst/>
          </a:prstGeom>
          <a:noFill/>
        </p:spPr>
        <p:txBody>
          <a:bodyPr wrap="square" rtlCol="0">
            <a:spAutoFit/>
          </a:bodyPr>
          <a:lstStyle/>
          <a:p>
            <a:pPr>
              <a:spcAft>
                <a:spcPts val="300"/>
              </a:spcAft>
            </a:pPr>
            <a:r>
              <a:rPr lang="ro" sz="1050" b="1" i="0" strike="noStrike" cap="none" spc="50" baseline="0">
                <a:solidFill>
                  <a:srgbClr val="EF9A2E"/>
                </a:solidFill>
                <a:effectLst/>
                <a:latin typeface="Futura Medium"/>
                <a:ea typeface="Futura Medium"/>
                <a:cs typeface="Futura Medium"/>
              </a:rPr>
              <a:t>EXTRACȚIA / VENTILAȚIA</a:t>
            </a:r>
          </a:p>
          <a:p>
            <a:pPr>
              <a:spcAft>
                <a:spcPts val="300"/>
              </a:spcAft>
            </a:pPr>
            <a:r>
              <a:rPr lang="ro" sz="1200" b="0" i="0" strike="noStrike" cap="none" spc="0" baseline="0">
                <a:solidFill>
                  <a:srgbClr val="000000"/>
                </a:solidFill>
                <a:effectLst/>
                <a:latin typeface="Calibri"/>
                <a:ea typeface="Calibri"/>
                <a:cs typeface="Calibri"/>
              </a:rPr>
              <a:t>Captarea RCS la sursă, înainte de a fi expuși la ele și înlocuirea aerului contaminat cu aer curat.</a:t>
            </a:r>
          </a:p>
          <a:p>
            <a:endParaRPr lang="en-US"/>
          </a:p>
        </p:txBody>
      </p:sp>
      <p:sp>
        <p:nvSpPr>
          <p:cNvPr id="30" name="TextBox 29">
            <a:extLst>
              <a:ext uri="{FF2B5EF4-FFF2-40B4-BE49-F238E27FC236}">
                <a16:creationId xmlns:a16="http://schemas.microsoft.com/office/drawing/2014/main" id="{50AC21F9-4043-134D-BDE6-B221F309A361}"/>
              </a:ext>
            </a:extLst>
          </p:cNvPr>
          <p:cNvSpPr txBox="1"/>
          <p:nvPr/>
        </p:nvSpPr>
        <p:spPr>
          <a:xfrm>
            <a:off x="9787266" y="3330000"/>
            <a:ext cx="2134062" cy="2006065"/>
          </a:xfrm>
          <a:prstGeom prst="rect">
            <a:avLst/>
          </a:prstGeom>
          <a:noFill/>
        </p:spPr>
        <p:txBody>
          <a:bodyPr wrap="square" rtlCol="0">
            <a:spAutoFit/>
          </a:bodyPr>
          <a:lstStyle/>
          <a:p>
            <a:pPr>
              <a:spcAft>
                <a:spcPts val="300"/>
              </a:spcAft>
            </a:pPr>
            <a:r>
              <a:rPr lang="ro" sz="1050" b="1" i="0" strike="noStrike" cap="none" spc="50" baseline="0">
                <a:solidFill>
                  <a:srgbClr val="EF9A2E"/>
                </a:solidFill>
                <a:effectLst/>
                <a:latin typeface="Futura Medium"/>
                <a:ea typeface="Futura Medium"/>
                <a:cs typeface="Futura Medium"/>
              </a:rPr>
              <a:t>ECHIPAMENT DE PROTECȚIE</a:t>
            </a:r>
          </a:p>
          <a:p>
            <a:r>
              <a:rPr lang="ro" sz="1200" b="0" i="0" strike="noStrike" cap="none" spc="0" baseline="0">
                <a:solidFill>
                  <a:srgbClr val="000000"/>
                </a:solidFill>
                <a:effectLst/>
                <a:latin typeface="Calibri"/>
                <a:ea typeface="Calibri"/>
                <a:cs typeface="Calibri"/>
              </a:rPr>
              <a:t>Echipamentele personale de protecție (de ex. măști faciale) protejează lucrătorii de praf atunci când toate celelalte măsuri de control sunt insuficiente pentru a controla riscul de expunere</a:t>
            </a:r>
          </a:p>
          <a:p>
            <a:endParaRPr lang="en-US"/>
          </a:p>
        </p:txBody>
      </p:sp>
      <p:sp>
        <p:nvSpPr>
          <p:cNvPr id="31" name="TextBox 30">
            <a:extLst>
              <a:ext uri="{FF2B5EF4-FFF2-40B4-BE49-F238E27FC236}">
                <a16:creationId xmlns:a16="http://schemas.microsoft.com/office/drawing/2014/main" id="{15DC1B6D-A8DC-8545-BB81-582066993DF6}"/>
              </a:ext>
            </a:extLst>
          </p:cNvPr>
          <p:cNvSpPr txBox="1"/>
          <p:nvPr/>
        </p:nvSpPr>
        <p:spPr>
          <a:xfrm>
            <a:off x="9787266" y="1679231"/>
            <a:ext cx="2134062" cy="1334833"/>
          </a:xfrm>
          <a:prstGeom prst="rect">
            <a:avLst/>
          </a:prstGeom>
          <a:noFill/>
        </p:spPr>
        <p:txBody>
          <a:bodyPr wrap="square" rtlCol="0">
            <a:spAutoFit/>
          </a:bodyPr>
          <a:lstStyle/>
          <a:p>
            <a:pPr>
              <a:spcAft>
                <a:spcPts val="300"/>
              </a:spcAft>
            </a:pPr>
            <a:r>
              <a:rPr lang="ro" sz="1050" b="1" i="0" strike="noStrike" cap="none" spc="50" baseline="0">
                <a:solidFill>
                  <a:srgbClr val="EF9A2E"/>
                </a:solidFill>
                <a:effectLst/>
                <a:latin typeface="Futura Medium"/>
                <a:ea typeface="Futura Medium"/>
                <a:cs typeface="Futura Medium"/>
              </a:rPr>
              <a:t>APA</a:t>
            </a:r>
          </a:p>
          <a:p>
            <a:pPr>
              <a:spcAft>
                <a:spcPts val="300"/>
              </a:spcAft>
            </a:pPr>
            <a:r>
              <a:rPr lang="ro" sz="1200" b="0" i="0" strike="noStrike" cap="none" spc="0" baseline="0">
                <a:solidFill>
                  <a:srgbClr val="000000"/>
                </a:solidFill>
                <a:effectLst/>
                <a:latin typeface="Calibri"/>
                <a:ea typeface="Calibri"/>
                <a:cs typeface="Calibri"/>
              </a:rPr>
              <a:t>Menținerea umezelii în procese împiedică ridicarea prafului în aer, particulele fiind captate cu apă</a:t>
            </a:r>
          </a:p>
          <a:p>
            <a:pPr>
              <a:spcAft>
                <a:spcPts val="300"/>
              </a:spcAft>
            </a:pPr>
            <a:endParaRPr lang="en-US"/>
          </a:p>
        </p:txBody>
      </p:sp>
    </p:spTree>
    <p:extLst>
      <p:ext uri="{BB962C8B-B14F-4D97-AF65-F5344CB8AC3E}">
        <p14:creationId xmlns:p14="http://schemas.microsoft.com/office/powerpoint/2010/main" val="97054992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FCBE25-5F2A-1C42-A137-9E4A3123DA19}"/>
              </a:ext>
            </a:extLst>
          </p:cNvPr>
          <p:cNvSpPr>
            <a:spLocks noGrp="1"/>
          </p:cNvSpPr>
          <p:nvPr>
            <p:ph type="body" sz="quarter" idx="10"/>
          </p:nvPr>
        </p:nvSpPr>
        <p:spPr/>
        <p:txBody>
          <a:bodyPr/>
          <a:lstStyle/>
          <a:p>
            <a:pPr>
              <a:lnSpc>
                <a:spcPct val="100000"/>
              </a:lnSpc>
            </a:pPr>
            <a:r>
              <a:rPr lang="ro" sz="2800" b="1" i="0" strike="noStrike" cap="none" spc="0" baseline="0">
                <a:solidFill>
                  <a:srgbClr val="F6A317"/>
                </a:solidFill>
                <a:effectLst/>
                <a:latin typeface="Helvetica"/>
                <a:ea typeface="Helvetica"/>
                <a:cs typeface="Helvetica"/>
              </a:rPr>
              <a:t>TIPURI DE EIP</a:t>
            </a:r>
          </a:p>
        </p:txBody>
      </p:sp>
      <p:sp>
        <p:nvSpPr>
          <p:cNvPr id="3" name="Text Placeholder 2">
            <a:extLst>
              <a:ext uri="{FF2B5EF4-FFF2-40B4-BE49-F238E27FC236}">
                <a16:creationId xmlns:a16="http://schemas.microsoft.com/office/drawing/2014/main" id="{4662C6AA-B90E-6A41-87AC-AD502A6D6097}"/>
              </a:ext>
            </a:extLst>
          </p:cNvPr>
          <p:cNvSpPr>
            <a:spLocks noGrp="1"/>
          </p:cNvSpPr>
          <p:nvPr>
            <p:ph type="body" sz="quarter" idx="11"/>
          </p:nvPr>
        </p:nvSpPr>
        <p:spPr/>
        <p:txBody>
          <a:bodyPr/>
          <a:lstStyle/>
          <a:p>
            <a:pPr marL="285750" indent="-285750">
              <a:lnSpc>
                <a:spcPts val="2400"/>
              </a:lnSpc>
              <a:buFont typeface="Arial" panose="020B0604020202020204" pitchFamily="34" charset="0"/>
              <a:buChar char="•"/>
            </a:pPr>
            <a:r>
              <a:rPr lang="ro" sz="1800" b="0" i="0" strike="noStrike" cap="none" spc="0" baseline="0">
                <a:solidFill>
                  <a:srgbClr val="000000"/>
                </a:solidFill>
                <a:effectLst/>
                <a:latin typeface="Helvetica"/>
                <a:ea typeface="Helvetica"/>
                <a:cs typeface="Helvetica"/>
              </a:rPr>
              <a:t>Protecții pentru urechi</a:t>
            </a:r>
          </a:p>
          <a:p>
            <a:pPr marL="285750" indent="-285750">
              <a:lnSpc>
                <a:spcPts val="2400"/>
              </a:lnSpc>
              <a:buFont typeface="Arial" panose="020B0604020202020204" pitchFamily="34" charset="0"/>
              <a:buChar char="•"/>
            </a:pPr>
            <a:r>
              <a:rPr lang="ro" sz="1800" b="0" i="0" strike="noStrike" cap="none" spc="0" baseline="0">
                <a:solidFill>
                  <a:srgbClr val="000000"/>
                </a:solidFill>
                <a:effectLst/>
                <a:latin typeface="Helvetica"/>
                <a:ea typeface="Helvetica"/>
                <a:cs typeface="Helvetica"/>
              </a:rPr>
              <a:t>Cască de protecție</a:t>
            </a:r>
          </a:p>
          <a:p>
            <a:pPr marL="285750" indent="-285750">
              <a:lnSpc>
                <a:spcPts val="2400"/>
              </a:lnSpc>
              <a:buFont typeface="Arial" panose="020B0604020202020204" pitchFamily="34" charset="0"/>
              <a:buChar char="•"/>
            </a:pPr>
            <a:r>
              <a:rPr lang="ro" sz="1800" b="0" i="0" strike="noStrike" cap="none" spc="0" baseline="0">
                <a:solidFill>
                  <a:srgbClr val="000000"/>
                </a:solidFill>
                <a:effectLst/>
                <a:latin typeface="Helvetica"/>
                <a:ea typeface="Helvetica"/>
                <a:cs typeface="Helvetica"/>
              </a:rPr>
              <a:t>Ochelari de protecție</a:t>
            </a:r>
          </a:p>
          <a:p>
            <a:pPr marL="285750" indent="-285750">
              <a:lnSpc>
                <a:spcPts val="2400"/>
              </a:lnSpc>
              <a:buFont typeface="Arial" panose="020B0604020202020204" pitchFamily="34" charset="0"/>
              <a:buChar char="•"/>
            </a:pPr>
            <a:r>
              <a:rPr lang="ro" sz="1800" b="0" i="0" strike="noStrike" cap="none" spc="0" baseline="0">
                <a:solidFill>
                  <a:srgbClr val="000000"/>
                </a:solidFill>
                <a:effectLst/>
                <a:latin typeface="Helvetica"/>
                <a:ea typeface="Helvetica"/>
                <a:cs typeface="Helvetica"/>
              </a:rPr>
              <a:t>Mască / echipament de protecția respirației</a:t>
            </a:r>
          </a:p>
          <a:p>
            <a:pPr marL="285750" indent="-285750">
              <a:lnSpc>
                <a:spcPts val="2400"/>
              </a:lnSpc>
              <a:buFont typeface="Arial" panose="020B0604020202020204" pitchFamily="34" charset="0"/>
              <a:buChar char="•"/>
            </a:pPr>
            <a:r>
              <a:rPr lang="ro" sz="1800" b="0" i="0" strike="noStrike" cap="none" spc="0" baseline="0">
                <a:solidFill>
                  <a:srgbClr val="000000"/>
                </a:solidFill>
                <a:effectLst/>
                <a:latin typeface="Helvetica"/>
                <a:ea typeface="Helvetica"/>
                <a:cs typeface="Helvetica"/>
              </a:rPr>
              <a:t>Salopetă</a:t>
            </a:r>
          </a:p>
          <a:p>
            <a:pPr marL="285750" indent="-285750">
              <a:lnSpc>
                <a:spcPts val="2400"/>
              </a:lnSpc>
              <a:buFont typeface="Arial" panose="020B0604020202020204" pitchFamily="34" charset="0"/>
              <a:buChar char="•"/>
            </a:pPr>
            <a:r>
              <a:rPr lang="ro" sz="1800" b="0" i="0" strike="noStrike" cap="none" spc="0" baseline="0">
                <a:solidFill>
                  <a:srgbClr val="000000"/>
                </a:solidFill>
                <a:effectLst/>
                <a:latin typeface="Helvetica"/>
                <a:ea typeface="Helvetica"/>
                <a:cs typeface="Helvetica"/>
              </a:rPr>
              <a:t>Jachetă</a:t>
            </a:r>
          </a:p>
          <a:p>
            <a:pPr marL="285750" indent="-285750">
              <a:lnSpc>
                <a:spcPts val="2400"/>
              </a:lnSpc>
              <a:buFont typeface="Arial" panose="020B0604020202020204" pitchFamily="34" charset="0"/>
              <a:buChar char="•"/>
            </a:pPr>
            <a:r>
              <a:rPr lang="ro" sz="1800" b="0" i="0" strike="noStrike" cap="none" spc="0" baseline="0">
                <a:solidFill>
                  <a:srgbClr val="000000"/>
                </a:solidFill>
                <a:effectLst/>
                <a:latin typeface="Helvetica"/>
                <a:ea typeface="Helvetica"/>
                <a:cs typeface="Helvetica"/>
              </a:rPr>
              <a:t>Cizme</a:t>
            </a:r>
          </a:p>
          <a:p>
            <a:pPr marL="285750" indent="-285750">
              <a:lnSpc>
                <a:spcPts val="2400"/>
              </a:lnSpc>
              <a:buFont typeface="Arial" panose="020B0604020202020204" pitchFamily="34" charset="0"/>
              <a:buChar char="•"/>
            </a:pPr>
            <a:r>
              <a:rPr lang="ro" sz="1800" b="0" i="0" strike="noStrike" cap="none" spc="0" baseline="0">
                <a:solidFill>
                  <a:srgbClr val="000000"/>
                </a:solidFill>
                <a:effectLst/>
                <a:latin typeface="Helvetica"/>
                <a:ea typeface="Helvetica"/>
                <a:cs typeface="Helvetica"/>
              </a:rPr>
              <a:t>Mănuși</a:t>
            </a:r>
          </a:p>
          <a:p>
            <a:pPr>
              <a:lnSpc>
                <a:spcPts val="2400"/>
              </a:lnSpc>
            </a:pPr>
            <a:endParaRPr lang="en-US" sz="1800"/>
          </a:p>
        </p:txBody>
      </p:sp>
      <p:grpSp>
        <p:nvGrpSpPr>
          <p:cNvPr id="8" name="Group 7">
            <a:extLst>
              <a:ext uri="{FF2B5EF4-FFF2-40B4-BE49-F238E27FC236}">
                <a16:creationId xmlns:a16="http://schemas.microsoft.com/office/drawing/2014/main" id="{FFCDBCC8-AD2D-9342-8E46-5862A35F9D19}"/>
              </a:ext>
            </a:extLst>
          </p:cNvPr>
          <p:cNvGrpSpPr/>
          <p:nvPr/>
        </p:nvGrpSpPr>
        <p:grpSpPr>
          <a:xfrm>
            <a:off x="6759847" y="1399964"/>
            <a:ext cx="5155188" cy="4495324"/>
            <a:chOff x="6759847" y="1399964"/>
            <a:chExt cx="5155188" cy="4495324"/>
          </a:xfrm>
        </p:grpSpPr>
        <p:pic>
          <p:nvPicPr>
            <p:cNvPr id="7" name="Picture 6" descr="A picture containing toy, different, table, room&#10;&#10;Description automatically generated">
              <a:extLst>
                <a:ext uri="{FF2B5EF4-FFF2-40B4-BE49-F238E27FC236}">
                  <a16:creationId xmlns:a16="http://schemas.microsoft.com/office/drawing/2014/main" id="{C9F483F8-0C9A-7042-B316-2D02991D8000}"/>
                </a:ext>
              </a:extLst>
            </p:cNvPr>
            <p:cNvPicPr>
              <a:picLocks noChangeAspect="1"/>
            </p:cNvPicPr>
            <p:nvPr/>
          </p:nvPicPr>
          <p:blipFill>
            <a:blip r:embed="rId3"/>
            <a:stretch>
              <a:fillRect/>
            </a:stretch>
          </p:blipFill>
          <p:spPr>
            <a:xfrm>
              <a:off x="6759847" y="1399964"/>
              <a:ext cx="5155188" cy="4495324"/>
            </a:xfrm>
            <a:prstGeom prst="rect">
              <a:avLst/>
            </a:prstGeom>
          </p:spPr>
        </p:pic>
        <p:pic>
          <p:nvPicPr>
            <p:cNvPr id="5" name="Picture 4">
              <a:extLst>
                <a:ext uri="{FF2B5EF4-FFF2-40B4-BE49-F238E27FC236}">
                  <a16:creationId xmlns:a16="http://schemas.microsoft.com/office/drawing/2014/main" id="{DF40E48D-16AB-4441-904C-5891A10EEF07}"/>
                </a:ext>
              </a:extLst>
            </p:cNvPr>
            <p:cNvPicPr>
              <a:picLocks noChangeAspect="1"/>
            </p:cNvPicPr>
            <p:nvPr/>
          </p:nvPicPr>
          <p:blipFill>
            <a:blip r:embed="rId4" cstate="print">
              <a:extLst>
                <a:ext uri="{28A0092B-C50C-407E-A947-70E740481C1C}">
                  <a14:useLocalDpi xmlns:a14="http://schemas.microsoft.com/office/drawing/2010/main"/>
                </a:ext>
              </a:extLst>
            </a:blip>
            <a:srcRect t="18184"/>
            <a:stretch>
              <a:fillRect/>
            </a:stretch>
          </p:blipFill>
          <p:spPr>
            <a:xfrm>
              <a:off x="8633479" y="2949833"/>
              <a:ext cx="1642557" cy="1343871"/>
            </a:xfrm>
            <a:prstGeom prst="rect">
              <a:avLst/>
            </a:prstGeom>
          </p:spPr>
        </p:pic>
      </p:grpSp>
    </p:spTree>
    <p:extLst>
      <p:ext uri="{BB962C8B-B14F-4D97-AF65-F5344CB8AC3E}">
        <p14:creationId xmlns:p14="http://schemas.microsoft.com/office/powerpoint/2010/main" val="322692871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285D4A-D335-A345-BDAE-90455F880BF6}"/>
              </a:ext>
            </a:extLst>
          </p:cNvPr>
          <p:cNvSpPr>
            <a:spLocks noGrp="1"/>
          </p:cNvSpPr>
          <p:nvPr>
            <p:ph type="body" sz="quarter" idx="10"/>
          </p:nvPr>
        </p:nvSpPr>
        <p:spPr/>
        <p:txBody>
          <a:bodyPr/>
          <a:lstStyle/>
          <a:p>
            <a:pPr>
              <a:lnSpc>
                <a:spcPct val="100000"/>
              </a:lnSpc>
            </a:pPr>
            <a:r>
              <a:rPr lang="ro" sz="2800" b="1" i="0" strike="noStrike" cap="none" spc="0" baseline="0">
                <a:solidFill>
                  <a:srgbClr val="F6A317"/>
                </a:solidFill>
                <a:effectLst/>
                <a:latin typeface="Helvetica"/>
                <a:ea typeface="Helvetica"/>
                <a:cs typeface="Helvetica"/>
              </a:rPr>
              <a:t>DE CE SĂ FOLOSIȚI EIP?</a:t>
            </a:r>
          </a:p>
        </p:txBody>
      </p:sp>
      <p:sp>
        <p:nvSpPr>
          <p:cNvPr id="3" name="Text Placeholder 2">
            <a:extLst>
              <a:ext uri="{FF2B5EF4-FFF2-40B4-BE49-F238E27FC236}">
                <a16:creationId xmlns:a16="http://schemas.microsoft.com/office/drawing/2014/main" id="{F6B1B072-BC4A-2349-9358-61AAD77BDAE6}"/>
              </a:ext>
            </a:extLst>
          </p:cNvPr>
          <p:cNvSpPr>
            <a:spLocks noGrp="1"/>
          </p:cNvSpPr>
          <p:nvPr>
            <p:ph type="body" sz="quarter" idx="11"/>
          </p:nvPr>
        </p:nvSpPr>
        <p:spPr/>
        <p:txBody>
          <a:bodyPr anchor="t"/>
          <a:lstStyle/>
          <a:p>
            <a:pPr marL="342900" indent="-342900">
              <a:lnSpc>
                <a:spcPts val="2400"/>
              </a:lnSpc>
              <a:buFont typeface="Arial" panose="020B0604020202020204" pitchFamily="34" charset="0"/>
              <a:buChar char="•"/>
            </a:pPr>
            <a:r>
              <a:rPr lang="ro" sz="1800" b="0" i="0" strike="noStrike" cap="none" spc="0" baseline="0">
                <a:solidFill>
                  <a:srgbClr val="000000"/>
                </a:solidFill>
                <a:effectLst/>
                <a:latin typeface="Helvetica"/>
                <a:ea typeface="Helvetica"/>
                <a:cs typeface="Helvetica"/>
              </a:rPr>
              <a:t>EIP se folosește pentru a proteja utilizatorul de vătămare fizică și de pericole de la locul de muncă, inclusiv de praful de cristale de silice respirabile</a:t>
            </a:r>
          </a:p>
          <a:p>
            <a:pPr marL="342900" indent="-342900">
              <a:lnSpc>
                <a:spcPts val="2400"/>
              </a:lnSpc>
              <a:buFont typeface="Arial" panose="020B0604020202020204" pitchFamily="34" charset="0"/>
              <a:buChar char="•"/>
            </a:pPr>
            <a:r>
              <a:rPr lang="ro" sz="1800" b="0" i="0" strike="noStrike" cap="none" spc="0" baseline="0">
                <a:solidFill>
                  <a:srgbClr val="000000"/>
                </a:solidFill>
                <a:effectLst/>
                <a:latin typeface="Helvetica"/>
                <a:ea typeface="Helvetica"/>
                <a:cs typeface="Helvetica"/>
              </a:rPr>
              <a:t>Folosirea de EIP (atunci când este necesar) este importantă, deoarece este o măsură de prevenție în controlul riscurilor</a:t>
            </a:r>
          </a:p>
          <a:p>
            <a:pPr marL="342900" indent="-342900">
              <a:lnSpc>
                <a:spcPts val="2400"/>
              </a:lnSpc>
              <a:buFont typeface="Arial" panose="020B0604020202020204" pitchFamily="34" charset="0"/>
              <a:buChar char="•"/>
            </a:pPr>
            <a:r>
              <a:rPr lang="ro" sz="1800" b="0" i="0" strike="noStrike" cap="none" spc="0" baseline="0">
                <a:solidFill>
                  <a:srgbClr val="FF0000"/>
                </a:solidFill>
                <a:effectLst/>
                <a:latin typeface="Helvetica"/>
                <a:ea typeface="Helvetica"/>
                <a:cs typeface="Helvetica"/>
              </a:rPr>
              <a:t>Echipamentele de protecție respiratorie ajută la minimizarea expunerii noastre la praf dăunător de cristale de silice respirabile (RCS)</a:t>
            </a:r>
          </a:p>
        </p:txBody>
      </p:sp>
      <p:pic>
        <p:nvPicPr>
          <p:cNvPr id="6" name="Picture 5">
            <a:extLst>
              <a:ext uri="{FF2B5EF4-FFF2-40B4-BE49-F238E27FC236}">
                <a16:creationId xmlns:a16="http://schemas.microsoft.com/office/drawing/2014/main" id="{38FF728A-6446-8544-9F1D-F36A90F4CBA6}"/>
              </a:ext>
            </a:extLst>
          </p:cNvPr>
          <p:cNvPicPr>
            <a:picLocks noChangeAspect="1"/>
          </p:cNvPicPr>
          <p:nvPr/>
        </p:nvPicPr>
        <p:blipFill>
          <a:blip r:embed="rId3" cstate="print">
            <a:extLst>
              <a:ext uri="{28A0092B-C50C-407E-A947-70E740481C1C}">
                <a14:useLocalDpi xmlns:a14="http://schemas.microsoft.com/office/drawing/2010/main"/>
              </a:ext>
            </a:extLst>
          </a:blip>
          <a:srcRect l="8682"/>
          <a:stretch>
            <a:fillRect/>
          </a:stretch>
        </p:blipFill>
        <p:spPr>
          <a:xfrm>
            <a:off x="6592708" y="1611051"/>
            <a:ext cx="5224383" cy="4433990"/>
          </a:xfrm>
          <a:prstGeom prst="rect">
            <a:avLst/>
          </a:prstGeom>
        </p:spPr>
      </p:pic>
    </p:spTree>
    <p:extLst>
      <p:ext uri="{BB962C8B-B14F-4D97-AF65-F5344CB8AC3E}">
        <p14:creationId xmlns:p14="http://schemas.microsoft.com/office/powerpoint/2010/main" val="36126666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a:xfrm>
            <a:off x="777245" y="1616076"/>
            <a:ext cx="5453623" cy="850900"/>
          </a:xfrm>
        </p:spPr>
        <p:txBody>
          <a:bodyPr/>
          <a:lstStyle/>
          <a:p>
            <a:pPr>
              <a:lnSpc>
                <a:spcPct val="100000"/>
              </a:lnSpc>
            </a:pPr>
            <a:r>
              <a:rPr lang="ro" sz="2800" b="1" i="0" strike="noStrike" cap="none" spc="0" baseline="0">
                <a:solidFill>
                  <a:srgbClr val="F6A317"/>
                </a:solidFill>
                <a:effectLst/>
                <a:latin typeface="Helvetica"/>
                <a:ea typeface="Helvetica"/>
                <a:cs typeface="Helvetica"/>
              </a:rPr>
              <a:t>RISCURILE CREATE DE ACEASTĂ ACTIVITATE</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4" y="2677432"/>
            <a:ext cx="5453624" cy="2938988"/>
          </a:xfrm>
        </p:spPr>
        <p:txBody>
          <a:bodyPr anchor="t"/>
          <a:lstStyle/>
          <a:p>
            <a:pPr marL="342900" indent="-342900">
              <a:lnSpc>
                <a:spcPts val="2400"/>
              </a:lnSpc>
              <a:buFont typeface="Arial" panose="020B0604020202020204" pitchFamily="34" charset="0"/>
              <a:buChar char="•"/>
            </a:pPr>
            <a:r>
              <a:rPr lang="ro" sz="1800" b="0" i="0" strike="noStrike" cap="none" spc="0" baseline="0">
                <a:solidFill>
                  <a:srgbClr val="000000"/>
                </a:solidFill>
                <a:effectLst/>
                <a:latin typeface="Helvetica"/>
                <a:ea typeface="Helvetica"/>
                <a:cs typeface="Helvetica"/>
              </a:rPr>
              <a:t>Funcționarea corectă a acestor echipamente este esențială pentru a ne proteja de RCS</a:t>
            </a:r>
          </a:p>
          <a:p>
            <a:pPr marL="342900" indent="-342900">
              <a:lnSpc>
                <a:spcPts val="2400"/>
              </a:lnSpc>
              <a:buFont typeface="Arial" panose="020B0604020202020204" pitchFamily="34" charset="0"/>
              <a:buChar char="•"/>
            </a:pPr>
            <a:r>
              <a:rPr lang="ro" sz="1800" b="0" i="0" strike="noStrike" cap="none" spc="0" baseline="0">
                <a:solidFill>
                  <a:srgbClr val="000000"/>
                </a:solidFill>
                <a:effectLst/>
                <a:latin typeface="Helvetica"/>
                <a:ea typeface="Helvetica"/>
                <a:cs typeface="Helvetica"/>
              </a:rPr>
              <a:t>Expunerea îndelungată la niveluri ridicate de RCS poate cauza boli pulmonare care creează dizabilitate</a:t>
            </a:r>
          </a:p>
          <a:p>
            <a:pPr>
              <a:lnSpc>
                <a:spcPts val="2400"/>
              </a:lnSpc>
            </a:pPr>
            <a:r>
              <a:rPr lang="ro" sz="1800" b="0" i="0" strike="noStrike" cap="none" spc="0" baseline="0">
                <a:solidFill>
                  <a:srgbClr val="000000"/>
                </a:solidFill>
                <a:effectLst/>
                <a:latin typeface="Helvetica"/>
                <a:ea typeface="Helvetica"/>
                <a:cs typeface="Helvetica"/>
              </a:rPr>
              <a:t>Este important să ne protejăm în fiecare zi de expunerea la acest praf ridicat în aer. </a:t>
            </a:r>
          </a:p>
          <a:p>
            <a:pPr>
              <a:lnSpc>
                <a:spcPts val="2400"/>
              </a:lnSpc>
            </a:pPr>
            <a:r>
              <a:rPr lang="ro" sz="1800" b="0" i="0" strike="noStrike" cap="none" spc="0" baseline="0">
                <a:solidFill>
                  <a:srgbClr val="000000"/>
                </a:solidFill>
                <a:effectLst/>
                <a:latin typeface="Helvetica"/>
                <a:ea typeface="Helvetica"/>
                <a:cs typeface="Helvetica"/>
              </a:rPr>
              <a:t>Urmând bune practici astăzi, ne protejăm sănătatea în viitor.</a:t>
            </a:r>
          </a:p>
          <a:p>
            <a:pPr>
              <a:lnSpc>
                <a:spcPts val="2400"/>
              </a:lnSpc>
            </a:pPr>
            <a:r>
              <a:rPr lang="ro" sz="1800" b="0" i="0" strike="noStrike" cap="none" spc="0" baseline="0">
                <a:solidFill>
                  <a:srgbClr val="000000"/>
                </a:solidFill>
                <a:effectLst/>
                <a:latin typeface="Helvetica"/>
                <a:ea typeface="Helvetica"/>
                <a:cs typeface="Helvetica"/>
              </a:rPr>
              <a:t>Cum vă veți petrece anii de pensie?</a:t>
            </a:r>
          </a:p>
        </p:txBody>
      </p:sp>
      <p:pic>
        <p:nvPicPr>
          <p:cNvPr id="7" name="Picture Placeholder 6" descr="A picture containing person, indoor, bed, room&#10;&#10;Description automatically generated">
            <a:extLst>
              <a:ext uri="{FF2B5EF4-FFF2-40B4-BE49-F238E27FC236}">
                <a16:creationId xmlns:a16="http://schemas.microsoft.com/office/drawing/2014/main" id="{445A1126-AA24-8343-8CBA-E18FF251D204}"/>
              </a:ext>
            </a:extLst>
          </p:cNvPr>
          <p:cNvPicPr>
            <a:picLocks noChangeAspect="1"/>
          </p:cNvPicPr>
          <p:nvPr/>
        </p:nvPicPr>
        <p:blipFill>
          <a:blip r:embed="rId3" cstate="print">
            <a:extLst>
              <a:ext uri="{28A0092B-C50C-407E-A947-70E740481C1C}">
                <a14:useLocalDpi xmlns:a14="http://schemas.microsoft.com/office/drawing/2010/main"/>
              </a:ext>
            </a:extLst>
          </a:blip>
          <a:srcRect l="8011" t="31627" r="13491" b="1053"/>
          <a:stretch>
            <a:fillRect/>
          </a:stretch>
        </p:blipFill>
        <p:spPr>
          <a:xfrm>
            <a:off x="7252479" y="1742972"/>
            <a:ext cx="3548990" cy="2029091"/>
          </a:xfrm>
          <a:prstGeom prst="rect">
            <a:avLst/>
          </a:prstGeom>
        </p:spPr>
      </p:pic>
      <p:pic>
        <p:nvPicPr>
          <p:cNvPr id="8" name="Picture 7" descr="A young child riding a wave on a surfboard in the ocean&#10;&#10;Description automatically generated">
            <a:extLst>
              <a:ext uri="{FF2B5EF4-FFF2-40B4-BE49-F238E27FC236}">
                <a16:creationId xmlns:a16="http://schemas.microsoft.com/office/drawing/2014/main" id="{D8BA4EC1-1060-7B48-BAB7-6FC6177D3D0C}"/>
              </a:ext>
            </a:extLst>
          </p:cNvPr>
          <p:cNvPicPr>
            <a:picLocks noChangeAspect="1"/>
          </p:cNvPicPr>
          <p:nvPr/>
        </p:nvPicPr>
        <p:blipFill>
          <a:blip r:embed="rId4" cstate="print">
            <a:extLst>
              <a:ext uri="{28A0092B-C50C-407E-A947-70E740481C1C}">
                <a14:useLocalDpi xmlns:a14="http://schemas.microsoft.com/office/drawing/2010/main"/>
              </a:ext>
            </a:extLst>
          </a:blip>
          <a:srcRect l="30771" t="34278" r="13784" b="18172"/>
          <a:stretch>
            <a:fillRect/>
          </a:stretch>
        </p:blipFill>
        <p:spPr>
          <a:xfrm>
            <a:off x="7255341" y="3976608"/>
            <a:ext cx="3606232" cy="2061818"/>
          </a:xfrm>
          <a:prstGeom prst="rect">
            <a:avLst/>
          </a:prstGeom>
        </p:spPr>
      </p:pic>
    </p:spTree>
    <p:extLst>
      <p:ext uri="{BB962C8B-B14F-4D97-AF65-F5344CB8AC3E}">
        <p14:creationId xmlns:p14="http://schemas.microsoft.com/office/powerpoint/2010/main" val="127717319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B1433E-DA65-5B4B-8B17-9A14C81A7C15}"/>
              </a:ext>
            </a:extLst>
          </p:cNvPr>
          <p:cNvSpPr>
            <a:spLocks noGrp="1"/>
          </p:cNvSpPr>
          <p:nvPr>
            <p:ph type="body" sz="quarter" idx="11"/>
          </p:nvPr>
        </p:nvSpPr>
        <p:spPr>
          <a:xfrm>
            <a:off x="777243" y="2812473"/>
            <a:ext cx="3837234" cy="3232572"/>
          </a:xfrm>
        </p:spPr>
        <p:txBody>
          <a:bodyPr/>
          <a:lstStyle/>
          <a:p>
            <a:pPr>
              <a:lnSpc>
                <a:spcPts val="2400"/>
              </a:lnSpc>
            </a:pPr>
            <a:r>
              <a:rPr lang="ro" sz="1800" b="0" i="0" strike="noStrike" cap="none" spc="0" baseline="0" dirty="0">
                <a:solidFill>
                  <a:srgbClr val="000000"/>
                </a:solidFill>
                <a:effectLst/>
                <a:latin typeface="Helvetica"/>
                <a:ea typeface="Helvetica"/>
                <a:cs typeface="Helvetica"/>
              </a:rPr>
              <a:t>Deoarece EIP protejează doar purtătorul acestuia și pentru că poate fi utilizat greșit sau deteriorat, acesta nu este total fiabil. </a:t>
            </a:r>
          </a:p>
          <a:p>
            <a:pPr>
              <a:lnSpc>
                <a:spcPts val="2400"/>
              </a:lnSpc>
            </a:pPr>
            <a:r>
              <a:rPr lang="ro" sz="1800" b="0" i="0" strike="noStrike" cap="none" spc="0" baseline="0" dirty="0">
                <a:solidFill>
                  <a:srgbClr val="000000"/>
                </a:solidFill>
                <a:effectLst/>
                <a:latin typeface="Helvetica"/>
                <a:ea typeface="Helvetica"/>
                <a:cs typeface="Helvetica"/>
              </a:rPr>
              <a:t>Lucrătorii ar trebui să poarte EIP numai atunci când li se indică acest lucru și </a:t>
            </a:r>
            <a:r>
              <a:rPr lang="ro" sz="1800" b="1" i="0" strike="noStrike" cap="none" spc="0" baseline="0" dirty="0">
                <a:solidFill>
                  <a:srgbClr val="000000"/>
                </a:solidFill>
                <a:effectLst/>
                <a:latin typeface="Helvetica"/>
                <a:ea typeface="Helvetica"/>
                <a:cs typeface="Helvetica"/>
              </a:rPr>
              <a:t>ca măsură de ultimă instanță atunci când celelalte măsuri de control nu sunt suficiente</a:t>
            </a:r>
            <a:r>
              <a:rPr lang="ro" sz="1800" b="0" i="0" strike="noStrike" cap="none" spc="0" baseline="0" dirty="0">
                <a:solidFill>
                  <a:srgbClr val="000000"/>
                </a:solidFill>
                <a:effectLst/>
                <a:latin typeface="Helvetica"/>
                <a:ea typeface="Helvetica"/>
                <a:cs typeface="Helvetica"/>
              </a:rPr>
              <a:t>.</a:t>
            </a:r>
          </a:p>
          <a:p>
            <a:pPr>
              <a:lnSpc>
                <a:spcPts val="2400"/>
              </a:lnSpc>
            </a:pPr>
            <a:endParaRPr lang="en-US" sz="1800" dirty="0"/>
          </a:p>
        </p:txBody>
      </p:sp>
      <p:pic>
        <p:nvPicPr>
          <p:cNvPr id="6" name="Picture 5">
            <a:extLst>
              <a:ext uri="{FF2B5EF4-FFF2-40B4-BE49-F238E27FC236}">
                <a16:creationId xmlns:a16="http://schemas.microsoft.com/office/drawing/2014/main" id="{BA0E203B-2CED-124D-9B7D-C72F5D6A355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14477" y="1565594"/>
            <a:ext cx="7517264" cy="4495324"/>
          </a:xfrm>
          <a:prstGeom prst="rect">
            <a:avLst/>
          </a:prstGeom>
        </p:spPr>
      </p:pic>
      <p:sp>
        <p:nvSpPr>
          <p:cNvPr id="2" name="Text Placeholder 1">
            <a:extLst>
              <a:ext uri="{FF2B5EF4-FFF2-40B4-BE49-F238E27FC236}">
                <a16:creationId xmlns:a16="http://schemas.microsoft.com/office/drawing/2014/main" id="{CFB13880-BA6F-604C-8EED-C325D46C2DE9}"/>
              </a:ext>
            </a:extLst>
          </p:cNvPr>
          <p:cNvSpPr>
            <a:spLocks noGrp="1"/>
          </p:cNvSpPr>
          <p:nvPr>
            <p:ph type="body" sz="quarter" idx="10"/>
          </p:nvPr>
        </p:nvSpPr>
        <p:spPr>
          <a:xfrm>
            <a:off x="777244" y="1640901"/>
            <a:ext cx="4833847" cy="850900"/>
          </a:xfrm>
        </p:spPr>
        <p:txBody>
          <a:bodyPr/>
          <a:lstStyle/>
          <a:p>
            <a:pPr>
              <a:lnSpc>
                <a:spcPct val="100000"/>
              </a:lnSpc>
            </a:pPr>
            <a:r>
              <a:rPr lang="ro" sz="2800" b="1" i="0" strike="noStrike" cap="none" spc="0" baseline="0">
                <a:solidFill>
                  <a:srgbClr val="F6A317"/>
                </a:solidFill>
                <a:effectLst/>
                <a:latin typeface="Helvetica"/>
                <a:ea typeface="Helvetica"/>
                <a:cs typeface="Helvetica"/>
              </a:rPr>
              <a:t>IERARHIA CONTROLULUI RISCURILOR</a:t>
            </a:r>
          </a:p>
        </p:txBody>
      </p:sp>
    </p:spTree>
    <p:extLst>
      <p:ext uri="{BB962C8B-B14F-4D97-AF65-F5344CB8AC3E}">
        <p14:creationId xmlns:p14="http://schemas.microsoft.com/office/powerpoint/2010/main" val="1516397515"/>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17.10.31"/>
  <p:tag name="AS_TITLE" val="Aspose.Slides for Java"/>
  <p:tag name="AS_VERSION" val="17.10"/>
</p:tagLst>
</file>

<file path=ppt/tags/tag10.xml><?xml version="1.0" encoding="utf-8"?>
<p:tagLst xmlns:a="http://schemas.openxmlformats.org/drawingml/2006/main" xmlns:r="http://schemas.openxmlformats.org/officeDocument/2006/relationships" xmlns:p="http://schemas.openxmlformats.org/presentationml/2006/main">
  <p:tag name="AS_UNIQUEID" val="16"/>
</p:tagLst>
</file>

<file path=ppt/tags/tag11.xml><?xml version="1.0" encoding="utf-8"?>
<p:tagLst xmlns:a="http://schemas.openxmlformats.org/drawingml/2006/main" xmlns:r="http://schemas.openxmlformats.org/officeDocument/2006/relationships" xmlns:p="http://schemas.openxmlformats.org/presentationml/2006/main">
  <p:tag name="AS_UNIQUEID" val="17"/>
</p:tagLst>
</file>

<file path=ppt/tags/tag12.xml><?xml version="1.0" encoding="utf-8"?>
<p:tagLst xmlns:a="http://schemas.openxmlformats.org/drawingml/2006/main" xmlns:r="http://schemas.openxmlformats.org/officeDocument/2006/relationships" xmlns:p="http://schemas.openxmlformats.org/presentationml/2006/main">
  <p:tag name="AS_UNIQUEID" val="18"/>
</p:tagLst>
</file>

<file path=ppt/tags/tag13.xml><?xml version="1.0" encoding="utf-8"?>
<p:tagLst xmlns:a="http://schemas.openxmlformats.org/drawingml/2006/main" xmlns:r="http://schemas.openxmlformats.org/officeDocument/2006/relationships" xmlns:p="http://schemas.openxmlformats.org/presentationml/2006/main">
  <p:tag name="AS_UNIQUEID" val="12"/>
</p:tagLst>
</file>

<file path=ppt/tags/tag14.xml><?xml version="1.0" encoding="utf-8"?>
<p:tagLst xmlns:a="http://schemas.openxmlformats.org/drawingml/2006/main" xmlns:r="http://schemas.openxmlformats.org/officeDocument/2006/relationships" xmlns:p="http://schemas.openxmlformats.org/presentationml/2006/main">
  <p:tag name="AS_UNIQUEID" val="13"/>
</p:tagLst>
</file>

<file path=ppt/tags/tag15.xml><?xml version="1.0" encoding="utf-8"?>
<p:tagLst xmlns:a="http://schemas.openxmlformats.org/drawingml/2006/main" xmlns:r="http://schemas.openxmlformats.org/officeDocument/2006/relationships" xmlns:p="http://schemas.openxmlformats.org/presentationml/2006/main">
  <p:tag name="AS_UNIQUEID" val="14"/>
</p:tagLst>
</file>

<file path=ppt/tags/tag16.xml><?xml version="1.0" encoding="utf-8"?>
<p:tagLst xmlns:a="http://schemas.openxmlformats.org/drawingml/2006/main" xmlns:r="http://schemas.openxmlformats.org/officeDocument/2006/relationships" xmlns:p="http://schemas.openxmlformats.org/presentationml/2006/main">
  <p:tag name="AS_UNIQUEID" val="24"/>
</p:tagLst>
</file>

<file path=ppt/tags/tag17.xml><?xml version="1.0" encoding="utf-8"?>
<p:tagLst xmlns:a="http://schemas.openxmlformats.org/drawingml/2006/main" xmlns:r="http://schemas.openxmlformats.org/officeDocument/2006/relationships" xmlns:p="http://schemas.openxmlformats.org/presentationml/2006/main">
  <p:tag name="AS_UNIQUEID" val="25"/>
</p:tagLst>
</file>

<file path=ppt/tags/tag18.xml><?xml version="1.0" encoding="utf-8"?>
<p:tagLst xmlns:a="http://schemas.openxmlformats.org/drawingml/2006/main" xmlns:r="http://schemas.openxmlformats.org/officeDocument/2006/relationships" xmlns:p="http://schemas.openxmlformats.org/presentationml/2006/main">
  <p:tag name="AS_UNIQUEID" val="26"/>
</p:tagLst>
</file>

<file path=ppt/tags/tag19.xml><?xml version="1.0" encoding="utf-8"?>
<p:tagLst xmlns:a="http://schemas.openxmlformats.org/drawingml/2006/main" xmlns:r="http://schemas.openxmlformats.org/officeDocument/2006/relationships" xmlns:p="http://schemas.openxmlformats.org/presentationml/2006/main">
  <p:tag name="AS_UNIQUEID" val="20"/>
</p:tagLst>
</file>

<file path=ppt/tags/tag2.xml><?xml version="1.0" encoding="utf-8"?>
<p:tagLst xmlns:a="http://schemas.openxmlformats.org/drawingml/2006/main" xmlns:r="http://schemas.openxmlformats.org/officeDocument/2006/relationships" xmlns:p="http://schemas.openxmlformats.org/presentationml/2006/main">
  <p:tag name="AS_UNIQUEID" val="2"/>
</p:tagLst>
</file>

<file path=ppt/tags/tag20.xml><?xml version="1.0" encoding="utf-8"?>
<p:tagLst xmlns:a="http://schemas.openxmlformats.org/drawingml/2006/main" xmlns:r="http://schemas.openxmlformats.org/officeDocument/2006/relationships" xmlns:p="http://schemas.openxmlformats.org/presentationml/2006/main">
  <p:tag name="AS_UNIQUEID" val="21"/>
</p:tagLst>
</file>

<file path=ppt/tags/tag21.xml><?xml version="1.0" encoding="utf-8"?>
<p:tagLst xmlns:a="http://schemas.openxmlformats.org/drawingml/2006/main" xmlns:r="http://schemas.openxmlformats.org/officeDocument/2006/relationships" xmlns:p="http://schemas.openxmlformats.org/presentationml/2006/main">
  <p:tag name="AS_UNIQUEID" val="22"/>
</p:tagLst>
</file>

<file path=ppt/tags/tag22.xml><?xml version="1.0" encoding="utf-8"?>
<p:tagLst xmlns:a="http://schemas.openxmlformats.org/drawingml/2006/main" xmlns:r="http://schemas.openxmlformats.org/officeDocument/2006/relationships" xmlns:p="http://schemas.openxmlformats.org/presentationml/2006/main">
  <p:tag name="AS_UNIQUEID" val="32"/>
</p:tagLst>
</file>

<file path=ppt/tags/tag23.xml><?xml version="1.0" encoding="utf-8"?>
<p:tagLst xmlns:a="http://schemas.openxmlformats.org/drawingml/2006/main" xmlns:r="http://schemas.openxmlformats.org/officeDocument/2006/relationships" xmlns:p="http://schemas.openxmlformats.org/presentationml/2006/main">
  <p:tag name="AS_UNIQUEID" val="33"/>
</p:tagLst>
</file>

<file path=ppt/tags/tag24.xml><?xml version="1.0" encoding="utf-8"?>
<p:tagLst xmlns:a="http://schemas.openxmlformats.org/drawingml/2006/main" xmlns:r="http://schemas.openxmlformats.org/officeDocument/2006/relationships" xmlns:p="http://schemas.openxmlformats.org/presentationml/2006/main">
  <p:tag name="AS_UNIQUEID" val="34"/>
</p:tagLst>
</file>

<file path=ppt/tags/tag25.xml><?xml version="1.0" encoding="utf-8"?>
<p:tagLst xmlns:a="http://schemas.openxmlformats.org/drawingml/2006/main" xmlns:r="http://schemas.openxmlformats.org/officeDocument/2006/relationships" xmlns:p="http://schemas.openxmlformats.org/presentationml/2006/main">
  <p:tag name="AS_UNIQUEID" val="35"/>
</p:tagLst>
</file>

<file path=ppt/tags/tag26.xml><?xml version="1.0" encoding="utf-8"?>
<p:tagLst xmlns:a="http://schemas.openxmlformats.org/drawingml/2006/main" xmlns:r="http://schemas.openxmlformats.org/officeDocument/2006/relationships" xmlns:p="http://schemas.openxmlformats.org/presentationml/2006/main">
  <p:tag name="AS_UNIQUEID" val="28"/>
</p:tagLst>
</file>

<file path=ppt/tags/tag27.xml><?xml version="1.0" encoding="utf-8"?>
<p:tagLst xmlns:a="http://schemas.openxmlformats.org/drawingml/2006/main" xmlns:r="http://schemas.openxmlformats.org/officeDocument/2006/relationships" xmlns:p="http://schemas.openxmlformats.org/presentationml/2006/main">
  <p:tag name="AS_UNIQUEID" val="29"/>
</p:tagLst>
</file>

<file path=ppt/tags/tag28.xml><?xml version="1.0" encoding="utf-8"?>
<p:tagLst xmlns:a="http://schemas.openxmlformats.org/drawingml/2006/main" xmlns:r="http://schemas.openxmlformats.org/officeDocument/2006/relationships" xmlns:p="http://schemas.openxmlformats.org/presentationml/2006/main">
  <p:tag name="AS_UNIQUEID" val="30"/>
</p:tagLst>
</file>

<file path=ppt/tags/tag3.xml><?xml version="1.0" encoding="utf-8"?>
<p:tagLst xmlns:a="http://schemas.openxmlformats.org/drawingml/2006/main" xmlns:r="http://schemas.openxmlformats.org/officeDocument/2006/relationships" xmlns:p="http://schemas.openxmlformats.org/presentationml/2006/main">
  <p:tag name="AS_UNIQUEID" val="3"/>
</p:tagLst>
</file>

<file path=ppt/tags/tag4.xml><?xml version="1.0" encoding="utf-8"?>
<p:tagLst xmlns:a="http://schemas.openxmlformats.org/drawingml/2006/main" xmlns:r="http://schemas.openxmlformats.org/officeDocument/2006/relationships" xmlns:p="http://schemas.openxmlformats.org/presentationml/2006/main">
  <p:tag name="AS_UNIQUEID" val="0"/>
</p:tagLst>
</file>

<file path=ppt/tags/tag5.xml><?xml version="1.0" encoding="utf-8"?>
<p:tagLst xmlns:a="http://schemas.openxmlformats.org/drawingml/2006/main" xmlns:r="http://schemas.openxmlformats.org/officeDocument/2006/relationships" xmlns:p="http://schemas.openxmlformats.org/presentationml/2006/main">
  <p:tag name="AS_UNIQUEID" val="9"/>
</p:tagLst>
</file>

<file path=ppt/tags/tag6.xml><?xml version="1.0" encoding="utf-8"?>
<p:tagLst xmlns:a="http://schemas.openxmlformats.org/drawingml/2006/main" xmlns:r="http://schemas.openxmlformats.org/officeDocument/2006/relationships" xmlns:p="http://schemas.openxmlformats.org/presentationml/2006/main">
  <p:tag name="AS_UNIQUEID" val="10"/>
</p:tagLst>
</file>

<file path=ppt/tags/tag7.xml><?xml version="1.0" encoding="utf-8"?>
<p:tagLst xmlns:a="http://schemas.openxmlformats.org/drawingml/2006/main" xmlns:r="http://schemas.openxmlformats.org/officeDocument/2006/relationships" xmlns:p="http://schemas.openxmlformats.org/presentationml/2006/main">
  <p:tag name="AS_UNIQUEID" val="5"/>
</p:tagLst>
</file>

<file path=ppt/tags/tag8.xml><?xml version="1.0" encoding="utf-8"?>
<p:tagLst xmlns:a="http://schemas.openxmlformats.org/drawingml/2006/main" xmlns:r="http://schemas.openxmlformats.org/officeDocument/2006/relationships" xmlns:p="http://schemas.openxmlformats.org/presentationml/2006/main">
  <p:tag name="AS_UNIQUEID" val="6"/>
</p:tagLst>
</file>

<file path=ppt/tags/tag9.xml><?xml version="1.0" encoding="utf-8"?>
<p:tagLst xmlns:a="http://schemas.openxmlformats.org/drawingml/2006/main" xmlns:r="http://schemas.openxmlformats.org/officeDocument/2006/relationships" xmlns:p="http://schemas.openxmlformats.org/presentationml/2006/main">
  <p:tag name="AS_UNIQUEID" val="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8ecf516-e360-4672-81b9-68723bedb71f" xsi:nil="true"/>
    <lcf76f155ced4ddcb4097134ff3c332f xmlns="6d9d7403-2d8c-4818-ae25-2c5629bc7330">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E8D432CE7244B409A76C38E51B114B2" ma:contentTypeVersion="22" ma:contentTypeDescription="Create a new document." ma:contentTypeScope="" ma:versionID="3b65d00cb17ade1f87e587b146520326">
  <xsd:schema xmlns:xsd="http://www.w3.org/2001/XMLSchema" xmlns:xs="http://www.w3.org/2001/XMLSchema" xmlns:p="http://schemas.microsoft.com/office/2006/metadata/properties" xmlns:ns2="6d9d7403-2d8c-4818-ae25-2c5629bc7330" xmlns:ns3="d8ecf516-e360-4672-81b9-68723bedb71f" targetNamespace="http://schemas.microsoft.com/office/2006/metadata/properties" ma:root="true" ma:fieldsID="5c659a0f85073eddfcef942c3a4ea0a4" ns2:_="" ns3:_="">
    <xsd:import namespace="6d9d7403-2d8c-4818-ae25-2c5629bc7330"/>
    <xsd:import namespace="d8ecf516-e360-4672-81b9-68723bedb71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9d7403-2d8c-4818-ae25-2c5629bc73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7db71fa-6225-4e5d-8d04-885ce7d924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ecf516-e360-4672-81b9-68723bedb71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f5be016-a4e9-4ae4-99b5-de5d8d170bf1}" ma:internalName="TaxCatchAll" ma:showField="CatchAllData" ma:web="d8ecf516-e360-4672-81b9-68723bedb7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D545FEE-AD81-4023-B6AC-5CAEA335ED97}">
  <ds:schemaRefs>
    <ds:schemaRef ds:uri="6d9d7403-2d8c-4818-ae25-2c5629bc7330"/>
    <ds:schemaRef ds:uri="http://schemas.microsoft.com/office/2006/documentManagement/types"/>
    <ds:schemaRef ds:uri="http://purl.org/dc/elements/1.1/"/>
    <ds:schemaRef ds:uri="http://schemas.openxmlformats.org/package/2006/metadata/core-properties"/>
    <ds:schemaRef ds:uri="http://www.w3.org/XML/1998/namespace"/>
    <ds:schemaRef ds:uri="d8ecf516-e360-4672-81b9-68723bedb71f"/>
    <ds:schemaRef ds:uri="http://purl.org/dc/terms/"/>
    <ds:schemaRef ds:uri="http://schemas.microsoft.com/office/2006/metadata/properties"/>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93705EDD-DD0D-42D2-A551-1F86C6B90F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9d7403-2d8c-4818-ae25-2c5629bc7330"/>
    <ds:schemaRef ds:uri="d8ecf516-e360-4672-81b9-68723bedb7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E9D9CC3-1A92-450F-A475-EF23AF4BCF4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49</TotalTime>
  <Words>1779</Words>
  <Application>Microsoft Macintosh PowerPoint</Application>
  <PresentationFormat>Widescreen</PresentationFormat>
  <Paragraphs>144</Paragraphs>
  <Slides>19</Slides>
  <Notes>18</Notes>
  <HiddenSlides>1</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.Apple Color Emoji UI</vt:lpstr>
      <vt:lpstr>Arial</vt:lpstr>
      <vt:lpstr>Calibri</vt:lpstr>
      <vt:lpstr>Futura Medium</vt:lpstr>
      <vt:lpstr>Helvetica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 Ferguson</dc:creator>
  <cp:lastModifiedBy>Carlo Arboit</cp:lastModifiedBy>
  <cp:revision>45</cp:revision>
  <dcterms:created xsi:type="dcterms:W3CDTF">2020-01-29T17:43:15Z</dcterms:created>
  <dcterms:modified xsi:type="dcterms:W3CDTF">2024-11-13T12:02:32Z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0x010100BE8D432CE7244B409A76C38E51B114B2</vt:lpwstr>
  </property>
</Properties>
</file>