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7" r:id="rId9"/>
    <p:sldId id="281" r:id="rId10"/>
    <p:sldId id="261" r:id="rId11"/>
    <p:sldId id="260" r:id="rId12"/>
    <p:sldId id="280" r:id="rId13"/>
    <p:sldId id="268" r:id="rId14"/>
    <p:sldId id="279"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F5DC1-1193-0C46-B250-A1ADEA3AB979}" v="1" dt="2020-12-09T20:37:57.938"/>
    <p1510:client id="{988C03BA-E9D6-4A06-A242-2E2791AF7CFA}" v="11" dt="2022-10-05T17:19:25.702"/>
    <p1510:client id="{CB05178D-D6C6-4C6C-BB0A-F6D9103E4423}" v="2" dt="2022-10-05T17:24:38.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88844"/>
  </p:normalViewPr>
  <p:slideViewPr>
    <p:cSldViewPr snapToGrid="0" snapToObjects="1">
      <p:cViewPr varScale="1">
        <p:scale>
          <a:sx n="109" d="100"/>
          <a:sy n="109" d="100"/>
        </p:scale>
        <p:origin x="1144"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dirty="0"/>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3250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dirty="0"/>
          </a:p>
        </p:txBody>
      </p:sp>
    </p:spTree>
    <p:extLst>
      <p:ext uri="{BB962C8B-B14F-4D97-AF65-F5344CB8AC3E}">
        <p14:creationId xmlns:p14="http://schemas.microsoft.com/office/powerpoint/2010/main" val="284709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Nadmierne narażenie na respirabilną krzemionkę krystaliczną (RKK) może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długiej perspektywie prowadzić do poważnych problemów zdrowotnych pracowników. Z tego powodu ważne jest, by wszyscy pracownicy znali dobre praktyki, które ograniczają lub eliminują narażenie na pył krzemionki.</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Na przykład, przy procesach</a:t>
            </a:r>
            <a:r>
              <a:rPr lang="en-IN" sz="1200" b="0" i="0" strike="noStrike" cap="none" spc="0" baseline="0" dirty="0">
                <a:solidFill>
                  <a:srgbClr val="000000"/>
                </a:solidFill>
                <a:effectLst/>
                <a:latin typeface="+mn-lt"/>
                <a:ea typeface="Calibri"/>
                <a:cs typeface="Calibri"/>
              </a:rPr>
              <a:t> o </a:t>
            </a:r>
            <a:r>
              <a:rPr lang="pl" sz="1200" b="0" i="0" strike="noStrike" cap="none" spc="0" baseline="0" dirty="0">
                <a:solidFill>
                  <a:srgbClr val="000000"/>
                </a:solidFill>
                <a:effectLst/>
                <a:latin typeface="+mn-lt"/>
                <a:ea typeface="Calibri"/>
                <a:cs typeface="Calibri"/>
              </a:rPr>
              <a:t>wysokim zużyciu energii przeprowadzanych na materiałach zawierających krzemionkę krystaliczną należy stosować urządzenia wyposażone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system odpylania/wodny. (Zob. zdjęcie powyżej.)</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65636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1521AF0-1C3C-9B42-BAF5-EBAA6AC12E16}"/>
              </a:ext>
            </a:extLst>
          </p:cNvPr>
          <p:cNvSpPr txBox="1"/>
          <p:nvPr userDrawn="1"/>
        </p:nvSpPr>
        <p:spPr>
          <a:xfrm>
            <a:off x="7508383" y="429114"/>
            <a:ext cx="4308968"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l" sz="1400" b="1" i="0" strike="noStrike" cap="none" spc="0" baseline="0" dirty="0">
                <a:solidFill>
                  <a:srgbClr val="F6A317"/>
                </a:solidFill>
                <a:effectLst/>
                <a:latin typeface="Helvetica"/>
                <a:ea typeface="Helvetica"/>
                <a:cs typeface="Helvetica"/>
              </a:rPr>
              <a:t>DOBRE PRAKTYKI DOTYCZĄCE </a:t>
            </a:r>
            <a:br>
              <a:rPr lang="en-IN" sz="1400" b="1" i="0" strike="noStrike" cap="none" spc="0" baseline="0" dirty="0">
                <a:solidFill>
                  <a:srgbClr val="F6A317"/>
                </a:solidFill>
                <a:effectLst/>
                <a:latin typeface="Helvetica"/>
                <a:ea typeface="Helvetica"/>
                <a:cs typeface="Helvetica"/>
              </a:rPr>
            </a:br>
            <a:r>
              <a:rPr lang="pl" sz="1400" b="1" i="0" strike="noStrike" cap="none" spc="0" baseline="0" dirty="0">
                <a:solidFill>
                  <a:srgbClr val="F6A317"/>
                </a:solidFill>
                <a:effectLst/>
                <a:latin typeface="Helvetica"/>
                <a:ea typeface="Helvetica"/>
                <a:cs typeface="Helvetica"/>
              </a:rPr>
              <a:t>PRACY Z MATERIAŁAMI ZAWIERAJĄCYMI KRZEMIONKĘ KRYSTALICZNĄ – SZKOLENIE</a:t>
            </a:r>
          </a:p>
        </p:txBody>
      </p:sp>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pl" sz="1000" b="0" i="0" strike="noStrike" cap="none" spc="0" baseline="0">
                <a:solidFill>
                  <a:srgbClr val="000000"/>
                </a:solidFill>
                <a:effectLst/>
                <a:latin typeface="Helvetica"/>
                <a:ea typeface="Helvetica"/>
                <a:cs typeface="Helvetica"/>
              </a:rPr>
              <a:t>Niniejszy pakiet szkoleniowy stanowi część Przewodnika dobrych praktyk NEPSI, który znaleźć można na stronie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51E51A5-48D1-3541-A394-ED11EF33B05A}"/>
              </a:ext>
            </a:extLst>
          </p:cNvPr>
          <p:cNvPicPr>
            <a:picLocks noChangeAspect="1"/>
          </p:cNvPicPr>
          <p:nvPr userDrawn="1"/>
        </p:nvPicPr>
        <p:blipFill>
          <a:blip r:embed="rId10"/>
          <a:stretch>
            <a:fillRect/>
          </a:stretch>
        </p:blipFill>
        <p:spPr>
          <a:xfrm>
            <a:off x="406346" y="366936"/>
            <a:ext cx="1000588" cy="630000"/>
          </a:xfrm>
          <a:prstGeom prst="rect">
            <a:avLst/>
          </a:prstGeom>
        </p:spPr>
      </p:pic>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683387"/>
            <a:ext cx="7856239" cy="1592826"/>
          </a:xfrm>
        </p:spPr>
        <p:txBody>
          <a:bodyPr anchor="t"/>
          <a:lstStyle/>
          <a:p>
            <a:pPr>
              <a:lnSpc>
                <a:spcPct val="100000"/>
              </a:lnSpc>
            </a:pPr>
            <a:r>
              <a:rPr lang="pl" sz="2800" b="1" i="0" strike="noStrike" cap="none" spc="0" baseline="0" dirty="0">
                <a:solidFill>
                  <a:srgbClr val="FFFFFF"/>
                </a:solidFill>
                <a:effectLst/>
                <a:latin typeface="Helvetica"/>
                <a:ea typeface="Helvetica"/>
                <a:cs typeface="Helvetica"/>
              </a:rPr>
              <a:t>DOBRE PRAKTYKI DOTYCZĄCE </a:t>
            </a:r>
            <a:br>
              <a:rPr lang="en-IN" sz="2800" b="1" i="0" strike="noStrike" cap="none" spc="0" baseline="0" dirty="0">
                <a:solidFill>
                  <a:srgbClr val="FFFFFF"/>
                </a:solidFill>
                <a:effectLst/>
                <a:latin typeface="Helvetica"/>
                <a:ea typeface="Helvetica"/>
                <a:cs typeface="Helvetica"/>
              </a:rPr>
            </a:br>
            <a:r>
              <a:rPr lang="pl" sz="2800" b="1" i="0" strike="noStrike" cap="none" spc="0" baseline="0" dirty="0">
                <a:solidFill>
                  <a:srgbClr val="FFFFFF"/>
                </a:solidFill>
                <a:effectLst/>
                <a:latin typeface="Helvetica"/>
                <a:ea typeface="Helvetica"/>
                <a:cs typeface="Helvetica"/>
              </a:rPr>
              <a:t>PRACY Z MATERIAŁAMI ZAWIERAJĄCYMI KRZEMIONKĘ KRYSTALICZNĄ – SZKOLENIE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276213"/>
            <a:ext cx="7534275" cy="850900"/>
          </a:xfrm>
        </p:spPr>
        <p:txBody>
          <a:bodyPr/>
          <a:lstStyle/>
          <a:p>
            <a:endParaRPr lang="en-US" dirty="0"/>
          </a:p>
        </p:txBody>
      </p:sp>
      <p:sp>
        <p:nvSpPr>
          <p:cNvPr id="2" name="Rectangle 1">
            <a:extLst>
              <a:ext uri="{FF2B5EF4-FFF2-40B4-BE49-F238E27FC236}">
                <a16:creationId xmlns:a16="http://schemas.microsoft.com/office/drawing/2014/main" id="{2277DBB3-EF70-E14E-B8FC-73E766794D0D}"/>
              </a:ext>
            </a:extLst>
          </p:cNvPr>
          <p:cNvSpPr/>
          <p:nvPr/>
        </p:nvSpPr>
        <p:spPr>
          <a:xfrm>
            <a:off x="5011387" y="154379"/>
            <a:ext cx="6757060" cy="9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8130782"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CO NALEŻY, A CZEGO NIE NALEŻY ROBIĆ, ABY PRZESTRZEGAĆ DOBRYCH PRAKTYK</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769546"/>
            <a:ext cx="10955577" cy="3230407"/>
          </a:xfrm>
        </p:spPr>
        <p:txBody>
          <a:bodyPr lIns="91440" tIns="45720" rIns="91440" bIns="45720" anchor="t"/>
          <a:lstStyle/>
          <a:p>
            <a:pPr>
              <a:lnSpc>
                <a:spcPts val="2200"/>
              </a:lnSpc>
              <a:spcBef>
                <a:spcPts val="600"/>
              </a:spcBef>
            </a:pPr>
            <a:r>
              <a:rPr lang="pl" b="1" i="0" strike="noStrike" cap="none" spc="0" baseline="0" dirty="0">
                <a:solidFill>
                  <a:srgbClr val="000000"/>
                </a:solidFill>
                <a:effectLst/>
                <a:latin typeface="Helvetica"/>
                <a:ea typeface="Helvetica"/>
                <a:cs typeface="Helvetica"/>
              </a:rPr>
              <a:t>NALEŻY</a:t>
            </a:r>
          </a:p>
          <a:p>
            <a:pPr marL="285750" indent="-285750">
              <a:lnSpc>
                <a:spcPts val="2200"/>
              </a:lnSpc>
              <a:spcBef>
                <a:spcPts val="600"/>
              </a:spcBef>
              <a:buSzPct val="85000"/>
              <a:buFont typeface=".Apple Color Emoji UI"/>
              <a:buChar char="✅"/>
            </a:pPr>
            <a:r>
              <a:rPr lang="pl" b="0" i="0" strike="noStrike" cap="none" spc="0" baseline="0" dirty="0">
                <a:solidFill>
                  <a:srgbClr val="000000"/>
                </a:solidFill>
                <a:effectLst/>
                <a:latin typeface="Helvetica"/>
                <a:ea typeface="Helvetica"/>
                <a:cs typeface="Helvetica"/>
              </a:rPr>
              <a:t>Zezwalać na dostęp do miejsc pracy/obszarów występowania pyłu wyłącznie pracownikom</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upoważnionemu personelowi</a:t>
            </a:r>
          </a:p>
          <a:p>
            <a:pPr marL="285750" indent="-285750">
              <a:lnSpc>
                <a:spcPts val="2200"/>
              </a:lnSpc>
              <a:spcBef>
                <a:spcPts val="600"/>
              </a:spcBef>
              <a:buSzPct val="85000"/>
              <a:buFont typeface=".Apple Color Emoji UI"/>
              <a:buChar char="✅"/>
            </a:pPr>
            <a:r>
              <a:rPr lang="pl" b="0" i="0" strike="noStrike" cap="none" spc="0" baseline="0" dirty="0">
                <a:solidFill>
                  <a:srgbClr val="000000"/>
                </a:solidFill>
                <a:effectLst/>
                <a:latin typeface="Helvetica"/>
                <a:ea typeface="Helvetica"/>
                <a:cs typeface="Helvetica"/>
              </a:rPr>
              <a:t>Używać systemów wentylacyjnych lub wodnych do ograniczania ilości pyłu zawieszonego</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powietrzu</a:t>
            </a:r>
          </a:p>
          <a:p>
            <a:pPr marL="285750" indent="-285750">
              <a:lnSpc>
                <a:spcPts val="2200"/>
              </a:lnSpc>
              <a:spcBef>
                <a:spcPts val="600"/>
              </a:spcBef>
              <a:buSzPct val="85000"/>
              <a:buFont typeface=".Apple Color Emoji UI"/>
              <a:buChar char="✅"/>
            </a:pPr>
            <a:r>
              <a:rPr lang="pl" b="0" i="0" strike="noStrike" cap="none" spc="0" baseline="0" dirty="0">
                <a:solidFill>
                  <a:srgbClr val="000000"/>
                </a:solidFill>
                <a:effectLst/>
                <a:latin typeface="Helvetica"/>
                <a:ea typeface="Helvetica"/>
                <a:cs typeface="Helvetica"/>
              </a:rPr>
              <a:t>Jeśli to możliwe, wykonywać prace na zewnątrz</a:t>
            </a:r>
          </a:p>
          <a:p>
            <a:pPr marL="285750" indent="-285750">
              <a:lnSpc>
                <a:spcPts val="2200"/>
              </a:lnSpc>
              <a:spcBef>
                <a:spcPts val="600"/>
              </a:spcBef>
              <a:buSzPct val="85000"/>
              <a:buFont typeface=".Apple Color Emoji UI"/>
              <a:buChar char="✅"/>
            </a:pPr>
            <a:r>
              <a:rPr lang="pl" b="0" i="0" strike="noStrike" cap="none" spc="0" baseline="0" dirty="0">
                <a:solidFill>
                  <a:srgbClr val="000000"/>
                </a:solidFill>
                <a:effectLst/>
                <a:latin typeface="Helvetica"/>
                <a:ea typeface="Helvetica"/>
                <a:cs typeface="Helvetica"/>
              </a:rPr>
              <a:t>Używać odkurzacza lub metod czyszczenia na mokro</a:t>
            </a:r>
          </a:p>
          <a:p>
            <a:pPr marL="285750" indent="-285750">
              <a:lnSpc>
                <a:spcPts val="2200"/>
              </a:lnSpc>
              <a:spcBef>
                <a:spcPts val="600"/>
              </a:spcBef>
              <a:buSzPct val="85000"/>
              <a:buFont typeface=".Apple Color Emoji UI"/>
              <a:buChar char="✅"/>
            </a:pPr>
            <a:r>
              <a:rPr lang="pl" b="0" i="0" strike="noStrike" cap="none" spc="0" baseline="0" dirty="0">
                <a:solidFill>
                  <a:srgbClr val="000000"/>
                </a:solidFill>
                <a:effectLst/>
                <a:latin typeface="Helvetica"/>
                <a:ea typeface="Helvetica"/>
                <a:cs typeface="Helvetica"/>
              </a:rPr>
              <a:t>Planować</a:t>
            </a:r>
            <a:r>
              <a:rPr lang="en-IN" b="0" i="0" strike="noStrike" cap="none" spc="0" baseline="0" dirty="0">
                <a:solidFill>
                  <a:srgbClr val="000000"/>
                </a:solidFill>
                <a:effectLst/>
                <a:latin typeface="Helvetica"/>
                <a:ea typeface="Helvetica"/>
                <a:cs typeface="Helvetica"/>
              </a:rPr>
              <a:t> z </a:t>
            </a:r>
            <a:r>
              <a:rPr lang="pl" b="0" i="0" strike="noStrike" cap="none" spc="0" baseline="0" dirty="0">
                <a:solidFill>
                  <a:srgbClr val="000000"/>
                </a:solidFill>
                <a:effectLst/>
                <a:latin typeface="Helvetica"/>
                <a:ea typeface="Helvetica"/>
                <a:cs typeface="Helvetica"/>
              </a:rPr>
              <a:t>wyprzedzeniem, aby zapewnić bezpieczeństwo</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miejscach pracy</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sprawne działanie sprzętu</a:t>
            </a:r>
          </a:p>
          <a:p>
            <a:pPr marL="285750" indent="-285750">
              <a:lnSpc>
                <a:spcPts val="2200"/>
              </a:lnSpc>
              <a:spcBef>
                <a:spcPts val="600"/>
              </a:spcBef>
              <a:buSzPct val="85000"/>
              <a:buFont typeface=".Apple Color Emoji UI"/>
              <a:buChar char="✅"/>
            </a:pPr>
            <a:r>
              <a:rPr lang="pl" b="0" i="0" strike="noStrike" cap="none" spc="0" baseline="0" dirty="0">
                <a:solidFill>
                  <a:srgbClr val="000000"/>
                </a:solidFill>
                <a:effectLst/>
                <a:latin typeface="Helvetica"/>
                <a:ea typeface="Helvetica"/>
                <a:cs typeface="Helvetica"/>
              </a:rPr>
              <a:t>Zgłaszać usterki</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posiadać plan szybkiego</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bezpiecznego ich usuwania</a:t>
            </a:r>
          </a:p>
          <a:p>
            <a:pPr marL="285750" indent="-285750">
              <a:lnSpc>
                <a:spcPts val="2200"/>
              </a:lnSpc>
              <a:spcBef>
                <a:spcPts val="600"/>
              </a:spcBef>
              <a:buSzPct val="85000"/>
              <a:buFont typeface=".Apple Color Emoji UI"/>
              <a:buChar char="✅"/>
            </a:pPr>
            <a:r>
              <a:rPr lang="pl" b="0" i="0" strike="noStrike" cap="none" spc="0" baseline="0" dirty="0">
                <a:solidFill>
                  <a:srgbClr val="000000"/>
                </a:solidFill>
                <a:effectLst/>
                <a:latin typeface="Helvetica"/>
                <a:ea typeface="Helvetica"/>
                <a:cs typeface="Helvetica"/>
              </a:rPr>
              <a:t>Nosić ŚOI przez czas trwania zadania. Upewniać się, że maska jest dobrze dopasowana</a:t>
            </a:r>
            <a:r>
              <a:rPr lang="pl" dirty="0">
                <a:solidFill>
                  <a:srgbClr val="000000"/>
                </a:solidFill>
                <a:latin typeface="Helvetica"/>
                <a:ea typeface="Helvetica"/>
                <a:cs typeface="Helvetica"/>
              </a:rPr>
              <a:t>.</a:t>
            </a:r>
            <a:endParaRPr lang="pl" b="0" i="0" strike="noStrike" cap="none" spc="0" baseline="0" dirty="0">
              <a:solidFill>
                <a:srgbClr val="000000"/>
              </a:solidFill>
              <a:effectLst/>
              <a:latin typeface="Helvetica"/>
              <a:ea typeface="Helvetica"/>
              <a:cs typeface="Helvetica"/>
            </a:endParaRPr>
          </a:p>
          <a:p>
            <a:pPr>
              <a:lnSpc>
                <a:spcPts val="2200"/>
              </a:lnSpc>
              <a:spcBef>
                <a:spcPts val="600"/>
              </a:spcBef>
              <a:buSzPct val="85000"/>
            </a:pPr>
            <a:endParaRPr lang="en-US" dirty="0"/>
          </a:p>
        </p:txBody>
      </p:sp>
    </p:spTree>
    <p:extLst>
      <p:ext uri="{BB962C8B-B14F-4D97-AF65-F5344CB8AC3E}">
        <p14:creationId xmlns:p14="http://schemas.microsoft.com/office/powerpoint/2010/main" val="15349012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3" y="1640901"/>
            <a:ext cx="9957431"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CO NALEŻY, A CZEGO NIE NALEŻY ROBIĆ, </a:t>
            </a:r>
            <a:br>
              <a:rPr lang="en-IN" sz="2800" b="1" i="0" strike="noStrike" cap="none" spc="0" baseline="0" dirty="0">
                <a:solidFill>
                  <a:srgbClr val="F6A317"/>
                </a:solidFill>
                <a:effectLst/>
                <a:latin typeface="Helvetica"/>
                <a:ea typeface="Helvetica"/>
                <a:cs typeface="Helvetica"/>
              </a:rPr>
            </a:br>
            <a:r>
              <a:rPr lang="pl" sz="2800" b="1" i="0" strike="noStrike" cap="none" spc="0" baseline="0" dirty="0">
                <a:solidFill>
                  <a:srgbClr val="F6A317"/>
                </a:solidFill>
                <a:effectLst/>
                <a:latin typeface="Helvetica"/>
                <a:ea typeface="Helvetica"/>
                <a:cs typeface="Helvetica"/>
              </a:rPr>
              <a:t>ABY PRZESTRZEGAĆ DOBRYCH PRAKTYK</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687201"/>
            <a:ext cx="10355978" cy="3230407"/>
          </a:xfrm>
        </p:spPr>
        <p:txBody>
          <a:bodyPr lIns="91440" tIns="45720" rIns="91440" bIns="45720" anchor="t"/>
          <a:lstStyle/>
          <a:p>
            <a:pPr>
              <a:lnSpc>
                <a:spcPts val="2200"/>
              </a:lnSpc>
            </a:pPr>
            <a:r>
              <a:rPr lang="pl" b="1" i="0" strike="noStrike" cap="none" spc="0" baseline="0" dirty="0">
                <a:solidFill>
                  <a:srgbClr val="000000"/>
                </a:solidFill>
                <a:effectLst/>
                <a:latin typeface="Helvetica"/>
                <a:ea typeface="Helvetica"/>
                <a:cs typeface="Helvetica"/>
              </a:rPr>
              <a:t>NIE NALEŻY</a:t>
            </a:r>
          </a:p>
          <a:p>
            <a:pPr marL="285750" indent="-285750">
              <a:lnSpc>
                <a:spcPts val="2200"/>
              </a:lnSpc>
              <a:buSzPct val="85000"/>
              <a:buFont typeface=".Apple Color Emoji UI"/>
              <a:buChar char="❌"/>
            </a:pPr>
            <a:r>
              <a:rPr lang="pl" b="0" i="0" strike="noStrike" cap="none" spc="0" baseline="0" dirty="0">
                <a:solidFill>
                  <a:srgbClr val="000000"/>
                </a:solidFill>
                <a:effectLst/>
                <a:latin typeface="Helvetica"/>
                <a:ea typeface="Helvetica"/>
                <a:cs typeface="Helvetica"/>
              </a:rPr>
              <a:t>Używać suchej szczotki – Należy używać odkurzacza lub metod czyszczenia na mokro</a:t>
            </a:r>
          </a:p>
          <a:p>
            <a:pPr marL="285750" indent="-285750">
              <a:lnSpc>
                <a:spcPts val="2200"/>
              </a:lnSpc>
              <a:buSzPct val="85000"/>
              <a:buFont typeface=".Apple Color Emoji UI"/>
              <a:buChar char="❌"/>
            </a:pPr>
            <a:r>
              <a:rPr lang="pl" b="0" i="0" strike="noStrike" cap="none" spc="0" baseline="0" dirty="0">
                <a:solidFill>
                  <a:srgbClr val="000000"/>
                </a:solidFill>
                <a:effectLst/>
                <a:latin typeface="Helvetica"/>
                <a:ea typeface="Helvetica"/>
                <a:cs typeface="Helvetica"/>
              </a:rPr>
              <a:t>Używać sprężonego powietrza</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celu usuwania pyłu</a:t>
            </a:r>
          </a:p>
          <a:p>
            <a:pPr marL="285750" indent="-285750">
              <a:lnSpc>
                <a:spcPts val="2200"/>
              </a:lnSpc>
              <a:buSzPct val="85000"/>
              <a:buFont typeface=".Apple Color Emoji UI"/>
              <a:buChar char="❌"/>
            </a:pPr>
            <a:r>
              <a:rPr lang="pl" b="0" i="0" strike="noStrike" cap="none" spc="0" baseline="0" dirty="0">
                <a:solidFill>
                  <a:srgbClr val="000000"/>
                </a:solidFill>
                <a:effectLst/>
                <a:latin typeface="Helvetica"/>
                <a:ea typeface="Helvetica"/>
                <a:cs typeface="Helvetica"/>
              </a:rPr>
              <a:t>Zabierać do domu brudnej odzieży roboczej</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ŚOI</a:t>
            </a:r>
          </a:p>
          <a:p>
            <a:pPr marL="285750" indent="-285750">
              <a:lnSpc>
                <a:spcPts val="2200"/>
              </a:lnSpc>
              <a:buSzPct val="85000"/>
              <a:buFont typeface=".Apple Color Emoji UI"/>
              <a:buChar char="❌"/>
            </a:pPr>
            <a:r>
              <a:rPr lang="pl" b="0" i="0" strike="noStrike" cap="none" spc="0" baseline="0" dirty="0">
                <a:solidFill>
                  <a:srgbClr val="000000"/>
                </a:solidFill>
                <a:effectLst/>
                <a:latin typeface="Helvetica"/>
                <a:ea typeface="Helvetica"/>
                <a:cs typeface="Helvetica"/>
              </a:rPr>
              <a:t>Używać uszkodzonych ŚOI</a:t>
            </a:r>
          </a:p>
          <a:p>
            <a:pPr marL="285750" indent="-285750">
              <a:lnSpc>
                <a:spcPts val="2200"/>
              </a:lnSpc>
              <a:buSzPct val="85000"/>
              <a:buFont typeface=".Apple Color Emoji UI"/>
              <a:buChar char="❌"/>
            </a:pPr>
            <a:r>
              <a:rPr lang="pl" b="0" i="0" strike="noStrike" cap="none" spc="0" baseline="0" dirty="0">
                <a:solidFill>
                  <a:srgbClr val="000000"/>
                </a:solidFill>
                <a:effectLst/>
                <a:latin typeface="Helvetica"/>
                <a:ea typeface="Helvetica"/>
                <a:cs typeface="Helvetica"/>
              </a:rPr>
              <a:t>Palić papierosów ani jeść</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tych obszarach</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miejscu pracy,</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których odbywają się procesy</a:t>
            </a:r>
          </a:p>
          <a:p>
            <a:pPr marL="285750" indent="-285750">
              <a:lnSpc>
                <a:spcPts val="2200"/>
              </a:lnSpc>
              <a:buSzPct val="85000"/>
              <a:buFont typeface=".Apple Color Emoji UI"/>
              <a:buChar char="❌"/>
            </a:pPr>
            <a:endParaRPr lang="en-US" dirty="0"/>
          </a:p>
          <a:p>
            <a:pPr marL="285750" indent="-285750">
              <a:lnSpc>
                <a:spcPts val="2200"/>
              </a:lnSpc>
              <a:buSzPct val="85000"/>
              <a:buFont typeface=".Apple Color Emoji UI"/>
              <a:buChar char="✅"/>
            </a:pPr>
            <a:endParaRPr lang="en-US" dirty="0"/>
          </a:p>
        </p:txBody>
      </p:sp>
    </p:spTree>
    <p:extLst>
      <p:ext uri="{BB962C8B-B14F-4D97-AF65-F5344CB8AC3E}">
        <p14:creationId xmlns:p14="http://schemas.microsoft.com/office/powerpoint/2010/main" val="37947249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PUSTY SLAJD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362676"/>
            <a:ext cx="5181105"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Wykorzystaj ten slajd do utworzenia własnego materiału szkoleniowego, dotyczący konkretnego miejsca pracy lub kontekstu.</a:t>
            </a:r>
          </a:p>
          <a:p>
            <a:pPr>
              <a:lnSpc>
                <a:spcPts val="2400"/>
              </a:lnSpc>
            </a:pPr>
            <a:r>
              <a:rPr lang="pl" sz="1800" b="0" i="0" strike="noStrike" cap="none" spc="0" baseline="0" dirty="0">
                <a:solidFill>
                  <a:srgbClr val="000000"/>
                </a:solidFill>
                <a:effectLst/>
                <a:latin typeface="Helvetica"/>
                <a:ea typeface="Helvetica"/>
                <a:cs typeface="Helvetica"/>
              </a:rPr>
              <a:t>Aby zmienić obraz, kliknij prawym przyciskiem myszy &gt; zmień obraz &gt;</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pliku.</a:t>
            </a:r>
          </a:p>
          <a:p>
            <a:pPr>
              <a:lnSpc>
                <a:spcPts val="2400"/>
              </a:lnSpc>
            </a:pPr>
            <a:r>
              <a:rPr lang="pl" sz="1800" b="0" i="0" strike="noStrike" cap="none" spc="0" baseline="0" dirty="0">
                <a:solidFill>
                  <a:srgbClr val="000000"/>
                </a:solidFill>
                <a:effectLst/>
                <a:latin typeface="Helvetica"/>
                <a:ea typeface="Helvetica"/>
                <a:cs typeface="Helvetica"/>
              </a:rPr>
              <a:t>Aby utworzyć więcej slajdów, kliknij „Nowy slajd” na zakładce powyżej.</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WNIOSKI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095505" cy="3682369"/>
          </a:xfrm>
        </p:spPr>
        <p:txBody>
          <a:bodyPr/>
          <a:lstStyle/>
          <a:p>
            <a:pPr>
              <a:lnSpc>
                <a:spcPts val="2400"/>
              </a:lnSpc>
              <a:spcBef>
                <a:spcPts val="600"/>
              </a:spcBef>
              <a:spcAft>
                <a:spcPts val="1000"/>
              </a:spcAft>
            </a:pPr>
            <a:r>
              <a:rPr lang="pl" sz="1800" b="0" i="0" strike="noStrike" cap="none" spc="0" baseline="0" dirty="0">
                <a:solidFill>
                  <a:srgbClr val="000000"/>
                </a:solidFill>
                <a:effectLst/>
                <a:latin typeface="Helvetica"/>
                <a:ea typeface="Helvetica"/>
                <a:cs typeface="Helvetica"/>
              </a:rPr>
              <a:t>Pracując</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minerałami zawierającymi krzemionkę krystaliczną, pamiętaj:</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Zawsze należy starać się wyeliminować pył</a:t>
            </a:r>
            <a:r>
              <a:rPr lang="en-IN" sz="1800" b="0" i="0" strike="noStrike" cap="none" spc="0" baseline="0" dirty="0">
                <a:solidFill>
                  <a:srgbClr val="000000"/>
                </a:solidFill>
                <a:effectLst/>
                <a:latin typeface="Helvetica"/>
                <a:ea typeface="Helvetica"/>
                <a:cs typeface="Helvetica"/>
              </a:rPr>
              <a:t> u </a:t>
            </a:r>
            <a:r>
              <a:rPr lang="pl" sz="1800" b="0" i="0" strike="noStrike" cap="none" spc="0" baseline="0" dirty="0">
                <a:solidFill>
                  <a:srgbClr val="000000"/>
                </a:solidFill>
                <a:effectLst/>
                <a:latin typeface="Helvetica"/>
                <a:ea typeface="Helvetica"/>
                <a:cs typeface="Helvetica"/>
              </a:rPr>
              <a:t>źródła</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Czyste miejsce pracy to bezpieczne miejsce pracy</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Ograniczanie dostępu do miejsc występowania pyłu to pewny sposób na zmniejszanie narażenia na pył</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Należy unikać palenia papierosów – palenie zwiększa negatywny pływ RKK na zdrowie</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DODATKOWE MATERIAŁY SZKOLENIOWE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6"/>
            <a:ext cx="6405222" cy="234205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3" history="0"/>
              </a:rPr>
              <a:t>Dobre praktyki dotyczące czyszczenia powierzchni</a:t>
            </a:r>
            <a:r>
              <a:rPr lang="en-IN" sz="1600" b="0" i="0" strike="noStrike" cap="none" spc="0" baseline="0" dirty="0">
                <a:solidFill>
                  <a:srgbClr val="000000"/>
                </a:solidFill>
                <a:effectLst/>
                <a:latin typeface="Helvetica"/>
                <a:ea typeface="Helvetica"/>
                <a:cs typeface="Helvetica"/>
                <a:hlinkClick r:id="rId3" history="0"/>
              </a:rPr>
              <a:t> </a:t>
            </a:r>
            <a:r>
              <a:rPr lang="en-IN" sz="1600" b="0" i="0" strike="noStrike" cap="none" spc="0" baseline="0" dirty="0" err="1">
                <a:solidFill>
                  <a:srgbClr val="000000"/>
                </a:solidFill>
                <a:effectLst/>
                <a:latin typeface="Helvetica"/>
                <a:ea typeface="Helvetica"/>
                <a:cs typeface="Helvetica"/>
                <a:hlinkClick r:id="rId3" history="0"/>
              </a:rPr>
              <a:t>i</a:t>
            </a:r>
            <a:r>
              <a:rPr lang="en-IN" sz="1600" b="0" i="0" strike="noStrike" cap="none" spc="0" baseline="0" dirty="0">
                <a:solidFill>
                  <a:srgbClr val="000000"/>
                </a:solidFill>
                <a:effectLst/>
                <a:latin typeface="Helvetica"/>
                <a:ea typeface="Helvetica"/>
                <a:cs typeface="Helvetica"/>
                <a:hlinkClick r:id="rId3" history="0"/>
              </a:rPr>
              <a:t> </a:t>
            </a:r>
            <a:r>
              <a:rPr lang="pl" sz="1600" b="0" i="0" strike="noStrike" cap="none" spc="0" baseline="0" dirty="0">
                <a:solidFill>
                  <a:srgbClr val="000000"/>
                </a:solidFill>
                <a:effectLst/>
                <a:latin typeface="Helvetica"/>
                <a:ea typeface="Helvetica"/>
                <a:cs typeface="Helvetica"/>
                <a:hlinkClick r:id="rId3" history="0"/>
              </a:rPr>
              <a:t>instalacji (Karta zadań 2.1.1a)</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3" history="0"/>
              </a:rPr>
              <a:t>Dobre praktyki dotyczące dobrej higieny (Karta zadań 2.1.10)</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4" history="0"/>
              </a:rPr>
              <a:t>Przewodnik dobrych praktyk NEPSI</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5" history="0"/>
              </a:rPr>
              <a:t>Przewodnik NEPSI dla małych</a:t>
            </a:r>
            <a:r>
              <a:rPr lang="en-IN" sz="1600" b="0" i="0" strike="noStrike" cap="none" spc="0" baseline="0" dirty="0">
                <a:solidFill>
                  <a:srgbClr val="000000"/>
                </a:solidFill>
                <a:effectLst/>
                <a:latin typeface="Helvetica"/>
                <a:ea typeface="Helvetica"/>
                <a:cs typeface="Helvetica"/>
                <a:hlinkClick r:id="rId5" history="0"/>
              </a:rPr>
              <a:t> </a:t>
            </a:r>
            <a:r>
              <a:rPr lang="en-IN" sz="1600" b="0" i="0" strike="noStrike" cap="none" spc="0" baseline="0" dirty="0" err="1">
                <a:solidFill>
                  <a:srgbClr val="000000"/>
                </a:solidFill>
                <a:effectLst/>
                <a:latin typeface="Helvetica"/>
                <a:ea typeface="Helvetica"/>
                <a:cs typeface="Helvetica"/>
                <a:hlinkClick r:id="rId5" history="0"/>
              </a:rPr>
              <a:t>i</a:t>
            </a:r>
            <a:r>
              <a:rPr lang="en-IN" sz="1600" b="0" i="0" strike="noStrike" cap="none" spc="0" baseline="0" dirty="0">
                <a:solidFill>
                  <a:srgbClr val="000000"/>
                </a:solidFill>
                <a:effectLst/>
                <a:latin typeface="Helvetica"/>
                <a:ea typeface="Helvetica"/>
                <a:cs typeface="Helvetica"/>
                <a:hlinkClick r:id="rId5" history="0"/>
              </a:rPr>
              <a:t> </a:t>
            </a:r>
            <a:r>
              <a:rPr lang="pl" sz="1600" b="0" i="0" strike="noStrike" cap="none" spc="0" baseline="0" dirty="0">
                <a:solidFill>
                  <a:srgbClr val="000000"/>
                </a:solidFill>
                <a:effectLst/>
                <a:latin typeface="Helvetica"/>
                <a:ea typeface="Helvetica"/>
                <a:cs typeface="Helvetica"/>
                <a:hlinkClick r:id="rId5" history="0"/>
              </a:rPr>
              <a:t>średnich przedsiębiorstw</a:t>
            </a:r>
          </a:p>
        </p:txBody>
      </p:sp>
      <p:sp>
        <p:nvSpPr>
          <p:cNvPr id="4" name="Rounded Rectangle 3">
            <a:extLst>
              <a:ext uri="{FF2B5EF4-FFF2-40B4-BE49-F238E27FC236}">
                <a16:creationId xmlns:a16="http://schemas.microsoft.com/office/drawing/2014/main" id="{70F01C61-0840-6243-9982-C4FCFF0051A6}"/>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pl" b="0" i="0" strike="noStrike" cap="none" spc="0" baseline="0" dirty="0">
                <a:solidFill>
                  <a:srgbClr val="000000"/>
                </a:solidFill>
                <a:effectLst/>
                <a:latin typeface="Calibri"/>
                <a:ea typeface="Calibri"/>
                <a:cs typeface="Calibri"/>
              </a:rPr>
              <a:t>Więcej materiałów szkoleniowych na temat RKK znajdziesz na </a:t>
            </a:r>
            <a:r>
              <a:rPr lang="pl" b="1" i="0" strike="noStrike" cap="none" spc="0" baseline="0" dirty="0">
                <a:solidFill>
                  <a:srgbClr val="000000"/>
                </a:solidFill>
                <a:effectLst/>
                <a:latin typeface="Calibri"/>
                <a:ea typeface="Calibri"/>
                <a:cs typeface="Calibri"/>
              </a:rPr>
              <a:t>Platformie e-szkoleniowej NEPSI</a:t>
            </a:r>
            <a:r>
              <a:rPr lang="pl" b="0" i="0" strike="noStrike" cap="none" spc="0" baseline="0" dirty="0">
                <a:solidFill>
                  <a:srgbClr val="000000"/>
                </a:solidFill>
                <a:effectLst/>
                <a:latin typeface="Calibri"/>
                <a:ea typeface="Calibri"/>
                <a:cs typeface="Calibri"/>
              </a:rPr>
              <a:t> na stronie </a:t>
            </a:r>
            <a:r>
              <a:rPr lang="pl" b="0" i="0" strike="noStrike" cap="none" spc="0" baseline="0" dirty="0">
                <a:solidFill>
                  <a:srgbClr val="000000"/>
                </a:solidFill>
                <a:effectLst/>
                <a:latin typeface="Calibri"/>
                <a:ea typeface="Calibri"/>
                <a:cs typeface="Calibri"/>
                <a:hlinkClick r:id="rId6" history="0"/>
              </a:rPr>
              <a:t>training.nepsi.eu</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PL" sz="2800" dirty="0"/>
              <a:t>WSTĘP (DLA INSTRUKTORA)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pl-PL" sz="1800" dirty="0">
                <a:latin typeface="Helvetica"/>
                <a:cs typeface="Helvetica"/>
              </a:rPr>
              <a:t>NEPSI przygotował zestaw materiałów edukacyjnych do wykorzystania na etapie szkoleniowym procesu wdrażania Dobrych praktyk NEPSI.</a:t>
            </a:r>
          </a:p>
          <a:p>
            <a:pPr>
              <a:lnSpc>
                <a:spcPts val="2400"/>
              </a:lnSpc>
            </a:pPr>
            <a:r>
              <a:rPr lang="pl-PL" sz="1800" dirty="0">
                <a:latin typeface="Helvetica"/>
                <a:cs typeface="Helvetica"/>
              </a:rPr>
              <a:t>Każda z prezentacji szkoleniowych omawia temat istotny dla pracowników wszystkich branż stosujących materiały zawierające krzemionkę krystaliczną. Prezentacje zawierają informacje o związanych z danym tematem zagrożeniach wynikających z narażenia na pył, jak również dobre praktyki i dostępne środki umożliwiające ograniczanie tych zagrożeń. Szkolenie ma na celu zapewnienie informacji i wiedzy pracownikom, aby mogli skutecznie stosować środki kontroli i ograniczać narażenie na respirabilną krzemionkę krystaliczną (RKK) w miejscu pracy.</a:t>
            </a:r>
          </a:p>
          <a:p>
            <a:pPr>
              <a:lnSpc>
                <a:spcPts val="2400"/>
              </a:lnSpc>
            </a:pPr>
            <a:r>
              <a:rPr lang="pl-PL" sz="1800" dirty="0">
                <a:latin typeface="Helvetica"/>
                <a:cs typeface="Helvetica"/>
              </a:rPr>
              <a:t>Zgodnie z potrzebami prosimy uzupełnić tę prezentację o dodatkowe informacje na pustych slajdach i w polach tekstowych do tego przeznaczonych.</a:t>
            </a:r>
          </a:p>
        </p:txBody>
      </p:sp>
    </p:spTree>
    <p:extLst>
      <p:ext uri="{BB962C8B-B14F-4D97-AF65-F5344CB8AC3E}">
        <p14:creationId xmlns:p14="http://schemas.microsoft.com/office/powerpoint/2010/main" val="397664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UWAGA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2" y="2362676"/>
            <a:ext cx="10638009"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pl" sz="1800" b="0" i="0" strike="noStrike" cap="none" spc="0" baseline="0" dirty="0">
                <a:solidFill>
                  <a:srgbClr val="000000"/>
                </a:solidFill>
                <a:effectLst/>
                <a:latin typeface="Helvetica"/>
                <a:ea typeface="Helvetica"/>
                <a:cs typeface="Helvetica"/>
              </a:rPr>
              <a:t>Niniejsza prezentacja szkoleniowa ma charakter doradczy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zawiera treści informacyjne. Przedstawione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niej informacje nie stanowią norm ani przepisów. Nie tworzą one także nowych zobowiązań ani nie zmieniają zobowiązań już istniejących, wynikających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przepisów</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polityki zdrowotnej.</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WSTĘP</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021763" cy="3682369"/>
          </a:xfrm>
        </p:spPr>
        <p:txBody>
          <a:bodyPr/>
          <a:lstStyle/>
          <a:p>
            <a:pPr>
              <a:lnSpc>
                <a:spcPts val="2400"/>
              </a:lnSpc>
            </a:pPr>
            <a:r>
              <a:rPr lang="pl" sz="1800" b="1" i="0" strike="noStrike" cap="none" spc="0" baseline="0" dirty="0">
                <a:solidFill>
                  <a:srgbClr val="000000"/>
                </a:solidFill>
                <a:effectLst/>
                <a:latin typeface="Helvetica"/>
                <a:ea typeface="Helvetica"/>
                <a:cs typeface="Helvetica"/>
              </a:rPr>
              <a:t>Zdobycie wiedzy na temat tego, jak się chronić przez zagrożeniami związanymi</a:t>
            </a:r>
            <a:r>
              <a:rPr lang="en-IN" sz="1800" b="1" i="0" strike="noStrike" cap="none" spc="0" baseline="0" dirty="0">
                <a:solidFill>
                  <a:srgbClr val="000000"/>
                </a:solidFill>
                <a:effectLst/>
                <a:latin typeface="Helvetica"/>
                <a:ea typeface="Helvetica"/>
                <a:cs typeface="Helvetica"/>
              </a:rPr>
              <a:t> z </a:t>
            </a:r>
            <a:r>
              <a:rPr lang="pl" sz="1800" b="1" i="0" strike="noStrike" cap="none" spc="0" baseline="0" dirty="0">
                <a:solidFill>
                  <a:srgbClr val="000000"/>
                </a:solidFill>
                <a:effectLst/>
                <a:latin typeface="Helvetica"/>
                <a:ea typeface="Helvetica"/>
                <a:cs typeface="Helvetica"/>
              </a:rPr>
              <a:t>pracą, to priorytet.</a:t>
            </a:r>
          </a:p>
          <a:p>
            <a:pPr>
              <a:lnSpc>
                <a:spcPts val="2400"/>
              </a:lnSpc>
            </a:pPr>
            <a:r>
              <a:rPr lang="pl" sz="1800" b="0" i="0" strike="noStrike" cap="none" spc="0" baseline="0" dirty="0">
                <a:solidFill>
                  <a:srgbClr val="000000"/>
                </a:solidFill>
                <a:effectLst/>
                <a:latin typeface="Helvetica"/>
                <a:ea typeface="Helvetica"/>
                <a:cs typeface="Helvetica"/>
              </a:rPr>
              <a:t>Niniejsze szkolenie pozwala zdobyć wiedzę na temat:</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Podstawowych środków kontroli, które zapobiegają lub ograniczają narażenie na szkodliwy pył krzemionki krystalicznej (RKK)</a:t>
            </a:r>
          </a:p>
          <a:p>
            <a:pPr marL="285750" indent="-285750">
              <a:lnSpc>
                <a:spcPts val="2400"/>
              </a:lnSpc>
              <a:buFont typeface="Arial" panose="020B0604020202020204" pitchFamily="34" charset="0"/>
              <a:buChar char="•"/>
            </a:pPr>
            <a:r>
              <a:rPr lang="pl" sz="1800" b="0" i="0" strike="noStrike" cap="none" spc="0" baseline="0" dirty="0">
                <a:solidFill>
                  <a:srgbClr val="FF0000"/>
                </a:solidFill>
                <a:effectLst/>
                <a:latin typeface="Helvetica"/>
                <a:ea typeface="Helvetica"/>
                <a:cs typeface="Helvetica"/>
              </a:rPr>
              <a:t>Miejsce na tekst instruktora –</a:t>
            </a:r>
            <a:r>
              <a:rPr lang="en-IN" sz="1800" b="0" i="0" strike="noStrike" cap="none" spc="0" baseline="0" dirty="0">
                <a:solidFill>
                  <a:srgbClr val="FF0000"/>
                </a:solidFill>
                <a:effectLst/>
                <a:latin typeface="Helvetica"/>
                <a:ea typeface="Helvetica"/>
                <a:cs typeface="Helvetica"/>
              </a:rPr>
              <a:t> w </a:t>
            </a:r>
            <a:r>
              <a:rPr lang="pl" sz="1800" b="0" i="0" strike="noStrike" cap="none" spc="0" baseline="0" dirty="0">
                <a:solidFill>
                  <a:srgbClr val="FF0000"/>
                </a:solidFill>
                <a:effectLst/>
                <a:latin typeface="Helvetica"/>
                <a:ea typeface="Helvetica"/>
                <a:cs typeface="Helvetica"/>
              </a:rPr>
              <a:t>przypadku dodania własnego slajdu należy podać krótki opis materiału</a:t>
            </a:r>
          </a:p>
          <a:p>
            <a:pPr marL="285750" indent="-285750">
              <a:lnSpc>
                <a:spcPts val="2400"/>
              </a:lnSpc>
              <a:buFont typeface="Arial" panose="020B0604020202020204" pitchFamily="34" charset="0"/>
              <a:buChar char="•"/>
            </a:pPr>
            <a:endParaRPr lang="en-US" sz="1800" dirty="0"/>
          </a:p>
        </p:txBody>
      </p:sp>
      <p:pic>
        <p:nvPicPr>
          <p:cNvPr id="5" name="Picture Placeholder 8" descr="Construction worker">
            <a:extLst>
              <a:ext uri="{FF2B5EF4-FFF2-40B4-BE49-F238E27FC236}">
                <a16:creationId xmlns:a16="http://schemas.microsoft.com/office/drawing/2014/main" id="{722E9D79-B5C0-8B43-9EE5-A3BB4C04C93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a:xfrm>
            <a:off x="6986588" y="1608138"/>
            <a:ext cx="44370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4"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METODY KONTROLI PYŁU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Istnieje pięć głównych metod kontroli pyłu, które używane są do kontroli RKK</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stanowią część Dobrych praktyk NEPSI.</a:t>
            </a:r>
          </a:p>
        </p:txBody>
      </p:sp>
      <p:pic>
        <p:nvPicPr>
          <p:cNvPr id="8" name="Picture 7" descr="A screenshot of a cell phone&#10;&#10;Description automatically generated">
            <a:extLst>
              <a:ext uri="{FF2B5EF4-FFF2-40B4-BE49-F238E27FC236}">
                <a16:creationId xmlns:a16="http://schemas.microsoft.com/office/drawing/2014/main" id="{10632FE8-F8F5-A547-989B-4ABE1B92E56A}"/>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D6D66F3-54AE-BC42-8E92-5A04A01A5C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892BAA8-98B0-7346-9C0F-D2D3A0C9074E}"/>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FA46869-474C-6949-A914-489747B877E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0D6658B-94DC-6A40-B1CC-8AFFC64934EB}"/>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4" name="TextBox 3">
            <a:extLst>
              <a:ext uri="{FF2B5EF4-FFF2-40B4-BE49-F238E27FC236}">
                <a16:creationId xmlns:a16="http://schemas.microsoft.com/office/drawing/2014/main" id="{30EFE92B-4FD7-A345-A753-216FB998B01F}"/>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DOBRA HIGIENA / SPRZĄTANIE</a:t>
            </a:r>
          </a:p>
          <a:p>
            <a:r>
              <a:rPr lang="pl" sz="1200" b="0" i="0" strike="noStrike" cap="none" spc="0" baseline="0" dirty="0">
                <a:solidFill>
                  <a:srgbClr val="000000"/>
                </a:solidFill>
                <a:effectLst/>
                <a:latin typeface="Calibri"/>
                <a:ea typeface="Calibri"/>
                <a:cs typeface="Calibri"/>
              </a:rPr>
              <a:t>Pranie odzieży roboczej</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odkurzanie pyłu wytwarzanego</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procesach zapobiegają gromadzeniu się pyłu</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biegiem czasu – czyste miejsce pracy jest bezpieczne.</a:t>
            </a:r>
          </a:p>
          <a:p>
            <a:endParaRPr lang="en-US" dirty="0"/>
          </a:p>
        </p:txBody>
      </p:sp>
      <p:sp>
        <p:nvSpPr>
          <p:cNvPr id="10" name="TextBox 9">
            <a:extLst>
              <a:ext uri="{FF2B5EF4-FFF2-40B4-BE49-F238E27FC236}">
                <a16:creationId xmlns:a16="http://schemas.microsoft.com/office/drawing/2014/main" id="{D2E06BDD-2B10-8544-8ADF-4B09321CF4E0}"/>
              </a:ext>
            </a:extLst>
          </p:cNvPr>
          <p:cNvSpPr txBox="1"/>
          <p:nvPr/>
        </p:nvSpPr>
        <p:spPr>
          <a:xfrm>
            <a:off x="6579514" y="3394767"/>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ZAMKNIĘTA PRZESTRZEŃ</a:t>
            </a:r>
          </a:p>
          <a:p>
            <a:pPr>
              <a:spcAft>
                <a:spcPts val="300"/>
              </a:spcAft>
            </a:pPr>
            <a:r>
              <a:rPr lang="pl" sz="1200" b="0" i="0" strike="noStrike" cap="none" spc="0" baseline="0" dirty="0">
                <a:solidFill>
                  <a:srgbClr val="000000"/>
                </a:solidFill>
                <a:effectLst/>
                <a:latin typeface="Calibri"/>
                <a:ea typeface="Calibri"/>
                <a:cs typeface="Calibri"/>
              </a:rPr>
              <a:t>Prowadzenie procesów wytwarzających RKK</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szczelnym środowisku zapobiega narażeniu na pył</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a:t>
            </a:r>
          </a:p>
          <a:p>
            <a:pPr>
              <a:spcAft>
                <a:spcPts val="300"/>
              </a:spcAft>
            </a:pPr>
            <a:endParaRPr lang="en-US" dirty="0"/>
          </a:p>
        </p:txBody>
      </p:sp>
      <p:sp>
        <p:nvSpPr>
          <p:cNvPr id="12" name="TextBox 11">
            <a:extLst>
              <a:ext uri="{FF2B5EF4-FFF2-40B4-BE49-F238E27FC236}">
                <a16:creationId xmlns:a16="http://schemas.microsoft.com/office/drawing/2014/main" id="{846EF0DB-2F1B-FE40-AD16-0EAD6F8C33B9}"/>
              </a:ext>
            </a:extLst>
          </p:cNvPr>
          <p:cNvSpPr txBox="1"/>
          <p:nvPr/>
        </p:nvSpPr>
        <p:spPr>
          <a:xfrm>
            <a:off x="6579515" y="4852474"/>
            <a:ext cx="2134063" cy="1205164"/>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ODPYLANIE/WENTYLACJA</a:t>
            </a:r>
          </a:p>
          <a:p>
            <a:pPr>
              <a:spcAft>
                <a:spcPts val="300"/>
              </a:spcAft>
            </a:pPr>
            <a:r>
              <a:rPr lang="pl" sz="1200" b="0" i="0" strike="noStrike" cap="none" spc="0" baseline="0" dirty="0">
                <a:solidFill>
                  <a:srgbClr val="000000"/>
                </a:solidFill>
                <a:effectLst/>
                <a:latin typeface="Calibri"/>
                <a:ea typeface="Calibri"/>
                <a:cs typeface="Calibri"/>
              </a:rPr>
              <a:t>Wychwytywanie RKK</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 zanim zostaniemy na nią narażeni,</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zastępowanie zanieczyszczonego powietrza czystym powietrzem.</a:t>
            </a:r>
          </a:p>
        </p:txBody>
      </p:sp>
      <p:sp>
        <p:nvSpPr>
          <p:cNvPr id="13" name="TextBox 12">
            <a:extLst>
              <a:ext uri="{FF2B5EF4-FFF2-40B4-BE49-F238E27FC236}">
                <a16:creationId xmlns:a16="http://schemas.microsoft.com/office/drawing/2014/main" id="{216AEF2B-4BC7-BC4A-BA6B-2CFEB4C7D7E0}"/>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pl" sz="1050" b="1" i="0" strike="noStrike" cap="none" spc="50" baseline="0">
                <a:solidFill>
                  <a:srgbClr val="EF9A2E"/>
                </a:solidFill>
                <a:effectLst/>
                <a:latin typeface="Futura Medium"/>
                <a:ea typeface="Futura Medium"/>
                <a:cs typeface="Futura Medium"/>
              </a:rPr>
              <a:t>SPRZĘT OCHRONNY</a:t>
            </a:r>
          </a:p>
          <a:p>
            <a:r>
              <a:rPr lang="pl" sz="1200" b="0" i="0" strike="noStrike" cap="none" spc="0" baseline="0">
                <a:solidFill>
                  <a:srgbClr val="000000"/>
                </a:solidFill>
                <a:effectLst/>
                <a:latin typeface="Calibri"/>
                <a:ea typeface="Calibri"/>
                <a:cs typeface="Calibri"/>
              </a:rPr>
              <a:t>ŚOI (np. maski) chronią pracowników przed pyłem, gdy wszystkie inne środki kontroli nie zapewniają wystarczającej kontroli ryzyka narażenia.</a:t>
            </a:r>
          </a:p>
          <a:p>
            <a:endParaRPr lang="en-US"/>
          </a:p>
        </p:txBody>
      </p:sp>
      <p:sp>
        <p:nvSpPr>
          <p:cNvPr id="14" name="TextBox 13">
            <a:extLst>
              <a:ext uri="{FF2B5EF4-FFF2-40B4-BE49-F238E27FC236}">
                <a16:creationId xmlns:a16="http://schemas.microsoft.com/office/drawing/2014/main" id="{D26BB86C-4B5F-164E-AD03-5F81B6D4A003}"/>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WODA</a:t>
            </a:r>
          </a:p>
          <a:p>
            <a:pPr>
              <a:spcAft>
                <a:spcPts val="300"/>
              </a:spcAft>
            </a:pPr>
            <a:r>
              <a:rPr lang="pl" sz="1200" b="0" i="0" strike="noStrike" cap="none" spc="0" baseline="0" dirty="0">
                <a:solidFill>
                  <a:srgbClr val="000000"/>
                </a:solidFill>
                <a:effectLst/>
                <a:latin typeface="Calibri"/>
                <a:ea typeface="Calibri"/>
                <a:cs typeface="Calibri"/>
              </a:rPr>
              <a:t>Mokre procesy zapobiegają unoszeniu się pyłu</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powietrze, gdyż woda wychwytuje jego cząsteczki.</a:t>
            </a:r>
          </a:p>
          <a:p>
            <a:pPr>
              <a:spcAft>
                <a:spcPts val="300"/>
              </a:spcAft>
            </a:pPr>
            <a:endParaRPr lang="en-US" dirty="0"/>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4782897"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ZAGROŻENIA ZWIĄZANE Z RKK</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496457"/>
            <a:ext cx="5756291" cy="2938988"/>
          </a:xfrm>
        </p:spPr>
        <p:txBody>
          <a:bodyPr anchor="t"/>
          <a:lstStyle/>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Dobre praktyki są bardzo ważne, gdyż zapewniają nam ochronę przez RKK</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Długoterminowe narażenie na wysoki poziom RKK może powodować ciężką chorobę płuc.</a:t>
            </a:r>
          </a:p>
          <a:p>
            <a:pPr>
              <a:lnSpc>
                <a:spcPts val="2400"/>
              </a:lnSpc>
            </a:pPr>
            <a:r>
              <a:rPr lang="pl" sz="1800" b="0" i="0" strike="noStrike" cap="none" spc="0" baseline="0" dirty="0">
                <a:solidFill>
                  <a:srgbClr val="000000"/>
                </a:solidFill>
                <a:effectLst/>
                <a:latin typeface="Helvetica"/>
                <a:ea typeface="Helvetica"/>
                <a:cs typeface="Helvetica"/>
              </a:rPr>
              <a:t>Ważne jest, byśmy każdego dnia chronili się przed narażeniem na pył zawieszony</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powietrzu. </a:t>
            </a:r>
          </a:p>
          <a:p>
            <a:pPr>
              <a:lnSpc>
                <a:spcPts val="2400"/>
              </a:lnSpc>
            </a:pPr>
            <a:r>
              <a:rPr lang="pl" sz="1800" b="0" i="0" strike="noStrike" cap="none" spc="0" baseline="0" dirty="0">
                <a:solidFill>
                  <a:srgbClr val="000000"/>
                </a:solidFill>
                <a:effectLst/>
                <a:latin typeface="Helvetica"/>
                <a:ea typeface="Helvetica"/>
                <a:cs typeface="Helvetica"/>
              </a:rPr>
              <a:t>Stosując dzisiaj dobre praktyki, chronimy swoje przyszłe zdrowie.</a:t>
            </a:r>
          </a:p>
          <a:p>
            <a:pPr>
              <a:lnSpc>
                <a:spcPts val="2400"/>
              </a:lnSpc>
            </a:pPr>
            <a:r>
              <a:rPr lang="pl" sz="1800" b="0" i="0" strike="noStrike" cap="none" spc="0" baseline="0" dirty="0">
                <a:solidFill>
                  <a:srgbClr val="000000"/>
                </a:solidFill>
                <a:effectLst/>
                <a:latin typeface="Helvetica"/>
                <a:ea typeface="Helvetica"/>
                <a:cs typeface="Helvetica"/>
              </a:rPr>
              <a:t>Jak spędzisz swoją emeryturę?</a:t>
            </a:r>
          </a:p>
        </p:txBody>
      </p:sp>
      <p:pic>
        <p:nvPicPr>
          <p:cNvPr id="7" name="Picture Placeholder 6" descr="A picture containing person, indoor, bed, room&#10;&#10;Description automatically generated">
            <a:extLst>
              <a:ext uri="{FF2B5EF4-FFF2-40B4-BE49-F238E27FC236}">
                <a16:creationId xmlns:a16="http://schemas.microsoft.com/office/drawing/2014/main" id="{2A9C7B0A-2F8E-C149-8334-E3EB74E76DB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576943" y="1971379"/>
            <a:ext cx="3548990" cy="2029091"/>
          </a:xfrm>
        </p:spPr>
      </p:pic>
      <p:pic>
        <p:nvPicPr>
          <p:cNvPr id="9" name="Picture 8" descr="A young child riding a wave on a surfboard in the ocean&#10;&#10;Description automatically generated">
            <a:extLst>
              <a:ext uri="{FF2B5EF4-FFF2-40B4-BE49-F238E27FC236}">
                <a16:creationId xmlns:a16="http://schemas.microsoft.com/office/drawing/2014/main" id="{A3284F4F-1B99-FA43-8380-2F50D92FB573}"/>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579805" y="4205015"/>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5" y="1640901"/>
            <a:ext cx="5053930"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ELIMINACJA PYŁU </a:t>
            </a:r>
            <a:br>
              <a:rPr lang="en-IN" sz="2800" b="1" i="0" strike="noStrike" cap="none" spc="0" baseline="0" dirty="0">
                <a:solidFill>
                  <a:srgbClr val="F6A317"/>
                </a:solidFill>
                <a:effectLst/>
                <a:latin typeface="Helvetica"/>
                <a:ea typeface="Helvetica"/>
                <a:cs typeface="Helvetica"/>
              </a:rPr>
            </a:br>
            <a:r>
              <a:rPr lang="pl" sz="2800" b="1" i="0" strike="noStrike" cap="none" spc="0" baseline="0" dirty="0">
                <a:solidFill>
                  <a:srgbClr val="F6A317"/>
                </a:solidFill>
                <a:effectLst/>
                <a:latin typeface="Helvetica"/>
                <a:ea typeface="Helvetica"/>
                <a:cs typeface="Helvetica"/>
              </a:rPr>
              <a:t>U ŹRÓDŁA</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747934"/>
            <a:ext cx="5453624" cy="3236531"/>
          </a:xfrm>
        </p:spPr>
        <p:txBody>
          <a:bodyPr lIns="91440" tIns="45720" rIns="91440" bIns="45720" anchor="t"/>
          <a:lstStyle/>
          <a:p>
            <a:pPr>
              <a:lnSpc>
                <a:spcPts val="2400"/>
              </a:lnSpc>
            </a:pPr>
            <a:r>
              <a:rPr lang="pl" sz="1800" b="0" i="0" strike="noStrike" cap="none" spc="0" baseline="0" dirty="0">
                <a:solidFill>
                  <a:srgbClr val="000000"/>
                </a:solidFill>
                <a:effectLst/>
                <a:latin typeface="Helvetica"/>
                <a:ea typeface="Helvetica"/>
                <a:cs typeface="Helvetica"/>
              </a:rPr>
              <a:t>W pierwszej kolejności powinniśmy starać się </a:t>
            </a:r>
            <a:r>
              <a:rPr lang="pl" sz="1800" dirty="0">
                <a:solidFill>
                  <a:srgbClr val="000000"/>
                </a:solidFill>
                <a:latin typeface="Helvetica"/>
                <a:ea typeface="Helvetica"/>
                <a:cs typeface="Helvetica"/>
              </a:rPr>
              <a:t>ograniczać</a:t>
            </a:r>
            <a:r>
              <a:rPr lang="pl" sz="1800" b="0" i="0" strike="noStrike" cap="none" spc="0" baseline="0" dirty="0">
                <a:solidFill>
                  <a:srgbClr val="000000"/>
                </a:solidFill>
                <a:effectLst/>
                <a:latin typeface="Helvetica"/>
                <a:ea typeface="Helvetica"/>
                <a:cs typeface="Helvetica"/>
              </a:rPr>
              <a:t> możliwości wytwarzania pyłu.</a:t>
            </a:r>
          </a:p>
          <a:p>
            <a:pPr>
              <a:lnSpc>
                <a:spcPts val="2400"/>
              </a:lnSpc>
            </a:pPr>
            <a:r>
              <a:rPr lang="pl" sz="1800" b="0" i="0" strike="noStrike" cap="none" spc="0" baseline="0" dirty="0">
                <a:solidFill>
                  <a:srgbClr val="000000"/>
                </a:solidFill>
                <a:effectLst/>
                <a:latin typeface="Helvetica"/>
                <a:ea typeface="Helvetica"/>
                <a:cs typeface="Helvetica"/>
              </a:rPr>
              <a:t>Jeśli nie możemy uniknąć wytwarzania pyłu, najskuteczniej można go kontrolować</a:t>
            </a:r>
            <a:r>
              <a:rPr lang="en-IN" sz="1800" b="0" i="0" strike="noStrike" cap="none" spc="0" baseline="0" dirty="0">
                <a:solidFill>
                  <a:srgbClr val="000000"/>
                </a:solidFill>
                <a:effectLst/>
                <a:latin typeface="Helvetica"/>
                <a:ea typeface="Helvetica"/>
                <a:cs typeface="Helvetica"/>
              </a:rPr>
              <a:t> u </a:t>
            </a:r>
            <a:r>
              <a:rPr lang="pl" sz="1800" b="0" i="0" strike="noStrike" cap="none" spc="0" baseline="0" dirty="0">
                <a:solidFill>
                  <a:srgbClr val="000000"/>
                </a:solidFill>
                <a:effectLst/>
                <a:latin typeface="Helvetica"/>
                <a:ea typeface="Helvetica"/>
                <a:cs typeface="Helvetica"/>
              </a:rPr>
              <a:t>jego źródła.</a:t>
            </a:r>
          </a:p>
          <a:p>
            <a:pPr>
              <a:lnSpc>
                <a:spcPts val="2400"/>
              </a:lnSpc>
            </a:pPr>
            <a:r>
              <a:rPr lang="pl" sz="1800" b="0" i="0" strike="noStrike" cap="none" spc="0" baseline="0" dirty="0">
                <a:solidFill>
                  <a:srgbClr val="000000"/>
                </a:solidFill>
                <a:effectLst/>
                <a:latin typeface="Helvetica"/>
                <a:ea typeface="Helvetica"/>
                <a:cs typeface="Helvetica"/>
              </a:rPr>
              <a:t>Oznacza to zamknięcie lub odseparowanie pyłu od pracownika za pomocą bariery lub systemu zamkniętego, systemu wentylacyjnego (np. odpylacza) i/lub systemów odpylania</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użyciem wody.</a:t>
            </a:r>
          </a:p>
          <a:p>
            <a:pPr>
              <a:lnSpc>
                <a:spcPts val="2400"/>
              </a:lnSpc>
            </a:pPr>
            <a:endParaRPr lang="en-US" sz="1800" dirty="0"/>
          </a:p>
        </p:txBody>
      </p:sp>
      <p:pic>
        <p:nvPicPr>
          <p:cNvPr id="9" name="Picture Placeholder 8" descr="A picture containing indoor, sitting, table, kitchen&#10;&#10;Description automatically generated">
            <a:extLst>
              <a:ext uri="{FF2B5EF4-FFF2-40B4-BE49-F238E27FC236}">
                <a16:creationId xmlns:a16="http://schemas.microsoft.com/office/drawing/2014/main" id="{A164F5F6-ADE5-0A48-B8B4-B0FFD87273E7}"/>
              </a:ext>
            </a:extLst>
          </p:cNvPr>
          <p:cNvPicPr>
            <a:picLocks noGrp="1" noChangeAspect="1"/>
          </p:cNvPicPr>
          <p:nvPr>
            <p:ph type="pic" sz="quarter" idx="12"/>
          </p:nvPr>
        </p:nvPicPr>
        <p:blipFill>
          <a:blip r:embed="rId3"/>
          <a:srcRect l="16884" r="1688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318756"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NATYCHMIAST USUWAJ ROZSYPANY MATERIAŁ  </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715603"/>
            <a:ext cx="5094169" cy="3682369"/>
          </a:xfrm>
        </p:spPr>
        <p:txBody>
          <a:bodyPr/>
          <a:lstStyle/>
          <a:p>
            <a:pPr>
              <a:lnSpc>
                <a:spcPts val="2400"/>
              </a:lnSpc>
              <a:spcAft>
                <a:spcPts val="1000"/>
              </a:spcAft>
            </a:pPr>
            <a:r>
              <a:rPr lang="pl" sz="1800" b="0" i="0" strike="noStrike" cap="none" spc="0" baseline="0" dirty="0">
                <a:solidFill>
                  <a:srgbClr val="000000"/>
                </a:solidFill>
                <a:effectLst/>
                <a:latin typeface="Helvetica"/>
                <a:ea typeface="Helvetica"/>
                <a:cs typeface="Helvetica"/>
              </a:rPr>
              <a:t>Natychmiastowe usuwanie rozsypanego materiału (i przyczyn takiego zdarzenia) zmniejsza prawdopodobieństwo uniesienia się osiadłego pyłu</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powietrze.</a:t>
            </a:r>
          </a:p>
          <a:p>
            <a:pPr>
              <a:lnSpc>
                <a:spcPts val="2400"/>
              </a:lnSpc>
              <a:spcAft>
                <a:spcPts val="1000"/>
              </a:spcAft>
            </a:pPr>
            <a:r>
              <a:rPr lang="pl" sz="1800" b="0" i="0" strike="noStrike" cap="none" spc="0" baseline="0" dirty="0">
                <a:solidFill>
                  <a:srgbClr val="000000"/>
                </a:solidFill>
                <a:effectLst/>
                <a:latin typeface="Helvetica"/>
                <a:ea typeface="Helvetica"/>
                <a:cs typeface="Helvetica"/>
              </a:rPr>
              <a:t>Cząstki pyłu respirabilnego nie są widoczne gołym okiem, chyba że skierowane na niego zostanie silne źródło światła. Pył może pozostawać</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powietrzu przez dni lub tygodnie.</a:t>
            </a:r>
          </a:p>
          <a:p>
            <a:pPr>
              <a:lnSpc>
                <a:spcPts val="2400"/>
              </a:lnSpc>
            </a:pPr>
            <a:endParaRPr lang="en-US" sz="1800" dirty="0"/>
          </a:p>
        </p:txBody>
      </p:sp>
      <p:pic>
        <p:nvPicPr>
          <p:cNvPr id="4" name="Picture Placeholder 7">
            <a:extLst>
              <a:ext uri="{FF2B5EF4-FFF2-40B4-BE49-F238E27FC236}">
                <a16:creationId xmlns:a16="http://schemas.microsoft.com/office/drawing/2014/main" id="{D1A675EE-3C3F-334C-B8A0-643F67D57989}"/>
              </a:ext>
            </a:extLst>
          </p:cNvPr>
          <p:cNvPicPr>
            <a:picLocks noGrp="1" noChangeAspect="1"/>
          </p:cNvPicPr>
          <p:nvPr>
            <p:ph type="pic" sz="quarter" idx="12"/>
          </p:nvPr>
        </p:nvPicPr>
        <p:blipFill>
          <a:blip r:embed="rId3"/>
          <a:srcRect l="8004" r="8004"/>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7147556" cy="850900"/>
          </a:xfrm>
        </p:spPr>
        <p:txBody>
          <a:bodyPr/>
          <a:lstStyle/>
          <a:p>
            <a:pPr>
              <a:lnSpc>
                <a:spcPct val="100000"/>
              </a:lnSpc>
              <a:spcBef>
                <a:spcPts val="0"/>
              </a:spcBef>
            </a:pPr>
            <a:r>
              <a:rPr lang="pl" sz="2800" b="1" i="0" strike="noStrike" cap="none" spc="0" baseline="0" dirty="0">
                <a:solidFill>
                  <a:srgbClr val="F6A317"/>
                </a:solidFill>
                <a:effectLst/>
                <a:latin typeface="Helvetica"/>
                <a:ea typeface="Helvetica"/>
                <a:cs typeface="Helvetica"/>
              </a:rPr>
              <a:t>NOŚ ŚOI </a:t>
            </a:r>
          </a:p>
          <a:p>
            <a:pPr>
              <a:lnSpc>
                <a:spcPct val="100000"/>
              </a:lnSpc>
              <a:spcBef>
                <a:spcPts val="0"/>
              </a:spcBef>
            </a:pPr>
            <a:r>
              <a:rPr lang="pl" sz="2800" b="1" i="0" strike="noStrike" cap="none" spc="0" baseline="0" dirty="0">
                <a:solidFill>
                  <a:srgbClr val="F6A317"/>
                </a:solidFill>
                <a:effectLst/>
                <a:latin typeface="Helvetica"/>
                <a:ea typeface="Helvetica"/>
                <a:cs typeface="Helvetica"/>
              </a:rPr>
              <a:t>(GDY TO KONIECZNE)</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4" y="2827898"/>
            <a:ext cx="5094169" cy="3682369"/>
          </a:xfrm>
        </p:spPr>
        <p:txBody>
          <a:bodyPr/>
          <a:lstStyle/>
          <a:p>
            <a:pPr>
              <a:lnSpc>
                <a:spcPts val="2400"/>
              </a:lnSpc>
              <a:spcAft>
                <a:spcPts val="1000"/>
              </a:spcAft>
            </a:pPr>
            <a:r>
              <a:rPr lang="pl" sz="1800" b="0" i="0" strike="noStrike" cap="none" spc="0" baseline="0" dirty="0">
                <a:solidFill>
                  <a:srgbClr val="000000"/>
                </a:solidFill>
                <a:effectLst/>
                <a:latin typeface="Helvetica"/>
                <a:ea typeface="Helvetica"/>
                <a:cs typeface="Helvetica"/>
              </a:rPr>
              <a:t>Jeśli wszystkie inne środki kontroli pyłu (zobacz 5 głównych metod kontroli) nie wystarczają, by zapobiegać narażeniu na pył, należy nosić ŚOI.</a:t>
            </a:r>
          </a:p>
          <a:p>
            <a:pPr>
              <a:lnSpc>
                <a:spcPts val="2400"/>
              </a:lnSpc>
              <a:spcAft>
                <a:spcPts val="1000"/>
              </a:spcAft>
            </a:pPr>
            <a:r>
              <a:rPr lang="pl" sz="1800" b="0" i="0" strike="noStrike" cap="none" spc="0" baseline="0" dirty="0">
                <a:solidFill>
                  <a:srgbClr val="000000"/>
                </a:solidFill>
                <a:effectLst/>
                <a:latin typeface="Helvetica"/>
                <a:ea typeface="Helvetica"/>
                <a:cs typeface="Helvetica"/>
              </a:rPr>
              <a:t>ŚOI</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żadnym wypadku nie zastępują innych środków kontroli pyłu. Maski przeciwpyłowe tymczasowo chronią pojedynczych pracowników, ale pył może nadal negatywnie wpływać na jakość powietrza.</a:t>
            </a:r>
          </a:p>
        </p:txBody>
      </p:sp>
      <p:sp>
        <p:nvSpPr>
          <p:cNvPr id="7" name="Picture Placeholder 6">
            <a:extLst>
              <a:ext uri="{FF2B5EF4-FFF2-40B4-BE49-F238E27FC236}">
                <a16:creationId xmlns:a16="http://schemas.microsoft.com/office/drawing/2014/main" id="{4B227ACE-63E6-A146-97C1-D40C67E44A70}"/>
              </a:ext>
            </a:extLst>
          </p:cNvPr>
          <p:cNvSpPr>
            <a:spLocks noGrp="1"/>
          </p:cNvSpPr>
          <p:nvPr>
            <p:ph type="pic" sz="quarter" idx="12"/>
          </p:nvPr>
        </p:nvSpPr>
        <p:spPr/>
        <p:txBody>
          <a:bodyPr/>
          <a:lstStyle/>
          <a:p>
            <a:endParaRPr/>
          </a:p>
        </p:txBody>
      </p:sp>
      <p:pic>
        <p:nvPicPr>
          <p:cNvPr id="8" name="Picture 7">
            <a:extLst>
              <a:ext uri="{FF2B5EF4-FFF2-40B4-BE49-F238E27FC236}">
                <a16:creationId xmlns:a16="http://schemas.microsoft.com/office/drawing/2014/main" id="{D2B39C38-3218-1444-91FB-2E76B9A700C7}"/>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14291153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2E25A5C5-C440-4A10-B866-01DBA6FF9A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http://schemas.microsoft.com/office/2006/documentManagement/types"/>
    <ds:schemaRef ds:uri="http://schemas.microsoft.com/office/2006/metadata/properties"/>
    <ds:schemaRef ds:uri="http://purl.org/dc/elements/1.1/"/>
    <ds:schemaRef ds:uri="d8ecf516-e360-4672-81b9-68723bedb71f"/>
    <ds:schemaRef ds:uri="http://schemas.microsoft.com/office/infopath/2007/PartnerControls"/>
    <ds:schemaRef ds:uri="http://purl.org/dc/terms/"/>
    <ds:schemaRef ds:uri="http://schemas.openxmlformats.org/package/2006/metadata/core-properties"/>
    <ds:schemaRef ds:uri="6d9d7403-2d8c-4818-ae25-2c5629bc733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118</TotalTime>
  <Words>988</Words>
  <Application>Microsoft Macintosh PowerPoint</Application>
  <PresentationFormat>Widescreen</PresentationFormat>
  <Paragraphs>89</Paragraphs>
  <Slides>14</Slides>
  <Notes>14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55</cp:revision>
  <dcterms:created xsi:type="dcterms:W3CDTF">2020-06-24T14:35:04Z</dcterms:created>
  <dcterms:modified xsi:type="dcterms:W3CDTF">2024-11-13T10:51:59Z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