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73" r:id="rId6"/>
    <p:sldId id="278" r:id="rId7"/>
    <p:sldId id="272" r:id="rId8"/>
    <p:sldId id="277" r:id="rId9"/>
    <p:sldId id="281" r:id="rId10"/>
    <p:sldId id="261" r:id="rId11"/>
    <p:sldId id="260" r:id="rId12"/>
    <p:sldId id="280" r:id="rId13"/>
    <p:sldId id="268" r:id="rId14"/>
    <p:sldId id="279" r:id="rId15"/>
    <p:sldId id="266" r:id="rId16"/>
    <p:sldId id="264" r:id="rId17"/>
    <p:sldId id="267"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A14D"/>
    <a:srgbClr val="EF9A2E"/>
    <a:srgbClr val="F7A315"/>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5F5DC1-1193-0C46-B250-A1ADEA3AB979}" v="1" dt="2020-12-09T20:37:57.9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8" autoAdjust="0"/>
    <p:restoredTop sz="88844"/>
  </p:normalViewPr>
  <p:slideViewPr>
    <p:cSldViewPr snapToGrid="0" snapToObjects="1">
      <p:cViewPr varScale="1">
        <p:scale>
          <a:sx n="109" d="100"/>
          <a:sy n="109" d="100"/>
        </p:scale>
        <p:origin x="1144" y="17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1647289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69553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132509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174787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73019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44323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2</a:t>
            </a:fld>
            <a:endParaRPr lang="en-US"/>
          </a:p>
        </p:txBody>
      </p:sp>
    </p:spTree>
    <p:extLst>
      <p:ext uri="{BB962C8B-B14F-4D97-AF65-F5344CB8AC3E}">
        <p14:creationId xmlns:p14="http://schemas.microsoft.com/office/powerpoint/2010/main" val="2847097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1601692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ro" sz="1200" b="0" i="0" strike="noStrike" cap="none" spc="0" baseline="0" dirty="0">
                <a:solidFill>
                  <a:srgbClr val="000000"/>
                </a:solidFill>
                <a:effectLst/>
                <a:latin typeface="+mn-lt"/>
                <a:ea typeface="Calibri"/>
                <a:cs typeface="Calibri"/>
              </a:rPr>
              <a:t>Expunerea excesivă la silice cristaline respirabile (RCS) poate duce la probleme grave de sănătate pentru lucrători pe termen lung. Din acest motiv, este important ca toți lucrătorii să cunoască bune practici care limitează sau elimină expunerea la praful de silice.”</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1354598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406802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 sz="1200" b="0" i="0" strike="noStrike" cap="none" spc="0" baseline="0" dirty="0">
                <a:solidFill>
                  <a:srgbClr val="000000"/>
                </a:solidFill>
                <a:effectLst/>
                <a:latin typeface="+mn-lt"/>
                <a:ea typeface="Calibri"/>
                <a:cs typeface="Calibri"/>
              </a:rPr>
              <a:t>De exemplu, atunci când efectuați procese energice asupra unor minerale care conțin cristale de silice, folosiți un dispozitiv care este prevăzut cu un sistem de extragere a prafului/sistem cu apă. (A se vedea imaginea de mai sus.)</a:t>
            </a:r>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2489739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896502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22656369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D1521AF0-1C3C-9B42-BAF5-EBAA6AC12E16}"/>
              </a:ext>
            </a:extLst>
          </p:cNvPr>
          <p:cNvSpPr txBox="1"/>
          <p:nvPr userDrawn="1"/>
        </p:nvSpPr>
        <p:spPr>
          <a:xfrm>
            <a:off x="8577329" y="429114"/>
            <a:ext cx="3240021"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ro" sz="1400" b="1" i="0" strike="noStrike" cap="none" spc="0" baseline="0" dirty="0">
                <a:solidFill>
                  <a:srgbClr val="F6A317"/>
                </a:solidFill>
                <a:effectLst/>
                <a:latin typeface="Helvetica"/>
                <a:ea typeface="Helvetica"/>
                <a:cs typeface="Helvetica"/>
              </a:rPr>
              <a:t>CURS PRIVIND BUNELE PRACTICI ÎN LUCRUL CU MATERIALE CARE CONȚIN CRISTALE DE SILICE</a:t>
            </a:r>
          </a:p>
        </p:txBody>
      </p:sp>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ro" sz="1000" b="0" i="0" strike="noStrike" cap="none" spc="0" baseline="0">
                <a:solidFill>
                  <a:srgbClr val="000000"/>
                </a:solidFill>
                <a:effectLst/>
                <a:latin typeface="Helvetica"/>
                <a:ea typeface="Helvetica"/>
                <a:cs typeface="Helvetica"/>
              </a:rPr>
              <a:t>Acest pachet de materiale de formare a fost elaborat ca parte din Ghidul NEPSI de bune practici – vizitați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51E51A5-48D1-3541-A394-ED11EF33B05A}"/>
              </a:ext>
            </a:extLst>
          </p:cNvPr>
          <p:cNvPicPr>
            <a:picLocks noChangeAspect="1"/>
          </p:cNvPicPr>
          <p:nvPr userDrawn="1"/>
        </p:nvPicPr>
        <p:blipFill>
          <a:blip r:embed="rId10"/>
          <a:stretch>
            <a:fillRect/>
          </a:stretch>
        </p:blipFill>
        <p:spPr>
          <a:xfrm>
            <a:off x="406346" y="366936"/>
            <a:ext cx="1000588" cy="630000"/>
          </a:xfrm>
          <a:prstGeom prst="rect">
            <a:avLst/>
          </a:prstGeom>
        </p:spPr>
      </p:pic>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guide.nepsi.eu/sheet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training.nepsi.eu/" TargetMode="External"/><Relationship Id="rId5" Type="http://schemas.openxmlformats.org/officeDocument/2006/relationships/hyperlink" Target="https://toolkit.nepsi.eu/" TargetMode="External"/><Relationship Id="rId4" Type="http://schemas.openxmlformats.org/officeDocument/2006/relationships/hyperlink" Target="https://guide.nepsi.e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3" y="2683387"/>
            <a:ext cx="6071684" cy="1592826"/>
          </a:xfrm>
        </p:spPr>
        <p:txBody>
          <a:bodyPr anchor="t"/>
          <a:lstStyle/>
          <a:p>
            <a:pPr>
              <a:lnSpc>
                <a:spcPct val="100000"/>
              </a:lnSpc>
            </a:pPr>
            <a:r>
              <a:rPr lang="ro" sz="2800" b="1" i="0" strike="noStrike" cap="none" spc="0" baseline="0" dirty="0">
                <a:solidFill>
                  <a:srgbClr val="FFFFFF"/>
                </a:solidFill>
                <a:effectLst/>
                <a:latin typeface="Helvetica"/>
                <a:ea typeface="Helvetica"/>
                <a:cs typeface="Helvetica"/>
              </a:rPr>
              <a:t>CURS PRIVIND BUNELE PRACTICI ÎN LUCRUL CU MATERIALE CARE CONȚIN CRISTALE DE SILICE</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276213"/>
            <a:ext cx="7534275" cy="850900"/>
          </a:xfrm>
        </p:spPr>
        <p:txBody>
          <a:bodyPr/>
          <a:lstStyle/>
          <a:p>
            <a:endParaRPr lang="en-US"/>
          </a:p>
        </p:txBody>
      </p:sp>
      <p:sp>
        <p:nvSpPr>
          <p:cNvPr id="2" name="Rectangle 1">
            <a:extLst>
              <a:ext uri="{FF2B5EF4-FFF2-40B4-BE49-F238E27FC236}">
                <a16:creationId xmlns:a16="http://schemas.microsoft.com/office/drawing/2014/main" id="{2277DBB3-EF70-E14E-B8FC-73E766794D0D}"/>
              </a:ext>
            </a:extLst>
          </p:cNvPr>
          <p:cNvSpPr/>
          <p:nvPr/>
        </p:nvSpPr>
        <p:spPr>
          <a:xfrm>
            <a:off x="5011387" y="115545"/>
            <a:ext cx="6757060" cy="98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nvPr>
        </p:nvSpPr>
        <p:spPr>
          <a:xfrm>
            <a:off x="777244" y="1640901"/>
            <a:ext cx="10741246" cy="850900"/>
          </a:xfrm>
        </p:spPr>
        <p:txBody>
          <a:bodyPr/>
          <a:lstStyle/>
          <a:p>
            <a:pPr>
              <a:lnSpc>
                <a:spcPct val="100000"/>
              </a:lnSpc>
            </a:pPr>
            <a:r>
              <a:rPr lang="ro" sz="2800" b="1" i="0" strike="noStrike" cap="none" spc="0" baseline="0" dirty="0">
                <a:solidFill>
                  <a:srgbClr val="F6A317"/>
                </a:solidFill>
                <a:effectLst/>
                <a:latin typeface="Helvetica"/>
                <a:ea typeface="Helvetica"/>
                <a:cs typeface="Helvetica"/>
              </a:rPr>
              <a:t>CE SĂ FACEȚI ȘI CE SĂ NU FACEȚI ÎN CEEA CE PRIVEȘTE BUNELE PRACTICI ELEMENTARE</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nvPr>
        </p:nvSpPr>
        <p:spPr>
          <a:xfrm>
            <a:off x="777244" y="2622062"/>
            <a:ext cx="10475776" cy="3230407"/>
          </a:xfrm>
        </p:spPr>
        <p:txBody>
          <a:bodyPr/>
          <a:lstStyle/>
          <a:p>
            <a:pPr>
              <a:lnSpc>
                <a:spcPts val="2000"/>
              </a:lnSpc>
              <a:spcBef>
                <a:spcPts val="600"/>
              </a:spcBef>
            </a:pPr>
            <a:r>
              <a:rPr lang="ro" b="1" i="0" strike="noStrike" cap="none" spc="0" baseline="0" dirty="0">
                <a:solidFill>
                  <a:srgbClr val="000000"/>
                </a:solidFill>
                <a:effectLst/>
                <a:latin typeface="Helvetica"/>
                <a:ea typeface="Helvetica"/>
                <a:cs typeface="Helvetica"/>
              </a:rPr>
              <a:t>CE SĂ FACEȚI</a:t>
            </a:r>
          </a:p>
          <a:p>
            <a:pPr marL="285750" indent="-285750">
              <a:lnSpc>
                <a:spcPts val="2000"/>
              </a:lnSpc>
              <a:spcBef>
                <a:spcPts val="600"/>
              </a:spcBef>
              <a:buSzPct val="85000"/>
              <a:buFont typeface=".Apple Color Emoji UI"/>
              <a:buChar char="✅"/>
            </a:pPr>
            <a:r>
              <a:rPr lang="ro" b="0" i="0" strike="noStrike" cap="none" spc="0" baseline="0" dirty="0">
                <a:solidFill>
                  <a:srgbClr val="000000"/>
                </a:solidFill>
                <a:effectLst/>
                <a:latin typeface="Helvetica"/>
                <a:ea typeface="Helvetica"/>
                <a:cs typeface="Helvetica"/>
              </a:rPr>
              <a:t>Restricționați accesul în spațiile de lucru / zonele expuse la praf pentru alte persoane în afară de angajați și personalul autorizat</a:t>
            </a:r>
          </a:p>
          <a:p>
            <a:pPr marL="285750" indent="-285750">
              <a:lnSpc>
                <a:spcPts val="2000"/>
              </a:lnSpc>
              <a:spcBef>
                <a:spcPts val="600"/>
              </a:spcBef>
              <a:buSzPct val="85000"/>
              <a:buFont typeface=".Apple Color Emoji UI"/>
              <a:buChar char="✅"/>
            </a:pPr>
            <a:r>
              <a:rPr lang="ro" b="0" i="0" strike="noStrike" cap="none" spc="0" baseline="0" dirty="0">
                <a:solidFill>
                  <a:srgbClr val="000000"/>
                </a:solidFill>
                <a:effectLst/>
                <a:latin typeface="Helvetica"/>
                <a:ea typeface="Helvetica"/>
                <a:cs typeface="Helvetica"/>
              </a:rPr>
              <a:t>Folosiți sisteme de ventilație sau suprimarea cu apă pentru a reduce praful din aer. </a:t>
            </a:r>
          </a:p>
          <a:p>
            <a:pPr marL="285750" indent="-285750">
              <a:lnSpc>
                <a:spcPts val="2000"/>
              </a:lnSpc>
              <a:spcBef>
                <a:spcPts val="600"/>
              </a:spcBef>
              <a:buSzPct val="85000"/>
              <a:buFont typeface=".Apple Color Emoji UI"/>
              <a:buChar char="✅"/>
            </a:pPr>
            <a:r>
              <a:rPr lang="ro" b="0" i="0" strike="noStrike" cap="none" spc="0" baseline="0" dirty="0">
                <a:solidFill>
                  <a:srgbClr val="000000"/>
                </a:solidFill>
                <a:effectLst/>
                <a:latin typeface="Helvetica"/>
                <a:ea typeface="Helvetica"/>
                <a:cs typeface="Helvetica"/>
              </a:rPr>
              <a:t>Facă este posibil, efectuați sarcina în aer liber.</a:t>
            </a:r>
          </a:p>
          <a:p>
            <a:pPr marL="285750" indent="-285750">
              <a:lnSpc>
                <a:spcPts val="2000"/>
              </a:lnSpc>
              <a:spcBef>
                <a:spcPts val="600"/>
              </a:spcBef>
              <a:buSzPct val="85000"/>
              <a:buFont typeface=".Apple Color Emoji UI"/>
              <a:buChar char="✅"/>
            </a:pPr>
            <a:r>
              <a:rPr lang="ro" b="0" i="0" strike="noStrike" cap="none" spc="0" baseline="0" dirty="0">
                <a:solidFill>
                  <a:srgbClr val="000000"/>
                </a:solidFill>
                <a:effectLst/>
                <a:latin typeface="Helvetica"/>
                <a:ea typeface="Helvetica"/>
                <a:cs typeface="Helvetica"/>
              </a:rPr>
              <a:t>Folosiți metode de curățare prin aspirare sau metode umede.</a:t>
            </a:r>
          </a:p>
          <a:p>
            <a:pPr marL="285750" indent="-285750">
              <a:lnSpc>
                <a:spcPts val="2000"/>
              </a:lnSpc>
              <a:spcBef>
                <a:spcPts val="600"/>
              </a:spcBef>
              <a:buSzPct val="85000"/>
              <a:buFont typeface=".Apple Color Emoji UI"/>
              <a:buChar char="✅"/>
            </a:pPr>
            <a:r>
              <a:rPr lang="ro" b="0" i="0" strike="noStrike" cap="none" spc="0" baseline="0" dirty="0">
                <a:solidFill>
                  <a:srgbClr val="000000"/>
                </a:solidFill>
                <a:effectLst/>
                <a:latin typeface="Helvetica"/>
                <a:ea typeface="Helvetica"/>
                <a:cs typeface="Helvetica"/>
              </a:rPr>
              <a:t>Planificați dinainte pentru a vă asigura că spațiile de lucru sunt locații sigure și că echipamentele sunt funcționale</a:t>
            </a:r>
          </a:p>
          <a:p>
            <a:pPr marL="285750" indent="-285750">
              <a:lnSpc>
                <a:spcPts val="2000"/>
              </a:lnSpc>
              <a:spcBef>
                <a:spcPts val="600"/>
              </a:spcBef>
              <a:buSzPct val="85000"/>
              <a:buFont typeface=".Apple Color Emoji UI"/>
              <a:buChar char="✅"/>
            </a:pPr>
            <a:r>
              <a:rPr lang="ro" b="0" i="0" strike="noStrike" cap="none" spc="0" baseline="0" dirty="0">
                <a:solidFill>
                  <a:srgbClr val="000000"/>
                </a:solidFill>
                <a:effectLst/>
                <a:latin typeface="Helvetica"/>
                <a:ea typeface="Helvetica"/>
                <a:cs typeface="Helvetica"/>
              </a:rPr>
              <a:t>Raportați defecțiunile și aveți la dispoziție un plan pentru a vă ocupa de ele rapid și în condiții de siguranță</a:t>
            </a:r>
          </a:p>
          <a:p>
            <a:pPr marL="285750" indent="-285750">
              <a:lnSpc>
                <a:spcPts val="2000"/>
              </a:lnSpc>
              <a:spcBef>
                <a:spcPts val="600"/>
              </a:spcBef>
              <a:buSzPct val="85000"/>
              <a:buFont typeface=".Apple Color Emoji UI"/>
              <a:buChar char="✅"/>
            </a:pPr>
            <a:r>
              <a:rPr lang="ro" b="0" i="0" strike="noStrike" cap="none" spc="0" baseline="0" dirty="0">
                <a:solidFill>
                  <a:srgbClr val="000000"/>
                </a:solidFill>
                <a:effectLst/>
                <a:latin typeface="Helvetica"/>
                <a:ea typeface="Helvetica"/>
                <a:cs typeface="Helvetica"/>
              </a:rPr>
              <a:t>Purtați echipament individual de protecție pe durata efectuării sarcinii. Asigurați-vă că măștile faciale se potrivesc bine.</a:t>
            </a:r>
          </a:p>
          <a:p>
            <a:pPr>
              <a:lnSpc>
                <a:spcPts val="2000"/>
              </a:lnSpc>
              <a:spcBef>
                <a:spcPts val="600"/>
              </a:spcBef>
              <a:buSzPct val="85000"/>
            </a:pPr>
            <a:endParaRPr lang="en-US" dirty="0"/>
          </a:p>
        </p:txBody>
      </p:sp>
    </p:spTree>
    <p:extLst>
      <p:ext uri="{BB962C8B-B14F-4D97-AF65-F5344CB8AC3E}">
        <p14:creationId xmlns:p14="http://schemas.microsoft.com/office/powerpoint/2010/main" val="153490124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nvPr>
        </p:nvSpPr>
        <p:spPr>
          <a:xfrm>
            <a:off x="777243" y="1640901"/>
            <a:ext cx="10579015" cy="850900"/>
          </a:xfrm>
        </p:spPr>
        <p:txBody>
          <a:bodyPr/>
          <a:lstStyle/>
          <a:p>
            <a:pPr>
              <a:lnSpc>
                <a:spcPct val="100000"/>
              </a:lnSpc>
            </a:pPr>
            <a:r>
              <a:rPr lang="ro" sz="2800" b="1" i="0" strike="noStrike" cap="none" spc="0" baseline="0" dirty="0">
                <a:solidFill>
                  <a:srgbClr val="F6A317"/>
                </a:solidFill>
                <a:effectLst/>
                <a:latin typeface="Helvetica"/>
                <a:ea typeface="Helvetica"/>
                <a:cs typeface="Helvetica"/>
              </a:rPr>
              <a:t>CE SĂ FACEȚI ȘI CE SĂ NU FACEȚI ÎN CEEA CE PRIVEȘTE BUNELE PRACTICI ELEMENTARE</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nvPr>
        </p:nvSpPr>
        <p:spPr>
          <a:xfrm>
            <a:off x="777243" y="2687201"/>
            <a:ext cx="10355978" cy="3230407"/>
          </a:xfrm>
        </p:spPr>
        <p:txBody>
          <a:bodyPr/>
          <a:lstStyle/>
          <a:p>
            <a:pPr>
              <a:lnSpc>
                <a:spcPts val="2000"/>
              </a:lnSpc>
              <a:spcBef>
                <a:spcPts val="600"/>
              </a:spcBef>
            </a:pPr>
            <a:r>
              <a:rPr lang="ro" b="1" i="0" strike="noStrike" cap="none" spc="0" baseline="0" dirty="0">
                <a:solidFill>
                  <a:srgbClr val="000000"/>
                </a:solidFill>
                <a:effectLst/>
                <a:latin typeface="Helvetica"/>
                <a:ea typeface="Helvetica"/>
                <a:cs typeface="Helvetica"/>
              </a:rPr>
              <a:t>CE SĂ NU FACEȚI</a:t>
            </a:r>
          </a:p>
          <a:p>
            <a:pPr marL="285750" indent="-285750">
              <a:lnSpc>
                <a:spcPts val="2000"/>
              </a:lnSpc>
              <a:spcBef>
                <a:spcPts val="600"/>
              </a:spcBef>
              <a:buSzPct val="85000"/>
              <a:buFont typeface=".Apple Color Emoji UI"/>
              <a:buChar char="❌"/>
            </a:pPr>
            <a:r>
              <a:rPr lang="ro" b="0" i="0" strike="noStrike" cap="none" spc="0" baseline="0" dirty="0">
                <a:solidFill>
                  <a:srgbClr val="000000"/>
                </a:solidFill>
                <a:effectLst/>
                <a:latin typeface="Helvetica"/>
                <a:ea typeface="Helvetica"/>
                <a:cs typeface="Helvetica"/>
              </a:rPr>
              <a:t>Nu folosiți o perie uscată - Folosiți un aspirator sau metode de curățare umedă</a:t>
            </a:r>
          </a:p>
          <a:p>
            <a:pPr marL="285750" indent="-285750">
              <a:lnSpc>
                <a:spcPts val="2000"/>
              </a:lnSpc>
              <a:spcBef>
                <a:spcPts val="600"/>
              </a:spcBef>
              <a:buSzPct val="85000"/>
              <a:buFont typeface=".Apple Color Emoji UI"/>
              <a:buChar char="❌"/>
            </a:pPr>
            <a:r>
              <a:rPr lang="ro" b="0" i="0" strike="noStrike" cap="none" spc="0" baseline="0" dirty="0">
                <a:solidFill>
                  <a:srgbClr val="000000"/>
                </a:solidFill>
                <a:effectLst/>
                <a:latin typeface="Helvetica"/>
                <a:ea typeface="Helvetica"/>
                <a:cs typeface="Helvetica"/>
              </a:rPr>
              <a:t>Nu folosiți aer comprimat pentru a curăța praful</a:t>
            </a:r>
          </a:p>
          <a:p>
            <a:pPr marL="285750" indent="-285750">
              <a:lnSpc>
                <a:spcPts val="2000"/>
              </a:lnSpc>
              <a:spcBef>
                <a:spcPts val="600"/>
              </a:spcBef>
              <a:buSzPct val="85000"/>
              <a:buFont typeface=".Apple Color Emoji UI"/>
              <a:buChar char="❌"/>
            </a:pPr>
            <a:r>
              <a:rPr lang="ro" b="0" i="0" strike="noStrike" cap="none" spc="0" baseline="0" dirty="0">
                <a:solidFill>
                  <a:srgbClr val="000000"/>
                </a:solidFill>
                <a:effectLst/>
                <a:latin typeface="Helvetica"/>
                <a:ea typeface="Helvetica"/>
                <a:cs typeface="Helvetica"/>
              </a:rPr>
              <a:t>Nu luați acasă hainele de lucru sau echipamentele individuale de protecție care sunt murdare</a:t>
            </a:r>
          </a:p>
          <a:p>
            <a:pPr marL="285750" indent="-285750">
              <a:lnSpc>
                <a:spcPts val="2000"/>
              </a:lnSpc>
              <a:spcBef>
                <a:spcPts val="600"/>
              </a:spcBef>
              <a:buSzPct val="85000"/>
              <a:buFont typeface=".Apple Color Emoji UI"/>
              <a:buChar char="❌"/>
            </a:pPr>
            <a:r>
              <a:rPr lang="ro" b="0" i="0" strike="noStrike" cap="none" spc="0" baseline="0" dirty="0">
                <a:solidFill>
                  <a:srgbClr val="000000"/>
                </a:solidFill>
                <a:effectLst/>
                <a:latin typeface="Helvetica"/>
                <a:ea typeface="Helvetica"/>
                <a:cs typeface="Helvetica"/>
              </a:rPr>
              <a:t>Nu folosiți echipamente individuale de protecție care sunt deteriorate</a:t>
            </a:r>
          </a:p>
          <a:p>
            <a:pPr marL="285750" indent="-285750">
              <a:lnSpc>
                <a:spcPts val="2000"/>
              </a:lnSpc>
              <a:spcBef>
                <a:spcPts val="600"/>
              </a:spcBef>
              <a:buSzPct val="85000"/>
              <a:buFont typeface=".Apple Color Emoji UI"/>
              <a:buChar char="❌"/>
            </a:pPr>
            <a:r>
              <a:rPr lang="ro" b="0" i="0" strike="noStrike" cap="none" spc="0" baseline="0" dirty="0">
                <a:solidFill>
                  <a:srgbClr val="000000"/>
                </a:solidFill>
                <a:effectLst/>
                <a:latin typeface="Helvetica"/>
                <a:ea typeface="Helvetica"/>
                <a:cs typeface="Helvetica"/>
              </a:rPr>
              <a:t>Nu fumați și nu mâncați în zonele în care se desfășoară procese la locul dumneavoastră de muncă</a:t>
            </a:r>
          </a:p>
          <a:p>
            <a:pPr marL="285750" indent="-285750">
              <a:lnSpc>
                <a:spcPts val="2000"/>
              </a:lnSpc>
              <a:spcBef>
                <a:spcPts val="600"/>
              </a:spcBef>
              <a:buSzPct val="85000"/>
              <a:buFont typeface=".Apple Color Emoji UI"/>
              <a:buChar char="❌"/>
            </a:pPr>
            <a:endParaRPr lang="en-US" dirty="0"/>
          </a:p>
          <a:p>
            <a:pPr marL="285750" indent="-285750">
              <a:lnSpc>
                <a:spcPts val="2000"/>
              </a:lnSpc>
              <a:spcBef>
                <a:spcPts val="600"/>
              </a:spcBef>
              <a:buSzPct val="85000"/>
              <a:buFont typeface=".Apple Color Emoji UI"/>
              <a:buChar char="✅"/>
            </a:pPr>
            <a:endParaRPr lang="en-US" dirty="0"/>
          </a:p>
        </p:txBody>
      </p:sp>
    </p:spTree>
    <p:extLst>
      <p:ext uri="{BB962C8B-B14F-4D97-AF65-F5344CB8AC3E}">
        <p14:creationId xmlns:p14="http://schemas.microsoft.com/office/powerpoint/2010/main" val="379472495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pPr>
            <a:r>
              <a:rPr lang="ro" sz="2800" b="1" i="0" strike="noStrike" cap="none" spc="0" baseline="0">
                <a:solidFill>
                  <a:srgbClr val="F6A317"/>
                </a:solidFill>
                <a:effectLst/>
                <a:latin typeface="Helvetica"/>
                <a:ea typeface="Helvetica"/>
                <a:cs typeface="Helvetica"/>
              </a:rPr>
              <a:t>SLIDE GOL</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2" y="2362676"/>
            <a:ext cx="5623557" cy="3682369"/>
          </a:xfrm>
        </p:spPr>
        <p:txBody>
          <a:bodyPr/>
          <a:lstStyle/>
          <a:p>
            <a:pPr>
              <a:lnSpc>
                <a:spcPts val="2400"/>
              </a:lnSpc>
            </a:pPr>
            <a:r>
              <a:rPr lang="ro" sz="1800" b="0" i="0" strike="noStrike" cap="none" spc="0" baseline="0" dirty="0">
                <a:solidFill>
                  <a:srgbClr val="000000"/>
                </a:solidFill>
                <a:effectLst/>
                <a:latin typeface="Helvetica"/>
                <a:ea typeface="Helvetica"/>
                <a:cs typeface="Helvetica"/>
              </a:rPr>
              <a:t>Folosiți acest slide pentru a crea materiale de curs personalizate, specifice unui mediu/context de lucru.</a:t>
            </a:r>
          </a:p>
          <a:p>
            <a:pPr>
              <a:lnSpc>
                <a:spcPts val="2400"/>
              </a:lnSpc>
            </a:pPr>
            <a:r>
              <a:rPr lang="ro" sz="1800" b="0" i="0" strike="noStrike" cap="none" spc="0" baseline="0" dirty="0">
                <a:solidFill>
                  <a:srgbClr val="000000"/>
                </a:solidFill>
                <a:effectLst/>
                <a:latin typeface="Helvetica"/>
                <a:ea typeface="Helvetica"/>
                <a:cs typeface="Helvetica"/>
              </a:rPr>
              <a:t>Pentru a schimba imaginea, apăsați butonul din dreapta al mouse-ului  &gt; schimbă imaginea &gt; </a:t>
            </a:r>
            <a:br>
              <a:rPr lang="en-IN" sz="1800" b="0" i="0" strike="noStrike" cap="none" spc="0" baseline="0" dirty="0">
                <a:solidFill>
                  <a:srgbClr val="000000"/>
                </a:solidFill>
                <a:effectLst/>
                <a:latin typeface="Helvetica"/>
                <a:ea typeface="Helvetica"/>
                <a:cs typeface="Helvetica"/>
              </a:rPr>
            </a:br>
            <a:r>
              <a:rPr lang="ro" sz="1800" b="0" i="0" strike="noStrike" cap="none" spc="0" baseline="0" dirty="0">
                <a:solidFill>
                  <a:srgbClr val="000000"/>
                </a:solidFill>
                <a:effectLst/>
                <a:latin typeface="Helvetica"/>
                <a:ea typeface="Helvetica"/>
                <a:cs typeface="Helvetica"/>
              </a:rPr>
              <a:t>din fișier.</a:t>
            </a:r>
          </a:p>
          <a:p>
            <a:pPr>
              <a:lnSpc>
                <a:spcPts val="2400"/>
              </a:lnSpc>
            </a:pPr>
            <a:r>
              <a:rPr lang="ro" sz="1800" b="0" i="0" strike="noStrike" cap="none" spc="0" baseline="0" dirty="0">
                <a:solidFill>
                  <a:srgbClr val="000000"/>
                </a:solidFill>
                <a:effectLst/>
                <a:latin typeface="Helvetica"/>
                <a:ea typeface="Helvetica"/>
                <a:cs typeface="Helvetica"/>
              </a:rPr>
              <a:t>Pentru a crea mai multe slide-uri, apăsați pe câmpul „Slide nou” de mai sus.</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9122030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nvPr>
        </p:nvSpPr>
        <p:spPr/>
        <p:txBody>
          <a:bodyPr/>
          <a:lstStyle/>
          <a:p>
            <a:pPr>
              <a:lnSpc>
                <a:spcPct val="100000"/>
              </a:lnSpc>
            </a:pPr>
            <a:r>
              <a:rPr lang="ro" sz="2800" b="1" i="0" strike="noStrike" cap="none" spc="0" baseline="0">
                <a:solidFill>
                  <a:srgbClr val="F6A317"/>
                </a:solidFill>
                <a:effectLst/>
                <a:latin typeface="Helvetica"/>
                <a:ea typeface="Helvetica"/>
                <a:cs typeface="Helvetica"/>
              </a:rPr>
              <a:t>CONCLUZIE</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nvPr>
        </p:nvSpPr>
        <p:spPr/>
        <p:txBody>
          <a:bodyPr/>
          <a:lstStyle/>
          <a:p>
            <a:pPr>
              <a:lnSpc>
                <a:spcPts val="2400"/>
              </a:lnSpc>
              <a:spcBef>
                <a:spcPts val="600"/>
              </a:spcBef>
              <a:spcAft>
                <a:spcPts val="1000"/>
              </a:spcAft>
            </a:pPr>
            <a:r>
              <a:rPr lang="ro" sz="1800" b="0" i="0" strike="noStrike" cap="none" spc="0" baseline="0" dirty="0">
                <a:solidFill>
                  <a:srgbClr val="000000"/>
                </a:solidFill>
                <a:effectLst/>
                <a:latin typeface="Helvetica"/>
                <a:ea typeface="Helvetica"/>
                <a:cs typeface="Helvetica"/>
              </a:rPr>
              <a:t>Atunci când lucrați cu minerale care conțin cristale de silice, rețineți:</a:t>
            </a:r>
          </a:p>
          <a:p>
            <a:pPr marL="285750" indent="-285750">
              <a:lnSpc>
                <a:spcPts val="2400"/>
              </a:lnSpc>
              <a:spcBef>
                <a:spcPts val="600"/>
              </a:spcBef>
              <a:spcAft>
                <a:spcPts val="600"/>
              </a:spcAft>
              <a:buClr>
                <a:srgbClr val="F1B600"/>
              </a:buClr>
              <a:buSzPct val="120000"/>
              <a:buFont typeface="Wingdings" pitchFamily="2" charset="2"/>
              <a:buChar char="q"/>
            </a:pPr>
            <a:r>
              <a:rPr lang="ro" sz="1800" b="0" i="0" strike="noStrike" cap="none" spc="0" baseline="0" dirty="0">
                <a:solidFill>
                  <a:srgbClr val="000000"/>
                </a:solidFill>
                <a:effectLst/>
                <a:latin typeface="Helvetica"/>
                <a:ea typeface="Helvetica"/>
                <a:cs typeface="Helvetica"/>
              </a:rPr>
              <a:t>Căutați întotdeauna să opriți praful la sursă</a:t>
            </a:r>
          </a:p>
          <a:p>
            <a:pPr marL="285750" indent="-285750">
              <a:lnSpc>
                <a:spcPts val="2400"/>
              </a:lnSpc>
              <a:spcBef>
                <a:spcPts val="600"/>
              </a:spcBef>
              <a:spcAft>
                <a:spcPts val="600"/>
              </a:spcAft>
              <a:buClr>
                <a:srgbClr val="F1B600"/>
              </a:buClr>
              <a:buSzPct val="120000"/>
              <a:buFont typeface="Wingdings" pitchFamily="2" charset="2"/>
              <a:buChar char="q"/>
            </a:pPr>
            <a:r>
              <a:rPr lang="ro" sz="1800" b="0" i="0" strike="noStrike" cap="none" spc="0" baseline="0" dirty="0">
                <a:solidFill>
                  <a:srgbClr val="000000"/>
                </a:solidFill>
                <a:effectLst/>
                <a:latin typeface="Helvetica"/>
                <a:ea typeface="Helvetica"/>
                <a:cs typeface="Helvetica"/>
              </a:rPr>
              <a:t>Un spațiu de lucru curat este un spațiu sigur</a:t>
            </a:r>
          </a:p>
          <a:p>
            <a:pPr marL="285750" indent="-285750">
              <a:lnSpc>
                <a:spcPts val="2400"/>
              </a:lnSpc>
              <a:spcBef>
                <a:spcPts val="600"/>
              </a:spcBef>
              <a:spcAft>
                <a:spcPts val="600"/>
              </a:spcAft>
              <a:buClr>
                <a:srgbClr val="F1B600"/>
              </a:buClr>
              <a:buSzPct val="120000"/>
              <a:buFont typeface="Wingdings" pitchFamily="2" charset="2"/>
              <a:buChar char="q"/>
            </a:pPr>
            <a:r>
              <a:rPr lang="ro" sz="1800" b="0" i="0" strike="noStrike" cap="none" spc="0" baseline="0" dirty="0">
                <a:solidFill>
                  <a:srgbClr val="000000"/>
                </a:solidFill>
                <a:effectLst/>
                <a:latin typeface="Helvetica"/>
                <a:ea typeface="Helvetica"/>
                <a:cs typeface="Helvetica"/>
              </a:rPr>
              <a:t>Restricționarea accesului la zonele expuse la praf este un mod sigur de a preveni expunerea.</a:t>
            </a:r>
          </a:p>
          <a:p>
            <a:pPr marL="285750" indent="-285750">
              <a:lnSpc>
                <a:spcPts val="2400"/>
              </a:lnSpc>
              <a:spcBef>
                <a:spcPts val="600"/>
              </a:spcBef>
              <a:spcAft>
                <a:spcPts val="600"/>
              </a:spcAft>
              <a:buClr>
                <a:srgbClr val="F1B600"/>
              </a:buClr>
              <a:buSzPct val="120000"/>
              <a:buFont typeface="Wingdings" pitchFamily="2" charset="2"/>
              <a:buChar char="q"/>
            </a:pPr>
            <a:r>
              <a:rPr lang="ro" sz="1800" b="0" i="0" strike="noStrike" cap="none" spc="0" baseline="0" dirty="0">
                <a:solidFill>
                  <a:srgbClr val="000000"/>
                </a:solidFill>
                <a:effectLst/>
                <a:latin typeface="Helvetica"/>
                <a:ea typeface="Helvetica"/>
                <a:cs typeface="Helvetica"/>
              </a:rPr>
              <a:t>Evitați fumatul — fumatul crește efectele negative ale RCS asupra sănătății</a:t>
            </a:r>
          </a:p>
          <a:p>
            <a:pPr>
              <a:lnSpc>
                <a:spcPts val="2400"/>
              </a:lnSpc>
            </a:pPr>
            <a:endParaRPr lang="en-US" sz="1800"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nvPicPr>
        <p:blipFill>
          <a:blip r:embed="rId3"/>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79639710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nvPr>
        </p:nvSpPr>
        <p:spPr>
          <a:xfrm>
            <a:off x="777244" y="1640901"/>
            <a:ext cx="7538853" cy="850900"/>
          </a:xfrm>
        </p:spPr>
        <p:txBody>
          <a:bodyPr/>
          <a:lstStyle/>
          <a:p>
            <a:pPr>
              <a:lnSpc>
                <a:spcPct val="100000"/>
              </a:lnSpc>
            </a:pPr>
            <a:r>
              <a:rPr lang="ro" sz="2800" b="1" i="0" strike="noStrike" cap="none" spc="0" baseline="0">
                <a:solidFill>
                  <a:srgbClr val="F6A317"/>
                </a:solidFill>
                <a:effectLst/>
                <a:latin typeface="Helvetica"/>
                <a:ea typeface="Helvetica"/>
                <a:cs typeface="Helvetica"/>
              </a:rPr>
              <a:t>ALTE MATERIALE DE ÎNVĂȚARE</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nvPr>
        </p:nvSpPr>
        <p:spPr/>
        <p:txBody>
          <a:bodyPr/>
          <a:lstStyle/>
          <a:p>
            <a:pPr marL="285750" indent="-285750">
              <a:lnSpc>
                <a:spcPts val="2300"/>
              </a:lnSpc>
              <a:spcBef>
                <a:spcPts val="600"/>
              </a:spcBef>
              <a:spcAft>
                <a:spcPts val="600"/>
              </a:spcAft>
              <a:buSzPct val="130000"/>
              <a:buFont typeface="Arial" panose="020B0604020202020204" pitchFamily="34" charset="0"/>
              <a:buChar char="•"/>
            </a:pPr>
            <a:r>
              <a:rPr lang="ro" sz="1600" b="0" i="0" strike="noStrike" cap="none" spc="0" baseline="0" dirty="0">
                <a:solidFill>
                  <a:srgbClr val="000000"/>
                </a:solidFill>
                <a:effectLst/>
                <a:latin typeface="Helvetica"/>
                <a:ea typeface="Helvetica"/>
                <a:cs typeface="Helvetica"/>
                <a:hlinkClick r:id="rId3" history="0"/>
              </a:rPr>
              <a:t>Bune practici la curățarea suprafețelor și a instalațiilor (Fișa de sarcini 2.1.1a)</a:t>
            </a:r>
          </a:p>
          <a:p>
            <a:pPr marL="285750" indent="-285750">
              <a:lnSpc>
                <a:spcPts val="2300"/>
              </a:lnSpc>
              <a:spcBef>
                <a:spcPts val="600"/>
              </a:spcBef>
              <a:spcAft>
                <a:spcPts val="600"/>
              </a:spcAft>
              <a:buSzPct val="130000"/>
              <a:buFont typeface="Arial" panose="020B0604020202020204" pitchFamily="34" charset="0"/>
              <a:buChar char="•"/>
            </a:pPr>
            <a:r>
              <a:rPr lang="ro" sz="1600" b="0" i="0" strike="noStrike" cap="none" spc="0" baseline="0" dirty="0">
                <a:solidFill>
                  <a:srgbClr val="000000"/>
                </a:solidFill>
                <a:effectLst/>
                <a:latin typeface="Helvetica"/>
                <a:ea typeface="Helvetica"/>
                <a:cs typeface="Helvetica"/>
                <a:hlinkClick r:id="rId3" history="0"/>
              </a:rPr>
              <a:t>Bune practici pentru buna igienă </a:t>
            </a:r>
            <a:br>
              <a:rPr lang="en-IN" sz="1600" b="0" i="0" strike="noStrike" cap="none" spc="0" baseline="0">
                <a:solidFill>
                  <a:srgbClr val="000000"/>
                </a:solidFill>
                <a:effectLst/>
                <a:latin typeface="Helvetica"/>
                <a:ea typeface="Helvetica"/>
                <a:cs typeface="Helvetica"/>
                <a:hlinkClick r:id="rId3" history="0"/>
              </a:rPr>
            </a:br>
            <a:r>
              <a:rPr lang="ro" sz="1600" b="0" i="0" strike="noStrike" cap="none" spc="0" baseline="0">
                <a:solidFill>
                  <a:srgbClr val="000000"/>
                </a:solidFill>
                <a:effectLst/>
                <a:latin typeface="Helvetica"/>
                <a:ea typeface="Helvetica"/>
                <a:cs typeface="Helvetica"/>
                <a:hlinkClick r:id="rId3" history="0"/>
              </a:rPr>
              <a:t>(Fișa de sarcini 2.1.10)</a:t>
            </a:r>
          </a:p>
          <a:p>
            <a:pPr marL="285750" indent="-285750">
              <a:lnSpc>
                <a:spcPts val="2300"/>
              </a:lnSpc>
              <a:spcBef>
                <a:spcPts val="600"/>
              </a:spcBef>
              <a:spcAft>
                <a:spcPts val="600"/>
              </a:spcAft>
              <a:buSzPct val="130000"/>
              <a:buFont typeface="Arial" panose="020B0604020202020204" pitchFamily="34" charset="0"/>
              <a:buChar char="•"/>
            </a:pPr>
            <a:r>
              <a:rPr lang="ro" sz="1600" b="0" i="0" strike="noStrike" cap="none" spc="0" baseline="0" dirty="0">
                <a:solidFill>
                  <a:srgbClr val="000000"/>
                </a:solidFill>
                <a:effectLst/>
                <a:latin typeface="Helvetica"/>
                <a:ea typeface="Helvetica"/>
                <a:cs typeface="Helvetica"/>
                <a:hlinkClick r:id="rId4" history="0"/>
              </a:rPr>
              <a:t>Ghid de bune practici NEPSI</a:t>
            </a:r>
          </a:p>
          <a:p>
            <a:pPr marL="285750" indent="-285750">
              <a:lnSpc>
                <a:spcPts val="2300"/>
              </a:lnSpc>
              <a:spcBef>
                <a:spcPts val="600"/>
              </a:spcBef>
              <a:spcAft>
                <a:spcPts val="600"/>
              </a:spcAft>
              <a:buSzPct val="130000"/>
              <a:buFont typeface="Arial" panose="020B0604020202020204" pitchFamily="34" charset="0"/>
              <a:buChar char="•"/>
            </a:pPr>
            <a:r>
              <a:rPr lang="ro" sz="1600" b="0" i="0" strike="noStrike" cap="none" spc="0" baseline="0" dirty="0">
                <a:solidFill>
                  <a:srgbClr val="000000"/>
                </a:solidFill>
                <a:effectLst/>
                <a:latin typeface="Helvetica"/>
                <a:ea typeface="Helvetica"/>
                <a:cs typeface="Helvetica"/>
                <a:hlinkClick r:id="rId5" history="0"/>
              </a:rPr>
              <a:t>Ghid NEPSI pentru IMM-uri</a:t>
            </a:r>
          </a:p>
        </p:txBody>
      </p:sp>
      <p:sp>
        <p:nvSpPr>
          <p:cNvPr id="4" name="Rounded Rectangle 3">
            <a:extLst>
              <a:ext uri="{FF2B5EF4-FFF2-40B4-BE49-F238E27FC236}">
                <a16:creationId xmlns:a16="http://schemas.microsoft.com/office/drawing/2014/main" id="{70F01C61-0840-6243-9982-C4FCFF0051A6}"/>
              </a:ext>
            </a:extLst>
          </p:cNvPr>
          <p:cNvSpPr/>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8911A584-1B44-1940-BDDF-233757B9D560}"/>
              </a:ext>
            </a:extLst>
          </p:cNvPr>
          <p:cNvSpPr/>
          <p:nvPr/>
        </p:nvSpPr>
        <p:spPr>
          <a:xfrm>
            <a:off x="1088454" y="5244989"/>
            <a:ext cx="10022946" cy="472912"/>
          </a:xfrm>
          <a:prstGeom prst="rect">
            <a:avLst/>
          </a:prstGeom>
          <a:noFill/>
          <a:ln>
            <a:noFill/>
          </a:ln>
        </p:spPr>
        <p:txBody>
          <a:bodyPr wrap="square" anchor="ctr">
            <a:spAutoFit/>
          </a:bodyPr>
          <a:lstStyle/>
          <a:p>
            <a:pPr>
              <a:lnSpc>
                <a:spcPts val="3000"/>
              </a:lnSpc>
              <a:spcBef>
                <a:spcPts val="1200"/>
              </a:spcBef>
              <a:spcAft>
                <a:spcPts val="1200"/>
              </a:spcAft>
              <a:buSzPct val="130000"/>
            </a:pPr>
            <a:r>
              <a:rPr lang="ro" sz="1750" b="0" i="0" strike="noStrike" cap="none" spc="0" baseline="0">
                <a:solidFill>
                  <a:srgbClr val="000000"/>
                </a:solidFill>
                <a:effectLst/>
                <a:latin typeface="Calibri"/>
                <a:ea typeface="Calibri"/>
                <a:cs typeface="Calibri"/>
              </a:rPr>
              <a:t>Vizitați </a:t>
            </a:r>
            <a:r>
              <a:rPr lang="ro" sz="1750" b="1" i="0" strike="noStrike" cap="none" spc="0" baseline="0">
                <a:solidFill>
                  <a:srgbClr val="000000"/>
                </a:solidFill>
                <a:effectLst/>
                <a:latin typeface="Calibri"/>
                <a:ea typeface="Calibri"/>
                <a:cs typeface="Calibri"/>
              </a:rPr>
              <a:t>Platforma de e-learning NEPSI</a:t>
            </a:r>
            <a:r>
              <a:rPr lang="ro" sz="1750" b="0" i="0" strike="noStrike" cap="none" spc="0" baseline="0">
                <a:solidFill>
                  <a:srgbClr val="000000"/>
                </a:solidFill>
                <a:effectLst/>
                <a:latin typeface="Calibri"/>
                <a:ea typeface="Calibri"/>
                <a:cs typeface="Calibri"/>
              </a:rPr>
              <a:t> la </a:t>
            </a:r>
            <a:r>
              <a:rPr lang="ro" sz="1750" b="0" i="0" strike="noStrike" cap="none" spc="0" baseline="0">
                <a:solidFill>
                  <a:srgbClr val="000000"/>
                </a:solidFill>
                <a:effectLst/>
                <a:latin typeface="Calibri"/>
                <a:ea typeface="Calibri"/>
                <a:cs typeface="Calibri"/>
                <a:hlinkClick r:id="rId6" history="0"/>
              </a:rPr>
              <a:t>training.nepsi.eu</a:t>
            </a:r>
            <a:r>
              <a:rPr lang="ro" sz="1750" b="0" i="0" strike="noStrike" cap="none" spc="0" baseline="0">
                <a:solidFill>
                  <a:srgbClr val="000000"/>
                </a:solidFill>
                <a:effectLst/>
                <a:latin typeface="Calibri"/>
                <a:ea typeface="Calibri"/>
                <a:cs typeface="Calibri"/>
              </a:rPr>
              <a:t> pentru mai multe resurse de învățare privind RCS</a:t>
            </a:r>
          </a:p>
        </p:txBody>
      </p:sp>
    </p:spTree>
    <p:extLst>
      <p:ext uri="{BB962C8B-B14F-4D97-AF65-F5344CB8AC3E}">
        <p14:creationId xmlns:p14="http://schemas.microsoft.com/office/powerpoint/2010/main" val="17944801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ro-RO" sz="2800" dirty="0"/>
              <a:t>PREAMBUL (PENTRU FORMATOR)</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ro-RO" sz="1800" dirty="0">
                <a:latin typeface="Helvetica"/>
                <a:cs typeface="Helvetica"/>
              </a:rPr>
              <a:t>În cadrul etapei de educație din implementarea Bunelor Practici NEPSI, NEPSI a elaborat o serie de resurse educaționale.</a:t>
            </a:r>
          </a:p>
          <a:p>
            <a:pPr>
              <a:lnSpc>
                <a:spcPts val="2400"/>
              </a:lnSpc>
            </a:pPr>
            <a:r>
              <a:rPr lang="ro-RO" sz="1800" dirty="0">
                <a:latin typeface="Helvetica"/>
                <a:cs typeface="Helvetica"/>
              </a:rPr>
              <a:t>Fiecare pachet de cursuri PowerPoint vizează o temă relevantă pentru lucrătorii din toate industriile, care folosesc materiale ce conțin cristale de silice. Pachetele oferă informații despre riscurile expunerii la praf, asociate cu tema, precum și despre bunele practici și măsurile existente pentru a le reduce. Scopul cursurilor este să informeze și să educe lucrătorii, pentru a îi ajuta să folosească eficient măsurile de control și să își reducă expunerea la cristale de silice respirabile (RCS) la locul de muncă.</a:t>
            </a:r>
          </a:p>
          <a:p>
            <a:pPr>
              <a:lnSpc>
                <a:spcPts val="2400"/>
              </a:lnSpc>
            </a:pPr>
            <a:r>
              <a:rPr lang="ro-RO" sz="1800" dirty="0">
                <a:latin typeface="Helvetica"/>
                <a:cs typeface="Helvetica"/>
              </a:rPr>
              <a:t>Folosiți șablonul blanc și spațiile prevăzute pentru a adăuga informații suplimentare la acest pachet de cursuri, după cum este necesar.</a:t>
            </a:r>
          </a:p>
        </p:txBody>
      </p:sp>
    </p:spTree>
    <p:extLst>
      <p:ext uri="{BB962C8B-B14F-4D97-AF65-F5344CB8AC3E}">
        <p14:creationId xmlns:p14="http://schemas.microsoft.com/office/powerpoint/2010/main" val="3976641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ro" sz="2800" b="1" i="0" strike="noStrike" cap="none" spc="0" baseline="0">
                <a:solidFill>
                  <a:srgbClr val="F6A317"/>
                </a:solidFill>
                <a:effectLst/>
                <a:latin typeface="Helvetica"/>
                <a:ea typeface="Helvetica"/>
                <a:cs typeface="Helvetica"/>
              </a:rPr>
              <a:t>REȚINEȚI</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ro" sz="1800" b="0" i="0" strike="noStrike" cap="none" spc="0" baseline="0">
                <a:solidFill>
                  <a:srgbClr val="000000"/>
                </a:solidFill>
                <a:effectLst/>
                <a:latin typeface="Helvetica"/>
                <a:ea typeface="Helvetica"/>
                <a:cs typeface="Helvetica"/>
              </a:rPr>
              <a:t>Informațiile din acest curs PowerPoint sunt de natură consultativă și au conținut informativ. Ele nu reprezintă un standard sau o reglementare și nu creează noi obligații legale, nici nu modifică obligațiile existente create de legislația și politicile de sănătate.</a:t>
            </a:r>
          </a:p>
        </p:txBody>
      </p:sp>
    </p:spTree>
    <p:extLst>
      <p:ext uri="{BB962C8B-B14F-4D97-AF65-F5344CB8AC3E}">
        <p14:creationId xmlns:p14="http://schemas.microsoft.com/office/powerpoint/2010/main" val="13270124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ro" sz="2800" b="1" i="0" strike="noStrike" cap="none" spc="0" baseline="0">
                <a:solidFill>
                  <a:srgbClr val="F6A317"/>
                </a:solidFill>
                <a:effectLst/>
                <a:latin typeface="Helvetica"/>
                <a:ea typeface="Helvetica"/>
                <a:cs typeface="Helvetica"/>
              </a:rPr>
              <a:t>INTRODUCERE</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p:txBody>
          <a:bodyPr/>
          <a:lstStyle/>
          <a:p>
            <a:pPr>
              <a:lnSpc>
                <a:spcPts val="2400"/>
              </a:lnSpc>
            </a:pPr>
            <a:r>
              <a:rPr lang="ro" sz="1800" b="1" i="0" strike="noStrike" cap="none" spc="0" baseline="0">
                <a:solidFill>
                  <a:srgbClr val="000000"/>
                </a:solidFill>
                <a:effectLst/>
                <a:latin typeface="Helvetica"/>
                <a:ea typeface="Helvetica"/>
                <a:cs typeface="Helvetica"/>
              </a:rPr>
              <a:t>Este o prioritate să învățăm să ne protejăm de pericolele asociate cu munca.</a:t>
            </a:r>
          </a:p>
          <a:p>
            <a:pPr>
              <a:lnSpc>
                <a:spcPts val="2400"/>
              </a:lnSpc>
            </a:pPr>
            <a:r>
              <a:rPr lang="ro" sz="1800" b="0" i="0" strike="noStrike" cap="none" spc="0" baseline="0">
                <a:solidFill>
                  <a:srgbClr val="000000"/>
                </a:solidFill>
                <a:effectLst/>
                <a:latin typeface="Helvetica"/>
                <a:ea typeface="Helvetica"/>
                <a:cs typeface="Helvetica"/>
              </a:rPr>
              <a:t>În acest curs PowerPoint veți învăța despre:</a:t>
            </a:r>
          </a:p>
          <a:p>
            <a:pPr marL="285750" indent="-285750">
              <a:lnSpc>
                <a:spcPts val="2400"/>
              </a:lnSpc>
              <a:buFont typeface="Arial" panose="020B0604020202020204" pitchFamily="34" charset="0"/>
              <a:buChar char="•"/>
            </a:pPr>
            <a:r>
              <a:rPr lang="ro" sz="1800" b="0" i="0" strike="noStrike" cap="none" spc="0" baseline="0">
                <a:solidFill>
                  <a:srgbClr val="000000"/>
                </a:solidFill>
                <a:effectLst/>
                <a:latin typeface="Helvetica"/>
                <a:ea typeface="Helvetica"/>
                <a:cs typeface="Helvetica"/>
              </a:rPr>
              <a:t>Măsuri elementare de control pentru a preveni sau a minimiza expunerea la praf dăunător de cristale de silice respirabile (RCS)</a:t>
            </a:r>
          </a:p>
          <a:p>
            <a:pPr marL="285750" indent="-285750">
              <a:lnSpc>
                <a:spcPts val="2400"/>
              </a:lnSpc>
              <a:buFont typeface="Arial" panose="020B0604020202020204" pitchFamily="34" charset="0"/>
              <a:buChar char="•"/>
            </a:pPr>
            <a:r>
              <a:rPr lang="ro" sz="1800" b="0" i="0" strike="noStrike" cap="none" spc="0" baseline="0">
                <a:solidFill>
                  <a:srgbClr val="FF0000"/>
                </a:solidFill>
                <a:effectLst/>
                <a:latin typeface="Helvetica"/>
                <a:ea typeface="Helvetica"/>
                <a:cs typeface="Helvetica"/>
              </a:rPr>
              <a:t>Text de completat pentru formator - dacă ați adăugat un slide personalizat, introduceți o scurtă prezentare a materialului contextual</a:t>
            </a:r>
          </a:p>
          <a:p>
            <a:pPr marL="285750" indent="-285750">
              <a:lnSpc>
                <a:spcPts val="2400"/>
              </a:lnSpc>
              <a:buFont typeface="Arial" panose="020B0604020202020204" pitchFamily="34" charset="0"/>
              <a:buChar char="•"/>
            </a:pPr>
            <a:endParaRPr lang="en-US" sz="1800"/>
          </a:p>
        </p:txBody>
      </p:sp>
      <p:pic>
        <p:nvPicPr>
          <p:cNvPr id="5" name="Picture Placeholder 8" descr="Construction worker">
            <a:extLst>
              <a:ext uri="{FF2B5EF4-FFF2-40B4-BE49-F238E27FC236}">
                <a16:creationId xmlns:a16="http://schemas.microsoft.com/office/drawing/2014/main" id="{722E9D79-B5C0-8B43-9EE5-A3BB4C04C93F}"/>
              </a:ext>
            </a:extLst>
          </p:cNvPr>
          <p:cNvPicPr>
            <a:picLocks noGrp="1" noChangeAspect="1"/>
          </p:cNvPicPr>
          <p:nvPr>
            <p:ph type="pic" sz="quarter" idx="12"/>
          </p:nvPr>
        </p:nvPicPr>
        <p:blipFill>
          <a:blip r:embed="rId3">
            <a:extLst>
              <a:ext uri="{96DAC541-7B7A-43D3-8B79-37D633B846F1}">
                <asvg:svgBlip xmlns:asvg="http://schemas.microsoft.com/office/drawing/2016/SVG/main" r:embed="rId4"/>
              </a:ext>
            </a:extLst>
          </a:blip>
          <a:srcRect/>
          <a:stretch/>
        </p:blipFill>
        <p:spPr>
          <a:xfrm>
            <a:off x="6986588" y="1608138"/>
            <a:ext cx="4437062" cy="4437062"/>
          </a:xfrm>
        </p:spPr>
      </p:pic>
    </p:spTree>
    <p:extLst>
      <p:ext uri="{BB962C8B-B14F-4D97-AF65-F5344CB8AC3E}">
        <p14:creationId xmlns:p14="http://schemas.microsoft.com/office/powerpoint/2010/main" val="17890094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5" y="1640901"/>
            <a:ext cx="4540104" cy="850900"/>
          </a:xfrm>
        </p:spPr>
        <p:txBody>
          <a:bodyPr/>
          <a:lstStyle/>
          <a:p>
            <a:pPr>
              <a:lnSpc>
                <a:spcPct val="100000"/>
              </a:lnSpc>
            </a:pPr>
            <a:r>
              <a:rPr lang="ro" sz="2800" b="1" i="0" strike="noStrike" cap="none" spc="0" baseline="0">
                <a:solidFill>
                  <a:srgbClr val="F6A317"/>
                </a:solidFill>
                <a:effectLst/>
                <a:latin typeface="Helvetica"/>
                <a:ea typeface="Helvetica"/>
                <a:cs typeface="Helvetica"/>
              </a:rPr>
              <a:t>TEHNICI DE CONTROLUL PRAFULUI</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5"/>
            <a:ext cx="4387796" cy="2590690"/>
          </a:xfrm>
        </p:spPr>
        <p:txBody>
          <a:bodyPr/>
          <a:lstStyle/>
          <a:p>
            <a:pPr>
              <a:lnSpc>
                <a:spcPts val="2400"/>
              </a:lnSpc>
            </a:pPr>
            <a:r>
              <a:rPr lang="ro" sz="1800" b="0" i="0" strike="noStrike" cap="none" spc="0" baseline="0">
                <a:solidFill>
                  <a:srgbClr val="000000"/>
                </a:solidFill>
                <a:effectLst/>
                <a:latin typeface="Helvetica"/>
                <a:ea typeface="Helvetica"/>
                <a:cs typeface="Helvetica"/>
              </a:rPr>
              <a:t>Există cinci tehnici principale de control al prafului, care se folosesc pentru a gestiona RCS și care fac parte din bunele practici ale NEPSI.</a:t>
            </a:r>
          </a:p>
        </p:txBody>
      </p:sp>
      <p:pic>
        <p:nvPicPr>
          <p:cNvPr id="8" name="Picture 7" descr="A screenshot of a cell phone&#10;&#10;Description automatically generated">
            <a:extLst>
              <a:ext uri="{FF2B5EF4-FFF2-40B4-BE49-F238E27FC236}">
                <a16:creationId xmlns:a16="http://schemas.microsoft.com/office/drawing/2014/main" id="{10632FE8-F8F5-A547-989B-4ABE1B92E56A}"/>
              </a:ext>
            </a:extLst>
          </p:cNvPr>
          <p:cNvPicPr>
            <a:picLocks noChangeAspect="1"/>
          </p:cNvPicPr>
          <p:nvPr/>
        </p:nvPicPr>
        <p:blipFill>
          <a:blip r:embed="rId3"/>
          <a:srcRect l="6858" t="62670" r="77165" b="13177"/>
          <a:stretch>
            <a:fillRect/>
          </a:stretch>
        </p:blipFill>
        <p:spPr>
          <a:xfrm>
            <a:off x="8647437" y="3330000"/>
            <a:ext cx="1073251" cy="104387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AD6D66F3-54AE-BC42-8E92-5A04A01A5CFD}"/>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3892BAA8-98B0-7346-9C0F-D2D3A0C9074E}"/>
              </a:ext>
            </a:extLst>
          </p:cNvPr>
          <p:cNvPicPr>
            <a:picLocks noChangeAspect="1"/>
          </p:cNvPicPr>
          <p:nvPr/>
        </p:nvPicPr>
        <p:blipFill>
          <a:blip r:embed="rId3"/>
          <a:srcRect l="7057" t="9146" r="76967" b="66230"/>
          <a:stretch>
            <a:fillRect/>
          </a:stretch>
        </p:blipFill>
        <p:spPr>
          <a:xfrm>
            <a:off x="5365058" y="3330000"/>
            <a:ext cx="1073250" cy="1064204"/>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DFA46869-474C-6949-A914-489747B877EB}"/>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80D6658B-94DC-6A40-B1CC-8AFFC64934EB}"/>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4" name="TextBox 3">
            <a:extLst>
              <a:ext uri="{FF2B5EF4-FFF2-40B4-BE49-F238E27FC236}">
                <a16:creationId xmlns:a16="http://schemas.microsoft.com/office/drawing/2014/main" id="{30EFE92B-4FD7-A345-A753-216FB998B01F}"/>
              </a:ext>
            </a:extLst>
          </p:cNvPr>
          <p:cNvSpPr txBox="1"/>
          <p:nvPr/>
        </p:nvSpPr>
        <p:spPr>
          <a:xfrm>
            <a:off x="6579514" y="1702138"/>
            <a:ext cx="2134063" cy="1823002"/>
          </a:xfrm>
          <a:prstGeom prst="rect">
            <a:avLst/>
          </a:prstGeom>
          <a:noFill/>
        </p:spPr>
        <p:txBody>
          <a:bodyPr wrap="square" rtlCol="0">
            <a:spAutoFit/>
          </a:bodyPr>
          <a:lstStyle/>
          <a:p>
            <a:pPr>
              <a:spcAft>
                <a:spcPts val="300"/>
              </a:spcAft>
            </a:pPr>
            <a:r>
              <a:rPr lang="ro" sz="1050" b="1" i="0" strike="noStrike" cap="none" spc="50" baseline="0">
                <a:solidFill>
                  <a:srgbClr val="EF9A2E"/>
                </a:solidFill>
                <a:effectLst/>
                <a:latin typeface="Futura Medium"/>
                <a:ea typeface="Futura Medium"/>
                <a:cs typeface="Futura Medium"/>
              </a:rPr>
              <a:t>BUNĂ IGIENĂ / GOSPODĂRIRE</a:t>
            </a:r>
          </a:p>
          <a:p>
            <a:r>
              <a:rPr lang="ro" sz="1200" b="0" i="0" strike="noStrike" cap="none" spc="0" baseline="0">
                <a:solidFill>
                  <a:srgbClr val="000000"/>
                </a:solidFill>
                <a:effectLst/>
                <a:latin typeface="Calibri"/>
                <a:ea typeface="Calibri"/>
                <a:cs typeface="Calibri"/>
              </a:rPr>
              <a:t>Spălarea hainelor de lucru și aspirarea prafului produs în cursul proceselor împiedică acumularea prafului în timp - un spațiu de lucru curat este un spațiu sigur</a:t>
            </a:r>
          </a:p>
          <a:p>
            <a:endParaRPr lang="en-US"/>
          </a:p>
        </p:txBody>
      </p:sp>
      <p:sp>
        <p:nvSpPr>
          <p:cNvPr id="10" name="TextBox 9">
            <a:extLst>
              <a:ext uri="{FF2B5EF4-FFF2-40B4-BE49-F238E27FC236}">
                <a16:creationId xmlns:a16="http://schemas.microsoft.com/office/drawing/2014/main" id="{D2E06BDD-2B10-8544-8ADF-4B09321CF4E0}"/>
              </a:ext>
            </a:extLst>
          </p:cNvPr>
          <p:cNvSpPr txBox="1"/>
          <p:nvPr/>
        </p:nvSpPr>
        <p:spPr>
          <a:xfrm>
            <a:off x="6579514" y="3330000"/>
            <a:ext cx="2134063" cy="1334834"/>
          </a:xfrm>
          <a:prstGeom prst="rect">
            <a:avLst/>
          </a:prstGeom>
          <a:noFill/>
        </p:spPr>
        <p:txBody>
          <a:bodyPr wrap="square" rtlCol="0">
            <a:spAutoFit/>
          </a:bodyPr>
          <a:lstStyle/>
          <a:p>
            <a:pPr>
              <a:spcAft>
                <a:spcPts val="300"/>
              </a:spcAft>
            </a:pPr>
            <a:r>
              <a:rPr lang="ro" sz="1050" b="1" i="0" strike="noStrike" cap="none" spc="50" baseline="0">
                <a:solidFill>
                  <a:srgbClr val="EF9A2E"/>
                </a:solidFill>
                <a:effectLst/>
                <a:latin typeface="Futura Medium"/>
                <a:ea typeface="Futura Medium"/>
                <a:cs typeface="Futura Medium"/>
              </a:rPr>
              <a:t>SPAȚIU ÎNCHIS</a:t>
            </a:r>
          </a:p>
          <a:p>
            <a:pPr>
              <a:spcAft>
                <a:spcPts val="300"/>
              </a:spcAft>
            </a:pPr>
            <a:r>
              <a:rPr lang="ro" sz="1200" b="0" i="0" strike="noStrike" cap="none" spc="0" baseline="0">
                <a:solidFill>
                  <a:srgbClr val="000000"/>
                </a:solidFill>
                <a:effectLst/>
                <a:latin typeface="Calibri"/>
                <a:ea typeface="Calibri"/>
                <a:cs typeface="Calibri"/>
              </a:rPr>
              <a:t>Desfășurarea proceselor care produc RCS într-un mediu închis împiedică expunerea la praf la sursă</a:t>
            </a:r>
          </a:p>
          <a:p>
            <a:pPr>
              <a:spcAft>
                <a:spcPts val="300"/>
              </a:spcAft>
            </a:pPr>
            <a:endParaRPr lang="en-US"/>
          </a:p>
        </p:txBody>
      </p:sp>
      <p:sp>
        <p:nvSpPr>
          <p:cNvPr id="12" name="TextBox 11">
            <a:extLst>
              <a:ext uri="{FF2B5EF4-FFF2-40B4-BE49-F238E27FC236}">
                <a16:creationId xmlns:a16="http://schemas.microsoft.com/office/drawing/2014/main" id="{846EF0DB-2F1B-FE40-AD16-0EAD6F8C33B9}"/>
              </a:ext>
            </a:extLst>
          </p:cNvPr>
          <p:cNvSpPr txBox="1"/>
          <p:nvPr/>
        </p:nvSpPr>
        <p:spPr>
          <a:xfrm>
            <a:off x="6579515" y="4852474"/>
            <a:ext cx="2134063" cy="839038"/>
          </a:xfrm>
          <a:prstGeom prst="rect">
            <a:avLst/>
          </a:prstGeom>
          <a:noFill/>
        </p:spPr>
        <p:txBody>
          <a:bodyPr wrap="square" rtlCol="0">
            <a:spAutoFit/>
          </a:bodyPr>
          <a:lstStyle/>
          <a:p>
            <a:pPr>
              <a:spcAft>
                <a:spcPts val="300"/>
              </a:spcAft>
            </a:pPr>
            <a:r>
              <a:rPr lang="ro" sz="1050" b="1" i="0" strike="noStrike" cap="none" spc="50" baseline="0">
                <a:solidFill>
                  <a:srgbClr val="EF9A2E"/>
                </a:solidFill>
                <a:effectLst/>
                <a:latin typeface="Futura Medium"/>
                <a:ea typeface="Futura Medium"/>
                <a:cs typeface="Futura Medium"/>
              </a:rPr>
              <a:t>EXTRACȚIA / VENTILAȚIA</a:t>
            </a:r>
          </a:p>
          <a:p>
            <a:pPr>
              <a:spcAft>
                <a:spcPts val="300"/>
              </a:spcAft>
            </a:pPr>
            <a:r>
              <a:rPr lang="ro" sz="1200" b="0" i="0" strike="noStrike" cap="none" spc="0" baseline="0">
                <a:solidFill>
                  <a:srgbClr val="000000"/>
                </a:solidFill>
                <a:effectLst/>
                <a:latin typeface="Calibri"/>
                <a:ea typeface="Calibri"/>
                <a:cs typeface="Calibri"/>
              </a:rPr>
              <a:t>Captarea RCS la sursă, înainte de a fi expuși la ele și înlocuirea aerului contaminat cu aer curat.</a:t>
            </a:r>
          </a:p>
        </p:txBody>
      </p:sp>
      <p:sp>
        <p:nvSpPr>
          <p:cNvPr id="13" name="TextBox 12">
            <a:extLst>
              <a:ext uri="{FF2B5EF4-FFF2-40B4-BE49-F238E27FC236}">
                <a16:creationId xmlns:a16="http://schemas.microsoft.com/office/drawing/2014/main" id="{216AEF2B-4BC7-BC4A-BA6B-2CFEB4C7D7E0}"/>
              </a:ext>
            </a:extLst>
          </p:cNvPr>
          <p:cNvSpPr txBox="1"/>
          <p:nvPr/>
        </p:nvSpPr>
        <p:spPr>
          <a:xfrm>
            <a:off x="9787266" y="3330000"/>
            <a:ext cx="2134062" cy="2006065"/>
          </a:xfrm>
          <a:prstGeom prst="rect">
            <a:avLst/>
          </a:prstGeom>
          <a:noFill/>
        </p:spPr>
        <p:txBody>
          <a:bodyPr wrap="square" rtlCol="0">
            <a:spAutoFit/>
          </a:bodyPr>
          <a:lstStyle/>
          <a:p>
            <a:pPr>
              <a:spcAft>
                <a:spcPts val="300"/>
              </a:spcAft>
            </a:pPr>
            <a:r>
              <a:rPr lang="ro" sz="1050" b="1" i="0" strike="noStrike" cap="none" spc="50" baseline="0" dirty="0">
                <a:solidFill>
                  <a:srgbClr val="EF9A2E"/>
                </a:solidFill>
                <a:effectLst/>
                <a:latin typeface="Futura Medium"/>
                <a:ea typeface="Futura Medium"/>
                <a:cs typeface="Futura Medium"/>
              </a:rPr>
              <a:t>ECHIPAMENT DE PROTECȚIE</a:t>
            </a:r>
          </a:p>
          <a:p>
            <a:r>
              <a:rPr lang="ro" sz="1200" b="0" i="0" strike="noStrike" cap="none" spc="0" baseline="0" dirty="0">
                <a:solidFill>
                  <a:srgbClr val="000000"/>
                </a:solidFill>
                <a:effectLst/>
                <a:latin typeface="Calibri"/>
                <a:ea typeface="Calibri"/>
                <a:cs typeface="Calibri"/>
              </a:rPr>
              <a:t>Echipamentele personale de protecție (de ex. măști faciale) protejează lucrătorii de praf atunci când toate celelalte măsuri de control sunt insuficiente pentru a controla riscul de expunere</a:t>
            </a:r>
          </a:p>
          <a:p>
            <a:endParaRPr lang="en-US" dirty="0"/>
          </a:p>
        </p:txBody>
      </p:sp>
      <p:sp>
        <p:nvSpPr>
          <p:cNvPr id="14" name="TextBox 13">
            <a:extLst>
              <a:ext uri="{FF2B5EF4-FFF2-40B4-BE49-F238E27FC236}">
                <a16:creationId xmlns:a16="http://schemas.microsoft.com/office/drawing/2014/main" id="{D26BB86C-4B5F-164E-AD03-5F81B6D4A003}"/>
              </a:ext>
            </a:extLst>
          </p:cNvPr>
          <p:cNvSpPr txBox="1"/>
          <p:nvPr/>
        </p:nvSpPr>
        <p:spPr>
          <a:xfrm>
            <a:off x="9787266" y="1679231"/>
            <a:ext cx="2134062" cy="1334833"/>
          </a:xfrm>
          <a:prstGeom prst="rect">
            <a:avLst/>
          </a:prstGeom>
          <a:noFill/>
        </p:spPr>
        <p:txBody>
          <a:bodyPr wrap="square" rtlCol="0">
            <a:spAutoFit/>
          </a:bodyPr>
          <a:lstStyle/>
          <a:p>
            <a:pPr>
              <a:spcAft>
                <a:spcPts val="300"/>
              </a:spcAft>
            </a:pPr>
            <a:r>
              <a:rPr lang="ro" sz="1050" b="1" i="0" strike="noStrike" cap="none" spc="50" baseline="0">
                <a:solidFill>
                  <a:srgbClr val="EF9A2E"/>
                </a:solidFill>
                <a:effectLst/>
                <a:latin typeface="Futura Medium"/>
                <a:ea typeface="Futura Medium"/>
                <a:cs typeface="Futura Medium"/>
              </a:rPr>
              <a:t>APA</a:t>
            </a:r>
          </a:p>
          <a:p>
            <a:pPr>
              <a:spcAft>
                <a:spcPts val="300"/>
              </a:spcAft>
            </a:pPr>
            <a:r>
              <a:rPr lang="ro" sz="1200" b="0" i="0" strike="noStrike" cap="none" spc="0" baseline="0">
                <a:solidFill>
                  <a:srgbClr val="000000"/>
                </a:solidFill>
                <a:effectLst/>
                <a:latin typeface="Calibri"/>
                <a:ea typeface="Calibri"/>
                <a:cs typeface="Calibri"/>
              </a:rPr>
              <a:t>Menținerea umezelii în procese împiedică ridicarea prafului în aer, particulele fiind captate cu apă</a:t>
            </a:r>
          </a:p>
          <a:p>
            <a:pPr>
              <a:spcAft>
                <a:spcPts val="300"/>
              </a:spcAft>
            </a:pPr>
            <a:endParaRPr lang="en-US"/>
          </a:p>
        </p:txBody>
      </p:sp>
    </p:spTree>
    <p:extLst>
      <p:ext uri="{BB962C8B-B14F-4D97-AF65-F5344CB8AC3E}">
        <p14:creationId xmlns:p14="http://schemas.microsoft.com/office/powerpoint/2010/main" val="90049384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6021761" cy="850900"/>
          </a:xfrm>
        </p:spPr>
        <p:txBody>
          <a:bodyPr/>
          <a:lstStyle/>
          <a:p>
            <a:pPr>
              <a:lnSpc>
                <a:spcPct val="100000"/>
              </a:lnSpc>
            </a:pPr>
            <a:r>
              <a:rPr lang="ro" sz="2800" b="1" i="0" strike="noStrike" cap="none" spc="0" baseline="0" dirty="0">
                <a:solidFill>
                  <a:srgbClr val="F6A317"/>
                </a:solidFill>
                <a:effectLst/>
                <a:latin typeface="Helvetica"/>
                <a:ea typeface="Helvetica"/>
                <a:cs typeface="Helvetica"/>
              </a:rPr>
              <a:t>RISCURILE GENERATE DE RCS</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3" y="2496457"/>
            <a:ext cx="6405221" cy="2938988"/>
          </a:xfrm>
        </p:spPr>
        <p:txBody>
          <a:bodyPr anchor="t"/>
          <a:lstStyle/>
          <a:p>
            <a:pPr marL="342900" indent="-342900">
              <a:lnSpc>
                <a:spcPts val="2400"/>
              </a:lnSpc>
              <a:buFont typeface="Arial" panose="020B0604020202020204" pitchFamily="34" charset="0"/>
              <a:buChar char="•"/>
            </a:pPr>
            <a:r>
              <a:rPr lang="ro" sz="1800" b="0" i="0" strike="noStrike" cap="none" spc="0" baseline="0" dirty="0">
                <a:solidFill>
                  <a:srgbClr val="000000"/>
                </a:solidFill>
                <a:effectLst/>
                <a:latin typeface="Helvetica"/>
                <a:ea typeface="Helvetica"/>
                <a:cs typeface="Helvetica"/>
              </a:rPr>
              <a:t>Bunele practici sunt esențiale pentru a ne proteja de RCS</a:t>
            </a:r>
          </a:p>
          <a:p>
            <a:pPr marL="342900" indent="-342900">
              <a:lnSpc>
                <a:spcPts val="2400"/>
              </a:lnSpc>
              <a:buFont typeface="Arial" panose="020B0604020202020204" pitchFamily="34" charset="0"/>
              <a:buChar char="•"/>
            </a:pPr>
            <a:r>
              <a:rPr lang="ro" sz="1800" b="0" i="0" strike="noStrike" cap="none" spc="0" baseline="0" dirty="0">
                <a:solidFill>
                  <a:srgbClr val="000000"/>
                </a:solidFill>
                <a:effectLst/>
                <a:latin typeface="Helvetica"/>
                <a:ea typeface="Helvetica"/>
                <a:cs typeface="Helvetica"/>
              </a:rPr>
              <a:t>Expunerea îndelungată la niveluri ridicate de RCS poate cauza boli pulmonare care creează dizabilitate</a:t>
            </a:r>
          </a:p>
          <a:p>
            <a:pPr>
              <a:lnSpc>
                <a:spcPts val="2400"/>
              </a:lnSpc>
            </a:pPr>
            <a:r>
              <a:rPr lang="ro" sz="1800" b="0" i="0" strike="noStrike" cap="none" spc="0" baseline="0" dirty="0">
                <a:solidFill>
                  <a:srgbClr val="000000"/>
                </a:solidFill>
                <a:effectLst/>
                <a:latin typeface="Helvetica"/>
                <a:ea typeface="Helvetica"/>
                <a:cs typeface="Helvetica"/>
              </a:rPr>
              <a:t>Este important să ne protejăm în fiecare zi de expunerea la acest praf ridicat în aer. </a:t>
            </a:r>
          </a:p>
          <a:p>
            <a:pPr>
              <a:lnSpc>
                <a:spcPts val="2400"/>
              </a:lnSpc>
            </a:pPr>
            <a:r>
              <a:rPr lang="ro" sz="1800" b="0" i="0" strike="noStrike" cap="none" spc="0" baseline="0" dirty="0">
                <a:solidFill>
                  <a:srgbClr val="000000"/>
                </a:solidFill>
                <a:effectLst/>
                <a:latin typeface="Helvetica"/>
                <a:ea typeface="Helvetica"/>
                <a:cs typeface="Helvetica"/>
              </a:rPr>
              <a:t>Urmând bune practici astăzi, ne protejăm sănătatea în viitor.</a:t>
            </a:r>
          </a:p>
          <a:p>
            <a:pPr>
              <a:lnSpc>
                <a:spcPts val="2400"/>
              </a:lnSpc>
            </a:pPr>
            <a:r>
              <a:rPr lang="ro" sz="1800" b="0" i="0" strike="noStrike" cap="none" spc="0" baseline="0" dirty="0">
                <a:solidFill>
                  <a:srgbClr val="000000"/>
                </a:solidFill>
                <a:effectLst/>
                <a:latin typeface="Helvetica"/>
                <a:ea typeface="Helvetica"/>
                <a:cs typeface="Helvetica"/>
              </a:rPr>
              <a:t>Cum vă veți petrece anii de pensie?</a:t>
            </a:r>
          </a:p>
        </p:txBody>
      </p:sp>
      <p:pic>
        <p:nvPicPr>
          <p:cNvPr id="7" name="Picture Placeholder 6" descr="A picture containing person, indoor, bed, room&#10;&#10;Description automatically generated">
            <a:extLst>
              <a:ext uri="{FF2B5EF4-FFF2-40B4-BE49-F238E27FC236}">
                <a16:creationId xmlns:a16="http://schemas.microsoft.com/office/drawing/2014/main" id="{2A9C7B0A-2F8E-C149-8334-E3EB74E76DBA}"/>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576943" y="1971379"/>
            <a:ext cx="3548990" cy="2029091"/>
          </a:xfrm>
        </p:spPr>
      </p:pic>
      <p:pic>
        <p:nvPicPr>
          <p:cNvPr id="9" name="Picture 8" descr="A young child riding a wave on a surfboard in the ocean&#10;&#10;Description automatically generated">
            <a:extLst>
              <a:ext uri="{FF2B5EF4-FFF2-40B4-BE49-F238E27FC236}">
                <a16:creationId xmlns:a16="http://schemas.microsoft.com/office/drawing/2014/main" id="{A3284F4F-1B99-FA43-8380-2F50D92FB573}"/>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579805" y="4205015"/>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D35895-4567-0C4E-826D-3CDE9A1AE9DC}"/>
              </a:ext>
            </a:extLst>
          </p:cNvPr>
          <p:cNvSpPr>
            <a:spLocks noGrp="1"/>
          </p:cNvSpPr>
          <p:nvPr>
            <p:ph type="body" sz="quarter" idx="10"/>
          </p:nvPr>
        </p:nvSpPr>
        <p:spPr>
          <a:xfrm>
            <a:off x="777245" y="1640901"/>
            <a:ext cx="5053930" cy="850900"/>
          </a:xfrm>
        </p:spPr>
        <p:txBody>
          <a:bodyPr/>
          <a:lstStyle/>
          <a:p>
            <a:pPr>
              <a:lnSpc>
                <a:spcPct val="100000"/>
              </a:lnSpc>
            </a:pPr>
            <a:r>
              <a:rPr lang="ro" sz="2800" b="1" i="0" strike="noStrike" cap="none" spc="0" baseline="0" dirty="0">
                <a:solidFill>
                  <a:srgbClr val="F6A317"/>
                </a:solidFill>
                <a:effectLst/>
                <a:latin typeface="Helvetica"/>
                <a:ea typeface="Helvetica"/>
                <a:cs typeface="Helvetica"/>
              </a:rPr>
              <a:t>OPRIREA PRAFULUI </a:t>
            </a:r>
            <a:br>
              <a:rPr lang="en-IN" sz="2800" b="1" i="0" strike="noStrike" cap="none" spc="0" baseline="0" dirty="0">
                <a:solidFill>
                  <a:srgbClr val="F6A317"/>
                </a:solidFill>
                <a:effectLst/>
                <a:latin typeface="Helvetica"/>
                <a:ea typeface="Helvetica"/>
                <a:cs typeface="Helvetica"/>
              </a:rPr>
            </a:br>
            <a:r>
              <a:rPr lang="ro" sz="2800" b="1" i="0" strike="noStrike" cap="none" spc="0" baseline="0" dirty="0">
                <a:solidFill>
                  <a:srgbClr val="F6A317"/>
                </a:solidFill>
                <a:effectLst/>
                <a:latin typeface="Helvetica"/>
                <a:ea typeface="Helvetica"/>
                <a:cs typeface="Helvetica"/>
              </a:rPr>
              <a:t>LA SURSĂ</a:t>
            </a:r>
          </a:p>
        </p:txBody>
      </p:sp>
      <p:sp>
        <p:nvSpPr>
          <p:cNvPr id="3" name="Text Placeholder 2">
            <a:extLst>
              <a:ext uri="{FF2B5EF4-FFF2-40B4-BE49-F238E27FC236}">
                <a16:creationId xmlns:a16="http://schemas.microsoft.com/office/drawing/2014/main" id="{A2A116B4-2106-0947-A6DF-7DD749E593A5}"/>
              </a:ext>
            </a:extLst>
          </p:cNvPr>
          <p:cNvSpPr>
            <a:spLocks noGrp="1"/>
          </p:cNvSpPr>
          <p:nvPr>
            <p:ph type="body" sz="quarter" idx="11"/>
          </p:nvPr>
        </p:nvSpPr>
        <p:spPr>
          <a:xfrm>
            <a:off x="777243" y="2747934"/>
            <a:ext cx="5453624" cy="3236531"/>
          </a:xfrm>
        </p:spPr>
        <p:txBody>
          <a:bodyPr/>
          <a:lstStyle/>
          <a:p>
            <a:pPr>
              <a:lnSpc>
                <a:spcPts val="2400"/>
              </a:lnSpc>
            </a:pPr>
            <a:r>
              <a:rPr lang="ro" sz="1800" b="0" i="0" strike="noStrike" cap="none" spc="0" baseline="0">
                <a:solidFill>
                  <a:srgbClr val="000000"/>
                </a:solidFill>
                <a:effectLst/>
                <a:latin typeface="Helvetica"/>
                <a:ea typeface="Helvetica"/>
                <a:cs typeface="Helvetica"/>
              </a:rPr>
              <a:t>Ar trebui să încercăm să reducem potențialul ca praful să fie generat.</a:t>
            </a:r>
          </a:p>
          <a:p>
            <a:pPr>
              <a:lnSpc>
                <a:spcPts val="2400"/>
              </a:lnSpc>
            </a:pPr>
            <a:r>
              <a:rPr lang="ro" sz="1800" b="0" i="0" strike="noStrike" cap="none" spc="0" baseline="0">
                <a:solidFill>
                  <a:srgbClr val="000000"/>
                </a:solidFill>
                <a:effectLst/>
                <a:latin typeface="Helvetica"/>
                <a:ea typeface="Helvetica"/>
                <a:cs typeface="Helvetica"/>
              </a:rPr>
              <a:t>Dacă nu putem să evităm generarea de praf, cel mai eficient mod de a controla praful este la sursă.</a:t>
            </a:r>
          </a:p>
          <a:p>
            <a:pPr>
              <a:lnSpc>
                <a:spcPts val="2400"/>
              </a:lnSpc>
            </a:pPr>
            <a:r>
              <a:rPr lang="ro" sz="1800" b="0" i="0" strike="noStrike" cap="none" spc="0" baseline="0">
                <a:solidFill>
                  <a:srgbClr val="000000"/>
                </a:solidFill>
                <a:effectLst/>
                <a:latin typeface="Helvetica"/>
                <a:ea typeface="Helvetica"/>
                <a:cs typeface="Helvetica"/>
              </a:rPr>
              <a:t>Aceasta înseamnă izolarea sau separarea prafului de lucrător, folosind o barieră sau o îngrădire, un sistem de ventilație (de ex. extracție) și/sau un sistem de suprimare cu ajutorul apei.</a:t>
            </a:r>
          </a:p>
          <a:p>
            <a:pPr>
              <a:lnSpc>
                <a:spcPts val="2400"/>
              </a:lnSpc>
            </a:pPr>
            <a:endParaRPr lang="en-US" sz="1800"/>
          </a:p>
        </p:txBody>
      </p:sp>
      <p:pic>
        <p:nvPicPr>
          <p:cNvPr id="9" name="Picture Placeholder 8" descr="A picture containing indoor, sitting, table, kitchen&#10;&#10;Description automatically generated">
            <a:extLst>
              <a:ext uri="{FF2B5EF4-FFF2-40B4-BE49-F238E27FC236}">
                <a16:creationId xmlns:a16="http://schemas.microsoft.com/office/drawing/2014/main" id="{A164F5F6-ADE5-0A48-B8B4-B0FFD87273E7}"/>
              </a:ext>
            </a:extLst>
          </p:cNvPr>
          <p:cNvPicPr>
            <a:picLocks noGrp="1" noChangeAspect="1"/>
          </p:cNvPicPr>
          <p:nvPr>
            <p:ph type="pic" sz="quarter" idx="12"/>
          </p:nvPr>
        </p:nvPicPr>
        <p:blipFill>
          <a:blip r:embed="rId3"/>
          <a:srcRect l="16884" r="16884"/>
          <a:stretch>
            <a:fillRect/>
          </a:stretch>
        </p:blipFill>
        <p:spPr>
          <a:prstGeom prst="rect">
            <a:avLst/>
          </a:prstGeom>
        </p:spPr>
      </p:pic>
    </p:spTree>
    <p:extLst>
      <p:ext uri="{BB962C8B-B14F-4D97-AF65-F5344CB8AC3E}">
        <p14:creationId xmlns:p14="http://schemas.microsoft.com/office/powerpoint/2010/main" val="45519731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5318756" cy="850900"/>
          </a:xfrm>
        </p:spPr>
        <p:txBody>
          <a:bodyPr/>
          <a:lstStyle/>
          <a:p>
            <a:pPr>
              <a:lnSpc>
                <a:spcPct val="100000"/>
              </a:lnSpc>
            </a:pPr>
            <a:r>
              <a:rPr lang="ro" sz="2800" b="1" i="0" strike="noStrike" cap="none" spc="0" baseline="0">
                <a:solidFill>
                  <a:srgbClr val="F6A317"/>
                </a:solidFill>
                <a:effectLst/>
                <a:latin typeface="Helvetica"/>
                <a:ea typeface="Helvetica"/>
                <a:cs typeface="Helvetica"/>
              </a:rPr>
              <a:t>GESTIONAȚI SCURGERILE IMEDIAT  </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2" y="2715603"/>
            <a:ext cx="5094169" cy="3682369"/>
          </a:xfrm>
        </p:spPr>
        <p:txBody>
          <a:bodyPr/>
          <a:lstStyle/>
          <a:p>
            <a:pPr>
              <a:lnSpc>
                <a:spcPts val="2400"/>
              </a:lnSpc>
              <a:spcAft>
                <a:spcPts val="1000"/>
              </a:spcAft>
            </a:pPr>
            <a:r>
              <a:rPr lang="ro" sz="1800" b="0" i="0" strike="noStrike" cap="none" spc="0" baseline="0">
                <a:solidFill>
                  <a:srgbClr val="000000"/>
                </a:solidFill>
                <a:effectLst/>
                <a:latin typeface="Helvetica"/>
                <a:ea typeface="Helvetica"/>
                <a:cs typeface="Helvetica"/>
              </a:rPr>
              <a:t>Ocupându-vă imediat de scurgerile de praf (și de cauzele acestora), veți reduce posibilitatea ca praful așezat să se ridice în aer.</a:t>
            </a:r>
          </a:p>
          <a:p>
            <a:pPr>
              <a:lnSpc>
                <a:spcPts val="2400"/>
              </a:lnSpc>
              <a:spcAft>
                <a:spcPts val="1000"/>
              </a:spcAft>
            </a:pPr>
            <a:r>
              <a:rPr lang="ro" sz="1800" b="0" i="0" strike="noStrike" cap="none" spc="0" baseline="0">
                <a:solidFill>
                  <a:srgbClr val="000000"/>
                </a:solidFill>
                <a:effectLst/>
                <a:latin typeface="Helvetica"/>
                <a:ea typeface="Helvetica"/>
                <a:cs typeface="Helvetica"/>
              </a:rPr>
              <a:t>Particulele de praf respirabile sunt invizibile cu ochiul liber, în afară de cazul în care se folosește o sursă de lumină puternică pentru a le face vizibile. Praful poate rămâne în aer timp de zile sau chiar săptămâni.</a:t>
            </a:r>
          </a:p>
          <a:p>
            <a:pPr>
              <a:lnSpc>
                <a:spcPts val="2400"/>
              </a:lnSpc>
            </a:pPr>
            <a:endParaRPr lang="en-US" sz="1800"/>
          </a:p>
        </p:txBody>
      </p:sp>
      <p:pic>
        <p:nvPicPr>
          <p:cNvPr id="4" name="Picture Placeholder 7">
            <a:extLst>
              <a:ext uri="{FF2B5EF4-FFF2-40B4-BE49-F238E27FC236}">
                <a16:creationId xmlns:a16="http://schemas.microsoft.com/office/drawing/2014/main" id="{D1A675EE-3C3F-334C-B8A0-643F67D57989}"/>
              </a:ext>
            </a:extLst>
          </p:cNvPr>
          <p:cNvPicPr>
            <a:picLocks noGrp="1" noChangeAspect="1"/>
          </p:cNvPicPr>
          <p:nvPr>
            <p:ph type="pic" sz="quarter" idx="12"/>
          </p:nvPr>
        </p:nvPicPr>
        <p:blipFill>
          <a:blip r:embed="rId3"/>
          <a:srcRect l="8004" r="8004"/>
          <a:stretch>
            <a:fillRect/>
          </a:stretch>
        </p:blipFill>
        <p:spPr>
          <a:xfrm>
            <a:off x="6592888" y="1608138"/>
            <a:ext cx="5224462" cy="4437062"/>
          </a:xfrm>
          <a:prstGeom prst="rect">
            <a:avLst/>
          </a:prstGeom>
        </p:spPr>
      </p:pic>
    </p:spTree>
    <p:extLst>
      <p:ext uri="{BB962C8B-B14F-4D97-AF65-F5344CB8AC3E}">
        <p14:creationId xmlns:p14="http://schemas.microsoft.com/office/powerpoint/2010/main" val="33822701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5817875" cy="850900"/>
          </a:xfrm>
        </p:spPr>
        <p:txBody>
          <a:bodyPr/>
          <a:lstStyle/>
          <a:p>
            <a:pPr>
              <a:lnSpc>
                <a:spcPct val="100000"/>
              </a:lnSpc>
              <a:spcBef>
                <a:spcPts val="0"/>
              </a:spcBef>
            </a:pPr>
            <a:r>
              <a:rPr lang="ro" sz="2800" b="1" i="0" strike="noStrike" cap="none" spc="0" baseline="0" dirty="0">
                <a:solidFill>
                  <a:srgbClr val="F6A317"/>
                </a:solidFill>
                <a:effectLst/>
                <a:latin typeface="Helvetica"/>
                <a:ea typeface="Helvetica"/>
                <a:cs typeface="Helvetica"/>
              </a:rPr>
              <a:t>PURTAȚI ECHIPAMENT INDIVIDUAL DE PROTECȚIE (DACĂ ESTE NECESAR)</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4" y="3074827"/>
            <a:ext cx="5094169" cy="3104747"/>
          </a:xfrm>
        </p:spPr>
        <p:txBody>
          <a:bodyPr/>
          <a:lstStyle/>
          <a:p>
            <a:pPr>
              <a:lnSpc>
                <a:spcPts val="2400"/>
              </a:lnSpc>
              <a:spcAft>
                <a:spcPts val="1000"/>
              </a:spcAft>
            </a:pPr>
            <a:r>
              <a:rPr lang="ro" sz="1800" b="0" i="0" strike="noStrike" cap="none" spc="0" baseline="0" dirty="0">
                <a:solidFill>
                  <a:srgbClr val="000000"/>
                </a:solidFill>
                <a:effectLst/>
                <a:latin typeface="Helvetica"/>
                <a:ea typeface="Helvetica"/>
                <a:cs typeface="Helvetica"/>
              </a:rPr>
              <a:t>Dacă taote celelalte măsuri de control al prafului (a se vedea cele 5 tehnici principale de control) sunt insuficiente pentru a preveni expunerea la praf, purtați echipament individual de protecție.</a:t>
            </a:r>
          </a:p>
          <a:p>
            <a:pPr>
              <a:lnSpc>
                <a:spcPts val="2400"/>
              </a:lnSpc>
              <a:spcAft>
                <a:spcPts val="1000"/>
              </a:spcAft>
            </a:pPr>
            <a:r>
              <a:rPr lang="ro" sz="1800" b="0" i="0" strike="noStrike" cap="none" spc="0" baseline="0" dirty="0">
                <a:solidFill>
                  <a:srgbClr val="000000"/>
                </a:solidFill>
                <a:effectLst/>
                <a:latin typeface="Helvetica"/>
                <a:ea typeface="Helvetica"/>
                <a:cs typeface="Helvetica"/>
              </a:rPr>
              <a:t>Echipamentul individual de protecție nu împiedică în niciun caz alte măsuri de control al prafului. Măștile de praf protejează temporar lucrătorii, dar calitatea aerului în general poate să fie în continuare compromisă de praf.</a:t>
            </a:r>
          </a:p>
        </p:txBody>
      </p:sp>
      <p:sp>
        <p:nvSpPr>
          <p:cNvPr id="7" name="Picture Placeholder 6">
            <a:extLst>
              <a:ext uri="{FF2B5EF4-FFF2-40B4-BE49-F238E27FC236}">
                <a16:creationId xmlns:a16="http://schemas.microsoft.com/office/drawing/2014/main" id="{4B227ACE-63E6-A146-97C1-D40C67E44A70}"/>
              </a:ext>
            </a:extLst>
          </p:cNvPr>
          <p:cNvSpPr>
            <a:spLocks noGrp="1"/>
          </p:cNvSpPr>
          <p:nvPr>
            <p:ph type="pic" sz="quarter" idx="12"/>
          </p:nvPr>
        </p:nvSpPr>
        <p:spPr/>
        <p:txBody>
          <a:bodyPr/>
          <a:lstStyle/>
          <a:p>
            <a:endParaRPr/>
          </a:p>
        </p:txBody>
      </p:sp>
      <p:pic>
        <p:nvPicPr>
          <p:cNvPr id="8" name="Picture 7">
            <a:extLst>
              <a:ext uri="{FF2B5EF4-FFF2-40B4-BE49-F238E27FC236}">
                <a16:creationId xmlns:a16="http://schemas.microsoft.com/office/drawing/2014/main" id="{D2B39C38-3218-1444-91FB-2E76B9A700C7}"/>
              </a:ext>
            </a:extLst>
          </p:cNvPr>
          <p:cNvPicPr>
            <a:picLocks noChangeAspect="1"/>
          </p:cNvPicPr>
          <p:nvPr/>
        </p:nvPicPr>
        <p:blipFill>
          <a:blip r:embed="rId3"/>
          <a:srcRect r="21530"/>
          <a:stretch>
            <a:fillRect/>
          </a:stretch>
        </p:blipFill>
        <p:spPr>
          <a:xfrm>
            <a:off x="6595119" y="1608531"/>
            <a:ext cx="5221973" cy="4436510"/>
          </a:xfrm>
          <a:prstGeom prst="rect">
            <a:avLst/>
          </a:prstGeom>
        </p:spPr>
      </p:pic>
    </p:spTree>
    <p:extLst>
      <p:ext uri="{BB962C8B-B14F-4D97-AF65-F5344CB8AC3E}">
        <p14:creationId xmlns:p14="http://schemas.microsoft.com/office/powerpoint/2010/main" val="142911530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_PPTTraining_Cleaning_Hygiene" id="{39BFAD84-DCD9-3346-BC3F-2E78ED66515C}" vid="{FAC23321-1EAD-BA4F-A31B-84139DFB50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8ecf516-e360-4672-81b9-68723bedb71f" xsi:nil="true"/>
    <lcf76f155ced4ddcb4097134ff3c332f xmlns="6d9d7403-2d8c-4818-ae25-2c5629bc733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545FEE-AD81-4023-B6AC-5CAEA335ED97}">
  <ds:schemaRefs>
    <ds:schemaRef ds:uri="6d9d7403-2d8c-4818-ae25-2c5629bc7330"/>
    <ds:schemaRef ds:uri="http://purl.org/dc/terms/"/>
    <ds:schemaRef ds:uri="http://schemas.microsoft.com/office/2006/metadata/properties"/>
    <ds:schemaRef ds:uri="d8ecf516-e360-4672-81b9-68723bedb71f"/>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3.xml><?xml version="1.0" encoding="utf-8"?>
<ds:datastoreItem xmlns:ds="http://schemas.openxmlformats.org/officeDocument/2006/customXml" ds:itemID="{9396D883-7093-4758-87DD-9550E63184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127</TotalTime>
  <Words>1180</Words>
  <Application>Microsoft Macintosh PowerPoint</Application>
  <PresentationFormat>Widescreen</PresentationFormat>
  <Paragraphs>88</Paragraphs>
  <Slides>14</Slides>
  <Notes>14</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45</cp:revision>
  <dcterms:created xsi:type="dcterms:W3CDTF">2020-06-24T14:35:04Z</dcterms:created>
  <dcterms:modified xsi:type="dcterms:W3CDTF">2024-11-13T12:04:13Z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