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68" r:id="rId8"/>
    <p:sldId id="276" r:id="rId9"/>
    <p:sldId id="279" r:id="rId10"/>
    <p:sldId id="269" r:id="rId11"/>
    <p:sldId id="270" r:id="rId12"/>
    <p:sldId id="274" r:id="rId13"/>
    <p:sldId id="266" r:id="rId14"/>
    <p:sldId id="264"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FCDB6-3FE8-4864-9A3E-EC1E6ACDCC68}" v="20" dt="2022-10-05T15:56:21.093"/>
    <p1510:client id="{ADDFEF2E-6062-D243-B386-10672D1C40B7}" v="2" dt="2020-12-09T20:29:03.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0204"/>
  </p:normalViewPr>
  <p:slideViewPr>
    <p:cSldViewPr snapToGrid="0" snapToObjects="1">
      <p:cViewPr varScale="1">
        <p:scale>
          <a:sx n="110" d="100"/>
          <a:sy n="110" d="100"/>
        </p:scale>
        <p:origin x="1344"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412023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85633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Nadmierne narażenie na respirabilną krzemionkę krystaliczną (RKK) może</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długiej perspektywie prowadzić do poważnych problemów zdrowotnych pracowników. Z tego powodu ważne jest, by wszyscy pracownicy znali dobre praktyki, które ograniczają lub eliminują narażenie na pył krzemionki.</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Niniejsze szkolenie zawiera zalecenia dotyczące różnych mechanicznych</a:t>
            </a:r>
            <a:r>
              <a:rPr lang="en-IN" sz="1200" b="0" i="0" strike="noStrike" cap="none" spc="0" baseline="0" dirty="0">
                <a:solidFill>
                  <a:srgbClr val="000000"/>
                </a:solidFill>
                <a:effectLst/>
                <a:latin typeface="+mn-lt"/>
                <a:ea typeface="Calibri"/>
                <a:cs typeface="Calibri"/>
              </a:rPr>
              <a:t> </a:t>
            </a:r>
            <a:r>
              <a:rPr lang="en-IN" sz="1200" b="0" i="0" strike="noStrike" cap="none" spc="0" baseline="0" dirty="0" err="1">
                <a:solidFill>
                  <a:srgbClr val="000000"/>
                </a:solidFill>
                <a:effectLst/>
                <a:latin typeface="+mn-lt"/>
                <a:ea typeface="Calibri"/>
                <a:cs typeface="Calibri"/>
              </a:rPr>
              <a:t>i</a:t>
            </a:r>
            <a:r>
              <a:rPr lang="en-IN" sz="1200" b="0" i="0" strike="noStrike" cap="none" spc="0" baseline="0" dirty="0">
                <a:solidFill>
                  <a:srgbClr val="000000"/>
                </a:solidFill>
                <a:effectLst/>
                <a:latin typeface="+mn-lt"/>
                <a:ea typeface="Calibri"/>
                <a:cs typeface="Calibri"/>
              </a:rPr>
              <a:t> </a:t>
            </a:r>
            <a:r>
              <a:rPr lang="pl" sz="1200" b="0" i="0" strike="noStrike" cap="none" spc="0" baseline="0" dirty="0">
                <a:solidFill>
                  <a:srgbClr val="000000"/>
                </a:solidFill>
                <a:effectLst/>
                <a:latin typeface="+mn-lt"/>
                <a:ea typeface="Calibri"/>
                <a:cs typeface="Calibri"/>
              </a:rPr>
              <a:t>pneumatycznych systemów przenoszenia</a:t>
            </a:r>
            <a:r>
              <a:rPr lang="en-IN" sz="1200" b="0" i="0" strike="noStrike" cap="none" spc="0" baseline="0" dirty="0">
                <a:solidFill>
                  <a:srgbClr val="000000"/>
                </a:solidFill>
                <a:effectLst/>
                <a:latin typeface="+mn-lt"/>
                <a:ea typeface="Calibri"/>
                <a:cs typeface="Calibri"/>
              </a:rPr>
              <a:t> </a:t>
            </a:r>
            <a:r>
              <a:rPr lang="en-IN" sz="1200" b="0" i="0" strike="noStrike" cap="none" spc="0" baseline="0" dirty="0" err="1">
                <a:solidFill>
                  <a:srgbClr val="000000"/>
                </a:solidFill>
                <a:effectLst/>
                <a:latin typeface="+mn-lt"/>
                <a:ea typeface="Calibri"/>
                <a:cs typeface="Calibri"/>
              </a:rPr>
              <a:t>i</a:t>
            </a:r>
            <a:r>
              <a:rPr lang="en-IN" sz="1200" b="0" i="0" strike="noStrike" cap="none" spc="0" baseline="0" dirty="0">
                <a:solidFill>
                  <a:srgbClr val="000000"/>
                </a:solidFill>
                <a:effectLst/>
                <a:latin typeface="+mn-lt"/>
                <a:ea typeface="Calibri"/>
                <a:cs typeface="Calibri"/>
              </a:rPr>
              <a:t> </a:t>
            </a:r>
            <a:r>
              <a:rPr lang="pl" sz="1200" b="0" i="0" strike="noStrike" cap="none" spc="0" baseline="0" dirty="0">
                <a:solidFill>
                  <a:srgbClr val="000000"/>
                </a:solidFill>
                <a:effectLst/>
                <a:latin typeface="+mn-lt"/>
                <a:ea typeface="Calibri"/>
                <a:cs typeface="Calibri"/>
              </a:rPr>
              <a:t>transportu, zapewniających wewnętrzny ruch produktów zawierających krzemionkę krystaliczną, a</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szczególności produktów suchych.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93462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304568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Transport materiałów zawierających krzemionkę krystaliczną może prowadzić do unoszenia się cząsteczek pyłu</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powietrze. Najskuteczniejszym technicznym środkiem kontroli pyłu jest praca</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systemach zamkniętych (w zamkniętej przestrzeni).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397212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Systemy transportowe to zazwyczaj systemy pneumatyczne (tzn. zawierające lub wykorzystujące do działania gaz lub powietrze pod ciśnieniem), gdyż są one bardziej wydajne.</a:t>
            </a:r>
          </a:p>
          <a:p>
            <a:pPr marL="0" marR="0" lvl="0" indent="0" algn="l" defTabSz="914400" rtl="0" eaLnBrk="1" fontAlgn="auto" latinLnBrk="0" hangingPunct="1">
              <a:lnSpc>
                <a:spcPct val="100000"/>
              </a:lnSpc>
              <a:spcBef>
                <a:spcPct val="0"/>
              </a:spcBef>
              <a:spcAft>
                <a:spcPct val="0"/>
              </a:spcAft>
              <a:buClrTx/>
              <a:buSzTx/>
              <a:buFontTx/>
              <a:buNone/>
              <a:defRPr/>
            </a:pPr>
            <a:r>
              <a:rPr lang="pl" sz="1200" b="0" i="0" strike="noStrike" cap="none" spc="0" baseline="0" dirty="0">
                <a:solidFill>
                  <a:srgbClr val="000000"/>
                </a:solidFill>
                <a:effectLst/>
                <a:latin typeface="+mn-lt"/>
                <a:ea typeface="Calibri"/>
                <a:cs typeface="Calibri"/>
              </a:rPr>
              <a:t>Jeśli zamknięty system transportowy nie jest dostępny, alternatywą dla pełnego zamknięcia może być zwilżanie suchych materiałów.</a:t>
            </a: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140648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15221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362528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334950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pl" sz="1000" b="0" i="0" strike="noStrike" cap="none" spc="0" baseline="0">
                <a:solidFill>
                  <a:srgbClr val="000000"/>
                </a:solidFill>
                <a:effectLst/>
                <a:latin typeface="Helvetica"/>
                <a:ea typeface="Helvetica"/>
                <a:cs typeface="Helvetica"/>
              </a:rPr>
              <a:t>Niniejszy pakiet szkoleniowy stanowi część Przewodnika dobrych praktyk NEPSI, który znaleźć można na stronie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B6BECF5-E711-4A41-90A0-83748CFD9D2D}"/>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1647DD66-F956-0642-838D-1CF4B57DF25C}"/>
              </a:ext>
            </a:extLst>
          </p:cNvPr>
          <p:cNvSpPr txBox="1"/>
          <p:nvPr userDrawn="1"/>
        </p:nvSpPr>
        <p:spPr>
          <a:xfrm>
            <a:off x="6516711" y="429114"/>
            <a:ext cx="5300640"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 sz="1400" b="1" i="0" strike="noStrike" cap="none" spc="0" baseline="0" dirty="0">
                <a:solidFill>
                  <a:srgbClr val="F6A317"/>
                </a:solidFill>
                <a:effectLst/>
                <a:latin typeface="Helvetica"/>
                <a:ea typeface="Helvetica"/>
                <a:cs typeface="Helvetica"/>
              </a:rPr>
              <a:t>DOBRE PRAKTYKI DOTYCZĄCE </a:t>
            </a:r>
            <a:br>
              <a:rPr lang="en-IN" sz="1400" b="1" i="0" strike="noStrike" cap="none" spc="0" baseline="0" dirty="0">
                <a:solidFill>
                  <a:srgbClr val="F6A317"/>
                </a:solidFill>
                <a:effectLst/>
                <a:latin typeface="Helvetica"/>
                <a:ea typeface="Helvetica"/>
                <a:cs typeface="Helvetica"/>
              </a:rPr>
            </a:br>
            <a:r>
              <a:rPr lang="pl" sz="1400" b="1" i="0" strike="noStrike" cap="none" spc="0" baseline="0" dirty="0">
                <a:solidFill>
                  <a:srgbClr val="F6A317"/>
                </a:solidFill>
                <a:effectLst/>
                <a:latin typeface="Helvetica"/>
                <a:ea typeface="Helvetica"/>
                <a:cs typeface="Helvetica"/>
              </a:rPr>
              <a:t>ZAMKNIĘTYCH SYSTEMÓW OBSŁUGI – SZKOLENIE</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708728"/>
            <a:ext cx="9267168" cy="1483849"/>
          </a:xfrm>
        </p:spPr>
        <p:txBody>
          <a:bodyPr anchor="t"/>
          <a:lstStyle/>
          <a:p>
            <a:pPr>
              <a:lnSpc>
                <a:spcPct val="100000"/>
              </a:lnSpc>
            </a:pPr>
            <a:r>
              <a:rPr lang="pl" sz="2800" b="1" i="0" strike="noStrike" cap="none" spc="0" baseline="0" dirty="0">
                <a:solidFill>
                  <a:srgbClr val="FFFFFF"/>
                </a:solidFill>
                <a:effectLst/>
                <a:latin typeface="Helvetica"/>
                <a:ea typeface="Helvetica"/>
                <a:cs typeface="Helvetica"/>
              </a:rPr>
              <a:t>DOBRE PRAKTYKI DOTYCZĄCE </a:t>
            </a:r>
            <a:br>
              <a:rPr lang="en-IN" sz="2800" b="1" i="0" strike="noStrike" cap="none" spc="0" baseline="0" dirty="0">
                <a:solidFill>
                  <a:srgbClr val="FFFFFF"/>
                </a:solidFill>
                <a:effectLst/>
                <a:latin typeface="Helvetica"/>
                <a:ea typeface="Helvetica"/>
                <a:cs typeface="Helvetica"/>
              </a:rPr>
            </a:br>
            <a:r>
              <a:rPr lang="pl" sz="2800" b="1" i="0" strike="noStrike" cap="none" spc="0" baseline="0" dirty="0">
                <a:solidFill>
                  <a:srgbClr val="FFFFFF"/>
                </a:solidFill>
                <a:effectLst/>
                <a:latin typeface="Helvetica"/>
                <a:ea typeface="Helvetica"/>
                <a:cs typeface="Helvetica"/>
              </a:rPr>
              <a:t>ZAMKNIĘTYCH SYSTEMÓW OBSŁUGI – SZKOLENIE</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192578"/>
            <a:ext cx="7534275" cy="850900"/>
          </a:xfrm>
        </p:spPr>
        <p:txBody>
          <a:bodyPr/>
          <a:lstStyle/>
          <a:p>
            <a:endParaRPr lang="en-US"/>
          </a:p>
        </p:txBody>
      </p:sp>
      <p:sp>
        <p:nvSpPr>
          <p:cNvPr id="2" name="Rectangle 1">
            <a:extLst>
              <a:ext uri="{FF2B5EF4-FFF2-40B4-BE49-F238E27FC236}">
                <a16:creationId xmlns:a16="http://schemas.microsoft.com/office/drawing/2014/main" id="{3B9DF93F-52BF-984E-87DB-4429E1B65535}"/>
              </a:ext>
            </a:extLst>
          </p:cNvPr>
          <p:cNvSpPr/>
          <p:nvPr/>
        </p:nvSpPr>
        <p:spPr>
          <a:xfrm>
            <a:off x="6473371" y="358815"/>
            <a:ext cx="5298083" cy="60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PUSTY SLAJD</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362676"/>
            <a:ext cx="5260700" cy="3682369"/>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Wykorzystaj ten slajd do utworzenia własnego materiału szkoleniowego, przeznaczonego dla konkretnego miejsca pracy lub kontekstu</a:t>
            </a:r>
          </a:p>
          <a:p>
            <a:pPr>
              <a:lnSpc>
                <a:spcPts val="2400"/>
              </a:lnSpc>
            </a:pPr>
            <a:r>
              <a:rPr lang="pl" sz="1800" b="0" i="0" strike="noStrike" cap="none" spc="0" baseline="0" dirty="0">
                <a:solidFill>
                  <a:srgbClr val="000000"/>
                </a:solidFill>
                <a:effectLst/>
                <a:latin typeface="Helvetica"/>
                <a:ea typeface="Helvetica"/>
                <a:cs typeface="Helvetica"/>
              </a:rPr>
              <a:t>Aby zmienić obraz, kliknij prawym przyciskiem myszy &gt; zmień obraz &gt;</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pliku</a:t>
            </a:r>
          </a:p>
          <a:p>
            <a:pPr>
              <a:lnSpc>
                <a:spcPts val="2400"/>
              </a:lnSpc>
            </a:pPr>
            <a:r>
              <a:rPr lang="pl" sz="1800" b="0" i="0" strike="noStrike" cap="none" spc="0" baseline="0" dirty="0">
                <a:solidFill>
                  <a:srgbClr val="000000"/>
                </a:solidFill>
                <a:effectLst/>
                <a:latin typeface="Helvetica"/>
                <a:ea typeface="Helvetica"/>
                <a:cs typeface="Helvetica"/>
              </a:rPr>
              <a:t>Aby utworzyć więcej slajdów, kliknij „Nowy slajd” na zakładce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270566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WNIOSKI</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2" y="2362676"/>
            <a:ext cx="6639557" cy="3682369"/>
          </a:xfrm>
        </p:spPr>
        <p:txBody>
          <a:bodyPr lIns="91440" tIns="45720" rIns="91440" bIns="45720" anchor="t"/>
          <a:lstStyle/>
          <a:p>
            <a:pPr>
              <a:lnSpc>
                <a:spcPts val="2400"/>
              </a:lnSpc>
              <a:spcBef>
                <a:spcPts val="600"/>
              </a:spcBef>
              <a:spcAft>
                <a:spcPts val="1000"/>
              </a:spcAft>
            </a:pPr>
            <a:r>
              <a:rPr lang="pl" sz="1800" b="0" i="0" strike="noStrike" cap="none" spc="0" baseline="0" dirty="0">
                <a:solidFill>
                  <a:srgbClr val="000000"/>
                </a:solidFill>
                <a:effectLst/>
                <a:latin typeface="Helvetica"/>
                <a:ea typeface="Helvetica"/>
                <a:cs typeface="Helvetica"/>
              </a:rPr>
              <a:t>Zamknięte systemy transportowe stanowią najlepszy sposób kontroli pyłu podczas transportu dużych materiałów.</a:t>
            </a:r>
          </a:p>
          <a:p>
            <a:pPr>
              <a:lnSpc>
                <a:spcPts val="2400"/>
              </a:lnSpc>
              <a:spcBef>
                <a:spcPts val="600"/>
              </a:spcBef>
              <a:spcAft>
                <a:spcPts val="1000"/>
              </a:spcAft>
            </a:pPr>
            <a:r>
              <a:rPr lang="pl" sz="1800" b="0" i="0" strike="noStrike" cap="none" spc="0" baseline="0" dirty="0">
                <a:solidFill>
                  <a:srgbClr val="000000"/>
                </a:solidFill>
                <a:effectLst/>
                <a:latin typeface="Helvetica"/>
                <a:ea typeface="Helvetica"/>
                <a:cs typeface="Helvetica"/>
              </a:rPr>
              <a:t>Pamiętaj:</a:t>
            </a:r>
          </a:p>
          <a:p>
            <a:pPr marL="285750" indent="-285750">
              <a:lnSpc>
                <a:spcPts val="2400"/>
              </a:lnSpc>
              <a:spcBef>
                <a:spcPts val="600"/>
              </a:spcBef>
              <a:spcAft>
                <a:spcPts val="600"/>
              </a:spcAft>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Zawsze korzystaj</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systemów zamkniętych, gdy są dostępne</a:t>
            </a:r>
          </a:p>
          <a:p>
            <a:pPr marL="285750" indent="-285750">
              <a:lnSpc>
                <a:spcPts val="2400"/>
              </a:lnSpc>
              <a:spcBef>
                <a:spcPts val="600"/>
              </a:spcBef>
              <a:spcAft>
                <a:spcPts val="600"/>
              </a:spcAft>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Sprawdzaj system pod kątem widocznych śladów uszkodzeń</a:t>
            </a:r>
          </a:p>
          <a:p>
            <a:pPr marL="285750" indent="-285750">
              <a:lnSpc>
                <a:spcPts val="2400"/>
              </a:lnSpc>
              <a:spcBef>
                <a:spcPts val="600"/>
              </a:spcBef>
              <a:spcAft>
                <a:spcPts val="600"/>
              </a:spcAft>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Zgłaszaj usterki swojemu przełożonemu</a:t>
            </a:r>
          </a:p>
          <a:p>
            <a:pPr marL="285750" indent="-285750">
              <a:lnSpc>
                <a:spcPts val="2400"/>
              </a:lnSpc>
              <a:spcBef>
                <a:spcPts val="600"/>
              </a:spcBef>
              <a:spcAft>
                <a:spcPts val="600"/>
              </a:spcAft>
              <a:buClr>
                <a:srgbClr val="F1B600"/>
              </a:buClr>
              <a:buSzPct val="120000"/>
              <a:buFont typeface="Wingdings" pitchFamily="2" charset="2"/>
              <a:buChar char="q"/>
            </a:pPr>
            <a:r>
              <a:rPr lang="pl" sz="1800" b="0" i="0" strike="noStrike" cap="none" spc="0" baseline="0" dirty="0">
                <a:solidFill>
                  <a:srgbClr val="FF0000"/>
                </a:solidFill>
                <a:effectLst/>
                <a:latin typeface="Helvetica"/>
                <a:ea typeface="Helvetica"/>
                <a:cs typeface="Helvetica"/>
              </a:rPr>
              <a:t>Miejsce dla instruktora na wnioski dotyczącego konkretnego kontekstu</a:t>
            </a:r>
          </a:p>
          <a:p>
            <a:pPr>
              <a:lnSpc>
                <a:spcPts val="2400"/>
              </a:lnSpc>
            </a:pPr>
            <a:endParaRPr lang="en-US" sz="1800" dirty="0"/>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635599" y="1917545"/>
            <a:ext cx="4127500" cy="4127500"/>
          </a:xfrm>
          <a:prstGeom prst="rect">
            <a:avLst/>
          </a:prstGeom>
        </p:spPr>
      </p:pic>
    </p:spTree>
    <p:extLst>
      <p:ext uri="{BB962C8B-B14F-4D97-AF65-F5344CB8AC3E}">
        <p14:creationId xmlns:p14="http://schemas.microsoft.com/office/powerpoint/2010/main" val="36181350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147556" cy="850900"/>
          </a:xfrm>
        </p:spPr>
        <p:txBody>
          <a:bodyPr/>
          <a:lstStyle/>
          <a:p>
            <a:pPr>
              <a:lnSpc>
                <a:spcPct val="100000"/>
              </a:lnSpc>
            </a:pPr>
            <a:r>
              <a:rPr lang="pl" sz="2800" b="1" i="0" strike="noStrike" cap="none" spc="0" baseline="0" dirty="0">
                <a:solidFill>
                  <a:srgbClr val="F6A317"/>
                </a:solidFill>
                <a:effectLst/>
                <a:latin typeface="Helvetica"/>
                <a:ea typeface="Helvetica"/>
                <a:cs typeface="Helvetica"/>
              </a:rPr>
              <a:t>MATERIAŁY DO DALSZEJ NAUKI</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3" history="0"/>
              </a:rPr>
              <a:t>Dobre praktyki dotyczące systemów przenoszenia</a:t>
            </a:r>
            <a:r>
              <a:rPr lang="en-IN" sz="1600" b="0" i="0" strike="noStrike" cap="none" spc="0" baseline="0" dirty="0">
                <a:solidFill>
                  <a:srgbClr val="000000"/>
                </a:solidFill>
                <a:effectLst/>
                <a:latin typeface="Helvetica"/>
                <a:ea typeface="Helvetica"/>
                <a:cs typeface="Helvetica"/>
                <a:hlinkClick r:id="rId3" history="0"/>
              </a:rPr>
              <a:t> </a:t>
            </a:r>
            <a:r>
              <a:rPr lang="en-IN" sz="1600" b="0" i="0" strike="noStrike" cap="none" spc="0" baseline="0" dirty="0" err="1">
                <a:solidFill>
                  <a:srgbClr val="000000"/>
                </a:solidFill>
                <a:effectLst/>
                <a:latin typeface="Helvetica"/>
                <a:ea typeface="Helvetica"/>
                <a:cs typeface="Helvetica"/>
                <a:hlinkClick r:id="rId3" history="0"/>
              </a:rPr>
              <a:t>i</a:t>
            </a:r>
            <a:r>
              <a:rPr lang="en-IN" sz="1600" b="0" i="0" strike="noStrike" cap="none" spc="0" baseline="0" dirty="0">
                <a:solidFill>
                  <a:srgbClr val="000000"/>
                </a:solidFill>
                <a:effectLst/>
                <a:latin typeface="Helvetica"/>
                <a:ea typeface="Helvetica"/>
                <a:cs typeface="Helvetica"/>
                <a:hlinkClick r:id="rId3" history="0"/>
              </a:rPr>
              <a:t> </a:t>
            </a:r>
            <a:r>
              <a:rPr lang="pl" sz="1600" b="0" i="0" strike="noStrike" cap="none" spc="0" baseline="0" dirty="0">
                <a:solidFill>
                  <a:srgbClr val="000000"/>
                </a:solidFill>
                <a:effectLst/>
                <a:latin typeface="Helvetica"/>
                <a:ea typeface="Helvetica"/>
                <a:cs typeface="Helvetica"/>
                <a:hlinkClick r:id="rId3" history="0"/>
              </a:rPr>
              <a:t>transportu (Karta zadań 2.1.11)</a:t>
            </a:r>
          </a:p>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4" history="0"/>
              </a:rPr>
              <a:t>Przewodnik dobrych praktyk NEPSI</a:t>
            </a:r>
          </a:p>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5" history="0"/>
              </a:rPr>
              <a:t>Przewodnik NEPSI dla małych</a:t>
            </a:r>
            <a:r>
              <a:rPr lang="en-IN" sz="1600" b="0" i="0" strike="noStrike" cap="none" spc="0" baseline="0" dirty="0">
                <a:solidFill>
                  <a:srgbClr val="000000"/>
                </a:solidFill>
                <a:effectLst/>
                <a:latin typeface="Helvetica"/>
                <a:ea typeface="Helvetica"/>
                <a:cs typeface="Helvetica"/>
                <a:hlinkClick r:id="rId5" history="0"/>
              </a:rPr>
              <a:t> </a:t>
            </a:r>
            <a:r>
              <a:rPr lang="en-IN" sz="1600" b="0" i="0" strike="noStrike" cap="none" spc="0" baseline="0" dirty="0" err="1">
                <a:solidFill>
                  <a:srgbClr val="000000"/>
                </a:solidFill>
                <a:effectLst/>
                <a:latin typeface="Helvetica"/>
                <a:ea typeface="Helvetica"/>
                <a:cs typeface="Helvetica"/>
                <a:hlinkClick r:id="rId5" history="0"/>
              </a:rPr>
              <a:t>i</a:t>
            </a:r>
            <a:r>
              <a:rPr lang="en-IN" sz="1600" b="0" i="0" strike="noStrike" cap="none" spc="0" baseline="0" dirty="0">
                <a:solidFill>
                  <a:srgbClr val="000000"/>
                </a:solidFill>
                <a:effectLst/>
                <a:latin typeface="Helvetica"/>
                <a:ea typeface="Helvetica"/>
                <a:cs typeface="Helvetica"/>
                <a:hlinkClick r:id="rId5" history="0"/>
              </a:rPr>
              <a:t> </a:t>
            </a:r>
            <a:r>
              <a:rPr lang="pl" sz="1600" b="0" i="0" strike="noStrike" cap="none" spc="0" baseline="0" dirty="0">
                <a:solidFill>
                  <a:srgbClr val="000000"/>
                </a:solidFill>
                <a:effectLst/>
                <a:latin typeface="Helvetica"/>
                <a:ea typeface="Helvetica"/>
                <a:cs typeface="Helvetica"/>
                <a:hlinkClick r:id="rId5" history="0"/>
              </a:rPr>
              <a:t>średnich przedsiębiorstw</a:t>
            </a:r>
          </a:p>
        </p:txBody>
      </p:sp>
      <p:sp>
        <p:nvSpPr>
          <p:cNvPr id="4" name="Rounded Rectangle 3">
            <a:extLst>
              <a:ext uri="{FF2B5EF4-FFF2-40B4-BE49-F238E27FC236}">
                <a16:creationId xmlns:a16="http://schemas.microsoft.com/office/drawing/2014/main" id="{764DEA05-CEC8-114D-9466-DA27F995374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910C9DFF-9476-7545-977E-CFC2EE51C5ED}"/>
              </a:ext>
            </a:extLst>
          </p:cNvPr>
          <p:cNvSpPr/>
          <p:nvPr/>
        </p:nvSpPr>
        <p:spPr>
          <a:xfrm>
            <a:off x="1088454" y="5158279"/>
            <a:ext cx="10022946" cy="646331"/>
          </a:xfrm>
          <a:prstGeom prst="rect">
            <a:avLst/>
          </a:prstGeom>
          <a:noFill/>
          <a:ln>
            <a:noFill/>
          </a:ln>
        </p:spPr>
        <p:txBody>
          <a:bodyPr wrap="square" anchor="ctr">
            <a:spAutoFit/>
          </a:bodyPr>
          <a:lstStyle/>
          <a:p>
            <a:pPr>
              <a:spcBef>
                <a:spcPts val="1200"/>
              </a:spcBef>
              <a:spcAft>
                <a:spcPts val="1200"/>
              </a:spcAft>
              <a:buSzPct val="130000"/>
            </a:pPr>
            <a:r>
              <a:rPr lang="pl" b="0" i="0" strike="noStrike" cap="none" spc="0" baseline="0" dirty="0">
                <a:solidFill>
                  <a:srgbClr val="000000"/>
                </a:solidFill>
                <a:effectLst/>
                <a:latin typeface="Calibri"/>
                <a:ea typeface="Calibri"/>
                <a:cs typeface="Calibri"/>
              </a:rPr>
              <a:t>Więcej materiałów szkoleniowych na temat RKK znajdziesz na </a:t>
            </a:r>
            <a:r>
              <a:rPr lang="pl" b="1" i="0" strike="noStrike" cap="none" spc="0" baseline="0" dirty="0">
                <a:solidFill>
                  <a:srgbClr val="000000"/>
                </a:solidFill>
                <a:effectLst/>
                <a:latin typeface="Calibri"/>
                <a:ea typeface="Calibri"/>
                <a:cs typeface="Calibri"/>
              </a:rPr>
              <a:t>Platformie e-szkoleniowej NEPSI</a:t>
            </a:r>
            <a:r>
              <a:rPr lang="pl" b="0" i="0" strike="noStrike" cap="none" spc="0" baseline="0" dirty="0">
                <a:solidFill>
                  <a:srgbClr val="000000"/>
                </a:solidFill>
                <a:effectLst/>
                <a:latin typeface="Calibri"/>
                <a:ea typeface="Calibri"/>
                <a:cs typeface="Calibri"/>
              </a:rPr>
              <a:t> na stronie </a:t>
            </a:r>
            <a:r>
              <a:rPr lang="pl" b="0" i="0" strike="noStrike" cap="none" spc="0" baseline="0" dirty="0">
                <a:solidFill>
                  <a:srgbClr val="000000"/>
                </a:solidFill>
                <a:effectLst/>
                <a:latin typeface="Calibri"/>
                <a:ea typeface="Calibri"/>
                <a:cs typeface="Calibri"/>
                <a:hlinkClick r:id="rId6" history="0"/>
              </a:rPr>
              <a:t>training.nepsi.eu</a:t>
            </a:r>
          </a:p>
        </p:txBody>
      </p:sp>
    </p:spTree>
    <p:extLst>
      <p:ext uri="{BB962C8B-B14F-4D97-AF65-F5344CB8AC3E}">
        <p14:creationId xmlns:p14="http://schemas.microsoft.com/office/powerpoint/2010/main" val="7954319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pl-PL" sz="2800" dirty="0"/>
              <a:t>WSTĘP (DLA INSTRUKTORA)</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pl-PL" sz="1800" dirty="0">
                <a:latin typeface="Helvetica"/>
                <a:cs typeface="Helvetica"/>
              </a:rPr>
              <a:t>NEPSI przygotował zestaw materiałów edukacyjnych do wykorzystania na etapie szkoleniowym procesu wdrażania Dobrych praktyk NEPSI.</a:t>
            </a:r>
          </a:p>
          <a:p>
            <a:pPr>
              <a:lnSpc>
                <a:spcPts val="2400"/>
              </a:lnSpc>
            </a:pPr>
            <a:r>
              <a:rPr lang="pl-PL" sz="1800" dirty="0">
                <a:latin typeface="Helvetica"/>
                <a:cs typeface="Helvetica"/>
              </a:rPr>
              <a:t>Każda z prezentacji szkoleniowych omawia temat istotny dla pracowników wszystkich branż stosujących materiały zawierające krzemionkę krystaliczną. Prezentacje zawierają informacje o związanych z danym tematem zagrożeniach wynikających z narażenia na pył, jak również dobre praktyki i dostępne środki umożliwiające ograniczanie tych zagrożeń. Szkolenie ma na celu zapewnienie informacji i wiedzy pracownikom, aby mogli skutecznie stosować środki kontroli i ograniczać narażenie na respirabilną krzemionkę krystaliczną (RKK) w miejscu pracy.</a:t>
            </a:r>
          </a:p>
          <a:p>
            <a:pPr>
              <a:lnSpc>
                <a:spcPts val="2400"/>
              </a:lnSpc>
            </a:pPr>
            <a:r>
              <a:rPr lang="pl-PL" sz="1800" dirty="0">
                <a:latin typeface="Helvetica"/>
                <a:cs typeface="Helvetica"/>
              </a:rPr>
              <a:t>Zgodnie z potrzebami prosimy uzupełnić tę prezentację o dodatkowe informacje na pustych slajdach i w polach tekstowych do tego przeznaczonych.</a:t>
            </a:r>
          </a:p>
        </p:txBody>
      </p:sp>
    </p:spTree>
    <p:extLst>
      <p:ext uri="{BB962C8B-B14F-4D97-AF65-F5344CB8AC3E}">
        <p14:creationId xmlns:p14="http://schemas.microsoft.com/office/powerpoint/2010/main" val="2480403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UWAGA</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xfrm>
            <a:off x="777243" y="2362676"/>
            <a:ext cx="10747100" cy="3601153"/>
          </a:xfrm>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pl" sz="1800" b="0" i="0" strike="noStrike" cap="none" spc="0" baseline="0" dirty="0">
                <a:solidFill>
                  <a:srgbClr val="000000"/>
                </a:solidFill>
                <a:effectLst/>
                <a:latin typeface="Helvetica"/>
                <a:ea typeface="Helvetica"/>
                <a:cs typeface="Helvetica"/>
              </a:rPr>
              <a:t>Niniejsza prezentacja szkoleniowa ma charakter doradczy</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zawiera treści informacyjne. Przedstawione</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niej informacje nie stanowią norm ani przepisów. Nie tworzą one także nowych zobowiązań ani nie zmieniają zobowiązań już istniejących, wynikających</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przepisów</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polityki zdrowotnej.</a:t>
            </a:r>
          </a:p>
        </p:txBody>
      </p:sp>
    </p:spTree>
    <p:extLst>
      <p:ext uri="{BB962C8B-B14F-4D97-AF65-F5344CB8AC3E}">
        <p14:creationId xmlns:p14="http://schemas.microsoft.com/office/powerpoint/2010/main" val="34060471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WSTĘP</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5942872" cy="3682369"/>
          </a:xfrm>
        </p:spPr>
        <p:txBody>
          <a:bodyPr lIns="91440" tIns="45720" rIns="91440" bIns="45720" anchor="t"/>
          <a:lstStyle/>
          <a:p>
            <a:pPr>
              <a:lnSpc>
                <a:spcPts val="2400"/>
              </a:lnSpc>
            </a:pPr>
            <a:r>
              <a:rPr lang="pl" sz="1800" b="1" i="0" strike="noStrike" cap="none" spc="0" baseline="0" dirty="0">
                <a:solidFill>
                  <a:srgbClr val="000000"/>
                </a:solidFill>
                <a:effectLst/>
                <a:latin typeface="Helvetica"/>
                <a:ea typeface="Helvetica"/>
                <a:cs typeface="Helvetica"/>
              </a:rPr>
              <a:t>Zdobycie wiedzy na temat tego, jak się chronić przez zagrożeniami związanymi</a:t>
            </a:r>
            <a:r>
              <a:rPr lang="en-IN" sz="1800" b="1" i="0" strike="noStrike" cap="none" spc="0" baseline="0" dirty="0">
                <a:solidFill>
                  <a:srgbClr val="000000"/>
                </a:solidFill>
                <a:effectLst/>
                <a:latin typeface="Helvetica"/>
                <a:ea typeface="Helvetica"/>
                <a:cs typeface="Helvetica"/>
              </a:rPr>
              <a:t> z </a:t>
            </a:r>
            <a:r>
              <a:rPr lang="pl" sz="1800" b="1" i="0" strike="noStrike" cap="none" spc="0" baseline="0" dirty="0">
                <a:solidFill>
                  <a:srgbClr val="000000"/>
                </a:solidFill>
                <a:effectLst/>
                <a:latin typeface="Helvetica"/>
                <a:ea typeface="Helvetica"/>
                <a:cs typeface="Helvetica"/>
              </a:rPr>
              <a:t>pracą, to priorytet.</a:t>
            </a:r>
          </a:p>
          <a:p>
            <a:pPr>
              <a:lnSpc>
                <a:spcPts val="2400"/>
              </a:lnSpc>
            </a:pPr>
            <a:r>
              <a:rPr lang="pl" sz="1800" b="0" i="0" strike="noStrike" cap="none" spc="0" baseline="0" dirty="0">
                <a:solidFill>
                  <a:srgbClr val="000000"/>
                </a:solidFill>
                <a:effectLst/>
                <a:latin typeface="Helvetica"/>
                <a:ea typeface="Helvetica"/>
                <a:cs typeface="Helvetica"/>
              </a:rPr>
              <a:t>Niniejsze szkolenie pozwala zdobyć wiedzę na temat:</a:t>
            </a:r>
          </a:p>
          <a:p>
            <a:pPr marL="285750" indent="-28575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Sposobu,</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jaki </a:t>
            </a:r>
            <a:r>
              <a:rPr lang="pl" sz="1800" dirty="0">
                <a:solidFill>
                  <a:srgbClr val="000000"/>
                </a:solidFill>
                <a:latin typeface="Helvetica"/>
                <a:ea typeface="Helvetica"/>
                <a:cs typeface="Helvetica"/>
              </a:rPr>
              <a:t>w pełni zamknięte systemy</a:t>
            </a:r>
            <a:r>
              <a:rPr lang="pl" sz="1800" b="0" i="0" strike="noStrike" cap="none" spc="0" baseline="0" dirty="0">
                <a:solidFill>
                  <a:srgbClr val="000000"/>
                </a:solidFill>
                <a:effectLst/>
                <a:latin typeface="Helvetica"/>
                <a:ea typeface="Helvetica"/>
                <a:cs typeface="Helvetica"/>
              </a:rPr>
              <a:t> przenoszenia</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transportu zapobiegają wydzielaniu się pyłu respirabilnej krzemionki krystalicznej (RKK) do powietrza</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miejscu pracy podczas przemieszczania dużych ilości materiałów.</a:t>
            </a:r>
          </a:p>
          <a:p>
            <a:pPr marL="285750" indent="-285750">
              <a:lnSpc>
                <a:spcPts val="2400"/>
              </a:lnSpc>
              <a:buFont typeface="Arial" panose="020B0604020202020204" pitchFamily="34" charset="0"/>
              <a:buChar char="•"/>
            </a:pPr>
            <a:r>
              <a:rPr lang="pl" sz="1800" b="0" i="0" strike="noStrike" cap="none" spc="0" baseline="0" dirty="0">
                <a:solidFill>
                  <a:srgbClr val="FF0000"/>
                </a:solidFill>
                <a:effectLst/>
                <a:latin typeface="Helvetica"/>
                <a:ea typeface="Helvetica"/>
                <a:cs typeface="Helvetica"/>
              </a:rPr>
              <a:t>Miejsce na tekst instruktora –</a:t>
            </a:r>
            <a:r>
              <a:rPr lang="en-IN" sz="1800" b="0" i="0" strike="noStrike" cap="none" spc="0" baseline="0" dirty="0">
                <a:solidFill>
                  <a:srgbClr val="FF0000"/>
                </a:solidFill>
                <a:effectLst/>
                <a:latin typeface="Helvetica"/>
                <a:ea typeface="Helvetica"/>
                <a:cs typeface="Helvetica"/>
              </a:rPr>
              <a:t> w </a:t>
            </a:r>
            <a:r>
              <a:rPr lang="pl" sz="1800" b="0" i="0" strike="noStrike" cap="none" spc="0" baseline="0" dirty="0">
                <a:solidFill>
                  <a:srgbClr val="FF0000"/>
                </a:solidFill>
                <a:effectLst/>
                <a:latin typeface="Helvetica"/>
                <a:ea typeface="Helvetica"/>
                <a:cs typeface="Helvetica"/>
              </a:rPr>
              <a:t>przypadku dodania własnego slajdu należy podać krótki opis materiału</a:t>
            </a:r>
          </a:p>
          <a:p>
            <a:pPr marL="285750" indent="-285750">
              <a:lnSpc>
                <a:spcPts val="2400"/>
              </a:lnSpc>
              <a:buFont typeface="Arial" panose="020B0604020202020204" pitchFamily="34" charset="0"/>
              <a:buChar char="•"/>
            </a:pPr>
            <a:endParaRPr lang="en-US" sz="1800" dirty="0">
              <a:solidFill>
                <a:srgbClr val="FF0000"/>
              </a:solidFill>
            </a:endParaRPr>
          </a:p>
          <a:p>
            <a:pPr marL="285750" indent="-285750">
              <a:lnSpc>
                <a:spcPts val="2400"/>
              </a:lnSpc>
              <a:buFont typeface="Arial" panose="020B0604020202020204" pitchFamily="34" charset="0"/>
              <a:buChar char="•"/>
            </a:pPr>
            <a:endParaRPr lang="en-US" sz="1800" dirty="0"/>
          </a:p>
        </p:txBody>
      </p:sp>
      <p:pic>
        <p:nvPicPr>
          <p:cNvPr id="6" name="Picture Placeholder 5">
            <a:extLst>
              <a:ext uri="{FF2B5EF4-FFF2-40B4-BE49-F238E27FC236}">
                <a16:creationId xmlns:a16="http://schemas.microsoft.com/office/drawing/2014/main" id="{4A3A0FCF-3A9E-3E4F-818D-83B5613D1B2E}"/>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9090" r="16749"/>
          <a:stretch/>
        </p:blipFill>
        <p:spPr>
          <a:xfrm>
            <a:off x="6865256" y="1608138"/>
            <a:ext cx="4952093" cy="4437062"/>
          </a:xfrm>
          <a:prstGeom prst="rect">
            <a:avLst/>
          </a:prstGeom>
        </p:spPr>
      </p:pic>
    </p:spTree>
    <p:extLst>
      <p:ext uri="{BB962C8B-B14F-4D97-AF65-F5344CB8AC3E}">
        <p14:creationId xmlns:p14="http://schemas.microsoft.com/office/powerpoint/2010/main" val="22878924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702137"/>
            <a:ext cx="4484341" cy="789663"/>
          </a:xfrm>
        </p:spPr>
        <p:txBody>
          <a:bodyPr/>
          <a:lstStyle/>
          <a:p>
            <a:pPr>
              <a:lnSpc>
                <a:spcPct val="100000"/>
              </a:lnSpc>
            </a:pPr>
            <a:r>
              <a:rPr lang="pl" sz="2800" b="1" i="0" strike="noStrike" cap="none" spc="0" baseline="0">
                <a:solidFill>
                  <a:srgbClr val="F6A317"/>
                </a:solidFill>
                <a:effectLst/>
                <a:latin typeface="Helvetica"/>
                <a:ea typeface="Helvetica"/>
                <a:cs typeface="Helvetica"/>
              </a:rPr>
              <a:t>METODY KONTROLI PYŁU</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Systemy przenoszenia</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transportu wykorzystują zamkniętą przestrzeń, aby kontrolować pył. Stanowi to jedną</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pięciu głównych metod kontroli pyłu.</a:t>
            </a:r>
          </a:p>
          <a:p>
            <a:pPr marL="342900" indent="-342900">
              <a:lnSpc>
                <a:spcPts val="2400"/>
              </a:lnSpc>
              <a:buFontTx/>
              <a:buChar char="-"/>
            </a:pPr>
            <a:endParaRPr lang="en-US" sz="1800" dirty="0"/>
          </a:p>
        </p:txBody>
      </p:sp>
      <p:pic>
        <p:nvPicPr>
          <p:cNvPr id="22" name="Picture 21" descr="A screenshot of a cell phone&#10;&#10;Description automatically generated">
            <a:extLst>
              <a:ext uri="{FF2B5EF4-FFF2-40B4-BE49-F238E27FC236}">
                <a16:creationId xmlns:a16="http://schemas.microsoft.com/office/drawing/2014/main" id="{56A9ED7A-897F-C344-9D0B-D8BE65CDB772}"/>
              </a:ext>
            </a:extLst>
          </p:cNvPr>
          <p:cNvPicPr>
            <a:picLocks noChangeAspect="1"/>
          </p:cNvPicPr>
          <p:nvPr/>
        </p:nvPicPr>
        <p:blipFill>
          <a:blip r:embed="rId3"/>
          <a:srcRect l="6858" t="62670" r="77165" b="13177"/>
          <a:stretch>
            <a:fillRect/>
          </a:stretch>
        </p:blipFill>
        <p:spPr>
          <a:xfrm>
            <a:off x="8647437"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0F185279-7B8C-7D46-94F2-74B67977D26C}"/>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3211EB1-7956-8F43-99F1-AC2F32F9D3AA}"/>
              </a:ext>
            </a:extLst>
          </p:cNvPr>
          <p:cNvPicPr>
            <a:picLocks noChangeAspect="1"/>
          </p:cNvPicPr>
          <p:nvPr/>
        </p:nvPicPr>
        <p:blipFill>
          <a:blip r:embed="rId3"/>
          <a:srcRect l="7057" t="9146" r="76967" b="66230"/>
          <a:stretch>
            <a:fillRect/>
          </a:stretch>
        </p:blipFill>
        <p:spPr>
          <a:xfrm>
            <a:off x="5365058" y="3394767"/>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D971B22-82DB-1949-AA9F-0BE09BCCB2C9}"/>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23E32322-8D9B-A140-B695-8BF7045CDF84}"/>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D2092575-FD56-0743-82BA-51CFDCEAB6A2}"/>
              </a:ext>
            </a:extLst>
          </p:cNvPr>
          <p:cNvSpPr txBox="1"/>
          <p:nvPr/>
        </p:nvSpPr>
        <p:spPr>
          <a:xfrm>
            <a:off x="6579514" y="1702138"/>
            <a:ext cx="2134063" cy="1823002"/>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DOBRA HIGIENA / SPRZĄTANIE</a:t>
            </a:r>
          </a:p>
          <a:p>
            <a:r>
              <a:rPr lang="pl" sz="1200" b="0" i="0" strike="noStrike" cap="none" spc="0" baseline="0" dirty="0">
                <a:solidFill>
                  <a:srgbClr val="000000"/>
                </a:solidFill>
                <a:effectLst/>
                <a:latin typeface="Calibri"/>
                <a:ea typeface="Calibri"/>
                <a:cs typeface="Calibri"/>
              </a:rPr>
              <a:t>Pranie odzieży roboczej</a:t>
            </a:r>
            <a:r>
              <a:rPr lang="en-IN" sz="1200" b="0" i="0" strike="noStrike" cap="none" spc="0" baseline="0" dirty="0">
                <a:solidFill>
                  <a:srgbClr val="000000"/>
                </a:solidFill>
                <a:effectLst/>
                <a:latin typeface="Calibri"/>
                <a:ea typeface="Calibri"/>
                <a:cs typeface="Calibri"/>
              </a:rPr>
              <a:t> </a:t>
            </a:r>
            <a:r>
              <a:rPr lang="en-IN" sz="1200" b="0" i="0" strike="noStrike" cap="none" spc="0" baseline="0" dirty="0" err="1">
                <a:solidFill>
                  <a:srgbClr val="000000"/>
                </a:solidFill>
                <a:effectLst/>
                <a:latin typeface="Calibri"/>
                <a:ea typeface="Calibri"/>
                <a:cs typeface="Calibri"/>
              </a:rPr>
              <a:t>i</a:t>
            </a:r>
            <a:r>
              <a:rPr lang="en-IN" sz="1200" b="0" i="0" strike="noStrike" cap="none" spc="0" baseline="0" dirty="0">
                <a:solidFill>
                  <a:srgbClr val="000000"/>
                </a:solidFill>
                <a:effectLst/>
                <a:latin typeface="Calibri"/>
                <a:ea typeface="Calibri"/>
                <a:cs typeface="Calibri"/>
              </a:rPr>
              <a:t> </a:t>
            </a:r>
            <a:r>
              <a:rPr lang="pl" sz="1200" b="0" i="0" strike="noStrike" cap="none" spc="0" baseline="0" dirty="0">
                <a:solidFill>
                  <a:srgbClr val="000000"/>
                </a:solidFill>
                <a:effectLst/>
                <a:latin typeface="Calibri"/>
                <a:ea typeface="Calibri"/>
                <a:cs typeface="Calibri"/>
              </a:rPr>
              <a:t>odkurzanie pyłu wytwarzanego</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procesach zapobiegają gromadzeniu się pyłu</a:t>
            </a:r>
            <a:r>
              <a:rPr lang="en-IN" sz="1200" b="0" i="0" strike="noStrike" cap="none" spc="0" baseline="0" dirty="0">
                <a:solidFill>
                  <a:srgbClr val="000000"/>
                </a:solidFill>
                <a:effectLst/>
                <a:latin typeface="Calibri"/>
                <a:ea typeface="Calibri"/>
                <a:cs typeface="Calibri"/>
              </a:rPr>
              <a:t> z </a:t>
            </a:r>
            <a:r>
              <a:rPr lang="pl" sz="1200" b="0" i="0" strike="noStrike" cap="none" spc="0" baseline="0" dirty="0">
                <a:solidFill>
                  <a:srgbClr val="000000"/>
                </a:solidFill>
                <a:effectLst/>
                <a:latin typeface="Calibri"/>
                <a:ea typeface="Calibri"/>
                <a:cs typeface="Calibri"/>
              </a:rPr>
              <a:t>biegiem czasu – czyste miejsce pracy jest bezpieczne.</a:t>
            </a:r>
          </a:p>
          <a:p>
            <a:endParaRPr lang="en-US" dirty="0"/>
          </a:p>
        </p:txBody>
      </p:sp>
      <p:sp>
        <p:nvSpPr>
          <p:cNvPr id="28" name="TextBox 27">
            <a:extLst>
              <a:ext uri="{FF2B5EF4-FFF2-40B4-BE49-F238E27FC236}">
                <a16:creationId xmlns:a16="http://schemas.microsoft.com/office/drawing/2014/main" id="{2FB3E759-73AB-024F-93CA-18EDAD7A169E}"/>
              </a:ext>
            </a:extLst>
          </p:cNvPr>
          <p:cNvSpPr txBox="1"/>
          <p:nvPr/>
        </p:nvSpPr>
        <p:spPr>
          <a:xfrm>
            <a:off x="6579514" y="3394767"/>
            <a:ext cx="2134063" cy="1517897"/>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ZAMKNIĘTA PRZESTRZEŃ</a:t>
            </a:r>
          </a:p>
          <a:p>
            <a:pPr>
              <a:spcAft>
                <a:spcPts val="300"/>
              </a:spcAft>
            </a:pPr>
            <a:r>
              <a:rPr lang="pl" sz="1200" b="0" i="0" strike="noStrike" cap="none" spc="0" baseline="0" dirty="0">
                <a:solidFill>
                  <a:srgbClr val="000000"/>
                </a:solidFill>
                <a:effectLst/>
                <a:latin typeface="Calibri"/>
                <a:ea typeface="Calibri"/>
                <a:cs typeface="Calibri"/>
              </a:rPr>
              <a:t>Prowadzenie procesów wytwarzających RKK</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szczelnym środowisku zapobiega narażeniu na pył</a:t>
            </a:r>
            <a:r>
              <a:rPr lang="en-IN" sz="1200" b="0" i="0" strike="noStrike" cap="none" spc="0" baseline="0" dirty="0">
                <a:solidFill>
                  <a:srgbClr val="000000"/>
                </a:solidFill>
                <a:effectLst/>
                <a:latin typeface="Calibri"/>
                <a:ea typeface="Calibri"/>
                <a:cs typeface="Calibri"/>
              </a:rPr>
              <a:t> u </a:t>
            </a:r>
            <a:r>
              <a:rPr lang="pl" sz="1200" b="0" i="0" strike="noStrike" cap="none" spc="0" baseline="0" dirty="0">
                <a:solidFill>
                  <a:srgbClr val="000000"/>
                </a:solidFill>
                <a:effectLst/>
                <a:latin typeface="Calibri"/>
                <a:ea typeface="Calibri"/>
                <a:cs typeface="Calibri"/>
              </a:rPr>
              <a:t>źródła.</a:t>
            </a:r>
          </a:p>
          <a:p>
            <a:pPr>
              <a:spcAft>
                <a:spcPts val="300"/>
              </a:spcAft>
            </a:pPr>
            <a:endParaRPr lang="en-US" dirty="0"/>
          </a:p>
        </p:txBody>
      </p:sp>
      <p:sp>
        <p:nvSpPr>
          <p:cNvPr id="29" name="TextBox 28">
            <a:extLst>
              <a:ext uri="{FF2B5EF4-FFF2-40B4-BE49-F238E27FC236}">
                <a16:creationId xmlns:a16="http://schemas.microsoft.com/office/drawing/2014/main" id="{77A412B4-051E-3844-A4E0-9781B6360C82}"/>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ODPYLANIE/WENTYLACJA</a:t>
            </a:r>
          </a:p>
          <a:p>
            <a:pPr>
              <a:spcAft>
                <a:spcPts val="300"/>
              </a:spcAft>
            </a:pPr>
            <a:r>
              <a:rPr lang="pl" sz="1200" b="0" i="0" strike="noStrike" cap="none" spc="0" baseline="0" dirty="0">
                <a:solidFill>
                  <a:srgbClr val="000000"/>
                </a:solidFill>
                <a:effectLst/>
                <a:latin typeface="Calibri"/>
                <a:ea typeface="Calibri"/>
                <a:cs typeface="Calibri"/>
              </a:rPr>
              <a:t>Wychwytywanie RKK</a:t>
            </a:r>
            <a:r>
              <a:rPr lang="en-IN" sz="1200" b="0" i="0" strike="noStrike" cap="none" spc="0" baseline="0" dirty="0">
                <a:solidFill>
                  <a:srgbClr val="000000"/>
                </a:solidFill>
                <a:effectLst/>
                <a:latin typeface="Calibri"/>
                <a:ea typeface="Calibri"/>
                <a:cs typeface="Calibri"/>
              </a:rPr>
              <a:t> u </a:t>
            </a:r>
            <a:r>
              <a:rPr lang="pl" sz="1200" b="0" i="0" strike="noStrike" cap="none" spc="0" baseline="0" dirty="0">
                <a:solidFill>
                  <a:srgbClr val="000000"/>
                </a:solidFill>
                <a:effectLst/>
                <a:latin typeface="Calibri"/>
                <a:ea typeface="Calibri"/>
                <a:cs typeface="Calibri"/>
              </a:rPr>
              <a:t>źródła, zanim zostaniemy na nią narażeni,</a:t>
            </a:r>
            <a:r>
              <a:rPr lang="en-IN" sz="1200" b="0" i="0" strike="noStrike" cap="none" spc="0" baseline="0" dirty="0">
                <a:solidFill>
                  <a:srgbClr val="000000"/>
                </a:solidFill>
                <a:effectLst/>
                <a:latin typeface="Calibri"/>
                <a:ea typeface="Calibri"/>
                <a:cs typeface="Calibri"/>
              </a:rPr>
              <a:t> </a:t>
            </a:r>
            <a:r>
              <a:rPr lang="en-IN" sz="1200" b="0" i="0" strike="noStrike" cap="none" spc="0" baseline="0" dirty="0" err="1">
                <a:solidFill>
                  <a:srgbClr val="000000"/>
                </a:solidFill>
                <a:effectLst/>
                <a:latin typeface="Calibri"/>
                <a:ea typeface="Calibri"/>
                <a:cs typeface="Calibri"/>
              </a:rPr>
              <a:t>i</a:t>
            </a:r>
            <a:r>
              <a:rPr lang="en-IN" sz="1200" b="0" i="0" strike="noStrike" cap="none" spc="0" baseline="0" dirty="0">
                <a:solidFill>
                  <a:srgbClr val="000000"/>
                </a:solidFill>
                <a:effectLst/>
                <a:latin typeface="Calibri"/>
                <a:ea typeface="Calibri"/>
                <a:cs typeface="Calibri"/>
              </a:rPr>
              <a:t> </a:t>
            </a:r>
            <a:r>
              <a:rPr lang="pl" sz="1200" b="0" i="0" strike="noStrike" cap="none" spc="0" baseline="0" dirty="0">
                <a:solidFill>
                  <a:srgbClr val="000000"/>
                </a:solidFill>
                <a:effectLst/>
                <a:latin typeface="Calibri"/>
                <a:ea typeface="Calibri"/>
                <a:cs typeface="Calibri"/>
              </a:rPr>
              <a:t>zastępowanie zanieczyszczonego powietrza czystym powietrzem.</a:t>
            </a:r>
          </a:p>
          <a:p>
            <a:endParaRPr lang="en-US" dirty="0"/>
          </a:p>
        </p:txBody>
      </p:sp>
      <p:sp>
        <p:nvSpPr>
          <p:cNvPr id="30" name="TextBox 29">
            <a:extLst>
              <a:ext uri="{FF2B5EF4-FFF2-40B4-BE49-F238E27FC236}">
                <a16:creationId xmlns:a16="http://schemas.microsoft.com/office/drawing/2014/main" id="{88D323DB-E4CF-A549-9820-D7DAFB16948A}"/>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SPRZĘT OCHRONNY</a:t>
            </a:r>
          </a:p>
          <a:p>
            <a:r>
              <a:rPr lang="pl" sz="1200" b="0" i="0" strike="noStrike" cap="none" spc="0" baseline="0" dirty="0">
                <a:solidFill>
                  <a:srgbClr val="000000"/>
                </a:solidFill>
                <a:effectLst/>
                <a:latin typeface="Calibri"/>
                <a:ea typeface="Calibri"/>
                <a:cs typeface="Calibri"/>
              </a:rPr>
              <a:t>ŚOI (np. maski) chronią pracowników przed pyłem, gdy wszystkie inne środki kontroli nie zapewniają wystarczającej kontroli ryzyka związanego</a:t>
            </a:r>
            <a:r>
              <a:rPr lang="en-IN" sz="1200" b="0" i="0" strike="noStrike" cap="none" spc="0" baseline="0" dirty="0">
                <a:solidFill>
                  <a:srgbClr val="000000"/>
                </a:solidFill>
                <a:effectLst/>
                <a:latin typeface="Calibri"/>
                <a:ea typeface="Calibri"/>
                <a:cs typeface="Calibri"/>
              </a:rPr>
              <a:t> z </a:t>
            </a:r>
            <a:r>
              <a:rPr lang="pl" sz="1200" b="0" i="0" strike="noStrike" cap="none" spc="0" baseline="0" dirty="0">
                <a:solidFill>
                  <a:srgbClr val="000000"/>
                </a:solidFill>
                <a:effectLst/>
                <a:latin typeface="Calibri"/>
                <a:ea typeface="Calibri"/>
                <a:cs typeface="Calibri"/>
              </a:rPr>
              <a:t>narażeniem.</a:t>
            </a:r>
          </a:p>
          <a:p>
            <a:endParaRPr lang="en-US" dirty="0"/>
          </a:p>
        </p:txBody>
      </p:sp>
      <p:sp>
        <p:nvSpPr>
          <p:cNvPr id="31" name="TextBox 30">
            <a:extLst>
              <a:ext uri="{FF2B5EF4-FFF2-40B4-BE49-F238E27FC236}">
                <a16:creationId xmlns:a16="http://schemas.microsoft.com/office/drawing/2014/main" id="{2834BA1B-4C7F-234E-8E9A-C295F5253FB8}"/>
              </a:ext>
            </a:extLst>
          </p:cNvPr>
          <p:cNvSpPr txBox="1"/>
          <p:nvPr/>
        </p:nvSpPr>
        <p:spPr>
          <a:xfrm>
            <a:off x="9787266" y="1679231"/>
            <a:ext cx="2134062" cy="1334833"/>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WODA</a:t>
            </a:r>
          </a:p>
          <a:p>
            <a:pPr>
              <a:spcAft>
                <a:spcPts val="300"/>
              </a:spcAft>
            </a:pPr>
            <a:r>
              <a:rPr lang="pl" sz="1200" b="0" i="0" strike="noStrike" cap="none" spc="0" baseline="0" dirty="0">
                <a:solidFill>
                  <a:srgbClr val="000000"/>
                </a:solidFill>
                <a:effectLst/>
                <a:latin typeface="Calibri"/>
                <a:ea typeface="Calibri"/>
                <a:cs typeface="Calibri"/>
              </a:rPr>
              <a:t>Mokre procesy zapobiegają unoszeniu się pyłu</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powietrze, gdyż woda wychwytuje jego cząsteczki.</a:t>
            </a:r>
          </a:p>
          <a:p>
            <a:pPr>
              <a:spcAft>
                <a:spcPts val="300"/>
              </a:spcAft>
            </a:pPr>
            <a:endParaRPr lang="en-US" dirty="0"/>
          </a:p>
        </p:txBody>
      </p:sp>
    </p:spTree>
    <p:extLst>
      <p:ext uri="{BB962C8B-B14F-4D97-AF65-F5344CB8AC3E}">
        <p14:creationId xmlns:p14="http://schemas.microsoft.com/office/powerpoint/2010/main" val="23537951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4723669" cy="850900"/>
          </a:xfrm>
        </p:spPr>
        <p:txBody>
          <a:bodyPr/>
          <a:lstStyle/>
          <a:p>
            <a:pPr>
              <a:lnSpc>
                <a:spcPct val="100000"/>
              </a:lnSpc>
            </a:pPr>
            <a:r>
              <a:rPr lang="pl" sz="2800" b="1" i="0" strike="noStrike" cap="none" spc="0" baseline="0" dirty="0">
                <a:solidFill>
                  <a:srgbClr val="F6A317"/>
                </a:solidFill>
                <a:effectLst/>
                <a:latin typeface="Helvetica"/>
                <a:ea typeface="Helvetica"/>
                <a:cs typeface="Helvetica"/>
              </a:rPr>
              <a:t>ZAGROŻENIA ZWIĄZANE Z TYM DZIAŁANIEM</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677432"/>
            <a:ext cx="5768699" cy="2938988"/>
          </a:xfrm>
        </p:spPr>
        <p:txBody>
          <a:bodyPr anchor="t"/>
          <a:lstStyle/>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Właściwe działanie tego sprzętu jest konieczne do ochrony nas przed RKK.</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Długoterminowe narażenie na wysoki poziom RKK może powodować ciężką chorobę płuc.</a:t>
            </a:r>
          </a:p>
          <a:p>
            <a:pPr>
              <a:lnSpc>
                <a:spcPts val="2400"/>
              </a:lnSpc>
            </a:pPr>
            <a:r>
              <a:rPr lang="pl" sz="1800" b="0" i="0" strike="noStrike" cap="none" spc="0" baseline="0" dirty="0">
                <a:solidFill>
                  <a:srgbClr val="000000"/>
                </a:solidFill>
                <a:effectLst/>
                <a:latin typeface="Helvetica"/>
                <a:ea typeface="Helvetica"/>
                <a:cs typeface="Helvetica"/>
              </a:rPr>
              <a:t>Ważne jest, byśmy każdego dnia chronili się przed narażeniem na pył zawieszony</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 </a:t>
            </a:r>
          </a:p>
          <a:p>
            <a:pPr>
              <a:lnSpc>
                <a:spcPts val="2400"/>
              </a:lnSpc>
            </a:pPr>
            <a:r>
              <a:rPr lang="pl" sz="1800" b="0" i="0" strike="noStrike" cap="none" spc="0" baseline="0" dirty="0">
                <a:solidFill>
                  <a:srgbClr val="000000"/>
                </a:solidFill>
                <a:effectLst/>
                <a:latin typeface="Helvetica"/>
                <a:ea typeface="Helvetica"/>
                <a:cs typeface="Helvetica"/>
              </a:rPr>
              <a:t>Stosując dzisiaj dobre praktyki, chronimy swoje przyszłe zdrowie.</a:t>
            </a:r>
          </a:p>
          <a:p>
            <a:pPr>
              <a:lnSpc>
                <a:spcPts val="2400"/>
              </a:lnSpc>
            </a:pPr>
            <a:r>
              <a:rPr lang="pl" sz="1800" b="0" i="0" strike="noStrike" cap="none" spc="0" baseline="0" dirty="0">
                <a:solidFill>
                  <a:srgbClr val="000000"/>
                </a:solidFill>
                <a:effectLst/>
                <a:latin typeface="Helvetica"/>
                <a:ea typeface="Helvetica"/>
                <a:cs typeface="Helvetica"/>
              </a:rPr>
              <a:t>Jak spędzisz swoją emeryturę?</a:t>
            </a:r>
          </a:p>
        </p:txBody>
      </p:sp>
      <p:pic>
        <p:nvPicPr>
          <p:cNvPr id="7" name="Picture Placeholder 6" descr="A picture containing person, indoor, bed, room&#10;&#10;Description automatically generated">
            <a:extLst>
              <a:ext uri="{FF2B5EF4-FFF2-40B4-BE49-F238E27FC236}">
                <a16:creationId xmlns:a16="http://schemas.microsoft.com/office/drawing/2014/main" id="{BA704F38-E57F-2E4E-A8BF-5B64C4690C37}"/>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63B6737F-C3B8-364D-918F-31EF626CFF0F}"/>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55B4C7-974C-0A45-94F6-3C96FA413824}"/>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JAK SYSTEMY ZAMKNIĘTE POMAGAJĄ OGRANICZAĆ NARAŻENIE NA RKK</a:t>
            </a:r>
          </a:p>
        </p:txBody>
      </p:sp>
      <p:sp>
        <p:nvSpPr>
          <p:cNvPr id="3" name="Text Placeholder 2">
            <a:extLst>
              <a:ext uri="{FF2B5EF4-FFF2-40B4-BE49-F238E27FC236}">
                <a16:creationId xmlns:a16="http://schemas.microsoft.com/office/drawing/2014/main" id="{9666E92B-4C70-7D46-AF9D-9EEB0081A31F}"/>
              </a:ext>
            </a:extLst>
          </p:cNvPr>
          <p:cNvSpPr>
            <a:spLocks noGrp="1"/>
          </p:cNvSpPr>
          <p:nvPr>
            <p:ph type="body" sz="quarter" idx="11"/>
          </p:nvPr>
        </p:nvSpPr>
        <p:spPr>
          <a:xfrm>
            <a:off x="777243" y="3140835"/>
            <a:ext cx="5453624" cy="3187545"/>
          </a:xfrm>
        </p:spPr>
        <p:txBody>
          <a:bodyPr lIns="91440" tIns="45720" rIns="91440" bIns="45720" anchor="t"/>
          <a:lstStyle/>
          <a:p>
            <a:pPr>
              <a:lnSpc>
                <a:spcPts val="2400"/>
              </a:lnSpc>
            </a:pPr>
            <a:r>
              <a:rPr lang="pl" sz="1800" b="0" i="0" strike="noStrike" cap="none" spc="0" baseline="0" dirty="0">
                <a:solidFill>
                  <a:srgbClr val="000000"/>
                </a:solidFill>
                <a:effectLst/>
                <a:latin typeface="Helvetica"/>
                <a:ea typeface="Helvetica"/>
                <a:cs typeface="Helvetica"/>
              </a:rPr>
              <a:t>Systemy zamknięte to najskuteczniejsze techniczne środki kontroli pyłu. Zapewniają one następujące korzyści:</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Ograniczenie/eliminacja narażenia na pył </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Szybki</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oszczędny transport materiałów</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Ograniczone ryzyko </a:t>
            </a:r>
            <a:r>
              <a:rPr lang="pl" sz="1800" dirty="0">
                <a:solidFill>
                  <a:srgbClr val="000000"/>
                </a:solidFill>
                <a:latin typeface="Helvetica"/>
                <a:ea typeface="Helvetica"/>
                <a:cs typeface="Helvetica"/>
              </a:rPr>
              <a:t>wystąpienia błędu</a:t>
            </a:r>
            <a:r>
              <a:rPr lang="pl" sz="1800" b="0" i="0" strike="noStrike" cap="none" spc="0" baseline="0" dirty="0">
                <a:solidFill>
                  <a:srgbClr val="000000"/>
                </a:solidFill>
                <a:effectLst/>
                <a:latin typeface="Helvetica"/>
                <a:ea typeface="Helvetica"/>
                <a:cs typeface="Helvetica"/>
              </a:rPr>
              <a:t> ludzkiego</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uszkodzenia ciała</a:t>
            </a:r>
          </a:p>
        </p:txBody>
      </p:sp>
      <p:pic>
        <p:nvPicPr>
          <p:cNvPr id="6" name="Picture Placeholder 5">
            <a:extLst>
              <a:ext uri="{FF2B5EF4-FFF2-40B4-BE49-F238E27FC236}">
                <a16:creationId xmlns:a16="http://schemas.microsoft.com/office/drawing/2014/main" id="{8A3A9C2B-033E-8F42-A4DC-38ED6BDE2ABC}"/>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l="7463" t="3" r="14071" b="-3"/>
          <a:stretch>
            <a:fillRect/>
          </a:stretch>
        </p:blipFill>
        <p:spPr>
          <a:xfrm>
            <a:off x="6592888" y="1608138"/>
            <a:ext cx="5224462" cy="4437062"/>
          </a:xfrm>
          <a:prstGeom prst="rect">
            <a:avLst/>
          </a:prstGeom>
        </p:spPr>
      </p:pic>
    </p:spTree>
    <p:extLst>
      <p:ext uri="{BB962C8B-B14F-4D97-AF65-F5344CB8AC3E}">
        <p14:creationId xmlns:p14="http://schemas.microsoft.com/office/powerpoint/2010/main" val="29065283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C3005-B84F-6E48-A25C-EC6DF710A603}"/>
              </a:ext>
            </a:extLst>
          </p:cNvPr>
          <p:cNvSpPr>
            <a:spLocks noGrp="1"/>
          </p:cNvSpPr>
          <p:nvPr>
            <p:ph type="body" sz="quarter" idx="10"/>
          </p:nvPr>
        </p:nvSpPr>
        <p:spPr>
          <a:xfrm>
            <a:off x="777244" y="1640901"/>
            <a:ext cx="5453623" cy="850900"/>
          </a:xfrm>
        </p:spPr>
        <p:txBody>
          <a:bodyPr/>
          <a:lstStyle/>
          <a:p>
            <a:pPr>
              <a:lnSpc>
                <a:spcPct val="100000"/>
              </a:lnSpc>
            </a:pPr>
            <a:r>
              <a:rPr lang="pl" sz="2800" b="1" i="0" strike="noStrike" cap="none" spc="0" baseline="0" dirty="0">
                <a:solidFill>
                  <a:srgbClr val="F6A317"/>
                </a:solidFill>
                <a:effectLst/>
                <a:latin typeface="Helvetica"/>
                <a:ea typeface="Helvetica"/>
                <a:cs typeface="Helvetica"/>
              </a:rPr>
              <a:t>RODZAJE ZAMKNIĘTYCH SYSTEMÓW TRANSPORTOWYCH</a:t>
            </a:r>
          </a:p>
        </p:txBody>
      </p:sp>
      <p:sp>
        <p:nvSpPr>
          <p:cNvPr id="3" name="Text Placeholder 2">
            <a:extLst>
              <a:ext uri="{FF2B5EF4-FFF2-40B4-BE49-F238E27FC236}">
                <a16:creationId xmlns:a16="http://schemas.microsoft.com/office/drawing/2014/main" id="{7AFFB282-63D6-EC49-91AD-2BAFD1F5B51F}"/>
              </a:ext>
            </a:extLst>
          </p:cNvPr>
          <p:cNvSpPr>
            <a:spLocks noGrp="1"/>
          </p:cNvSpPr>
          <p:nvPr>
            <p:ph type="body" sz="quarter" idx="11"/>
          </p:nvPr>
        </p:nvSpPr>
        <p:spPr>
          <a:xfrm>
            <a:off x="777243" y="3058885"/>
            <a:ext cx="5453624" cy="3203874"/>
          </a:xfrm>
        </p:spPr>
        <p:txBody>
          <a:bodyPr/>
          <a:lstStyle/>
          <a:p>
            <a:pPr marL="285750" indent="-285750">
              <a:lnSpc>
                <a:spcPts val="2400"/>
              </a:lnSpc>
              <a:spcBef>
                <a:spcPts val="8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Przenośniki śrubowe</a:t>
            </a:r>
          </a:p>
          <a:p>
            <a:pPr marL="285750" indent="-285750">
              <a:lnSpc>
                <a:spcPts val="2400"/>
              </a:lnSpc>
              <a:spcBef>
                <a:spcPts val="8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Przenośniki taśmowe</a:t>
            </a:r>
          </a:p>
          <a:p>
            <a:pPr marL="285750" indent="-285750">
              <a:lnSpc>
                <a:spcPts val="2400"/>
              </a:lnSpc>
              <a:spcBef>
                <a:spcPts val="8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Przenośniki kubełkowe</a:t>
            </a:r>
          </a:p>
          <a:p>
            <a:pPr marL="285750" indent="-285750">
              <a:lnSpc>
                <a:spcPts val="2400"/>
              </a:lnSpc>
              <a:spcBef>
                <a:spcPts val="8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Podajniki wibracyjne</a:t>
            </a:r>
          </a:p>
          <a:p>
            <a:pPr marL="285750" indent="-285750">
              <a:lnSpc>
                <a:spcPts val="2400"/>
              </a:lnSpc>
              <a:spcBef>
                <a:spcPts val="800"/>
              </a:spcBef>
              <a:buFont typeface="Arial" panose="020B0604020202020204" pitchFamily="34" charset="0"/>
              <a:buChar char="•"/>
            </a:pPr>
            <a:r>
              <a:rPr lang="pl" sz="1800" b="0" i="0" strike="noStrike" cap="none" spc="0" baseline="0" dirty="0">
                <a:solidFill>
                  <a:srgbClr val="FF0000"/>
                </a:solidFill>
                <a:effectLst/>
                <a:latin typeface="Helvetica"/>
                <a:ea typeface="Helvetica"/>
                <a:cs typeface="Helvetica"/>
              </a:rPr>
              <a:t>Miejsca na tekst instruktora – Dodaj obraz</a:t>
            </a:r>
            <a:r>
              <a:rPr lang="en-IN" sz="1800" b="0" i="0" strike="noStrike" cap="none" spc="0" baseline="0" dirty="0">
                <a:solidFill>
                  <a:srgbClr val="FF0000"/>
                </a:solidFill>
                <a:effectLst/>
                <a:latin typeface="Helvetica"/>
                <a:ea typeface="Helvetica"/>
                <a:cs typeface="Helvetica"/>
              </a:rPr>
              <a:t> </a:t>
            </a:r>
            <a:r>
              <a:rPr lang="en-IN" sz="1800" b="0" i="0" strike="noStrike" cap="none" spc="0" baseline="0" dirty="0" err="1">
                <a:solidFill>
                  <a:srgbClr val="FF0000"/>
                </a:solidFill>
                <a:effectLst/>
                <a:latin typeface="Helvetica"/>
                <a:ea typeface="Helvetica"/>
                <a:cs typeface="Helvetica"/>
              </a:rPr>
              <a:t>i</a:t>
            </a:r>
            <a:r>
              <a:rPr lang="en-IN" sz="1800" b="0" i="0" strike="noStrike" cap="none" spc="0" baseline="0" dirty="0">
                <a:solidFill>
                  <a:srgbClr val="FF0000"/>
                </a:solidFill>
                <a:effectLst/>
                <a:latin typeface="Helvetica"/>
                <a:ea typeface="Helvetica"/>
                <a:cs typeface="Helvetica"/>
              </a:rPr>
              <a:t> </a:t>
            </a:r>
            <a:r>
              <a:rPr lang="pl" sz="1800" b="0" i="0" strike="noStrike" cap="none" spc="0" baseline="0" dirty="0">
                <a:solidFill>
                  <a:srgbClr val="FF0000"/>
                </a:solidFill>
                <a:effectLst/>
                <a:latin typeface="Helvetica"/>
                <a:ea typeface="Helvetica"/>
                <a:cs typeface="Helvetica"/>
              </a:rPr>
              <a:t>informacje dotyczące systemów transportowych wykorzystywanych</a:t>
            </a:r>
            <a:r>
              <a:rPr lang="en-IN" sz="1800" b="0" i="0" strike="noStrike" cap="none" spc="0" baseline="0" dirty="0">
                <a:solidFill>
                  <a:srgbClr val="FF0000"/>
                </a:solidFill>
                <a:effectLst/>
                <a:latin typeface="Helvetica"/>
                <a:ea typeface="Helvetica"/>
                <a:cs typeface="Helvetica"/>
              </a:rPr>
              <a:t> w </a:t>
            </a:r>
            <a:r>
              <a:rPr lang="pl" sz="1800" b="0" i="0" strike="noStrike" cap="none" spc="0" baseline="0" dirty="0">
                <a:solidFill>
                  <a:srgbClr val="FF0000"/>
                </a:solidFill>
                <a:effectLst/>
                <a:latin typeface="Helvetica"/>
                <a:ea typeface="Helvetica"/>
                <a:cs typeface="Helvetica"/>
              </a:rPr>
              <a:t>Twoim miejscu pracy </a:t>
            </a:r>
            <a:br>
              <a:rPr lang="en-IN" sz="1800" b="0" i="0" strike="noStrike" cap="none" spc="0" baseline="0" dirty="0">
                <a:solidFill>
                  <a:srgbClr val="FF0000"/>
                </a:solidFill>
                <a:effectLst/>
                <a:latin typeface="Helvetica"/>
                <a:ea typeface="Helvetica"/>
                <a:cs typeface="Helvetica"/>
              </a:rPr>
            </a:br>
            <a:r>
              <a:rPr lang="pl" sz="1800" b="0" i="0" strike="noStrike" cap="none" spc="0" baseline="0" dirty="0">
                <a:solidFill>
                  <a:srgbClr val="FF0000"/>
                </a:solidFill>
                <a:effectLst/>
                <a:latin typeface="Helvetica"/>
                <a:ea typeface="Helvetica"/>
                <a:cs typeface="Helvetica"/>
              </a:rPr>
              <a:t>(jeśli dotyczy) </a:t>
            </a:r>
          </a:p>
        </p:txBody>
      </p:sp>
      <p:pic>
        <p:nvPicPr>
          <p:cNvPr id="5" name="Picture Placeholder 4">
            <a:extLst>
              <a:ext uri="{FF2B5EF4-FFF2-40B4-BE49-F238E27FC236}">
                <a16:creationId xmlns:a16="http://schemas.microsoft.com/office/drawing/2014/main" id="{97FB4EDE-284D-A04F-BE2E-A5D3E2F03682}"/>
              </a:ext>
            </a:extLst>
          </p:cNvPr>
          <p:cNvPicPr>
            <a:picLocks noGrp="1" noChangeAspect="1"/>
          </p:cNvPicPr>
          <p:nvPr>
            <p:ph type="pic" sz="quarter" idx="12"/>
          </p:nvPr>
        </p:nvPicPr>
        <p:blipFill>
          <a:blip r:embed="rId3"/>
          <a:srcRect l="10751" r="10751"/>
          <a:stretch>
            <a:fillRect/>
          </a:stretch>
        </p:blipFill>
        <p:spPr>
          <a:prstGeom prst="rect">
            <a:avLst/>
          </a:prstGeom>
        </p:spPr>
      </p:pic>
    </p:spTree>
    <p:extLst>
      <p:ext uri="{BB962C8B-B14F-4D97-AF65-F5344CB8AC3E}">
        <p14:creationId xmlns:p14="http://schemas.microsoft.com/office/powerpoint/2010/main" val="4987201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3" y="1640901"/>
            <a:ext cx="10442299" cy="850900"/>
          </a:xfrm>
        </p:spPr>
        <p:txBody>
          <a:bodyPr anchor="t"/>
          <a:lstStyle/>
          <a:p>
            <a:pPr>
              <a:lnSpc>
                <a:spcPct val="100000"/>
              </a:lnSpc>
            </a:pPr>
            <a:r>
              <a:rPr lang="pl" sz="2800" b="1" i="0" strike="noStrike" cap="none" spc="0" baseline="0" dirty="0">
                <a:solidFill>
                  <a:srgbClr val="F6A317"/>
                </a:solidFill>
                <a:effectLst/>
                <a:latin typeface="Helvetica"/>
                <a:ea typeface="Helvetica"/>
                <a:cs typeface="Helvetica"/>
              </a:rPr>
              <a:t>CO NALEŻY, A CZEGO NIE NALEŻY ROBIĆ, KORZYSTAJĄC Z ZAMKNIĘTYCH SYSTEMÓW OBSŁUGI</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86573" y="2591234"/>
            <a:ext cx="11056382" cy="3230407"/>
          </a:xfrm>
        </p:spPr>
        <p:txBody>
          <a:bodyPr/>
          <a:lstStyle/>
          <a:p>
            <a:pPr>
              <a:spcBef>
                <a:spcPts val="800"/>
              </a:spcBef>
            </a:pPr>
            <a:r>
              <a:rPr lang="pl" sz="1600" b="1" i="0" strike="noStrike" cap="none" spc="0" baseline="0" dirty="0">
                <a:solidFill>
                  <a:srgbClr val="000000"/>
                </a:solidFill>
                <a:effectLst/>
                <a:latin typeface="Helvetica"/>
                <a:ea typeface="Helvetica"/>
                <a:cs typeface="Helvetica"/>
              </a:rPr>
              <a:t>NALEŻY</a:t>
            </a:r>
          </a:p>
          <a:p>
            <a:pPr marL="285750" indent="-285750">
              <a:spcBef>
                <a:spcPts val="8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Wypatrywać widocznych śladów uszkodzeń, zwłaszcza</a:t>
            </a:r>
            <a:r>
              <a:rPr lang="en-IN" sz="1600" b="0" i="0" strike="noStrike" cap="none" spc="0" baseline="0" dirty="0">
                <a:solidFill>
                  <a:srgbClr val="000000"/>
                </a:solidFill>
                <a:effectLst/>
                <a:latin typeface="Helvetica"/>
                <a:ea typeface="Helvetica"/>
                <a:cs typeface="Helvetica"/>
              </a:rPr>
              <a:t> w </a:t>
            </a:r>
            <a:r>
              <a:rPr lang="pl" sz="1600" b="0" i="0" strike="noStrike" cap="none" spc="0" baseline="0" dirty="0">
                <a:solidFill>
                  <a:srgbClr val="000000"/>
                </a:solidFill>
                <a:effectLst/>
                <a:latin typeface="Helvetica"/>
                <a:ea typeface="Helvetica"/>
                <a:cs typeface="Helvetica"/>
              </a:rPr>
              <a:t>miejscach szczególnie obciążonych (np. załamaniach)</a:t>
            </a:r>
          </a:p>
          <a:p>
            <a:pPr marL="285750" indent="-285750">
              <a:spcBef>
                <a:spcPts val="8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Natychmiast usuwać rozsypany materiał, korzystając</a:t>
            </a:r>
            <a:r>
              <a:rPr lang="en-IN" sz="1600" b="0" i="0" strike="noStrike" cap="none" spc="0" baseline="0" dirty="0">
                <a:solidFill>
                  <a:srgbClr val="000000"/>
                </a:solidFill>
                <a:effectLst/>
                <a:latin typeface="Helvetica"/>
                <a:ea typeface="Helvetica"/>
                <a:cs typeface="Helvetica"/>
              </a:rPr>
              <a:t> z </a:t>
            </a:r>
            <a:r>
              <a:rPr lang="pl" sz="1600" b="0" i="0" strike="noStrike" cap="none" spc="0" baseline="0" dirty="0">
                <a:solidFill>
                  <a:srgbClr val="000000"/>
                </a:solidFill>
                <a:effectLst/>
                <a:latin typeface="Helvetica"/>
                <a:ea typeface="Helvetica"/>
                <a:cs typeface="Helvetica"/>
              </a:rPr>
              <a:t>odkurzacza lub stosując czyszczenie na mokro</a:t>
            </a:r>
          </a:p>
          <a:p>
            <a:pPr marL="285750" indent="-285750">
              <a:spcBef>
                <a:spcPts val="8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Sprawdzać stan urządzeń czyszczących podajnik taśmowy</a:t>
            </a:r>
            <a:r>
              <a:rPr lang="en-IN" sz="1600" b="0" i="0" strike="noStrike" cap="none" spc="0" baseline="0" dirty="0">
                <a:solidFill>
                  <a:srgbClr val="000000"/>
                </a:solidFill>
                <a:effectLst/>
                <a:latin typeface="Helvetica"/>
                <a:ea typeface="Helvetica"/>
                <a:cs typeface="Helvetica"/>
              </a:rPr>
              <a:t> </a:t>
            </a:r>
            <a:r>
              <a:rPr lang="en-IN" sz="1600" b="0" i="0" strike="noStrike" cap="none" spc="0" baseline="0" dirty="0" err="1">
                <a:solidFill>
                  <a:srgbClr val="000000"/>
                </a:solidFill>
                <a:effectLst/>
                <a:latin typeface="Helvetica"/>
                <a:ea typeface="Helvetica"/>
                <a:cs typeface="Helvetica"/>
              </a:rPr>
              <a:t>i</a:t>
            </a:r>
            <a:r>
              <a:rPr lang="en-IN" sz="1600" b="0" i="0" strike="noStrike" cap="none" spc="0" baseline="0" dirty="0">
                <a:solidFill>
                  <a:srgbClr val="000000"/>
                </a:solidFill>
                <a:effectLst/>
                <a:latin typeface="Helvetica"/>
                <a:ea typeface="Helvetica"/>
                <a:cs typeface="Helvetica"/>
              </a:rPr>
              <a:t> </a:t>
            </a:r>
            <a:r>
              <a:rPr lang="pl" sz="1600" b="0" i="0" strike="noStrike" cap="none" spc="0" baseline="0" dirty="0">
                <a:solidFill>
                  <a:srgbClr val="000000"/>
                </a:solidFill>
                <a:effectLst/>
                <a:latin typeface="Helvetica"/>
                <a:ea typeface="Helvetica"/>
                <a:cs typeface="Helvetica"/>
              </a:rPr>
              <a:t>regulować je zgodnie</a:t>
            </a:r>
            <a:r>
              <a:rPr lang="en-IN" sz="1600" b="0" i="0" strike="noStrike" cap="none" spc="0" baseline="0" dirty="0">
                <a:solidFill>
                  <a:srgbClr val="000000"/>
                </a:solidFill>
                <a:effectLst/>
                <a:latin typeface="Helvetica"/>
                <a:ea typeface="Helvetica"/>
                <a:cs typeface="Helvetica"/>
              </a:rPr>
              <a:t> z </a:t>
            </a:r>
            <a:r>
              <a:rPr lang="pl" sz="1600" b="0" i="0" strike="noStrike" cap="none" spc="0" baseline="0" dirty="0">
                <a:solidFill>
                  <a:srgbClr val="000000"/>
                </a:solidFill>
                <a:effectLst/>
                <a:latin typeface="Helvetica"/>
                <a:ea typeface="Helvetica"/>
                <a:cs typeface="Helvetica"/>
              </a:rPr>
              <a:t>potrzebą</a:t>
            </a:r>
          </a:p>
          <a:p>
            <a:pPr marL="285750" indent="-285750">
              <a:spcBef>
                <a:spcPts val="800"/>
              </a:spcBef>
              <a:spcAft>
                <a:spcPts val="1000"/>
              </a:spcAft>
              <a:buSzPct val="85000"/>
              <a:buFont typeface=".Apple Color Emoji UI"/>
              <a:buChar char="✅"/>
            </a:pPr>
            <a:r>
              <a:rPr lang="pl" sz="1600" b="0" i="0" strike="noStrike" cap="none" spc="0" baseline="0" dirty="0">
                <a:solidFill>
                  <a:srgbClr val="000000"/>
                </a:solidFill>
                <a:effectLst/>
                <a:latin typeface="Helvetica"/>
                <a:ea typeface="Helvetica"/>
                <a:cs typeface="Helvetica"/>
              </a:rPr>
              <a:t>Informować znajdującego się na terenie zakładu przełożonego</a:t>
            </a:r>
            <a:r>
              <a:rPr lang="en-IN" sz="1600" b="0" i="0" strike="noStrike" cap="none" spc="0" baseline="0" dirty="0">
                <a:solidFill>
                  <a:srgbClr val="000000"/>
                </a:solidFill>
                <a:effectLst/>
                <a:latin typeface="Helvetica"/>
                <a:ea typeface="Helvetica"/>
                <a:cs typeface="Helvetica"/>
              </a:rPr>
              <a:t> o </a:t>
            </a:r>
            <a:r>
              <a:rPr lang="pl" sz="1600" b="0" i="0" strike="noStrike" cap="none" spc="0" baseline="0" dirty="0">
                <a:solidFill>
                  <a:srgbClr val="000000"/>
                </a:solidFill>
                <a:effectLst/>
                <a:latin typeface="Helvetica"/>
                <a:ea typeface="Helvetica"/>
                <a:cs typeface="Helvetica"/>
              </a:rPr>
              <a:t>potencjalnych wyciekach/problemach</a:t>
            </a:r>
          </a:p>
          <a:p>
            <a:pPr marL="285750" indent="-285750">
              <a:spcBef>
                <a:spcPts val="800"/>
              </a:spcBef>
              <a:spcAft>
                <a:spcPts val="1000"/>
              </a:spcAft>
              <a:buSzPct val="85000"/>
              <a:buFont typeface=".Apple Color Emoji UI"/>
              <a:buChar char="✅"/>
            </a:pPr>
            <a:r>
              <a:rPr lang="pl" sz="1600" b="0" i="0" strike="noStrike" cap="none" spc="0" baseline="0" dirty="0">
                <a:solidFill>
                  <a:srgbClr val="000000"/>
                </a:solidFill>
                <a:effectLst/>
                <a:latin typeface="Helvetica"/>
                <a:ea typeface="Helvetica"/>
                <a:cs typeface="Helvetica"/>
              </a:rPr>
              <a:t>Planować</a:t>
            </a:r>
            <a:r>
              <a:rPr lang="en-IN" sz="1600" b="0" i="0" strike="noStrike" cap="none" spc="0" baseline="0" dirty="0">
                <a:solidFill>
                  <a:srgbClr val="000000"/>
                </a:solidFill>
                <a:effectLst/>
                <a:latin typeface="Helvetica"/>
                <a:ea typeface="Helvetica"/>
                <a:cs typeface="Helvetica"/>
              </a:rPr>
              <a:t> z </a:t>
            </a:r>
            <a:r>
              <a:rPr lang="pl" sz="1600" b="0" i="0" strike="noStrike" cap="none" spc="0" baseline="0" dirty="0">
                <a:solidFill>
                  <a:srgbClr val="000000"/>
                </a:solidFill>
                <a:effectLst/>
                <a:latin typeface="Helvetica"/>
                <a:ea typeface="Helvetica"/>
                <a:cs typeface="Helvetica"/>
              </a:rPr>
              <a:t>wyprzedzeniem na wypadek usterek. Na przykład określać bezpieczne sposoby usuwania zatorów</a:t>
            </a:r>
          </a:p>
          <a:p>
            <a:pPr>
              <a:spcBef>
                <a:spcPts val="800"/>
              </a:spcBef>
              <a:buSzPct val="85000"/>
            </a:pPr>
            <a:r>
              <a:rPr lang="pl" sz="1600" b="1" i="0" strike="noStrike" cap="none" spc="0" baseline="0" dirty="0">
                <a:solidFill>
                  <a:srgbClr val="000000"/>
                </a:solidFill>
                <a:effectLst/>
                <a:latin typeface="Helvetica"/>
                <a:ea typeface="Helvetica"/>
                <a:cs typeface="Helvetica"/>
              </a:rPr>
              <a:t>NIE NALEŻY</a:t>
            </a:r>
          </a:p>
          <a:p>
            <a:pPr marL="285750" indent="-285750">
              <a:spcBef>
                <a:spcPts val="8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Ładować zbyt dużych ilości materiału do systemów przenoszenia</a:t>
            </a:r>
          </a:p>
          <a:p>
            <a:pPr marL="285750" indent="-285750">
              <a:spcBef>
                <a:spcPts val="8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Transportować przedmiotów, które nie są przeznaczone do użycia</a:t>
            </a:r>
            <a:r>
              <a:rPr lang="en-IN" sz="1600" b="0" i="0" strike="noStrike" cap="none" spc="0" baseline="0" dirty="0">
                <a:solidFill>
                  <a:srgbClr val="000000"/>
                </a:solidFill>
                <a:effectLst/>
                <a:latin typeface="Helvetica"/>
                <a:ea typeface="Helvetica"/>
                <a:cs typeface="Helvetica"/>
              </a:rPr>
              <a:t> w </a:t>
            </a:r>
            <a:r>
              <a:rPr lang="pl" sz="1600" b="0" i="0" strike="noStrike" cap="none" spc="0" baseline="0" dirty="0">
                <a:solidFill>
                  <a:srgbClr val="000000"/>
                </a:solidFill>
                <a:effectLst/>
                <a:latin typeface="Helvetica"/>
                <a:ea typeface="Helvetica"/>
                <a:cs typeface="Helvetica"/>
              </a:rPr>
              <a:t>systemie zamkniętym</a:t>
            </a:r>
          </a:p>
          <a:p>
            <a:pPr marL="285750" indent="-285750">
              <a:spcBef>
                <a:spcPts val="8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Dokonywać nieuprawnionych zmian systemu. Należy przekazać to wykwalifikowanemu specjaliście.</a:t>
            </a:r>
          </a:p>
          <a:p>
            <a:pPr marL="285750" indent="-285750">
              <a:spcBef>
                <a:spcPts val="800"/>
              </a:spcBef>
              <a:buSzPct val="85000"/>
              <a:buFont typeface=".Apple Color Emoji UI"/>
              <a:buChar char="✅"/>
            </a:pPr>
            <a:endParaRPr lang="en-US" dirty="0"/>
          </a:p>
        </p:txBody>
      </p:sp>
    </p:spTree>
    <p:extLst>
      <p:ext uri="{BB962C8B-B14F-4D97-AF65-F5344CB8AC3E}">
        <p14:creationId xmlns:p14="http://schemas.microsoft.com/office/powerpoint/2010/main" val="29244819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0D1A1629-231A-4DAE-97F8-13B6DF69E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45FEE-AD81-4023-B6AC-5CAEA335ED97}">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6d9d7403-2d8c-4818-ae25-2c5629bc7330"/>
    <ds:schemaRef ds:uri="http://purl.org/dc/terms/"/>
    <ds:schemaRef ds:uri="d8ecf516-e360-4672-81b9-68723bedb71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62</TotalTime>
  <Words>909</Words>
  <Application>Microsoft Macintosh PowerPoint</Application>
  <PresentationFormat>Widescreen</PresentationFormat>
  <Paragraphs>84</Paragraphs>
  <Slides>12</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36</cp:revision>
  <dcterms:created xsi:type="dcterms:W3CDTF">2020-06-26T10:44:54Z</dcterms:created>
  <dcterms:modified xsi:type="dcterms:W3CDTF">2024-11-13T10:53:20Z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