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sldIdLst>
    <p:sldId id="256" r:id="rId5"/>
    <p:sldId id="280" r:id="rId6"/>
    <p:sldId id="278" r:id="rId7"/>
    <p:sldId id="268" r:id="rId8"/>
    <p:sldId id="276" r:id="rId9"/>
    <p:sldId id="281" r:id="rId10"/>
    <p:sldId id="274" r:id="rId11"/>
    <p:sldId id="269" r:id="rId12"/>
    <p:sldId id="270" r:id="rId13"/>
    <p:sldId id="271" r:id="rId14"/>
    <p:sldId id="275" r:id="rId15"/>
    <p:sldId id="266" r:id="rId16"/>
    <p:sldId id="264" r:id="rId17"/>
    <p:sldId id="267" r:id="rId18"/>
  </p:sldIdLst>
  <p:sldSz cx="12192000" cy="6858000"/>
  <p:notesSz cx="6858000" cy="9144000"/>
  <p:custDataLst>
    <p:tags r:id="rId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remy Jones" initials="JJ" lastIdx="0" clrIdx="0">
    <p:extLst>
      <p:ext uri="{19B8F6BF-5375-455C-9EA6-DF929625EA0E}">
        <p15:presenceInfo xmlns:p15="http://schemas.microsoft.com/office/powerpoint/2012/main" userId="S::jeremy.jones@leidar.com::37de2d04-ce17-4de6-a131-ce4cc90505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57F51"/>
    <a:srgbClr val="F6A317"/>
    <a:srgbClr val="F1B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8835BB-C79A-5443-BDA2-E4FAE1A05E0C}" v="2" dt="2020-12-09T20:30:28.1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38" autoAdjust="0"/>
    <p:restoredTop sz="82721"/>
  </p:normalViewPr>
  <p:slideViewPr>
    <p:cSldViewPr snapToGrid="0" snapToObjects="1">
      <p:cViewPr varScale="1">
        <p:scale>
          <a:sx n="100" d="100"/>
          <a:sy n="100" d="100"/>
        </p:scale>
        <p:origin x="1536" y="176"/>
      </p:cViewPr>
      <p:guideLst/>
    </p:cSldViewPr>
  </p:slideViewPr>
  <p:notesTextViewPr>
    <p:cViewPr>
      <p:scale>
        <a:sx n="110" d="100"/>
        <a:sy n="110" d="100"/>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9539EE-E249-D947-BF75-D3D422C0A1F6}" type="datetimeFigureOut">
              <a:rPr lang="en-US" smtClean="0"/>
              <a:t>11/13/24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3ED091-FD52-6845-85FF-5BF434D968E3}" type="slidenum">
              <a:rPr lang="en-US" smtClean="0"/>
              <a:t>‹#›</a:t>
            </a:fld>
            <a:endParaRPr lang="en-US"/>
          </a:p>
        </p:txBody>
      </p:sp>
    </p:spTree>
    <p:extLst>
      <p:ext uri="{BB962C8B-B14F-4D97-AF65-F5344CB8AC3E}">
        <p14:creationId xmlns:p14="http://schemas.microsoft.com/office/powerpoint/2010/main" val="919409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a:t>
            </a:fld>
            <a:endParaRPr lang="en-US"/>
          </a:p>
        </p:txBody>
      </p:sp>
    </p:spTree>
    <p:extLst>
      <p:ext uri="{BB962C8B-B14F-4D97-AF65-F5344CB8AC3E}">
        <p14:creationId xmlns:p14="http://schemas.microsoft.com/office/powerpoint/2010/main" val="927911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11</a:t>
            </a:fld>
            <a:endParaRPr lang="en-US"/>
          </a:p>
        </p:txBody>
      </p:sp>
    </p:spTree>
    <p:extLst>
      <p:ext uri="{BB962C8B-B14F-4D97-AF65-F5344CB8AC3E}">
        <p14:creationId xmlns:p14="http://schemas.microsoft.com/office/powerpoint/2010/main" val="21097984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 sz="1200" b="1" i="0" strike="noStrike" cap="none" spc="0" baseline="0" dirty="0">
                <a:solidFill>
                  <a:srgbClr val="000000"/>
                </a:solidFill>
                <a:effectLst/>
                <a:latin typeface="+mn-lt"/>
                <a:ea typeface="Calibri"/>
                <a:cs typeface="Calibri"/>
              </a:rPr>
              <a:t>*Hinweis für Lehrkraft*</a:t>
            </a:r>
            <a:r>
              <a:rPr lang="de" sz="1200" b="0" i="0" strike="noStrike" cap="none" spc="0" baseline="0" dirty="0">
                <a:solidFill>
                  <a:srgbClr val="000000"/>
                </a:solidFill>
                <a:effectLst/>
                <a:latin typeface="+mn-lt"/>
                <a:ea typeface="Calibri"/>
                <a:cs typeface="Calibri"/>
              </a:rPr>
              <a:t> Fügen Sie gerne zusätzliche Informationen hinzu, die speziell für Ihre eigene Arbeit und den Kontext wichtig sind.</a:t>
            </a:r>
          </a:p>
        </p:txBody>
      </p:sp>
      <p:sp>
        <p:nvSpPr>
          <p:cNvPr id="4" name="Slide Number Placeholder 3"/>
          <p:cNvSpPr>
            <a:spLocks noGrp="1"/>
          </p:cNvSpPr>
          <p:nvPr>
            <p:ph type="sldNum" sz="quarter" idx="5"/>
          </p:nvPr>
        </p:nvSpPr>
        <p:spPr/>
        <p:txBody>
          <a:bodyPr/>
          <a:lstStyle/>
          <a:p>
            <a:fld id="{333ED091-FD52-6845-85FF-5BF434D968E3}" type="slidenum">
              <a:rPr lang="en-US" smtClean="0"/>
              <a:t>12</a:t>
            </a:fld>
            <a:endParaRPr lang="en-US"/>
          </a:p>
        </p:txBody>
      </p:sp>
    </p:spTree>
    <p:extLst>
      <p:ext uri="{BB962C8B-B14F-4D97-AF65-F5344CB8AC3E}">
        <p14:creationId xmlns:p14="http://schemas.microsoft.com/office/powerpoint/2010/main" val="14523542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13</a:t>
            </a:fld>
            <a:endParaRPr lang="en-US"/>
          </a:p>
        </p:txBody>
      </p:sp>
    </p:spTree>
    <p:extLst>
      <p:ext uri="{BB962C8B-B14F-4D97-AF65-F5344CB8AC3E}">
        <p14:creationId xmlns:p14="http://schemas.microsoft.com/office/powerpoint/2010/main" val="33719652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2300"/>
              </a:lnSpc>
              <a:spcBef>
                <a:spcPts val="600"/>
              </a:spcBef>
              <a:spcAft>
                <a:spcPts val="600"/>
              </a:spcAft>
              <a:buClrTx/>
              <a:buSzTx/>
              <a:buFontTx/>
              <a:buNone/>
              <a:defRPr/>
            </a:pPr>
            <a:endParaRPr lang="en-GB" sz="1200" b="0" i="0" kern="1200">
              <a:solidFill>
                <a:schemeClr val="tx1"/>
              </a:solidFill>
              <a:effectLst/>
              <a:latin typeface="Helvetica" pitchFamily="2" charset="0"/>
              <a:ea typeface="+mn-ea"/>
              <a:cs typeface="+mn-cs"/>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14</a:t>
            </a:fld>
            <a:endParaRPr lang="en-US"/>
          </a:p>
        </p:txBody>
      </p:sp>
    </p:spTree>
    <p:extLst>
      <p:ext uri="{BB962C8B-B14F-4D97-AF65-F5344CB8AC3E}">
        <p14:creationId xmlns:p14="http://schemas.microsoft.com/office/powerpoint/2010/main" val="3625711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3</a:t>
            </a:fld>
            <a:endParaRPr lang="en-US"/>
          </a:p>
        </p:txBody>
      </p:sp>
    </p:spTree>
    <p:extLst>
      <p:ext uri="{BB962C8B-B14F-4D97-AF65-F5344CB8AC3E}">
        <p14:creationId xmlns:p14="http://schemas.microsoft.com/office/powerpoint/2010/main" val="4259038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 sz="1200" b="0" i="0" strike="noStrike" cap="none" spc="0" baseline="0" dirty="0">
                <a:solidFill>
                  <a:srgbClr val="000000"/>
                </a:solidFill>
                <a:effectLst/>
                <a:latin typeface="+mn-lt"/>
                <a:ea typeface="Calibri"/>
                <a:cs typeface="Calibri"/>
              </a:rPr>
              <a:t>Eine übermäßige Belastung durch alveolengängiges kristallines Siliziumdioxid (RCS) kann langfristig zu ernsthaften Gesundheitsproblemen führen. Aus diesem Grund ist es wichtig, dass alle Arbeitnehmer bewährte Praktiken kennen, die die Belastung durch Quarzstaub begrenzen oder eliminieren.</a:t>
            </a:r>
          </a:p>
          <a:p>
            <a:endParaRPr lang="en-US" sz="1200" dirty="0">
              <a:latin typeface="+mn-lt"/>
            </a:endParaRPr>
          </a:p>
          <a:p>
            <a:pPr marL="0" marR="0" lvl="0" indent="0" algn="l" defTabSz="914400" rtl="0" eaLnBrk="1" fontAlgn="auto" latinLnBrk="0" hangingPunct="1">
              <a:lnSpc>
                <a:spcPct val="100000"/>
              </a:lnSpc>
              <a:spcBef>
                <a:spcPct val="0"/>
              </a:spcBef>
              <a:spcAft>
                <a:spcPct val="0"/>
              </a:spcAft>
              <a:buClrTx/>
              <a:buSzTx/>
              <a:buFontTx/>
              <a:buNone/>
              <a:defRPr/>
            </a:pPr>
            <a:r>
              <a:rPr lang="de" sz="1200" b="0" i="0" strike="noStrike" cap="none" spc="0" baseline="0" dirty="0">
                <a:solidFill>
                  <a:srgbClr val="000000"/>
                </a:solidFill>
                <a:effectLst/>
                <a:latin typeface="+mn-lt"/>
                <a:ea typeface="Calibri"/>
                <a:cs typeface="Calibri"/>
              </a:rPr>
              <a:t>Diese Schulung beinhaltet Empfehlungen zum Schneiden, Schleifen und Schmirgeln von Materialien, die kristalline Kieselsäure enthalten.</a:t>
            </a:r>
          </a:p>
        </p:txBody>
      </p:sp>
      <p:sp>
        <p:nvSpPr>
          <p:cNvPr id="4" name="Slide Number Placeholder 3"/>
          <p:cNvSpPr>
            <a:spLocks noGrp="1"/>
          </p:cNvSpPr>
          <p:nvPr>
            <p:ph type="sldNum" sz="quarter" idx="5"/>
          </p:nvPr>
        </p:nvSpPr>
        <p:spPr/>
        <p:txBody>
          <a:bodyPr/>
          <a:lstStyle/>
          <a:p>
            <a:fld id="{333ED091-FD52-6845-85FF-5BF434D968E3}" type="slidenum">
              <a:rPr lang="en-US" smtClean="0"/>
              <a:t>4</a:t>
            </a:fld>
            <a:endParaRPr lang="en-US"/>
          </a:p>
        </p:txBody>
      </p:sp>
    </p:spTree>
    <p:extLst>
      <p:ext uri="{BB962C8B-B14F-4D97-AF65-F5344CB8AC3E}">
        <p14:creationId xmlns:p14="http://schemas.microsoft.com/office/powerpoint/2010/main" val="2726437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5</a:t>
            </a:fld>
            <a:endParaRPr lang="en-US"/>
          </a:p>
        </p:txBody>
      </p:sp>
    </p:spTree>
    <p:extLst>
      <p:ext uri="{BB962C8B-B14F-4D97-AF65-F5344CB8AC3E}">
        <p14:creationId xmlns:p14="http://schemas.microsoft.com/office/powerpoint/2010/main" val="2587579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de" sz="1200" b="0" i="0" strike="noStrike" cap="none" spc="0" baseline="0">
                <a:solidFill>
                  <a:srgbClr val="000000"/>
                </a:solidFill>
                <a:effectLst/>
                <a:latin typeface="Calibri"/>
                <a:ea typeface="Calibri"/>
                <a:cs typeface="Calibri"/>
              </a:rPr>
              <a:t>Die Entleerung von Säcken und die unsachgemäße Handhabung der leeren Säcke können zu einer erheblichen Staubbelastung führen. Aus diesem Grund sollten bewährte Praktiken bei der Entleerung befolgt werden. Für die Entleerung kleiner Säcke wird die Verwendung von automatischen oder halbautomatischen Sackentleerungsstationen empfohlen. </a:t>
            </a:r>
          </a:p>
        </p:txBody>
      </p:sp>
      <p:sp>
        <p:nvSpPr>
          <p:cNvPr id="4" name="Slide Number Placeholder 3"/>
          <p:cNvSpPr>
            <a:spLocks noGrp="1"/>
          </p:cNvSpPr>
          <p:nvPr>
            <p:ph type="sldNum" sz="quarter" idx="5"/>
          </p:nvPr>
        </p:nvSpPr>
        <p:spPr/>
        <p:txBody>
          <a:bodyPr/>
          <a:lstStyle/>
          <a:p>
            <a:fld id="{333ED091-FD52-6845-85FF-5BF434D968E3}" type="slidenum">
              <a:rPr lang="en-US" smtClean="0"/>
              <a:t>6</a:t>
            </a:fld>
            <a:endParaRPr lang="en-US"/>
          </a:p>
        </p:txBody>
      </p:sp>
    </p:spTree>
    <p:extLst>
      <p:ext uri="{BB962C8B-B14F-4D97-AF65-F5344CB8AC3E}">
        <p14:creationId xmlns:p14="http://schemas.microsoft.com/office/powerpoint/2010/main" val="2603367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7</a:t>
            </a:fld>
            <a:endParaRPr lang="en-US"/>
          </a:p>
        </p:txBody>
      </p:sp>
    </p:spTree>
    <p:extLst>
      <p:ext uri="{BB962C8B-B14F-4D97-AF65-F5344CB8AC3E}">
        <p14:creationId xmlns:p14="http://schemas.microsoft.com/office/powerpoint/2010/main" val="1731405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 sz="1200" b="0" i="0" strike="noStrike" cap="none" spc="0" baseline="0" dirty="0">
                <a:solidFill>
                  <a:srgbClr val="000000"/>
                </a:solidFill>
                <a:effectLst/>
                <a:latin typeface="+mn-lt"/>
                <a:ea typeface="Calibri"/>
                <a:cs typeface="Calibri"/>
              </a:rPr>
              <a:t>Schneiden, Schleifen und Schmirgeln sind hochenergetische Prozesse, die gefährliche Mengen an Staub erzeugen können. </a:t>
            </a:r>
          </a:p>
        </p:txBody>
      </p:sp>
      <p:sp>
        <p:nvSpPr>
          <p:cNvPr id="4" name="Slide Number Placeholder 3"/>
          <p:cNvSpPr>
            <a:spLocks noGrp="1"/>
          </p:cNvSpPr>
          <p:nvPr>
            <p:ph type="sldNum" sz="quarter" idx="5"/>
          </p:nvPr>
        </p:nvSpPr>
        <p:spPr/>
        <p:txBody>
          <a:bodyPr/>
          <a:lstStyle/>
          <a:p>
            <a:fld id="{333ED091-FD52-6845-85FF-5BF434D968E3}" type="slidenum">
              <a:rPr lang="en-US" smtClean="0"/>
              <a:t>8</a:t>
            </a:fld>
            <a:endParaRPr lang="en-US"/>
          </a:p>
        </p:txBody>
      </p:sp>
    </p:spTree>
    <p:extLst>
      <p:ext uri="{BB962C8B-B14F-4D97-AF65-F5344CB8AC3E}">
        <p14:creationId xmlns:p14="http://schemas.microsoft.com/office/powerpoint/2010/main" val="3859981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 sz="1200" b="0" i="0" strike="noStrike" cap="none" spc="0" baseline="0" dirty="0">
                <a:solidFill>
                  <a:srgbClr val="000000"/>
                </a:solidFill>
                <a:effectLst/>
                <a:latin typeface="+mn-lt"/>
                <a:ea typeface="Calibri"/>
                <a:cs typeface="Calibri"/>
              </a:rPr>
              <a:t>Es gibt einige Sicherheitsvorkehrungen, die Sie treffen sollten, bevor Sie mit hochenergetischen Arbeiten beginnen, um die Staubbelastung und unnötige Verletzungen zu vermeiden.</a:t>
            </a:r>
          </a:p>
        </p:txBody>
      </p:sp>
      <p:sp>
        <p:nvSpPr>
          <p:cNvPr id="4" name="Slide Number Placeholder 3"/>
          <p:cNvSpPr>
            <a:spLocks noGrp="1"/>
          </p:cNvSpPr>
          <p:nvPr>
            <p:ph type="sldNum" sz="quarter" idx="5"/>
          </p:nvPr>
        </p:nvSpPr>
        <p:spPr/>
        <p:txBody>
          <a:bodyPr/>
          <a:lstStyle/>
          <a:p>
            <a:fld id="{333ED091-FD52-6845-85FF-5BF434D968E3}" type="slidenum">
              <a:rPr lang="en-US" smtClean="0"/>
              <a:t>9</a:t>
            </a:fld>
            <a:endParaRPr lang="en-US"/>
          </a:p>
        </p:txBody>
      </p:sp>
    </p:spTree>
    <p:extLst>
      <p:ext uri="{BB962C8B-B14F-4D97-AF65-F5344CB8AC3E}">
        <p14:creationId xmlns:p14="http://schemas.microsoft.com/office/powerpoint/2010/main" val="1266225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de" sz="1200" b="0" i="0" strike="noStrike" cap="none" spc="0" baseline="0" dirty="0">
                <a:solidFill>
                  <a:srgbClr val="000000"/>
                </a:solidFill>
                <a:effectLst/>
                <a:latin typeface="+mn-lt"/>
                <a:ea typeface="Calibri"/>
                <a:cs typeface="Calibri"/>
              </a:rPr>
              <a:t>Nassverfahren tragen zur Verringerung der Staubbelastung bei, indem sie den in der Luft befindlichen Staub mit Wasser auffangen. Wenn das Gerät für Wassereinspritzungen geeignet ist, wird die Nutzung von Nassverfahren empfohlen. Bei der Trockenbearbeitung entstehen sehr hohe Konzentrationen von Siliziumdioxidstaub – verwenden Sie keine Trocken-Werkzeuge!</a:t>
            </a:r>
          </a:p>
          <a:p>
            <a:endParaRPr lang="en-US" sz="1200" dirty="0">
              <a:latin typeface="+mn-lt"/>
            </a:endParaRPr>
          </a:p>
          <a:p>
            <a:r>
              <a:rPr lang="de" sz="1200" b="0" i="0" strike="noStrike" cap="none" spc="0" baseline="0" dirty="0">
                <a:solidFill>
                  <a:srgbClr val="000000"/>
                </a:solidFill>
                <a:effectLst/>
                <a:latin typeface="+mn-lt"/>
                <a:ea typeface="Calibri"/>
                <a:cs typeface="Calibri"/>
              </a:rPr>
              <a:t>Tragen Sie PSA, wie durch Beschilderung und das Piktogramm angegeben. Verwenden Sie bei staubintensiven Tätigkeiten immer einen Atemschutz.</a:t>
            </a:r>
          </a:p>
        </p:txBody>
      </p:sp>
      <p:sp>
        <p:nvSpPr>
          <p:cNvPr id="4" name="Slide Number Placeholder 3"/>
          <p:cNvSpPr>
            <a:spLocks noGrp="1"/>
          </p:cNvSpPr>
          <p:nvPr>
            <p:ph type="sldNum" sz="quarter" idx="5"/>
          </p:nvPr>
        </p:nvSpPr>
        <p:spPr/>
        <p:txBody>
          <a:bodyPr/>
          <a:lstStyle/>
          <a:p>
            <a:fld id="{333ED091-FD52-6845-85FF-5BF434D968E3}" type="slidenum">
              <a:rPr lang="en-US" smtClean="0"/>
              <a:t>10</a:t>
            </a:fld>
            <a:endParaRPr lang="en-US"/>
          </a:p>
        </p:txBody>
      </p:sp>
    </p:spTree>
    <p:extLst>
      <p:ext uri="{BB962C8B-B14F-4D97-AF65-F5344CB8AC3E}">
        <p14:creationId xmlns:p14="http://schemas.microsoft.com/office/powerpoint/2010/main" val="8014260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34EC76-F13F-9E44-B53C-FA6C908E4372}"/>
              </a:ext>
            </a:extLst>
          </p:cNvPr>
          <p:cNvSpPr/>
          <p:nvPr userDrawn="1"/>
        </p:nvSpPr>
        <p:spPr>
          <a:xfrm>
            <a:off x="406304" y="1275644"/>
            <a:ext cx="11411322" cy="4763912"/>
          </a:xfrm>
          <a:prstGeom prst="rect">
            <a:avLst/>
          </a:prstGeom>
          <a:solidFill>
            <a:srgbClr val="F6A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0087D4E1-2B13-D24C-95C9-A2A32A704CE1}"/>
              </a:ext>
            </a:extLst>
          </p:cNvPr>
          <p:cNvPicPr>
            <a:picLocks noChangeAspect="1"/>
          </p:cNvPicPr>
          <p:nvPr userDrawn="1"/>
        </p:nvPicPr>
        <p:blipFill>
          <a:blip r:embed="rId2"/>
          <a:stretch>
            <a:fillRect/>
          </a:stretch>
        </p:blipFill>
        <p:spPr>
          <a:xfrm>
            <a:off x="11256975" y="6184495"/>
            <a:ext cx="570035" cy="324787"/>
          </a:xfrm>
          <a:prstGeom prst="rect">
            <a:avLst/>
          </a:prstGeom>
        </p:spPr>
      </p:pic>
      <p:sp>
        <p:nvSpPr>
          <p:cNvPr id="5" name="Text Placeholder 4">
            <a:extLst>
              <a:ext uri="{FF2B5EF4-FFF2-40B4-BE49-F238E27FC236}">
                <a16:creationId xmlns:a16="http://schemas.microsoft.com/office/drawing/2014/main" id="{FEBB0CC3-3343-434A-92B9-70FC47D209E5}"/>
              </a:ext>
            </a:extLst>
          </p:cNvPr>
          <p:cNvSpPr>
            <a:spLocks noGrp="1"/>
          </p:cNvSpPr>
          <p:nvPr>
            <p:ph type="body" sz="quarter" idx="10" hasCustomPrompt="1"/>
          </p:nvPr>
        </p:nvSpPr>
        <p:spPr>
          <a:xfrm>
            <a:off x="1096032" y="2902987"/>
            <a:ext cx="7534275" cy="850900"/>
          </a:xfrm>
          <a:prstGeom prst="rect">
            <a:avLst/>
          </a:prstGeom>
        </p:spPr>
        <p:txBody>
          <a:bodyPr/>
          <a:lstStyle>
            <a:lvl1pPr marL="0" indent="0">
              <a:buFontTx/>
              <a:buNone/>
              <a:defRPr sz="3200" b="1" i="0">
                <a:solidFill>
                  <a:schemeClr val="bg1"/>
                </a:solidFill>
                <a:latin typeface="Helvetica" pitchFamily="2" charset="0"/>
              </a:defRPr>
            </a:lvl1pPr>
          </a:lstStyle>
          <a:p>
            <a:pPr lvl="0"/>
            <a:r>
              <a:rPr lang="en-GB"/>
              <a:t>GOOD PRACTICES TRAINING </a:t>
            </a:r>
            <a:br>
              <a:rPr lang="en-GB"/>
            </a:br>
            <a:r>
              <a:rPr lang="en-GB"/>
              <a:t>FOR TOPIC HEADING</a:t>
            </a:r>
            <a:endParaRPr lang="en-US"/>
          </a:p>
        </p:txBody>
      </p:sp>
      <p:sp>
        <p:nvSpPr>
          <p:cNvPr id="9" name="Text Placeholder 4">
            <a:extLst>
              <a:ext uri="{FF2B5EF4-FFF2-40B4-BE49-F238E27FC236}">
                <a16:creationId xmlns:a16="http://schemas.microsoft.com/office/drawing/2014/main" id="{14CA27C6-C209-A845-B8E3-193A5E6CE9E0}"/>
              </a:ext>
            </a:extLst>
          </p:cNvPr>
          <p:cNvSpPr>
            <a:spLocks noGrp="1"/>
          </p:cNvSpPr>
          <p:nvPr>
            <p:ph type="body" sz="quarter" idx="11" hasCustomPrompt="1"/>
          </p:nvPr>
        </p:nvSpPr>
        <p:spPr>
          <a:xfrm>
            <a:off x="1096032" y="4045821"/>
            <a:ext cx="7534275" cy="850900"/>
          </a:xfrm>
          <a:prstGeom prst="rect">
            <a:avLst/>
          </a:prstGeom>
        </p:spPr>
        <p:txBody>
          <a:bodyPr/>
          <a:lstStyle>
            <a:lvl1pPr marL="0" indent="0">
              <a:buFontTx/>
              <a:buNone/>
              <a:defRPr sz="1400" b="0" i="0">
                <a:solidFill>
                  <a:schemeClr val="bg1"/>
                </a:solidFill>
                <a:latin typeface="Helvetica" pitchFamily="2" charset="0"/>
              </a:defRPr>
            </a:lvl1pPr>
          </a:lstStyle>
          <a:p>
            <a:pPr lvl="0"/>
            <a:r>
              <a:rPr lang="en-GB"/>
              <a:t>Date:</a:t>
            </a:r>
          </a:p>
          <a:p>
            <a:pPr lvl="0"/>
            <a:r>
              <a:rPr lang="en-GB"/>
              <a:t>Details:</a:t>
            </a:r>
            <a:endParaRPr lang="en-US"/>
          </a:p>
        </p:txBody>
      </p:sp>
    </p:spTree>
    <p:extLst>
      <p:ext uri="{BB962C8B-B14F-4D97-AF65-F5344CB8AC3E}">
        <p14:creationId xmlns:p14="http://schemas.microsoft.com/office/powerpoint/2010/main" val="48779586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E748082C-CC9B-AB48-BD61-920B28F2A329}"/>
              </a:ext>
            </a:extLst>
          </p:cNvPr>
          <p:cNvSpPr>
            <a:spLocks noGrp="1"/>
          </p:cNvSpPr>
          <p:nvPr>
            <p:ph type="body" sz="quarter" idx="10" hasCustomPrompt="1"/>
          </p:nvPr>
        </p:nvSpPr>
        <p:spPr>
          <a:xfrm>
            <a:off x="777244" y="1640901"/>
            <a:ext cx="10333121"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HEADING</a:t>
            </a:r>
            <a:endParaRPr lang="en-US"/>
          </a:p>
        </p:txBody>
      </p:sp>
      <p:sp>
        <p:nvSpPr>
          <p:cNvPr id="5" name="Text Placeholder 4">
            <a:extLst>
              <a:ext uri="{FF2B5EF4-FFF2-40B4-BE49-F238E27FC236}">
                <a16:creationId xmlns:a16="http://schemas.microsoft.com/office/drawing/2014/main" id="{DE6844B5-C065-754D-B429-AFE9E68D70D8}"/>
              </a:ext>
            </a:extLst>
          </p:cNvPr>
          <p:cNvSpPr>
            <a:spLocks noGrp="1"/>
          </p:cNvSpPr>
          <p:nvPr>
            <p:ph type="body" sz="quarter" idx="11" hasCustomPrompt="1"/>
          </p:nvPr>
        </p:nvSpPr>
        <p:spPr>
          <a:xfrm>
            <a:off x="777243" y="2362676"/>
            <a:ext cx="10333122" cy="3601153"/>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Tree>
    <p:extLst>
      <p:ext uri="{BB962C8B-B14F-4D97-AF65-F5344CB8AC3E}">
        <p14:creationId xmlns:p14="http://schemas.microsoft.com/office/powerpoint/2010/main" val="395941485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BF2A751-0B5F-074C-91B2-A74C8E7AB09D}"/>
              </a:ext>
            </a:extLst>
          </p:cNvPr>
          <p:cNvSpPr>
            <a:spLocks noGrp="1"/>
          </p:cNvSpPr>
          <p:nvPr>
            <p:ph type="body" sz="quarter" idx="10" hasCustomPrompt="1"/>
          </p:nvPr>
        </p:nvSpPr>
        <p:spPr>
          <a:xfrm>
            <a:off x="777244" y="1640901"/>
            <a:ext cx="5453623"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HEADING</a:t>
            </a:r>
            <a:endParaRPr lang="en-US"/>
          </a:p>
        </p:txBody>
      </p:sp>
      <p:sp>
        <p:nvSpPr>
          <p:cNvPr id="6" name="Text Placeholder 4">
            <a:extLst>
              <a:ext uri="{FF2B5EF4-FFF2-40B4-BE49-F238E27FC236}">
                <a16:creationId xmlns:a16="http://schemas.microsoft.com/office/drawing/2014/main" id="{B06366EC-2B28-8C4D-98A6-805C70162820}"/>
              </a:ext>
            </a:extLst>
          </p:cNvPr>
          <p:cNvSpPr>
            <a:spLocks noGrp="1"/>
          </p:cNvSpPr>
          <p:nvPr>
            <p:ph type="body" sz="quarter" idx="11" hasCustomPrompt="1"/>
          </p:nvPr>
        </p:nvSpPr>
        <p:spPr>
          <a:xfrm>
            <a:off x="777243" y="2362676"/>
            <a:ext cx="5453624" cy="3682369"/>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
        <p:nvSpPr>
          <p:cNvPr id="3" name="Picture Placeholder 2">
            <a:extLst>
              <a:ext uri="{FF2B5EF4-FFF2-40B4-BE49-F238E27FC236}">
                <a16:creationId xmlns:a16="http://schemas.microsoft.com/office/drawing/2014/main" id="{95AE49C1-4763-1D46-86E6-7FA4962E9CFC}"/>
              </a:ext>
            </a:extLst>
          </p:cNvPr>
          <p:cNvSpPr>
            <a:spLocks noGrp="1"/>
          </p:cNvSpPr>
          <p:nvPr>
            <p:ph type="pic" sz="quarter" idx="12"/>
          </p:nvPr>
        </p:nvSpPr>
        <p:spPr>
          <a:xfrm>
            <a:off x="6592888" y="1608138"/>
            <a:ext cx="5224462" cy="4437062"/>
          </a:xfrm>
          <a:prstGeom prst="rect">
            <a:avLst/>
          </a:prstGeom>
        </p:spPr>
        <p:txBody>
          <a:bodyPr/>
          <a:lstStyle>
            <a:lvl1pPr>
              <a:defRPr sz="1600">
                <a:latin typeface="Helvetica" pitchFamily="2" charset="0"/>
              </a:defRPr>
            </a:lvl1pPr>
          </a:lstStyle>
          <a:p>
            <a:r>
              <a:rPr lang="en-GB"/>
              <a:t>Click icon to add picture</a:t>
            </a:r>
            <a:endParaRPr lang="en-US"/>
          </a:p>
        </p:txBody>
      </p:sp>
    </p:spTree>
    <p:extLst>
      <p:ext uri="{BB962C8B-B14F-4D97-AF65-F5344CB8AC3E}">
        <p14:creationId xmlns:p14="http://schemas.microsoft.com/office/powerpoint/2010/main" val="109166789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C382C2BB-E259-FB47-9A52-B495131B9653}"/>
              </a:ext>
            </a:extLst>
          </p:cNvPr>
          <p:cNvSpPr>
            <a:spLocks noGrp="1"/>
          </p:cNvSpPr>
          <p:nvPr>
            <p:ph type="body" sz="quarter" idx="10" hasCustomPrompt="1"/>
          </p:nvPr>
        </p:nvSpPr>
        <p:spPr>
          <a:xfrm>
            <a:off x="777244" y="1640901"/>
            <a:ext cx="5453623"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BULLET POINTS</a:t>
            </a:r>
            <a:endParaRPr lang="en-US"/>
          </a:p>
        </p:txBody>
      </p:sp>
      <p:sp>
        <p:nvSpPr>
          <p:cNvPr id="5" name="Text Placeholder 4">
            <a:extLst>
              <a:ext uri="{FF2B5EF4-FFF2-40B4-BE49-F238E27FC236}">
                <a16:creationId xmlns:a16="http://schemas.microsoft.com/office/drawing/2014/main" id="{13B58B15-7863-8542-BFF3-B0337ED51ED3}"/>
              </a:ext>
            </a:extLst>
          </p:cNvPr>
          <p:cNvSpPr>
            <a:spLocks noGrp="1"/>
          </p:cNvSpPr>
          <p:nvPr>
            <p:ph type="body" sz="quarter" idx="11" hasCustomPrompt="1"/>
          </p:nvPr>
        </p:nvSpPr>
        <p:spPr>
          <a:xfrm>
            <a:off x="777242" y="2362677"/>
            <a:ext cx="10745815" cy="3568786"/>
          </a:xfrm>
          <a:prstGeom prst="rect">
            <a:avLst/>
          </a:prstGeom>
        </p:spPr>
        <p:txBody>
          <a:bodyPr numCol="2"/>
          <a:lstStyle>
            <a:lvl1pPr marL="285750" indent="-285750">
              <a:buFont typeface="Arial" panose="020B0604020202020204" pitchFamily="34" charset="0"/>
              <a:buChar char="•"/>
              <a:defRPr sz="1600" b="0" i="0">
                <a:solidFill>
                  <a:schemeClr val="tx1"/>
                </a:solidFill>
                <a:latin typeface="Helvetica" pitchFamily="2" charset="0"/>
              </a:defRPr>
            </a:lvl1pPr>
          </a:lstStyle>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endParaRPr lang="en-US"/>
          </a:p>
          <a:p>
            <a:pPr lvl="0"/>
            <a:r>
              <a:rPr lang="en-GB"/>
              <a:t>Bullet</a:t>
            </a:r>
          </a:p>
          <a:p>
            <a:pPr lvl="0"/>
            <a:r>
              <a:rPr lang="en-GB"/>
              <a:t>Bullet</a:t>
            </a:r>
          </a:p>
          <a:p>
            <a:pPr lvl="0"/>
            <a:r>
              <a:rPr lang="en-GB"/>
              <a:t>Bullet</a:t>
            </a:r>
          </a:p>
          <a:p>
            <a:pPr lvl="0"/>
            <a:r>
              <a:rPr lang="en-GB"/>
              <a:t>Bullet</a:t>
            </a:r>
          </a:p>
          <a:p>
            <a:pPr lvl="0"/>
            <a:r>
              <a:rPr lang="en-GB"/>
              <a:t>Bullet</a:t>
            </a:r>
            <a:endParaRPr lang="en-US"/>
          </a:p>
          <a:p>
            <a:pPr lvl="0"/>
            <a:r>
              <a:rPr lang="en-GB"/>
              <a:t>Bullet</a:t>
            </a:r>
          </a:p>
          <a:p>
            <a:pPr lvl="0"/>
            <a:r>
              <a:rPr lang="en-GB"/>
              <a:t>Bullet</a:t>
            </a:r>
          </a:p>
          <a:p>
            <a:pPr lvl="0"/>
            <a:r>
              <a:rPr lang="en-GB"/>
              <a:t>Bullet</a:t>
            </a:r>
          </a:p>
          <a:p>
            <a:pPr lvl="0"/>
            <a:r>
              <a:rPr lang="en-GB"/>
              <a:t>Bullet</a:t>
            </a:r>
          </a:p>
          <a:p>
            <a:pPr lvl="0"/>
            <a:r>
              <a:rPr lang="en-GB"/>
              <a:t>Bullet</a:t>
            </a:r>
            <a:endParaRPr lang="en-US"/>
          </a:p>
          <a:p>
            <a:pPr lvl="0"/>
            <a:endParaRPr lang="en-US"/>
          </a:p>
        </p:txBody>
      </p:sp>
    </p:spTree>
    <p:extLst>
      <p:ext uri="{BB962C8B-B14F-4D97-AF65-F5344CB8AC3E}">
        <p14:creationId xmlns:p14="http://schemas.microsoft.com/office/powerpoint/2010/main" val="68500276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ecklis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85A97084-C1EA-B74C-8BAC-F1401D6091F1}"/>
              </a:ext>
            </a:extLst>
          </p:cNvPr>
          <p:cNvSpPr>
            <a:spLocks noGrp="1"/>
          </p:cNvSpPr>
          <p:nvPr>
            <p:ph type="body" sz="quarter" idx="10" hasCustomPrompt="1"/>
          </p:nvPr>
        </p:nvSpPr>
        <p:spPr>
          <a:xfrm>
            <a:off x="777244" y="1640901"/>
            <a:ext cx="10333121"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CHECKLIST</a:t>
            </a:r>
            <a:endParaRPr lang="en-US"/>
          </a:p>
        </p:txBody>
      </p:sp>
      <p:sp>
        <p:nvSpPr>
          <p:cNvPr id="5" name="Text Placeholder 4">
            <a:extLst>
              <a:ext uri="{FF2B5EF4-FFF2-40B4-BE49-F238E27FC236}">
                <a16:creationId xmlns:a16="http://schemas.microsoft.com/office/drawing/2014/main" id="{9AFE9360-42D4-C049-A636-9B760981C6AF}"/>
              </a:ext>
            </a:extLst>
          </p:cNvPr>
          <p:cNvSpPr>
            <a:spLocks noGrp="1"/>
          </p:cNvSpPr>
          <p:nvPr>
            <p:ph type="body" sz="quarter" idx="11" hasCustomPrompt="1"/>
          </p:nvPr>
        </p:nvSpPr>
        <p:spPr>
          <a:xfrm>
            <a:off x="777243" y="2362676"/>
            <a:ext cx="10333122" cy="3601153"/>
          </a:xfrm>
          <a:prstGeom prst="rect">
            <a:avLst/>
          </a:prstGeom>
        </p:spPr>
        <p:txBody>
          <a:bodyPr/>
          <a:lstStyle>
            <a:lvl1pPr marL="285750" indent="-285750" algn="l">
              <a:lnSpc>
                <a:spcPts val="2300"/>
              </a:lnSpc>
              <a:spcBef>
                <a:spcPts val="600"/>
              </a:spcBef>
              <a:spcAft>
                <a:spcPts val="600"/>
              </a:spcAft>
              <a:buClr>
                <a:srgbClr val="A57F51"/>
              </a:buClr>
              <a:buSzPct val="120000"/>
              <a:buFont typeface="Wingdings" pitchFamily="2" charset="2"/>
              <a:buChar char="q"/>
              <a:defRPr sz="1600" b="0" i="0">
                <a:solidFill>
                  <a:schemeClr val="tx1"/>
                </a:solidFill>
                <a:latin typeface="Helvetica" pitchFamily="2" charset="0"/>
              </a:defRPr>
            </a:lvl1pPr>
          </a:lstStyle>
          <a:p>
            <a:pPr algn="l">
              <a:lnSpc>
                <a:spcPts val="2300"/>
              </a:lnSpc>
              <a:spcBef>
                <a:spcPts val="600"/>
              </a:spcBef>
              <a:spcAft>
                <a:spcPts val="600"/>
              </a:spcAft>
            </a:pPr>
            <a:r>
              <a:rPr lang="en-GB" sz="1600" b="0" i="0" kern="1200">
                <a:solidFill>
                  <a:schemeClr val="tx1"/>
                </a:solidFill>
                <a:effectLst/>
                <a:latin typeface="Helvetica" pitchFamily="2" charset="0"/>
                <a:ea typeface="+mn-ea"/>
                <a:cs typeface="+mn-cs"/>
              </a:rPr>
              <a:t>Lorem ipsum dolor sit amet, consectetur adipiscing elit:</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Sed do eiusmod tempor incididunt ut labore et dolore magna aliqua </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Uternas enim ad minim veniam, quis nostrud nisi ut aliquip ex earterste art commododare consequat. Duis aute irure dolor in reprehenderit in voluptate velit esse cillum dolore eu fugiat nulla pariatur. </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Excepteur sint occaecat cupidatat non proident, sunt in culpa qui officia deserunt mollit anim.</a:t>
            </a:r>
          </a:p>
        </p:txBody>
      </p:sp>
    </p:spTree>
    <p:extLst>
      <p:ext uri="{BB962C8B-B14F-4D97-AF65-F5344CB8AC3E}">
        <p14:creationId xmlns:p14="http://schemas.microsoft.com/office/powerpoint/2010/main" val="82395210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ouble imag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D62AFA78-38F7-EC42-9DE4-B2D7308DC139}"/>
              </a:ext>
            </a:extLst>
          </p:cNvPr>
          <p:cNvSpPr>
            <a:spLocks noGrp="1"/>
          </p:cNvSpPr>
          <p:nvPr>
            <p:ph type="pic" sz="quarter" idx="12"/>
          </p:nvPr>
        </p:nvSpPr>
        <p:spPr>
          <a:xfrm>
            <a:off x="408774" y="1608138"/>
            <a:ext cx="5608205" cy="4437062"/>
          </a:xfrm>
          <a:prstGeom prst="rect">
            <a:avLst/>
          </a:prstGeom>
        </p:spPr>
        <p:txBody>
          <a:bodyPr/>
          <a:lstStyle>
            <a:lvl1pPr>
              <a:defRPr sz="1600">
                <a:latin typeface="Helvetica" pitchFamily="2" charset="0"/>
              </a:defRPr>
            </a:lvl1pPr>
          </a:lstStyle>
          <a:p>
            <a:r>
              <a:rPr lang="en-GB"/>
              <a:t>Click icon to add picture</a:t>
            </a:r>
            <a:endParaRPr lang="en-US"/>
          </a:p>
        </p:txBody>
      </p:sp>
      <p:sp>
        <p:nvSpPr>
          <p:cNvPr id="5" name="Picture Placeholder 2">
            <a:extLst>
              <a:ext uri="{FF2B5EF4-FFF2-40B4-BE49-F238E27FC236}">
                <a16:creationId xmlns:a16="http://schemas.microsoft.com/office/drawing/2014/main" id="{36A2846B-5A8B-2B4B-B7BA-42C86CE123CE}"/>
              </a:ext>
            </a:extLst>
          </p:cNvPr>
          <p:cNvSpPr>
            <a:spLocks noGrp="1"/>
          </p:cNvSpPr>
          <p:nvPr>
            <p:ph type="pic" sz="quarter" idx="13"/>
          </p:nvPr>
        </p:nvSpPr>
        <p:spPr>
          <a:xfrm>
            <a:off x="6202672" y="1608138"/>
            <a:ext cx="5608205" cy="4437062"/>
          </a:xfrm>
          <a:prstGeom prst="rect">
            <a:avLst/>
          </a:prstGeom>
        </p:spPr>
        <p:txBody>
          <a:bodyPr/>
          <a:lstStyle>
            <a:lvl1pPr>
              <a:defRPr sz="1600">
                <a:latin typeface="Helvetica" pitchFamily="2" charset="0"/>
              </a:defRPr>
            </a:lvl1pPr>
          </a:lstStyle>
          <a:p>
            <a:r>
              <a:rPr lang="en-GB"/>
              <a:t>Click icon to add picture</a:t>
            </a:r>
            <a:endParaRPr lang="en-US"/>
          </a:p>
        </p:txBody>
      </p:sp>
    </p:spTree>
    <p:extLst>
      <p:ext uri="{BB962C8B-B14F-4D97-AF65-F5344CB8AC3E}">
        <p14:creationId xmlns:p14="http://schemas.microsoft.com/office/powerpoint/2010/main" val="47136041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5B1DF181-0294-304E-AE4A-33D8B535E42B}"/>
              </a:ext>
            </a:extLst>
          </p:cNvPr>
          <p:cNvSpPr>
            <a:spLocks noGrp="1"/>
          </p:cNvSpPr>
          <p:nvPr>
            <p:ph type="media" sz="quarter" idx="10" hasCustomPrompt="1"/>
          </p:nvPr>
        </p:nvSpPr>
        <p:spPr>
          <a:xfrm>
            <a:off x="3927475" y="1608138"/>
            <a:ext cx="7875588" cy="4437062"/>
          </a:xfrm>
          <a:prstGeom prst="rect">
            <a:avLst/>
          </a:prstGeom>
        </p:spPr>
        <p:txBody>
          <a:bodyPr/>
          <a:lstStyle>
            <a:lvl1pPr>
              <a:defRPr sz="1600">
                <a:latin typeface="Helvetica" pitchFamily="2" charset="0"/>
              </a:defRPr>
            </a:lvl1pPr>
          </a:lstStyle>
          <a:p>
            <a:r>
              <a:rPr lang="en-US"/>
              <a:t>Media/video</a:t>
            </a:r>
          </a:p>
        </p:txBody>
      </p:sp>
      <p:sp>
        <p:nvSpPr>
          <p:cNvPr id="10" name="Text Placeholder 4">
            <a:extLst>
              <a:ext uri="{FF2B5EF4-FFF2-40B4-BE49-F238E27FC236}">
                <a16:creationId xmlns:a16="http://schemas.microsoft.com/office/drawing/2014/main" id="{933159BB-8CEB-D54F-8C98-3AB22A594DCF}"/>
              </a:ext>
            </a:extLst>
          </p:cNvPr>
          <p:cNvSpPr>
            <a:spLocks noGrp="1"/>
          </p:cNvSpPr>
          <p:nvPr>
            <p:ph type="body" sz="quarter" idx="11" hasCustomPrompt="1"/>
          </p:nvPr>
        </p:nvSpPr>
        <p:spPr>
          <a:xfrm>
            <a:off x="777245" y="1640901"/>
            <a:ext cx="2928908"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VIDEO</a:t>
            </a:r>
            <a:endParaRPr lang="en-US"/>
          </a:p>
        </p:txBody>
      </p:sp>
      <p:sp>
        <p:nvSpPr>
          <p:cNvPr id="11" name="Text Placeholder 4">
            <a:extLst>
              <a:ext uri="{FF2B5EF4-FFF2-40B4-BE49-F238E27FC236}">
                <a16:creationId xmlns:a16="http://schemas.microsoft.com/office/drawing/2014/main" id="{D91A637F-9B88-9A4A-9225-F8DAB3254AD8}"/>
              </a:ext>
            </a:extLst>
          </p:cNvPr>
          <p:cNvSpPr>
            <a:spLocks noGrp="1"/>
          </p:cNvSpPr>
          <p:nvPr>
            <p:ph type="body" sz="quarter" idx="12" hasCustomPrompt="1"/>
          </p:nvPr>
        </p:nvSpPr>
        <p:spPr>
          <a:xfrm>
            <a:off x="777243" y="2362676"/>
            <a:ext cx="2928909" cy="3682369"/>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Tree>
    <p:extLst>
      <p:ext uri="{BB962C8B-B14F-4D97-AF65-F5344CB8AC3E}">
        <p14:creationId xmlns:p14="http://schemas.microsoft.com/office/powerpoint/2010/main" val="367097943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ist relevant task sheets">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B1FCB6BD-7FDE-174C-87C5-231D460885D2}"/>
              </a:ext>
            </a:extLst>
          </p:cNvPr>
          <p:cNvSpPr>
            <a:spLocks noGrp="1"/>
          </p:cNvSpPr>
          <p:nvPr>
            <p:ph type="body" sz="quarter" idx="10" hasCustomPrompt="1"/>
          </p:nvPr>
        </p:nvSpPr>
        <p:spPr>
          <a:xfrm>
            <a:off x="777244" y="1640901"/>
            <a:ext cx="9483457"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LIST RELEVANT TASK SHEETS</a:t>
            </a:r>
            <a:endParaRPr lang="en-US"/>
          </a:p>
        </p:txBody>
      </p:sp>
      <p:sp>
        <p:nvSpPr>
          <p:cNvPr id="4" name="Text Placeholder 4">
            <a:extLst>
              <a:ext uri="{FF2B5EF4-FFF2-40B4-BE49-F238E27FC236}">
                <a16:creationId xmlns:a16="http://schemas.microsoft.com/office/drawing/2014/main" id="{E3BB6AF1-D396-8648-BB4B-66EC2E5BD9BC}"/>
              </a:ext>
            </a:extLst>
          </p:cNvPr>
          <p:cNvSpPr>
            <a:spLocks noGrp="1"/>
          </p:cNvSpPr>
          <p:nvPr>
            <p:ph type="body" sz="quarter" idx="11" hasCustomPrompt="1"/>
          </p:nvPr>
        </p:nvSpPr>
        <p:spPr>
          <a:xfrm>
            <a:off x="777242" y="2362677"/>
            <a:ext cx="10745815" cy="3568786"/>
          </a:xfrm>
          <a:prstGeom prst="rect">
            <a:avLst/>
          </a:prstGeom>
        </p:spPr>
        <p:txBody>
          <a:bodyPr numCol="1"/>
          <a:lstStyle>
            <a:lvl1pPr marL="285750" indent="-285750">
              <a:buFont typeface="Arial" panose="020B0604020202020204" pitchFamily="34" charset="0"/>
              <a:buChar char="•"/>
              <a:defRPr sz="1600" b="0" i="0">
                <a:solidFill>
                  <a:schemeClr val="tx1"/>
                </a:solidFill>
                <a:latin typeface="Helvetica" pitchFamily="2" charset="0"/>
              </a:defRPr>
            </a:lvl1pPr>
          </a:lstStyle>
          <a:p>
            <a:r>
              <a:rPr lang="en-US"/>
              <a:t>List relevant task sheets and link to download bundle</a:t>
            </a:r>
          </a:p>
        </p:txBody>
      </p:sp>
    </p:spTree>
    <p:extLst>
      <p:ext uri="{BB962C8B-B14F-4D97-AF65-F5344CB8AC3E}">
        <p14:creationId xmlns:p14="http://schemas.microsoft.com/office/powerpoint/2010/main" val="370418937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3123B6-0F67-0E48-895E-734B361B1F57}"/>
              </a:ext>
            </a:extLst>
          </p:cNvPr>
          <p:cNvSpPr txBox="1"/>
          <p:nvPr userDrawn="1"/>
        </p:nvSpPr>
        <p:spPr>
          <a:xfrm>
            <a:off x="319834" y="6327115"/>
            <a:ext cx="9489186" cy="244084"/>
          </a:xfrm>
          <a:prstGeom prst="rect">
            <a:avLst/>
          </a:prstGeom>
          <a:noFill/>
        </p:spPr>
        <p:txBody>
          <a:bodyPr wrap="square" rtlCol="0" anchor="b">
            <a:spAutoFit/>
          </a:bodyPr>
          <a:lstStyle/>
          <a:p>
            <a:pPr algn="l"/>
            <a:r>
              <a:rPr lang="de" sz="1000" b="0" i="0" strike="noStrike" cap="none" spc="0" baseline="0">
                <a:solidFill>
                  <a:srgbClr val="000000"/>
                </a:solidFill>
                <a:effectLst/>
                <a:latin typeface="Helvetica"/>
                <a:ea typeface="Helvetica"/>
                <a:cs typeface="Helvetica"/>
              </a:rPr>
              <a:t>Dieses Schulungspaket wurde als Teil des NEPSI-Handbuchs für bewährte Praktiken entwickelt – mehr Infos auf guide.nepsi.eu</a:t>
            </a:r>
          </a:p>
        </p:txBody>
      </p:sp>
      <p:cxnSp>
        <p:nvCxnSpPr>
          <p:cNvPr id="6" name="Straight Connector 5">
            <a:extLst>
              <a:ext uri="{FF2B5EF4-FFF2-40B4-BE49-F238E27FC236}">
                <a16:creationId xmlns:a16="http://schemas.microsoft.com/office/drawing/2014/main" id="{EEF89B71-CE49-9241-9006-BD45EFB60699}"/>
              </a:ext>
            </a:extLst>
          </p:cNvPr>
          <p:cNvCxnSpPr/>
          <p:nvPr userDrawn="1"/>
        </p:nvCxnSpPr>
        <p:spPr>
          <a:xfrm>
            <a:off x="395111" y="1275645"/>
            <a:ext cx="11413067" cy="0"/>
          </a:xfrm>
          <a:prstGeom prst="line">
            <a:avLst/>
          </a:prstGeom>
          <a:ln w="19050">
            <a:solidFill>
              <a:srgbClr val="F6A317"/>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9DF73854-FE0F-1E42-9E4E-26F8051B366B}"/>
              </a:ext>
            </a:extLst>
          </p:cNvPr>
          <p:cNvPicPr>
            <a:picLocks noChangeAspect="1"/>
          </p:cNvPicPr>
          <p:nvPr userDrawn="1"/>
        </p:nvPicPr>
        <p:blipFill>
          <a:blip r:embed="rId10"/>
          <a:stretch>
            <a:fillRect/>
          </a:stretch>
        </p:blipFill>
        <p:spPr>
          <a:xfrm>
            <a:off x="406346" y="366936"/>
            <a:ext cx="1000588" cy="630000"/>
          </a:xfrm>
          <a:prstGeom prst="rect">
            <a:avLst/>
          </a:prstGeom>
        </p:spPr>
      </p:pic>
      <p:sp>
        <p:nvSpPr>
          <p:cNvPr id="8" name="Text Placeholder 4">
            <a:extLst>
              <a:ext uri="{FF2B5EF4-FFF2-40B4-BE49-F238E27FC236}">
                <a16:creationId xmlns:a16="http://schemas.microsoft.com/office/drawing/2014/main" id="{AE297F3B-A7BD-244A-AD38-C485A7B69D76}"/>
              </a:ext>
            </a:extLst>
          </p:cNvPr>
          <p:cNvSpPr txBox="1"/>
          <p:nvPr userDrawn="1"/>
        </p:nvSpPr>
        <p:spPr>
          <a:xfrm>
            <a:off x="7454900" y="429114"/>
            <a:ext cx="4362451" cy="850900"/>
          </a:xfrm>
          <a:prstGeom prst="rect">
            <a:avLst/>
          </a:prstGeom>
        </p:spPr>
        <p:txBody>
          <a:bodyPr/>
          <a:lstStyle>
            <a:lvl1pPr marL="0" indent="0" algn="r" defTabSz="914400" rtl="0" eaLnBrk="1" latinLnBrk="0" hangingPunct="1">
              <a:lnSpc>
                <a:spcPct val="90000"/>
              </a:lnSpc>
              <a:spcBef>
                <a:spcPts val="1000"/>
              </a:spcBef>
              <a:buFontTx/>
              <a:buNone/>
              <a:defRPr sz="1400" b="1" i="0" kern="1200">
                <a:solidFill>
                  <a:srgbClr val="F6A317"/>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1000"/>
              </a:spcBef>
              <a:spcAft>
                <a:spcPct val="0"/>
              </a:spcAft>
              <a:buClrTx/>
              <a:buSzTx/>
              <a:buFontTx/>
              <a:buNone/>
              <a:defRPr/>
            </a:pPr>
            <a:r>
              <a:rPr lang="de" sz="1400" b="1" i="0" strike="noStrike" cap="none" spc="0" baseline="0" dirty="0">
                <a:solidFill>
                  <a:srgbClr val="F6A317"/>
                </a:solidFill>
                <a:effectLst/>
                <a:latin typeface="Helvetica"/>
                <a:ea typeface="Helvetica"/>
                <a:cs typeface="Helvetica"/>
              </a:rPr>
              <a:t>BEWÄHRTE PRAKTIKEN ZUM </a:t>
            </a:r>
            <a:br>
              <a:rPr lang="de" sz="1400" b="1" i="0" strike="noStrike" cap="none" spc="0" baseline="0" dirty="0">
                <a:solidFill>
                  <a:srgbClr val="F6A317"/>
                </a:solidFill>
                <a:effectLst/>
                <a:latin typeface="Helvetica"/>
                <a:ea typeface="Helvetica"/>
                <a:cs typeface="Helvetica"/>
              </a:rPr>
            </a:br>
            <a:r>
              <a:rPr lang="de" sz="1400" b="1" i="0" strike="noStrike" cap="none" spc="0" baseline="0" dirty="0">
                <a:solidFill>
                  <a:srgbClr val="F6A317"/>
                </a:solidFill>
                <a:effectLst/>
                <a:latin typeface="Helvetica"/>
                <a:ea typeface="Helvetica"/>
                <a:cs typeface="Helvetica"/>
              </a:rPr>
              <a:t>SCHNEIDEN, SCHLEIFEN UND SCHMIRGELN</a:t>
            </a:r>
          </a:p>
          <a:p>
            <a:pPr>
              <a:lnSpc>
                <a:spcPct val="100000"/>
              </a:lnSpc>
            </a:pPr>
            <a:endParaRPr lang="en-GB" dirty="0"/>
          </a:p>
        </p:txBody>
      </p:sp>
    </p:spTree>
    <p:extLst>
      <p:ext uri="{BB962C8B-B14F-4D97-AF65-F5344CB8AC3E}">
        <p14:creationId xmlns:p14="http://schemas.microsoft.com/office/powerpoint/2010/main" val="3320638671"/>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54" r:id="rId4"/>
    <p:sldLayoutId id="2147483657" r:id="rId5"/>
    <p:sldLayoutId id="2147483653" r:id="rId6"/>
    <p:sldLayoutId id="2147483658" r:id="rId7"/>
    <p:sldLayoutId id="2147483655" r:id="rId8"/>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guide.nepsi.eu/sheets"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hyperlink" Target="https://training.nepsi.eu/" TargetMode="External"/><Relationship Id="rId5" Type="http://schemas.openxmlformats.org/officeDocument/2006/relationships/hyperlink" Target="https://toolkit.nepsi.eu/" TargetMode="External"/><Relationship Id="rId4" Type="http://schemas.openxmlformats.org/officeDocument/2006/relationships/hyperlink" Target="https://guide.nepsi.eu/"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3302E89-B061-3248-A4DD-EEC96D8F9285}"/>
              </a:ext>
            </a:extLst>
          </p:cNvPr>
          <p:cNvSpPr>
            <a:spLocks noGrp="1"/>
          </p:cNvSpPr>
          <p:nvPr>
            <p:ph type="body" sz="quarter" idx="10"/>
          </p:nvPr>
        </p:nvSpPr>
        <p:spPr>
          <a:xfrm>
            <a:off x="1096031" y="2902987"/>
            <a:ext cx="7877487" cy="850900"/>
          </a:xfrm>
        </p:spPr>
        <p:txBody>
          <a:bodyPr anchor="t"/>
          <a:lstStyle/>
          <a:p>
            <a:pPr>
              <a:lnSpc>
                <a:spcPct val="100000"/>
              </a:lnSpc>
            </a:pPr>
            <a:r>
              <a:rPr lang="de" sz="2800" b="1" i="0" strike="noStrike" cap="none" spc="0" baseline="0" dirty="0">
                <a:solidFill>
                  <a:srgbClr val="FFFFFF"/>
                </a:solidFill>
                <a:effectLst/>
                <a:latin typeface="Helvetica"/>
                <a:ea typeface="Helvetica"/>
                <a:cs typeface="Helvetica"/>
              </a:rPr>
              <a:t>BEWÄHRTE PRAKTIKEN ZUM </a:t>
            </a:r>
            <a:br>
              <a:rPr lang="de" sz="2800" b="1" i="0" strike="noStrike" cap="none" spc="0" baseline="0" dirty="0">
                <a:solidFill>
                  <a:srgbClr val="FFFFFF"/>
                </a:solidFill>
                <a:effectLst/>
                <a:latin typeface="Helvetica"/>
                <a:ea typeface="Helvetica"/>
                <a:cs typeface="Helvetica"/>
              </a:rPr>
            </a:br>
            <a:r>
              <a:rPr lang="de" sz="2800" b="1" i="0" strike="noStrike" cap="none" spc="0" baseline="0" dirty="0">
                <a:solidFill>
                  <a:srgbClr val="FFFFFF"/>
                </a:solidFill>
                <a:effectLst/>
                <a:latin typeface="Helvetica"/>
                <a:ea typeface="Helvetica"/>
                <a:cs typeface="Helvetica"/>
              </a:rPr>
              <a:t>SCHNEIDEN, SCHLEIFEN UND SCHMIRGELN</a:t>
            </a:r>
          </a:p>
        </p:txBody>
      </p:sp>
      <p:sp>
        <p:nvSpPr>
          <p:cNvPr id="4" name="Text Placeholder 3">
            <a:extLst>
              <a:ext uri="{FF2B5EF4-FFF2-40B4-BE49-F238E27FC236}">
                <a16:creationId xmlns:a16="http://schemas.microsoft.com/office/drawing/2014/main" id="{99B3863F-47E7-0946-AB9D-9520355AE3B7}"/>
              </a:ext>
            </a:extLst>
          </p:cNvPr>
          <p:cNvSpPr>
            <a:spLocks noGrp="1"/>
          </p:cNvSpPr>
          <p:nvPr>
            <p:ph type="body" sz="quarter" idx="11"/>
          </p:nvPr>
        </p:nvSpPr>
        <p:spPr>
          <a:xfrm>
            <a:off x="1096032" y="4061949"/>
            <a:ext cx="7534275" cy="850900"/>
          </a:xfrm>
        </p:spPr>
        <p:txBody>
          <a:bodyPr/>
          <a:lstStyle/>
          <a:p>
            <a:endParaRPr lang="en-US"/>
          </a:p>
        </p:txBody>
      </p:sp>
      <p:sp>
        <p:nvSpPr>
          <p:cNvPr id="2" name="Rectangle 1">
            <a:extLst>
              <a:ext uri="{FF2B5EF4-FFF2-40B4-BE49-F238E27FC236}">
                <a16:creationId xmlns:a16="http://schemas.microsoft.com/office/drawing/2014/main" id="{9F921508-4A8F-9D4E-ADB0-392E4D500971}"/>
              </a:ext>
            </a:extLst>
          </p:cNvPr>
          <p:cNvSpPr/>
          <p:nvPr/>
        </p:nvSpPr>
        <p:spPr>
          <a:xfrm>
            <a:off x="7237708" y="342900"/>
            <a:ext cx="4560592"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596468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09A6D7-9166-C74F-8575-C3269F002E98}"/>
              </a:ext>
            </a:extLst>
          </p:cNvPr>
          <p:cNvSpPr>
            <a:spLocks noGrp="1"/>
          </p:cNvSpPr>
          <p:nvPr>
            <p:ph type="body" sz="quarter" idx="10"/>
          </p:nvPr>
        </p:nvSpPr>
        <p:spPr>
          <a:xfrm>
            <a:off x="777244" y="1640901"/>
            <a:ext cx="5670051" cy="850900"/>
          </a:xfrm>
        </p:spPr>
        <p:txBody>
          <a:bodyPr/>
          <a:lstStyle/>
          <a:p>
            <a:pPr>
              <a:lnSpc>
                <a:spcPct val="100000"/>
              </a:lnSpc>
            </a:pPr>
            <a:r>
              <a:rPr lang="de" sz="2800" b="1" i="0" strike="noStrike" cap="none" spc="0" baseline="0" dirty="0">
                <a:solidFill>
                  <a:srgbClr val="F6A317"/>
                </a:solidFill>
                <a:effectLst/>
                <a:latin typeface="Helvetica"/>
                <a:ea typeface="Helvetica"/>
                <a:cs typeface="Helvetica"/>
              </a:rPr>
              <a:t>BEIM SCHNEIDEN, SCHLEIFEN UND SCHMIRGELN</a:t>
            </a:r>
          </a:p>
        </p:txBody>
      </p:sp>
      <p:sp>
        <p:nvSpPr>
          <p:cNvPr id="3" name="Text Placeholder 2">
            <a:extLst>
              <a:ext uri="{FF2B5EF4-FFF2-40B4-BE49-F238E27FC236}">
                <a16:creationId xmlns:a16="http://schemas.microsoft.com/office/drawing/2014/main" id="{1BAA6057-26D4-A941-8EF3-2814DBBD1900}"/>
              </a:ext>
            </a:extLst>
          </p:cNvPr>
          <p:cNvSpPr>
            <a:spLocks noGrp="1"/>
          </p:cNvSpPr>
          <p:nvPr>
            <p:ph type="body" sz="quarter" idx="11"/>
          </p:nvPr>
        </p:nvSpPr>
        <p:spPr>
          <a:xfrm>
            <a:off x="777242" y="2781300"/>
            <a:ext cx="6119503" cy="3263745"/>
          </a:xfrm>
        </p:spPr>
        <p:txBody>
          <a:bodyPr/>
          <a:lstStyle/>
          <a:p>
            <a:pPr marL="285750" indent="-285750">
              <a:lnSpc>
                <a:spcPct val="100000"/>
              </a:lnSpc>
              <a:spcBef>
                <a:spcPts val="600"/>
              </a:spcBef>
              <a:buFont typeface="Arial" panose="020B0604020202020204" pitchFamily="34" charset="0"/>
              <a:buChar char="•"/>
            </a:pPr>
            <a:r>
              <a:rPr lang="de" sz="1400" b="0" i="0" strike="noStrike" cap="none" spc="0" baseline="0" dirty="0">
                <a:solidFill>
                  <a:srgbClr val="000000"/>
                </a:solidFill>
                <a:effectLst/>
                <a:latin typeface="Helvetica"/>
                <a:ea typeface="Helvetica"/>
                <a:cs typeface="Helvetica"/>
              </a:rPr>
              <a:t>Prüfen Sie bei Nassverfahren, ob die Wasserversorgung </a:t>
            </a:r>
            <a:br>
              <a:rPr lang="de" sz="1400" b="0" i="0" strike="noStrike" cap="none" spc="0" baseline="0" dirty="0">
                <a:solidFill>
                  <a:srgbClr val="000000"/>
                </a:solidFill>
                <a:effectLst/>
                <a:latin typeface="Helvetica"/>
                <a:ea typeface="Helvetica"/>
                <a:cs typeface="Helvetica"/>
              </a:rPr>
            </a:br>
            <a:r>
              <a:rPr lang="de" sz="1400" b="0" i="0" strike="noStrike" cap="none" spc="0" baseline="0" dirty="0">
                <a:solidFill>
                  <a:srgbClr val="000000"/>
                </a:solidFill>
                <a:effectLst/>
                <a:latin typeface="Helvetica"/>
                <a:ea typeface="Helvetica"/>
                <a:cs typeface="Helvetica"/>
              </a:rPr>
              <a:t>ausreichend ist.</a:t>
            </a:r>
          </a:p>
          <a:p>
            <a:pPr marL="285750" indent="-285750">
              <a:lnSpc>
                <a:spcPct val="100000"/>
              </a:lnSpc>
              <a:spcBef>
                <a:spcPts val="600"/>
              </a:spcBef>
              <a:buFont typeface="Arial" panose="020B0604020202020204" pitchFamily="34" charset="0"/>
              <a:buChar char="•"/>
            </a:pPr>
            <a:r>
              <a:rPr lang="de" sz="1400" b="0" i="0" strike="noStrike" cap="none" spc="0" baseline="0" dirty="0">
                <a:solidFill>
                  <a:srgbClr val="000000"/>
                </a:solidFill>
                <a:effectLst/>
                <a:latin typeface="Helvetica"/>
                <a:ea typeface="Helvetica"/>
                <a:cs typeface="Helvetica"/>
              </a:rPr>
              <a:t>Verwenden Sie bei staubintensiven Tätigkeiten immer einen Atemschutz.</a:t>
            </a:r>
          </a:p>
          <a:p>
            <a:pPr marL="285750" indent="-285750">
              <a:lnSpc>
                <a:spcPct val="100000"/>
              </a:lnSpc>
              <a:spcBef>
                <a:spcPts val="600"/>
              </a:spcBef>
              <a:buFont typeface="Arial" panose="020B0604020202020204" pitchFamily="34" charset="0"/>
              <a:buChar char="•"/>
            </a:pPr>
            <a:r>
              <a:rPr lang="de" sz="1400" b="0" i="0" strike="noStrike" cap="none" spc="0" baseline="0" dirty="0">
                <a:solidFill>
                  <a:srgbClr val="000000"/>
                </a:solidFill>
                <a:effectLst/>
                <a:latin typeface="Helvetica"/>
                <a:ea typeface="Helvetica"/>
                <a:cs typeface="Helvetica"/>
              </a:rPr>
              <a:t>Der Einsatz von Maschinen und Werkzeugen, die mit Wasser betrieben werden, reduziert die Menge an Siliziumdioxidstaub erheblich.</a:t>
            </a:r>
          </a:p>
          <a:p>
            <a:pPr marL="285750" indent="-285750">
              <a:lnSpc>
                <a:spcPct val="100000"/>
              </a:lnSpc>
              <a:spcBef>
                <a:spcPts val="600"/>
              </a:spcBef>
              <a:buFont typeface="Arial" panose="020B0604020202020204" pitchFamily="34" charset="0"/>
              <a:buChar char="•"/>
            </a:pPr>
            <a:r>
              <a:rPr lang="de" sz="1400" b="0" i="0" strike="noStrike" cap="none" spc="0" baseline="0" dirty="0">
                <a:solidFill>
                  <a:srgbClr val="000000"/>
                </a:solidFill>
                <a:effectLst/>
                <a:latin typeface="Helvetica"/>
                <a:ea typeface="Helvetica"/>
                <a:cs typeface="Helvetica"/>
              </a:rPr>
              <a:t>Halten Sie, wenn möglich, die Schutztüren der Maschinen geschlossen.</a:t>
            </a:r>
          </a:p>
          <a:p>
            <a:pPr marL="285750" indent="-285750">
              <a:lnSpc>
                <a:spcPct val="100000"/>
              </a:lnSpc>
              <a:spcBef>
                <a:spcPts val="600"/>
              </a:spcBef>
              <a:buFont typeface="Arial" panose="020B0604020202020204" pitchFamily="34" charset="0"/>
              <a:buChar char="•"/>
            </a:pPr>
            <a:r>
              <a:rPr lang="de" sz="1400" b="0" i="0" strike="noStrike" cap="none" spc="0" baseline="0" dirty="0">
                <a:solidFill>
                  <a:srgbClr val="000000"/>
                </a:solidFill>
                <a:effectLst/>
                <a:latin typeface="Helvetica"/>
                <a:ea typeface="Helvetica"/>
                <a:cs typeface="Helvetica"/>
              </a:rPr>
              <a:t>Verwenden Sie eine örtliche Absaugung, um den Siliziumdioxidstaub an der Quelle zu erfassen und aus dem Atembereich der Arbeitskraft zu entfernen.</a:t>
            </a:r>
          </a:p>
          <a:p>
            <a:pPr marL="285750" indent="-285750">
              <a:lnSpc>
                <a:spcPct val="100000"/>
              </a:lnSpc>
              <a:spcBef>
                <a:spcPts val="600"/>
              </a:spcBef>
              <a:buFont typeface="Arial" panose="020B0604020202020204" pitchFamily="34" charset="0"/>
              <a:buChar char="•"/>
            </a:pPr>
            <a:r>
              <a:rPr lang="de" sz="1400" b="0" i="0" strike="noStrike" cap="none" spc="0" baseline="0" dirty="0">
                <a:solidFill>
                  <a:srgbClr val="FF0000"/>
                </a:solidFill>
                <a:effectLst/>
                <a:latin typeface="Helvetica"/>
                <a:ea typeface="Helvetica"/>
                <a:cs typeface="Helvetica"/>
              </a:rPr>
              <a:t>Text für Lehrkraft – Fügen Sie zusätzlichen Text über Maßnahmen in Bezug auf Schneiden, Schleifen und Schmirgeln hinzu, der kontextbezogen ist.</a:t>
            </a:r>
          </a:p>
          <a:p>
            <a:pPr>
              <a:lnSpc>
                <a:spcPct val="100000"/>
              </a:lnSpc>
              <a:spcBef>
                <a:spcPts val="600"/>
              </a:spcBef>
            </a:pPr>
            <a:endParaRPr lang="en-US" sz="1400" dirty="0"/>
          </a:p>
        </p:txBody>
      </p:sp>
      <p:pic>
        <p:nvPicPr>
          <p:cNvPr id="5" name="Picture Placeholder 4">
            <a:extLst>
              <a:ext uri="{FF2B5EF4-FFF2-40B4-BE49-F238E27FC236}">
                <a16:creationId xmlns:a16="http://schemas.microsoft.com/office/drawing/2014/main" id="{594D0DC7-DFD2-2A42-8733-F0DBC264C700}"/>
              </a:ext>
            </a:extLst>
          </p:cNvPr>
          <p:cNvPicPr>
            <a:picLocks noGrp="1" noChangeAspect="1"/>
          </p:cNvPicPr>
          <p:nvPr>
            <p:ph type="pic" sz="quarter" idx="12"/>
          </p:nvPr>
        </p:nvPicPr>
        <p:blipFill rotWithShape="1">
          <a:blip r:embed="rId3"/>
          <a:srcRect l="14983" r="31392"/>
          <a:stretch/>
        </p:blipFill>
        <p:spPr>
          <a:xfrm>
            <a:off x="7058526" y="1608138"/>
            <a:ext cx="4758824" cy="4437062"/>
          </a:xfrm>
          <a:prstGeom prst="rect">
            <a:avLst/>
          </a:prstGeom>
        </p:spPr>
      </p:pic>
    </p:spTree>
    <p:extLst>
      <p:ext uri="{BB962C8B-B14F-4D97-AF65-F5344CB8AC3E}">
        <p14:creationId xmlns:p14="http://schemas.microsoft.com/office/powerpoint/2010/main" val="168545642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C7B79F-A549-D34A-B351-A94C89AF8B0F}"/>
              </a:ext>
            </a:extLst>
          </p:cNvPr>
          <p:cNvSpPr>
            <a:spLocks noGrp="1"/>
          </p:cNvSpPr>
          <p:nvPr>
            <p:ph type="body" sz="quarter" idx="10"/>
          </p:nvPr>
        </p:nvSpPr>
        <p:spPr>
          <a:xfrm>
            <a:off x="777244" y="1640900"/>
            <a:ext cx="6637969" cy="1584900"/>
          </a:xfrm>
        </p:spPr>
        <p:txBody>
          <a:bodyPr anchor="t"/>
          <a:lstStyle/>
          <a:p>
            <a:pPr>
              <a:lnSpc>
                <a:spcPct val="100000"/>
              </a:lnSpc>
            </a:pPr>
            <a:r>
              <a:rPr lang="de" sz="2800" b="1" i="0" strike="noStrike" cap="none" spc="0" baseline="0">
                <a:solidFill>
                  <a:srgbClr val="F6A317"/>
                </a:solidFill>
                <a:effectLst/>
                <a:latin typeface="Helvetica"/>
                <a:ea typeface="Helvetica"/>
                <a:cs typeface="Helvetica"/>
              </a:rPr>
              <a:t>DOS UND DON'TS BEIM SCHNEIDEN, SCHLEIFEN UND SCHMIRGELN</a:t>
            </a:r>
          </a:p>
        </p:txBody>
      </p:sp>
      <p:sp>
        <p:nvSpPr>
          <p:cNvPr id="3" name="Text Placeholder 2">
            <a:extLst>
              <a:ext uri="{FF2B5EF4-FFF2-40B4-BE49-F238E27FC236}">
                <a16:creationId xmlns:a16="http://schemas.microsoft.com/office/drawing/2014/main" id="{D02FD246-F495-D545-93DD-1087536EA9F3}"/>
              </a:ext>
            </a:extLst>
          </p:cNvPr>
          <p:cNvSpPr>
            <a:spLocks noGrp="1"/>
          </p:cNvSpPr>
          <p:nvPr>
            <p:ph type="body" sz="quarter" idx="11"/>
          </p:nvPr>
        </p:nvSpPr>
        <p:spPr>
          <a:xfrm>
            <a:off x="777243" y="2768600"/>
            <a:ext cx="10965577" cy="3230407"/>
          </a:xfrm>
        </p:spPr>
        <p:txBody>
          <a:bodyPr/>
          <a:lstStyle/>
          <a:p>
            <a:pPr>
              <a:lnSpc>
                <a:spcPct val="100000"/>
              </a:lnSpc>
              <a:spcBef>
                <a:spcPts val="800"/>
              </a:spcBef>
            </a:pPr>
            <a:r>
              <a:rPr lang="de" sz="1600" b="1" i="0" strike="noStrike" cap="none" spc="0" baseline="0" dirty="0">
                <a:solidFill>
                  <a:srgbClr val="000000"/>
                </a:solidFill>
                <a:effectLst/>
                <a:latin typeface="Helvetica"/>
                <a:ea typeface="Helvetica"/>
                <a:cs typeface="Helvetica"/>
              </a:rPr>
              <a:t>DO</a:t>
            </a:r>
          </a:p>
          <a:p>
            <a:pPr marL="285750" indent="-285750">
              <a:lnSpc>
                <a:spcPct val="100000"/>
              </a:lnSpc>
              <a:spcBef>
                <a:spcPts val="800"/>
              </a:spcBef>
              <a:buSzPct val="85000"/>
              <a:buFont typeface=".Apple Color Emoji UI"/>
              <a:buChar char="✅"/>
            </a:pPr>
            <a:r>
              <a:rPr lang="de" sz="1600" b="0" i="0" strike="noStrike" cap="none" spc="0" baseline="0" dirty="0">
                <a:solidFill>
                  <a:srgbClr val="000000"/>
                </a:solidFill>
                <a:effectLst/>
                <a:latin typeface="Helvetica"/>
                <a:ea typeface="Helvetica"/>
                <a:cs typeface="Helvetica"/>
              </a:rPr>
              <a:t>Verwenden Sie eine Staubabsaugung, wenn vorhanden.</a:t>
            </a:r>
          </a:p>
          <a:p>
            <a:pPr marL="285750" indent="-285750">
              <a:lnSpc>
                <a:spcPct val="100000"/>
              </a:lnSpc>
              <a:spcBef>
                <a:spcPts val="800"/>
              </a:spcBef>
              <a:buSzPct val="85000"/>
              <a:buFont typeface=".Apple Color Emoji UI"/>
              <a:buChar char="✅"/>
            </a:pPr>
            <a:r>
              <a:rPr lang="de" sz="1600" b="0" i="0" strike="noStrike" cap="none" spc="0" baseline="0" dirty="0">
                <a:solidFill>
                  <a:srgbClr val="000000"/>
                </a:solidFill>
                <a:effectLst/>
                <a:latin typeface="Helvetica"/>
                <a:ea typeface="Helvetica"/>
                <a:cs typeface="Helvetica"/>
              </a:rPr>
              <a:t>Nutzen Sie die Vorteile von Belüftungssystemen, wenn Sie in geschlossenen Räumen arbeiten.</a:t>
            </a:r>
          </a:p>
          <a:p>
            <a:pPr marL="285750" indent="-285750">
              <a:lnSpc>
                <a:spcPct val="100000"/>
              </a:lnSpc>
              <a:spcBef>
                <a:spcPts val="800"/>
              </a:spcBef>
              <a:buSzPct val="85000"/>
              <a:buFont typeface=".Apple Color Emoji UI"/>
              <a:buChar char="✅"/>
            </a:pPr>
            <a:r>
              <a:rPr lang="de" sz="1600" b="0" i="0" strike="noStrike" cap="none" spc="0" baseline="0" dirty="0">
                <a:solidFill>
                  <a:srgbClr val="000000"/>
                </a:solidFill>
                <a:effectLst/>
                <a:latin typeface="Helvetica"/>
                <a:ea typeface="Helvetica"/>
                <a:cs typeface="Helvetica"/>
              </a:rPr>
              <a:t>Verwenden Sie mit Wasser betriebene Werkzeuge, um den Staub zu minimieren.</a:t>
            </a:r>
          </a:p>
          <a:p>
            <a:pPr marL="285750" indent="-285750">
              <a:lnSpc>
                <a:spcPct val="100000"/>
              </a:lnSpc>
              <a:spcBef>
                <a:spcPts val="800"/>
              </a:spcBef>
              <a:spcAft>
                <a:spcPts val="1000"/>
              </a:spcAft>
              <a:buSzPct val="85000"/>
              <a:buFont typeface=".Apple Color Emoji UI"/>
              <a:buChar char="✅"/>
            </a:pPr>
            <a:r>
              <a:rPr lang="de" sz="1600" b="0" i="0" strike="noStrike" cap="none" spc="0" baseline="0" dirty="0">
                <a:solidFill>
                  <a:srgbClr val="000000"/>
                </a:solidFill>
                <a:effectLst/>
                <a:latin typeface="Helvetica"/>
                <a:ea typeface="Helvetica"/>
                <a:cs typeface="Helvetica"/>
              </a:rPr>
              <a:t>Verwenden Sie in den vorgesehenen Bereichen PSA.</a:t>
            </a:r>
          </a:p>
          <a:p>
            <a:pPr>
              <a:lnSpc>
                <a:spcPct val="100000"/>
              </a:lnSpc>
              <a:spcBef>
                <a:spcPts val="800"/>
              </a:spcBef>
            </a:pPr>
            <a:r>
              <a:rPr lang="de" sz="1600" b="1" i="0" strike="noStrike" cap="none" spc="0" baseline="0" dirty="0">
                <a:solidFill>
                  <a:srgbClr val="000000"/>
                </a:solidFill>
                <a:effectLst/>
                <a:latin typeface="Helvetica"/>
                <a:ea typeface="Helvetica"/>
                <a:cs typeface="Helvetica"/>
              </a:rPr>
              <a:t>DON’T</a:t>
            </a:r>
          </a:p>
          <a:p>
            <a:pPr marL="285750" indent="-285750">
              <a:lnSpc>
                <a:spcPct val="100000"/>
              </a:lnSpc>
              <a:spcBef>
                <a:spcPts val="800"/>
              </a:spcBef>
              <a:buSzPct val="85000"/>
              <a:buFont typeface=".Apple Color Emoji UI"/>
              <a:buChar char="❌"/>
            </a:pPr>
            <a:r>
              <a:rPr lang="de" sz="1600" b="0" i="0" strike="noStrike" cap="none" spc="0" baseline="0" dirty="0">
                <a:solidFill>
                  <a:srgbClr val="000000"/>
                </a:solidFill>
                <a:effectLst/>
                <a:latin typeface="Helvetica"/>
                <a:ea typeface="Helvetica"/>
                <a:cs typeface="Helvetica"/>
              </a:rPr>
              <a:t>Verwenden Sie keine defekte oder beschädigte Ausrüstung.</a:t>
            </a:r>
          </a:p>
          <a:p>
            <a:pPr marL="285750" indent="-285750">
              <a:lnSpc>
                <a:spcPct val="100000"/>
              </a:lnSpc>
              <a:spcBef>
                <a:spcPts val="800"/>
              </a:spcBef>
              <a:buSzPct val="85000"/>
              <a:buFont typeface=".Apple Color Emoji UI"/>
              <a:buChar char="❌"/>
            </a:pPr>
            <a:r>
              <a:rPr lang="de" sz="1600" b="0" i="0" strike="noStrike" cap="none" spc="0" baseline="0" dirty="0">
                <a:solidFill>
                  <a:srgbClr val="000000"/>
                </a:solidFill>
                <a:effectLst/>
                <a:latin typeface="Helvetica"/>
                <a:ea typeface="Helvetica"/>
                <a:cs typeface="Helvetica"/>
              </a:rPr>
              <a:t>Lassen Sie Staubabsaugbehälter nicht zu voll werden.</a:t>
            </a:r>
          </a:p>
          <a:p>
            <a:pPr marL="285750" indent="-285750">
              <a:lnSpc>
                <a:spcPct val="100000"/>
              </a:lnSpc>
              <a:spcBef>
                <a:spcPts val="800"/>
              </a:spcBef>
              <a:buSzPct val="85000"/>
              <a:buFont typeface=".Apple Color Emoji UI"/>
              <a:buChar char="❌"/>
            </a:pPr>
            <a:r>
              <a:rPr lang="de" sz="1600" b="0" i="0" strike="noStrike" cap="none" spc="0" baseline="0" dirty="0">
                <a:solidFill>
                  <a:srgbClr val="000000"/>
                </a:solidFill>
                <a:effectLst/>
                <a:latin typeface="Helvetica"/>
                <a:ea typeface="Helvetica"/>
                <a:cs typeface="Helvetica"/>
              </a:rPr>
              <a:t>Verwenden Sie nicht Geräte in Kombination mit ungeeigneten Verfahren und Ausrüstungen (z.B. Nassverfahren mit einem Gerät, das nicht für den Gebrauch mit Wasser gedacht ist).</a:t>
            </a:r>
          </a:p>
          <a:p>
            <a:pPr marL="285750" indent="-285750">
              <a:lnSpc>
                <a:spcPct val="100000"/>
              </a:lnSpc>
              <a:spcBef>
                <a:spcPts val="800"/>
              </a:spcBef>
              <a:buSzPct val="85000"/>
              <a:buFont typeface=".Apple Color Emoji UI"/>
              <a:buChar char="✅"/>
            </a:pPr>
            <a:endParaRPr lang="en-US" dirty="0"/>
          </a:p>
        </p:txBody>
      </p:sp>
    </p:spTree>
    <p:extLst>
      <p:ext uri="{BB962C8B-B14F-4D97-AF65-F5344CB8AC3E}">
        <p14:creationId xmlns:p14="http://schemas.microsoft.com/office/powerpoint/2010/main" val="89267803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nvPr>
        </p:nvSpPr>
        <p:spPr/>
        <p:txBody>
          <a:bodyPr/>
          <a:lstStyle/>
          <a:p>
            <a:pPr>
              <a:lnSpc>
                <a:spcPct val="100000"/>
              </a:lnSpc>
            </a:pPr>
            <a:r>
              <a:rPr lang="de" sz="2800" b="1" i="0" strike="noStrike" cap="none" spc="0" baseline="0">
                <a:solidFill>
                  <a:srgbClr val="F6A317"/>
                </a:solidFill>
                <a:effectLst/>
                <a:latin typeface="Helvetica"/>
                <a:ea typeface="Helvetica"/>
                <a:cs typeface="Helvetica"/>
              </a:rPr>
              <a:t>LEERE SEITE</a:t>
            </a: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nvPr>
        </p:nvSpPr>
        <p:spPr>
          <a:xfrm>
            <a:off x="777243" y="2362676"/>
            <a:ext cx="5453624" cy="3682369"/>
          </a:xfrm>
        </p:spPr>
        <p:txBody>
          <a:bodyPr/>
          <a:lstStyle/>
          <a:p>
            <a:pPr>
              <a:lnSpc>
                <a:spcPct val="100000"/>
              </a:lnSpc>
            </a:pPr>
            <a:r>
              <a:rPr lang="de" sz="1800" b="0" i="0" strike="noStrike" cap="none" spc="0" baseline="0" dirty="0">
                <a:solidFill>
                  <a:srgbClr val="000000"/>
                </a:solidFill>
                <a:effectLst/>
                <a:latin typeface="Helvetica"/>
                <a:ea typeface="Helvetica"/>
                <a:cs typeface="Helvetica"/>
              </a:rPr>
              <a:t>Verwenden Sie diese Folie, um spezielles Schulungsmaterial für eine bestimmte Arbeitsumgebung/ einen bestimmten Kontext zu erstellen.</a:t>
            </a:r>
          </a:p>
          <a:p>
            <a:pPr>
              <a:lnSpc>
                <a:spcPct val="100000"/>
              </a:lnSpc>
            </a:pPr>
            <a:r>
              <a:rPr lang="de" sz="1800" b="0" i="0" strike="noStrike" cap="none" spc="0" baseline="0" dirty="0">
                <a:solidFill>
                  <a:srgbClr val="000000"/>
                </a:solidFill>
                <a:effectLst/>
                <a:latin typeface="Helvetica"/>
                <a:ea typeface="Helvetica"/>
                <a:cs typeface="Helvetica"/>
              </a:rPr>
              <a:t>Um das Bild zu ändern, klicken Sie mit der rechten Maustaste &gt; Bild ändern &gt; dieses Gerät.</a:t>
            </a:r>
          </a:p>
          <a:p>
            <a:pPr>
              <a:lnSpc>
                <a:spcPct val="100000"/>
              </a:lnSpc>
            </a:pPr>
            <a:r>
              <a:rPr lang="de" sz="1800" b="0" i="0" strike="noStrike" cap="none" spc="0" baseline="0" dirty="0">
                <a:solidFill>
                  <a:srgbClr val="000000"/>
                </a:solidFill>
                <a:effectLst/>
                <a:latin typeface="Helvetica"/>
                <a:ea typeface="Helvetica"/>
                <a:cs typeface="Helvetica"/>
              </a:rPr>
              <a:t>Um weitere Folien zu erstellen, klicken Sie oben auf die Registerkarte „Neue Folie“.</a:t>
            </a:r>
          </a:p>
        </p:txBody>
      </p:sp>
      <p:pic>
        <p:nvPicPr>
          <p:cNvPr id="5" name="Picture 4">
            <a:extLst>
              <a:ext uri="{FF2B5EF4-FFF2-40B4-BE49-F238E27FC236}">
                <a16:creationId xmlns:a16="http://schemas.microsoft.com/office/drawing/2014/main" id="{CCBA8D20-98C2-1040-9A50-289B5FCF0FF1}"/>
              </a:ext>
            </a:extLst>
          </p:cNvPr>
          <p:cNvPicPr>
            <a:picLocks noChangeAspect="1"/>
          </p:cNvPicPr>
          <p:nvPr/>
        </p:nvPicPr>
        <p:blipFill>
          <a:blip r:embed="rId3"/>
          <a:srcRect l="5438" r="16056"/>
          <a:stretch>
            <a:fillRect/>
          </a:stretch>
        </p:blipFill>
        <p:spPr>
          <a:xfrm>
            <a:off x="6592708" y="1608531"/>
            <a:ext cx="5224384" cy="4436510"/>
          </a:xfrm>
          <a:prstGeom prst="rect">
            <a:avLst/>
          </a:prstGeom>
        </p:spPr>
      </p:pic>
    </p:spTree>
    <p:extLst>
      <p:ext uri="{BB962C8B-B14F-4D97-AF65-F5344CB8AC3E}">
        <p14:creationId xmlns:p14="http://schemas.microsoft.com/office/powerpoint/2010/main" val="44001720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755A8C-0491-4D4D-B0C0-03C52FE6100C}"/>
              </a:ext>
            </a:extLst>
          </p:cNvPr>
          <p:cNvSpPr>
            <a:spLocks noGrp="1"/>
          </p:cNvSpPr>
          <p:nvPr>
            <p:ph type="body" sz="quarter" idx="10"/>
          </p:nvPr>
        </p:nvSpPr>
        <p:spPr/>
        <p:txBody>
          <a:bodyPr/>
          <a:lstStyle/>
          <a:p>
            <a:pPr>
              <a:lnSpc>
                <a:spcPct val="100000"/>
              </a:lnSpc>
            </a:pPr>
            <a:r>
              <a:rPr lang="de" sz="2800" b="1" i="0" strike="noStrike" cap="none" spc="0" baseline="0">
                <a:solidFill>
                  <a:srgbClr val="F6A317"/>
                </a:solidFill>
                <a:effectLst/>
                <a:latin typeface="Helvetica"/>
                <a:ea typeface="Helvetica"/>
                <a:cs typeface="Helvetica"/>
              </a:rPr>
              <a:t>FAZIT</a:t>
            </a:r>
          </a:p>
        </p:txBody>
      </p:sp>
      <p:sp>
        <p:nvSpPr>
          <p:cNvPr id="3" name="Text Placeholder 2">
            <a:extLst>
              <a:ext uri="{FF2B5EF4-FFF2-40B4-BE49-F238E27FC236}">
                <a16:creationId xmlns:a16="http://schemas.microsoft.com/office/drawing/2014/main" id="{8D1981DF-FF6D-334E-A61C-977A636291F3}"/>
              </a:ext>
            </a:extLst>
          </p:cNvPr>
          <p:cNvSpPr>
            <a:spLocks noGrp="1"/>
          </p:cNvSpPr>
          <p:nvPr>
            <p:ph type="body" sz="quarter" idx="11"/>
          </p:nvPr>
        </p:nvSpPr>
        <p:spPr>
          <a:xfrm>
            <a:off x="777243" y="2362676"/>
            <a:ext cx="6274486" cy="3682369"/>
          </a:xfrm>
        </p:spPr>
        <p:txBody>
          <a:bodyPr anchor="t"/>
          <a:lstStyle/>
          <a:p>
            <a:pPr>
              <a:lnSpc>
                <a:spcPts val="2400"/>
              </a:lnSpc>
            </a:pPr>
            <a:r>
              <a:rPr lang="de" sz="1800" b="0" i="0" strike="noStrike" cap="none" spc="0" baseline="0" dirty="0">
                <a:solidFill>
                  <a:srgbClr val="000000"/>
                </a:solidFill>
                <a:effectLst/>
                <a:latin typeface="Helvetica"/>
                <a:ea typeface="Helvetica"/>
                <a:cs typeface="Helvetica"/>
              </a:rPr>
              <a:t>Schneiden, Schleifen und Schmirgeln sind hochenergetische Prozesse, bei denen viel Staub entsteht.</a:t>
            </a:r>
          </a:p>
          <a:p>
            <a:pPr>
              <a:lnSpc>
                <a:spcPts val="2400"/>
              </a:lnSpc>
            </a:pPr>
            <a:r>
              <a:rPr lang="de" sz="1800" b="0" i="0" strike="noStrike" cap="none" spc="0" baseline="0" dirty="0">
                <a:solidFill>
                  <a:srgbClr val="000000"/>
                </a:solidFill>
                <a:effectLst/>
                <a:latin typeface="Helvetica"/>
                <a:ea typeface="Helvetica"/>
                <a:cs typeface="Helvetica"/>
              </a:rPr>
              <a:t>Denken Sie daran:</a:t>
            </a:r>
          </a:p>
          <a:p>
            <a:pPr marL="285750" indent="-285750">
              <a:lnSpc>
                <a:spcPts val="2400"/>
              </a:lnSpc>
              <a:buClr>
                <a:srgbClr val="F1B600"/>
              </a:buClr>
              <a:buSzPct val="120000"/>
              <a:buFont typeface="Wingdings" pitchFamily="2" charset="2"/>
              <a:buChar char="q"/>
            </a:pPr>
            <a:r>
              <a:rPr lang="de" sz="1800" b="0" i="0" strike="noStrike" cap="none" spc="0" baseline="0" dirty="0">
                <a:solidFill>
                  <a:srgbClr val="000000"/>
                </a:solidFill>
                <a:effectLst/>
                <a:latin typeface="Helvetica"/>
                <a:ea typeface="Helvetica"/>
                <a:cs typeface="Helvetica"/>
              </a:rPr>
              <a:t>Stellen Sie sicher, dass das Gehäuse gut belüftet ist.</a:t>
            </a:r>
          </a:p>
          <a:p>
            <a:pPr marL="285750" indent="-285750">
              <a:lnSpc>
                <a:spcPts val="2400"/>
              </a:lnSpc>
              <a:buClr>
                <a:srgbClr val="F1B600"/>
              </a:buClr>
              <a:buSzPct val="120000"/>
              <a:buFont typeface="Wingdings" pitchFamily="2" charset="2"/>
              <a:buChar char="q"/>
            </a:pPr>
            <a:r>
              <a:rPr lang="de" sz="1800" b="0" i="0" strike="noStrike" cap="none" spc="0" baseline="0" dirty="0">
                <a:solidFill>
                  <a:srgbClr val="000000"/>
                </a:solidFill>
                <a:effectLst/>
                <a:latin typeface="Helvetica"/>
                <a:ea typeface="Helvetica"/>
                <a:cs typeface="Helvetica"/>
              </a:rPr>
              <a:t>Verwenden Sie nach Möglichkeit ein Nassverfahren.</a:t>
            </a:r>
          </a:p>
          <a:p>
            <a:pPr marL="285750" indent="-285750">
              <a:lnSpc>
                <a:spcPts val="2400"/>
              </a:lnSpc>
              <a:buClr>
                <a:srgbClr val="F1B600"/>
              </a:buClr>
              <a:buSzPct val="120000"/>
              <a:buFont typeface="Wingdings" pitchFamily="2" charset="2"/>
              <a:buChar char="q"/>
            </a:pPr>
            <a:r>
              <a:rPr lang="de" sz="1800" b="0" i="0" strike="noStrike" cap="none" spc="0" baseline="0" dirty="0">
                <a:solidFill>
                  <a:srgbClr val="000000"/>
                </a:solidFill>
                <a:effectLst/>
                <a:latin typeface="Helvetica"/>
                <a:ea typeface="Helvetica"/>
                <a:cs typeface="Helvetica"/>
              </a:rPr>
              <a:t>Überprüfen Sie die Ausrüstung auf Anzeichen von Schäden.</a:t>
            </a:r>
          </a:p>
          <a:p>
            <a:pPr marL="285750" indent="-285750">
              <a:lnSpc>
                <a:spcPts val="2400"/>
              </a:lnSpc>
              <a:buClr>
                <a:srgbClr val="F1B600"/>
              </a:buClr>
              <a:buSzPct val="120000"/>
              <a:buFont typeface="Wingdings" pitchFamily="2" charset="2"/>
              <a:buChar char="q"/>
            </a:pPr>
            <a:r>
              <a:rPr lang="de" sz="1800" b="0" i="0" strike="noStrike" cap="none" spc="0" baseline="0" dirty="0">
                <a:solidFill>
                  <a:srgbClr val="FF0000"/>
                </a:solidFill>
                <a:effectLst/>
                <a:latin typeface="Helvetica"/>
                <a:ea typeface="Helvetica"/>
                <a:cs typeface="Helvetica"/>
              </a:rPr>
              <a:t>Lehrkraft kann weitere Schlussfolgerungen hinzuzufügen.</a:t>
            </a:r>
          </a:p>
        </p:txBody>
      </p:sp>
      <p:pic>
        <p:nvPicPr>
          <p:cNvPr id="5" name="Picture 4">
            <a:extLst>
              <a:ext uri="{FF2B5EF4-FFF2-40B4-BE49-F238E27FC236}">
                <a16:creationId xmlns:a16="http://schemas.microsoft.com/office/drawing/2014/main" id="{0B390723-ECD8-4745-934F-06F7A23C5080}"/>
              </a:ext>
            </a:extLst>
          </p:cNvPr>
          <p:cNvPicPr>
            <a:picLocks noChangeAspect="1"/>
          </p:cNvPicPr>
          <p:nvPr/>
        </p:nvPicPr>
        <p:blipFill>
          <a:blip r:embed="rId3"/>
          <a:stretch>
            <a:fillRect/>
          </a:stretch>
        </p:blipFill>
        <p:spPr>
          <a:xfrm>
            <a:off x="7287256" y="1917545"/>
            <a:ext cx="4127500" cy="4127500"/>
          </a:xfrm>
          <a:prstGeom prst="rect">
            <a:avLst/>
          </a:prstGeom>
        </p:spPr>
      </p:pic>
    </p:spTree>
    <p:extLst>
      <p:ext uri="{BB962C8B-B14F-4D97-AF65-F5344CB8AC3E}">
        <p14:creationId xmlns:p14="http://schemas.microsoft.com/office/powerpoint/2010/main" val="26749175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040799-38CC-024D-885F-40D009CA9E71}"/>
              </a:ext>
            </a:extLst>
          </p:cNvPr>
          <p:cNvSpPr>
            <a:spLocks noGrp="1"/>
          </p:cNvSpPr>
          <p:nvPr>
            <p:ph type="body" sz="quarter" idx="10"/>
          </p:nvPr>
        </p:nvSpPr>
        <p:spPr/>
        <p:txBody>
          <a:bodyPr/>
          <a:lstStyle/>
          <a:p>
            <a:pPr>
              <a:lnSpc>
                <a:spcPct val="100000"/>
              </a:lnSpc>
            </a:pPr>
            <a:r>
              <a:rPr lang="de" sz="2800" b="1" i="0" strike="noStrike" cap="none" spc="0" baseline="0">
                <a:solidFill>
                  <a:srgbClr val="F6A317"/>
                </a:solidFill>
                <a:effectLst/>
                <a:latin typeface="Helvetica"/>
                <a:ea typeface="Helvetica"/>
                <a:cs typeface="Helvetica"/>
              </a:rPr>
              <a:t>WEITERES LERNMATERIAL</a:t>
            </a:r>
          </a:p>
        </p:txBody>
      </p:sp>
      <p:sp>
        <p:nvSpPr>
          <p:cNvPr id="3" name="Text Placeholder 2">
            <a:extLst>
              <a:ext uri="{FF2B5EF4-FFF2-40B4-BE49-F238E27FC236}">
                <a16:creationId xmlns:a16="http://schemas.microsoft.com/office/drawing/2014/main" id="{E4F07BA6-6CD5-BD44-A586-339407333047}"/>
              </a:ext>
            </a:extLst>
          </p:cNvPr>
          <p:cNvSpPr>
            <a:spLocks noGrp="1"/>
          </p:cNvSpPr>
          <p:nvPr>
            <p:ph type="body" sz="quarter" idx="11"/>
          </p:nvPr>
        </p:nvSpPr>
        <p:spPr>
          <a:xfrm>
            <a:off x="777243" y="2362677"/>
            <a:ext cx="6181496" cy="2003524"/>
          </a:xfrm>
        </p:spPr>
        <p:txBody>
          <a:bodyPr/>
          <a:lstStyle/>
          <a:p>
            <a:pPr marL="285750" indent="-285750">
              <a:lnSpc>
                <a:spcPts val="2300"/>
              </a:lnSpc>
              <a:spcBef>
                <a:spcPts val="600"/>
              </a:spcBef>
              <a:spcAft>
                <a:spcPts val="600"/>
              </a:spcAft>
              <a:buSzPct val="130000"/>
              <a:buFont typeface="Arial" panose="020B0604020202020204" pitchFamily="34" charset="0"/>
              <a:buChar char="•"/>
            </a:pPr>
            <a:r>
              <a:rPr lang="de" sz="1600" b="0" i="0" strike="noStrike" cap="none" spc="0" baseline="0" dirty="0">
                <a:solidFill>
                  <a:srgbClr val="000000"/>
                </a:solidFill>
                <a:effectLst/>
                <a:latin typeface="Helvetica"/>
                <a:ea typeface="Helvetica"/>
                <a:cs typeface="Helvetica"/>
                <a:hlinkClick r:id="rId3" history="0"/>
              </a:rPr>
              <a:t>Bewährte Praktiken für Trockenschnittverfahren mit handgeführten Winkelbohrern/Winkelfräsern oder elektrischen Wandschlitzfräsen (Aufgabenblatt 2.1.14a)</a:t>
            </a:r>
          </a:p>
          <a:p>
            <a:pPr marL="285750" indent="-285750">
              <a:lnSpc>
                <a:spcPts val="2300"/>
              </a:lnSpc>
              <a:spcBef>
                <a:spcPts val="600"/>
              </a:spcBef>
              <a:spcAft>
                <a:spcPts val="600"/>
              </a:spcAft>
              <a:buSzPct val="130000"/>
              <a:buFont typeface="Arial" panose="020B0604020202020204" pitchFamily="34" charset="0"/>
              <a:buChar char="•"/>
            </a:pPr>
            <a:r>
              <a:rPr lang="de" sz="1600" b="0" i="0" strike="noStrike" cap="none" spc="0" baseline="0" dirty="0">
                <a:solidFill>
                  <a:srgbClr val="000000"/>
                </a:solidFill>
                <a:effectLst/>
                <a:latin typeface="Helvetica"/>
                <a:ea typeface="Helvetica"/>
                <a:cs typeface="Helvetica"/>
                <a:hlinkClick r:id="rId3" history="0"/>
              </a:rPr>
              <a:t>Gute Praktiken für das Schneiden und Polieren von keramischen und steinernen Materialien (Aufgabenblatt 2.2.7)</a:t>
            </a:r>
          </a:p>
          <a:p>
            <a:pPr marL="285750" indent="-285750">
              <a:lnSpc>
                <a:spcPts val="2300"/>
              </a:lnSpc>
              <a:spcBef>
                <a:spcPts val="600"/>
              </a:spcBef>
              <a:spcAft>
                <a:spcPts val="600"/>
              </a:spcAft>
              <a:buSzPct val="130000"/>
              <a:buFont typeface="Arial" panose="020B0604020202020204" pitchFamily="34" charset="0"/>
              <a:buChar char="•"/>
            </a:pPr>
            <a:r>
              <a:rPr lang="de" sz="1600" b="0" i="0" strike="noStrike" cap="none" spc="0" baseline="0" dirty="0">
                <a:solidFill>
                  <a:srgbClr val="000000"/>
                </a:solidFill>
                <a:effectLst/>
                <a:latin typeface="Helvetica"/>
                <a:ea typeface="Helvetica"/>
                <a:cs typeface="Helvetica"/>
                <a:hlinkClick r:id="rId4" history="0"/>
              </a:rPr>
              <a:t>NEPSI-Handbuch für bewährte Praktiken</a:t>
            </a:r>
          </a:p>
          <a:p>
            <a:pPr marL="285750" indent="-285750">
              <a:lnSpc>
                <a:spcPts val="2300"/>
              </a:lnSpc>
              <a:spcBef>
                <a:spcPts val="600"/>
              </a:spcBef>
              <a:spcAft>
                <a:spcPts val="600"/>
              </a:spcAft>
              <a:buSzPct val="130000"/>
              <a:buFont typeface="Arial" panose="020B0604020202020204" pitchFamily="34" charset="0"/>
              <a:buChar char="•"/>
            </a:pPr>
            <a:r>
              <a:rPr lang="de" sz="1600" b="0" i="0" strike="noStrike" cap="none" spc="0" baseline="0" dirty="0">
                <a:solidFill>
                  <a:srgbClr val="000000"/>
                </a:solidFill>
                <a:effectLst/>
                <a:latin typeface="Helvetica"/>
                <a:ea typeface="Helvetica"/>
                <a:cs typeface="Helvetica"/>
                <a:hlinkClick r:id="rId5" history="0"/>
              </a:rPr>
              <a:t>NEPSI-Handbuch für KMUs</a:t>
            </a:r>
          </a:p>
        </p:txBody>
      </p:sp>
      <p:sp>
        <p:nvSpPr>
          <p:cNvPr id="4" name="Rounded Rectangle 3">
            <a:extLst>
              <a:ext uri="{FF2B5EF4-FFF2-40B4-BE49-F238E27FC236}">
                <a16:creationId xmlns:a16="http://schemas.microsoft.com/office/drawing/2014/main" id="{F9F6C2B3-C478-8640-8DC5-5FE0011FBCC7}"/>
              </a:ext>
            </a:extLst>
          </p:cNvPr>
          <p:cNvSpPr/>
          <p:nvPr/>
        </p:nvSpPr>
        <p:spPr>
          <a:xfrm>
            <a:off x="957262" y="5159235"/>
            <a:ext cx="10144125" cy="655778"/>
          </a:xfrm>
          <a:prstGeom prst="roundRect">
            <a:avLst/>
          </a:prstGeom>
          <a:noFill/>
          <a:ln>
            <a:solidFill>
              <a:srgbClr val="F6A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5" name="Rectangle 4">
            <a:extLst>
              <a:ext uri="{FF2B5EF4-FFF2-40B4-BE49-F238E27FC236}">
                <a16:creationId xmlns:a16="http://schemas.microsoft.com/office/drawing/2014/main" id="{8A26426C-73DF-7F44-9E81-93F6BA595F94}"/>
              </a:ext>
            </a:extLst>
          </p:cNvPr>
          <p:cNvSpPr/>
          <p:nvPr/>
        </p:nvSpPr>
        <p:spPr>
          <a:xfrm>
            <a:off x="1088454" y="5296779"/>
            <a:ext cx="10022946" cy="369332"/>
          </a:xfrm>
          <a:prstGeom prst="rect">
            <a:avLst/>
          </a:prstGeom>
          <a:noFill/>
          <a:ln>
            <a:noFill/>
          </a:ln>
        </p:spPr>
        <p:txBody>
          <a:bodyPr wrap="square" anchor="ctr">
            <a:spAutoFit/>
          </a:bodyPr>
          <a:lstStyle/>
          <a:p>
            <a:pPr>
              <a:spcBef>
                <a:spcPts val="1200"/>
              </a:spcBef>
              <a:spcAft>
                <a:spcPts val="1200"/>
              </a:spcAft>
              <a:buSzPct val="130000"/>
            </a:pPr>
            <a:r>
              <a:rPr lang="de" b="0" i="0" strike="noStrike" cap="none" spc="0" baseline="0" dirty="0">
                <a:solidFill>
                  <a:srgbClr val="000000"/>
                </a:solidFill>
                <a:effectLst/>
                <a:latin typeface="Calibri"/>
                <a:ea typeface="Calibri"/>
                <a:cs typeface="Calibri"/>
              </a:rPr>
              <a:t>Unsere NEPSI E-Learning-Plattform mit weiteren Lernressourcen zu RCS finden Sie unter </a:t>
            </a:r>
            <a:r>
              <a:rPr lang="de" b="0" i="0" strike="noStrike" cap="none" spc="0" baseline="0" dirty="0">
                <a:solidFill>
                  <a:srgbClr val="000000"/>
                </a:solidFill>
                <a:effectLst/>
                <a:latin typeface="Calibri"/>
                <a:ea typeface="Calibri"/>
                <a:cs typeface="Calibri"/>
                <a:hlinkClick r:id="rId6" history="0"/>
              </a:rPr>
              <a:t>training.nepsi.eu</a:t>
            </a:r>
            <a:r>
              <a:rPr lang="de" b="0" i="0" strike="noStrike" cap="none" spc="0" baseline="0" dirty="0">
                <a:solidFill>
                  <a:srgbClr val="000000"/>
                </a:solidFill>
                <a:effectLst/>
                <a:latin typeface="Calibri"/>
                <a:ea typeface="Calibri"/>
                <a:cs typeface="Calibri"/>
              </a:rPr>
              <a:t>.</a:t>
            </a:r>
          </a:p>
        </p:txBody>
      </p:sp>
    </p:spTree>
    <p:extLst>
      <p:ext uri="{BB962C8B-B14F-4D97-AF65-F5344CB8AC3E}">
        <p14:creationId xmlns:p14="http://schemas.microsoft.com/office/powerpoint/2010/main" val="92102000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de-DE" sz="2800" dirty="0"/>
              <a:t>VORWORT (FÜR LEHRKRAFT)</a:t>
            </a:r>
          </a:p>
        </p:txBody>
      </p:sp>
      <p:sp>
        <p:nvSpPr>
          <p:cNvPr id="3" name="Text Placeholder 2">
            <a:extLst>
              <a:ext uri="{FF2B5EF4-FFF2-40B4-BE49-F238E27FC236}">
                <a16:creationId xmlns:a16="http://schemas.microsoft.com/office/drawing/2014/main" id="{778F63C9-1C70-4F4D-9234-7DEE4FC33B21}"/>
              </a:ext>
            </a:extLst>
          </p:cNvPr>
          <p:cNvSpPr>
            <a:spLocks noGrp="1"/>
          </p:cNvSpPr>
          <p:nvPr>
            <p:ph type="body" sz="quarter" idx="11"/>
          </p:nvPr>
        </p:nvSpPr>
        <p:spPr>
          <a:xfrm>
            <a:off x="777243" y="2362676"/>
            <a:ext cx="10080000" cy="3601153"/>
          </a:xfrm>
        </p:spPr>
        <p:txBody>
          <a:bodyPr anchor="t"/>
          <a:lstStyle/>
          <a:p>
            <a:pPr>
              <a:lnSpc>
                <a:spcPts val="2400"/>
              </a:lnSpc>
            </a:pPr>
            <a:r>
              <a:rPr lang="de-DE" sz="1800" dirty="0">
                <a:latin typeface="Helvetica"/>
                <a:cs typeface="Helvetica"/>
              </a:rPr>
              <a:t>Als Teil der Schulung zur Umsetzung der NEPSI bewährten Praktiken hat NEPSI eine Reihe an Lehrmaterial entwickelt. </a:t>
            </a:r>
          </a:p>
          <a:p>
            <a:pPr>
              <a:lnSpc>
                <a:spcPts val="2400"/>
              </a:lnSpc>
            </a:pPr>
            <a:r>
              <a:rPr lang="de-DE" sz="1800" dirty="0">
                <a:latin typeface="Helvetica"/>
                <a:cs typeface="Helvetica"/>
              </a:rPr>
              <a:t>Jedes PowerPoint-Schulungspaket behandelt ein Thema, das für Arbeitskräfte in allen Branchen relevant ist, die Materialien verwenden, die kristalline Kieselsäure enthalten. Die Pakete informieren über die mit dem Thema verbundenen Risiken der Staubbelastung sowie über bewährte Praktiken und Maßnahmen, die zu deren Verringerung dienen. Ziel der Schulung ist es, die Arbeitskräfte zu informieren und zu schulen, damit sie die Sicherheitsmaßnahmen effektiv anwenden und die Belastung durch lungengängiges kristallines Siliziumdioxid (RCS) am Arbeitsplatz reduzieren können.</a:t>
            </a:r>
          </a:p>
          <a:p>
            <a:pPr>
              <a:lnSpc>
                <a:spcPts val="2400"/>
              </a:lnSpc>
            </a:pPr>
            <a:r>
              <a:rPr lang="de-DE" sz="1800" dirty="0">
                <a:latin typeface="Helvetica"/>
                <a:cs typeface="Helvetica"/>
              </a:rPr>
              <a:t>Verwenden Sie die leere Vorlage und die Platzhalter, um diesem Schulungspaket bei Bedarf zusätzliche Informationen hinzuzufügen.</a:t>
            </a:r>
          </a:p>
        </p:txBody>
      </p:sp>
    </p:spTree>
    <p:extLst>
      <p:ext uri="{BB962C8B-B14F-4D97-AF65-F5344CB8AC3E}">
        <p14:creationId xmlns:p14="http://schemas.microsoft.com/office/powerpoint/2010/main" val="97676829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de" sz="2800" b="1" i="0" strike="noStrike" cap="none" spc="0" baseline="0">
                <a:solidFill>
                  <a:srgbClr val="F6A317"/>
                </a:solidFill>
                <a:effectLst/>
                <a:latin typeface="Helvetica"/>
                <a:ea typeface="Helvetica"/>
                <a:cs typeface="Helvetica"/>
              </a:rPr>
              <a:t>BITTE BEACHTEN</a:t>
            </a:r>
          </a:p>
        </p:txBody>
      </p:sp>
      <p:sp>
        <p:nvSpPr>
          <p:cNvPr id="7" name="Text Placeholder 2">
            <a:extLst>
              <a:ext uri="{FF2B5EF4-FFF2-40B4-BE49-F238E27FC236}">
                <a16:creationId xmlns:a16="http://schemas.microsoft.com/office/drawing/2014/main" id="{11EB7C82-4052-B846-89A4-42945DBEBA56}"/>
              </a:ext>
            </a:extLst>
          </p:cNvPr>
          <p:cNvSpPr txBox="1">
            <a:spLocks noGrp="1"/>
          </p:cNvSpPr>
          <p:nvPr>
            <p:ph type="body" sz="quarter" idx="11"/>
          </p:nvPr>
        </p:nvSpPr>
        <p:spPr>
          <a:prstGeom prst="rect">
            <a:avLst/>
          </a:prstGeom>
        </p:spPr>
        <p:txBody>
          <a:bodyPr/>
          <a:lstStyle>
            <a:lvl1pPr marL="0" indent="0" algn="l" defTabSz="914400" rtl="0" eaLnBrk="1" latinLnBrk="0" hangingPunct="1">
              <a:lnSpc>
                <a:spcPct val="90000"/>
              </a:lnSpc>
              <a:spcBef>
                <a:spcPts val="1000"/>
              </a:spcBef>
              <a:buFontTx/>
              <a:buNone/>
              <a:defRPr sz="1400" b="0" i="0" kern="1200">
                <a:solidFill>
                  <a:schemeClr val="bg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00"/>
              </a:lnSpc>
            </a:pPr>
            <a:r>
              <a:rPr lang="de" sz="1800" b="0" i="0" strike="noStrike" cap="none" spc="0" baseline="0">
                <a:solidFill>
                  <a:srgbClr val="000000"/>
                </a:solidFill>
                <a:effectLst/>
                <a:latin typeface="Helvetica"/>
                <a:ea typeface="Helvetica"/>
                <a:cs typeface="Helvetica"/>
              </a:rPr>
              <a:t>Die Informationen in dieser PowerPoint-Schulung sind lediglich von beratendem und informativem Charakter. Es handelt sich nicht um eine Norm oder Vorschrift und die Schulung schafft weder neue rechtliche Pflichten noch ändert sie bestehenden Pflichten, die durch die Gesetzgebung und Politik vorliegen.</a:t>
            </a:r>
          </a:p>
        </p:txBody>
      </p:sp>
    </p:spTree>
    <p:extLst>
      <p:ext uri="{BB962C8B-B14F-4D97-AF65-F5344CB8AC3E}">
        <p14:creationId xmlns:p14="http://schemas.microsoft.com/office/powerpoint/2010/main" val="171442359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393A7-7F64-45CE-B402-5FAFC6475E47}"/>
              </a:ext>
            </a:extLst>
          </p:cNvPr>
          <p:cNvSpPr>
            <a:spLocks noGrp="1"/>
          </p:cNvSpPr>
          <p:nvPr>
            <p:ph type="body" sz="quarter" idx="10"/>
          </p:nvPr>
        </p:nvSpPr>
        <p:spPr/>
        <p:txBody>
          <a:bodyPr/>
          <a:lstStyle/>
          <a:p>
            <a:pPr>
              <a:lnSpc>
                <a:spcPct val="100000"/>
              </a:lnSpc>
            </a:pPr>
            <a:r>
              <a:rPr lang="de" sz="2800" b="1" i="0" strike="noStrike" cap="none" spc="0" baseline="0">
                <a:solidFill>
                  <a:srgbClr val="F6A317"/>
                </a:solidFill>
                <a:effectLst/>
                <a:latin typeface="Helvetica"/>
                <a:ea typeface="Helvetica"/>
                <a:cs typeface="Helvetica"/>
              </a:rPr>
              <a:t>EINLEITUNG</a:t>
            </a:r>
          </a:p>
        </p:txBody>
      </p:sp>
      <p:sp>
        <p:nvSpPr>
          <p:cNvPr id="3" name="Text Placeholder 2">
            <a:extLst>
              <a:ext uri="{FF2B5EF4-FFF2-40B4-BE49-F238E27FC236}">
                <a16:creationId xmlns:a16="http://schemas.microsoft.com/office/drawing/2014/main" id="{2A7895A4-A370-4F49-96A1-B01D9EBAEF69}"/>
              </a:ext>
            </a:extLst>
          </p:cNvPr>
          <p:cNvSpPr>
            <a:spLocks noGrp="1"/>
          </p:cNvSpPr>
          <p:nvPr>
            <p:ph type="body" sz="quarter" idx="11"/>
          </p:nvPr>
        </p:nvSpPr>
        <p:spPr>
          <a:xfrm>
            <a:off x="777242" y="2362676"/>
            <a:ext cx="6196995" cy="4053622"/>
          </a:xfrm>
        </p:spPr>
        <p:txBody>
          <a:bodyPr/>
          <a:lstStyle/>
          <a:p>
            <a:pPr>
              <a:lnSpc>
                <a:spcPts val="2400"/>
              </a:lnSpc>
            </a:pPr>
            <a:r>
              <a:rPr lang="de" sz="1800" b="1" i="0" strike="noStrike" cap="none" spc="0" baseline="0" dirty="0">
                <a:solidFill>
                  <a:srgbClr val="000000"/>
                </a:solidFill>
                <a:effectLst/>
                <a:latin typeface="Helvetica"/>
                <a:ea typeface="Helvetica"/>
                <a:cs typeface="Helvetica"/>
              </a:rPr>
              <a:t>Zu lernen sich vor arbeitsbedingten Gesundheitsgefahren zu schützen, ist Priorität.</a:t>
            </a:r>
          </a:p>
          <a:p>
            <a:pPr>
              <a:lnSpc>
                <a:spcPts val="2400"/>
              </a:lnSpc>
              <a:spcBef>
                <a:spcPts val="600"/>
              </a:spcBef>
            </a:pPr>
            <a:r>
              <a:rPr lang="de" sz="1800" b="0" i="0" strike="noStrike" cap="none" spc="0" baseline="0" dirty="0">
                <a:solidFill>
                  <a:srgbClr val="000000"/>
                </a:solidFill>
                <a:effectLst/>
                <a:latin typeface="Helvetica"/>
                <a:ea typeface="Helvetica"/>
                <a:cs typeface="Helvetica"/>
              </a:rPr>
              <a:t>In dieser PowerPoint-Schulung erfahren Sie mehr über:</a:t>
            </a:r>
          </a:p>
          <a:p>
            <a:pPr marL="285750" indent="-285750">
              <a:lnSpc>
                <a:spcPts val="2200"/>
              </a:lnSpc>
              <a:spcBef>
                <a:spcPts val="600"/>
              </a:spcBef>
              <a:buFont typeface="Arial" panose="020B0604020202020204" pitchFamily="34" charset="0"/>
              <a:buChar char="•"/>
            </a:pPr>
            <a:r>
              <a:rPr lang="de" sz="1800" b="0" i="0" strike="noStrike" cap="none" spc="0" baseline="0" dirty="0">
                <a:solidFill>
                  <a:srgbClr val="000000"/>
                </a:solidFill>
                <a:effectLst/>
                <a:latin typeface="Helvetica"/>
                <a:ea typeface="Helvetica"/>
                <a:cs typeface="Helvetica"/>
              </a:rPr>
              <a:t>Gesundheitsrisiken im Zusammenhang mit hochenergetischen industriellen Prozessen, die zu Belastung durch Staub von alveolengängigem kristallinem Siliziumdioxid (RCS) führen können</a:t>
            </a:r>
          </a:p>
          <a:p>
            <a:pPr marL="285750" indent="-285750">
              <a:lnSpc>
                <a:spcPts val="2200"/>
              </a:lnSpc>
              <a:spcBef>
                <a:spcPts val="600"/>
              </a:spcBef>
              <a:buFont typeface="Arial" panose="020B0604020202020204" pitchFamily="34" charset="0"/>
              <a:buChar char="•"/>
            </a:pPr>
            <a:r>
              <a:rPr lang="de" sz="1800" b="0" i="0" strike="noStrike" cap="none" spc="0" baseline="0" dirty="0">
                <a:solidFill>
                  <a:srgbClr val="000000"/>
                </a:solidFill>
                <a:effectLst/>
                <a:latin typeface="Helvetica"/>
                <a:ea typeface="Helvetica"/>
                <a:cs typeface="Helvetica"/>
              </a:rPr>
              <a:t>Bewährte Praktiken beim Schneiden, Schleifen und Schmirgeln</a:t>
            </a:r>
          </a:p>
          <a:p>
            <a:pPr marL="285750" indent="-285750">
              <a:lnSpc>
                <a:spcPts val="2200"/>
              </a:lnSpc>
              <a:spcBef>
                <a:spcPts val="600"/>
              </a:spcBef>
              <a:buFont typeface="Arial" panose="020B0604020202020204" pitchFamily="34" charset="0"/>
              <a:buChar char="•"/>
            </a:pPr>
            <a:r>
              <a:rPr lang="de" sz="1800" b="0" i="0" strike="noStrike" cap="none" spc="0" baseline="0" dirty="0">
                <a:solidFill>
                  <a:srgbClr val="FF0000"/>
                </a:solidFill>
                <a:effectLst/>
                <a:latin typeface="Helvetica"/>
                <a:ea typeface="Helvetica"/>
                <a:cs typeface="Helvetica"/>
              </a:rPr>
              <a:t>Text für Lehrkraft zum Ausfüllen – wenn Sie eine spezielle Folie hinzugefügt haben, fügen Sie einen kurzen Überblick über das kontextbezogene Material ein</a:t>
            </a:r>
          </a:p>
          <a:p>
            <a:pPr marL="285750" indent="-285750">
              <a:lnSpc>
                <a:spcPts val="2200"/>
              </a:lnSpc>
              <a:spcBef>
                <a:spcPts val="600"/>
              </a:spcBef>
              <a:buFont typeface="Arial" panose="020B0604020202020204" pitchFamily="34" charset="0"/>
              <a:buChar char="•"/>
            </a:pPr>
            <a:endParaRPr lang="en-US" sz="1800" dirty="0"/>
          </a:p>
        </p:txBody>
      </p:sp>
      <p:pic>
        <p:nvPicPr>
          <p:cNvPr id="7" name="Picture Placeholder 6">
            <a:extLst>
              <a:ext uri="{FF2B5EF4-FFF2-40B4-BE49-F238E27FC236}">
                <a16:creationId xmlns:a16="http://schemas.microsoft.com/office/drawing/2014/main" id="{E162198D-79DB-734C-87A2-ABD95B552A4E}"/>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l="7075" r="12153"/>
          <a:stretch/>
        </p:blipFill>
        <p:spPr>
          <a:xfrm>
            <a:off x="7036230" y="1608138"/>
            <a:ext cx="4781119" cy="4437062"/>
          </a:xfrm>
          <a:prstGeom prst="rect">
            <a:avLst/>
          </a:prstGeom>
        </p:spPr>
      </p:pic>
    </p:spTree>
    <p:extLst>
      <p:ext uri="{BB962C8B-B14F-4D97-AF65-F5344CB8AC3E}">
        <p14:creationId xmlns:p14="http://schemas.microsoft.com/office/powerpoint/2010/main" val="389323471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nvPr>
        </p:nvSpPr>
        <p:spPr>
          <a:xfrm>
            <a:off x="777244" y="1640901"/>
            <a:ext cx="4484341" cy="1064204"/>
          </a:xfrm>
        </p:spPr>
        <p:txBody>
          <a:bodyPr/>
          <a:lstStyle/>
          <a:p>
            <a:pPr>
              <a:lnSpc>
                <a:spcPct val="100000"/>
              </a:lnSpc>
            </a:pPr>
            <a:r>
              <a:rPr lang="de" sz="2800" b="1" i="0" strike="noStrike" cap="none" spc="0" baseline="0">
                <a:solidFill>
                  <a:srgbClr val="F6A317"/>
                </a:solidFill>
                <a:effectLst/>
                <a:latin typeface="Helvetica"/>
                <a:ea typeface="Helvetica"/>
                <a:cs typeface="Helvetica"/>
              </a:rPr>
              <a:t>TECHNIKEN ZUR STAUBMINIMIERUNG</a:t>
            </a: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nvPr>
        </p:nvSpPr>
        <p:spPr>
          <a:xfrm>
            <a:off x="777243" y="2719864"/>
            <a:ext cx="4594857" cy="3682369"/>
          </a:xfrm>
        </p:spPr>
        <p:txBody>
          <a:bodyPr/>
          <a:lstStyle/>
          <a:p>
            <a:pPr>
              <a:lnSpc>
                <a:spcPts val="2400"/>
              </a:lnSpc>
            </a:pPr>
            <a:r>
              <a:rPr lang="de" sz="1800" b="0" i="0" strike="noStrike" cap="none" spc="0" baseline="0">
                <a:solidFill>
                  <a:srgbClr val="000000"/>
                </a:solidFill>
                <a:effectLst/>
                <a:latin typeface="Helvetica"/>
                <a:ea typeface="Helvetica"/>
                <a:cs typeface="Helvetica"/>
              </a:rPr>
              <a:t>Schneid-, Schleif- und Schmirgelprozesse können mit den fünf wichtigsten Techniken zu Staubminimierung optimiert werden.</a:t>
            </a:r>
          </a:p>
        </p:txBody>
      </p:sp>
      <p:pic>
        <p:nvPicPr>
          <p:cNvPr id="22" name="Picture 21" descr="A screenshot of a cell phone&#10;&#10;Description automatically generated">
            <a:extLst>
              <a:ext uri="{FF2B5EF4-FFF2-40B4-BE49-F238E27FC236}">
                <a16:creationId xmlns:a16="http://schemas.microsoft.com/office/drawing/2014/main" id="{0C3E95A4-9A8B-C446-91F2-E49E43E8E5E4}"/>
              </a:ext>
            </a:extLst>
          </p:cNvPr>
          <p:cNvPicPr>
            <a:picLocks noChangeAspect="1"/>
          </p:cNvPicPr>
          <p:nvPr/>
        </p:nvPicPr>
        <p:blipFill>
          <a:blip r:embed="rId3"/>
          <a:srcRect l="6858" t="62670" r="77165" b="13177"/>
          <a:stretch>
            <a:fillRect/>
          </a:stretch>
        </p:blipFill>
        <p:spPr>
          <a:xfrm>
            <a:off x="8647437" y="3170865"/>
            <a:ext cx="1073251" cy="1043870"/>
          </a:xfrm>
          <a:prstGeom prst="rect">
            <a:avLst/>
          </a:prstGeom>
        </p:spPr>
      </p:pic>
      <p:pic>
        <p:nvPicPr>
          <p:cNvPr id="23" name="Picture 22" descr="A screenshot of a cell phone&#10;&#10;Description automatically generated">
            <a:extLst>
              <a:ext uri="{FF2B5EF4-FFF2-40B4-BE49-F238E27FC236}">
                <a16:creationId xmlns:a16="http://schemas.microsoft.com/office/drawing/2014/main" id="{9B7D87F1-9332-954A-A5D9-C33622B8DADE}"/>
              </a:ext>
            </a:extLst>
          </p:cNvPr>
          <p:cNvPicPr>
            <a:picLocks noChangeAspect="1"/>
          </p:cNvPicPr>
          <p:nvPr/>
        </p:nvPicPr>
        <p:blipFill>
          <a:blip r:embed="rId3"/>
          <a:srcRect l="32512" t="34616" r="51513" b="40760"/>
          <a:stretch>
            <a:fillRect/>
          </a:stretch>
        </p:blipFill>
        <p:spPr>
          <a:xfrm>
            <a:off x="8647438" y="1640901"/>
            <a:ext cx="1073250" cy="1064204"/>
          </a:xfrm>
          <a:prstGeom prst="rect">
            <a:avLst/>
          </a:prstGeom>
        </p:spPr>
      </p:pic>
      <p:pic>
        <p:nvPicPr>
          <p:cNvPr id="24" name="Picture 23" descr="A screenshot of a cell phone&#10;&#10;Description automatically generated">
            <a:extLst>
              <a:ext uri="{FF2B5EF4-FFF2-40B4-BE49-F238E27FC236}">
                <a16:creationId xmlns:a16="http://schemas.microsoft.com/office/drawing/2014/main" id="{2CA8A33C-FD5E-B444-8C1C-47CBB24481C4}"/>
              </a:ext>
            </a:extLst>
          </p:cNvPr>
          <p:cNvPicPr>
            <a:picLocks noChangeAspect="1"/>
          </p:cNvPicPr>
          <p:nvPr/>
        </p:nvPicPr>
        <p:blipFill>
          <a:blip r:embed="rId3"/>
          <a:srcRect l="7057" t="9146" r="76967" b="66230"/>
          <a:stretch>
            <a:fillRect/>
          </a:stretch>
        </p:blipFill>
        <p:spPr>
          <a:xfrm>
            <a:off x="5365058" y="3636000"/>
            <a:ext cx="1073250" cy="1064204"/>
          </a:xfrm>
          <a:prstGeom prst="rect">
            <a:avLst/>
          </a:prstGeom>
        </p:spPr>
      </p:pic>
      <p:pic>
        <p:nvPicPr>
          <p:cNvPr id="25" name="Picture 24" descr="A screenshot of a cell phone&#10;&#10;Description automatically generated">
            <a:extLst>
              <a:ext uri="{FF2B5EF4-FFF2-40B4-BE49-F238E27FC236}">
                <a16:creationId xmlns:a16="http://schemas.microsoft.com/office/drawing/2014/main" id="{4D3CBCD3-466E-3941-AEC0-CA76380AA81B}"/>
              </a:ext>
            </a:extLst>
          </p:cNvPr>
          <p:cNvPicPr>
            <a:picLocks noChangeAspect="1"/>
          </p:cNvPicPr>
          <p:nvPr/>
        </p:nvPicPr>
        <p:blipFill>
          <a:blip r:embed="rId3">
            <a:alphaModFix/>
          </a:blip>
          <a:srcRect l="57729" t="62602" r="26295" b="13245"/>
          <a:stretch>
            <a:fillRect/>
          </a:stretch>
        </p:blipFill>
        <p:spPr>
          <a:xfrm>
            <a:off x="5383925" y="1679231"/>
            <a:ext cx="1073250" cy="1043870"/>
          </a:xfrm>
          <a:prstGeom prst="rect">
            <a:avLst/>
          </a:prstGeom>
        </p:spPr>
      </p:pic>
      <p:pic>
        <p:nvPicPr>
          <p:cNvPr id="26" name="Picture 25" descr="A screenshot of a cell phone&#10;&#10;Description automatically generated">
            <a:extLst>
              <a:ext uri="{FF2B5EF4-FFF2-40B4-BE49-F238E27FC236}">
                <a16:creationId xmlns:a16="http://schemas.microsoft.com/office/drawing/2014/main" id="{926DD331-3F86-474B-8334-16415F3C1E29}"/>
              </a:ext>
            </a:extLst>
          </p:cNvPr>
          <p:cNvPicPr>
            <a:picLocks noChangeAspect="1"/>
          </p:cNvPicPr>
          <p:nvPr/>
        </p:nvPicPr>
        <p:blipFill>
          <a:blip r:embed="rId3"/>
          <a:srcRect l="58184" t="9878" r="26749" b="66739"/>
          <a:stretch>
            <a:fillRect/>
          </a:stretch>
        </p:blipFill>
        <p:spPr>
          <a:xfrm>
            <a:off x="5395588" y="4896000"/>
            <a:ext cx="1012189" cy="1010607"/>
          </a:xfrm>
          <a:prstGeom prst="rect">
            <a:avLst/>
          </a:prstGeom>
        </p:spPr>
      </p:pic>
      <p:sp>
        <p:nvSpPr>
          <p:cNvPr id="27" name="TextBox 26">
            <a:extLst>
              <a:ext uri="{FF2B5EF4-FFF2-40B4-BE49-F238E27FC236}">
                <a16:creationId xmlns:a16="http://schemas.microsoft.com/office/drawing/2014/main" id="{A69E7720-2E41-7D45-853A-A06F5B694215}"/>
              </a:ext>
            </a:extLst>
          </p:cNvPr>
          <p:cNvSpPr txBox="1"/>
          <p:nvPr/>
        </p:nvSpPr>
        <p:spPr>
          <a:xfrm>
            <a:off x="6579514" y="1702138"/>
            <a:ext cx="2178439" cy="2189128"/>
          </a:xfrm>
          <a:prstGeom prst="rect">
            <a:avLst/>
          </a:prstGeom>
          <a:noFill/>
        </p:spPr>
        <p:txBody>
          <a:bodyPr wrap="square" rtlCol="0">
            <a:spAutoFit/>
          </a:bodyPr>
          <a:lstStyle/>
          <a:p>
            <a:pPr>
              <a:spcAft>
                <a:spcPts val="300"/>
              </a:spcAft>
            </a:pPr>
            <a:r>
              <a:rPr lang="de" sz="1050" b="1" i="0" strike="noStrike" cap="none" spc="50" baseline="0" dirty="0">
                <a:solidFill>
                  <a:srgbClr val="EF9A2E"/>
                </a:solidFill>
                <a:effectLst/>
                <a:latin typeface="Futura Medium"/>
                <a:ea typeface="Futura Medium"/>
                <a:cs typeface="Futura Medium"/>
              </a:rPr>
              <a:t>GUTE HYGIENE / SAUBERKEIT</a:t>
            </a:r>
          </a:p>
          <a:p>
            <a:r>
              <a:rPr lang="de" sz="1200" b="0" i="0" strike="noStrike" cap="none" spc="0" baseline="0" dirty="0">
                <a:solidFill>
                  <a:srgbClr val="000000"/>
                </a:solidFill>
                <a:effectLst/>
                <a:latin typeface="Calibri"/>
                <a:ea typeface="Calibri"/>
                <a:cs typeface="Calibri"/>
              </a:rPr>
              <a:t>Das Waschen der Arbeitskleidung und das Aufsaugen von Staub, der bei der Arbeit entsteht, verhindert, dass sich mit der Zeit Staub ansammelt – ein sauberer Arbeitsplatz ist ein sicherer Arbeitsplatz.</a:t>
            </a:r>
          </a:p>
          <a:p>
            <a:endParaRPr lang="en-US" dirty="0"/>
          </a:p>
        </p:txBody>
      </p:sp>
      <p:sp>
        <p:nvSpPr>
          <p:cNvPr id="28" name="TextBox 27">
            <a:extLst>
              <a:ext uri="{FF2B5EF4-FFF2-40B4-BE49-F238E27FC236}">
                <a16:creationId xmlns:a16="http://schemas.microsoft.com/office/drawing/2014/main" id="{3FE44123-8ABF-2E4F-9FE1-EFCB72E5C393}"/>
              </a:ext>
            </a:extLst>
          </p:cNvPr>
          <p:cNvSpPr txBox="1"/>
          <p:nvPr/>
        </p:nvSpPr>
        <p:spPr>
          <a:xfrm>
            <a:off x="6579514" y="3636000"/>
            <a:ext cx="2264650" cy="1531188"/>
          </a:xfrm>
          <a:prstGeom prst="rect">
            <a:avLst/>
          </a:prstGeom>
          <a:noFill/>
        </p:spPr>
        <p:txBody>
          <a:bodyPr wrap="square" rtlCol="0">
            <a:spAutoFit/>
          </a:bodyPr>
          <a:lstStyle/>
          <a:p>
            <a:pPr>
              <a:spcAft>
                <a:spcPts val="300"/>
              </a:spcAft>
            </a:pPr>
            <a:r>
              <a:rPr lang="de" sz="1050" b="1" i="0" strike="noStrike" cap="none" spc="50" baseline="0" dirty="0">
                <a:solidFill>
                  <a:srgbClr val="EF9A2E"/>
                </a:solidFill>
                <a:effectLst/>
                <a:latin typeface="Futura Medium"/>
                <a:ea typeface="Futura Medium"/>
                <a:cs typeface="Futura Medium"/>
              </a:rPr>
              <a:t>EINHAUSUNG</a:t>
            </a:r>
          </a:p>
          <a:p>
            <a:pPr>
              <a:spcAft>
                <a:spcPts val="300"/>
              </a:spcAft>
            </a:pPr>
            <a:r>
              <a:rPr lang="de" sz="1200" b="0" i="0" strike="noStrike" cap="none" spc="0" baseline="0" dirty="0">
                <a:solidFill>
                  <a:srgbClr val="000000"/>
                </a:solidFill>
                <a:effectLst/>
                <a:latin typeface="Calibri"/>
                <a:ea typeface="Calibri"/>
                <a:cs typeface="Calibri"/>
              </a:rPr>
              <a:t>Die Durchführung von RCS-produzierenden Prozessen in einer geschlossenen Umgebung verhindert die Staubbelastung direkt an der Quelle.</a:t>
            </a:r>
          </a:p>
          <a:p>
            <a:pPr>
              <a:spcAft>
                <a:spcPts val="300"/>
              </a:spcAft>
            </a:pPr>
            <a:endParaRPr lang="en-US" dirty="0"/>
          </a:p>
        </p:txBody>
      </p:sp>
      <p:sp>
        <p:nvSpPr>
          <p:cNvPr id="29" name="TextBox 28">
            <a:extLst>
              <a:ext uri="{FF2B5EF4-FFF2-40B4-BE49-F238E27FC236}">
                <a16:creationId xmlns:a16="http://schemas.microsoft.com/office/drawing/2014/main" id="{4CE28E2B-582D-844D-B4B1-C0DEBFF6DE89}"/>
              </a:ext>
            </a:extLst>
          </p:cNvPr>
          <p:cNvSpPr txBox="1"/>
          <p:nvPr/>
        </p:nvSpPr>
        <p:spPr>
          <a:xfrm>
            <a:off x="6579515" y="4896000"/>
            <a:ext cx="2134063" cy="1517897"/>
          </a:xfrm>
          <a:prstGeom prst="rect">
            <a:avLst/>
          </a:prstGeom>
          <a:noFill/>
        </p:spPr>
        <p:txBody>
          <a:bodyPr wrap="square" rtlCol="0">
            <a:spAutoFit/>
          </a:bodyPr>
          <a:lstStyle/>
          <a:p>
            <a:pPr>
              <a:spcAft>
                <a:spcPts val="300"/>
              </a:spcAft>
            </a:pPr>
            <a:r>
              <a:rPr lang="de" sz="1050" b="1" i="0" strike="noStrike" cap="none" spc="50" baseline="0" dirty="0">
                <a:solidFill>
                  <a:srgbClr val="EF9A2E"/>
                </a:solidFill>
                <a:effectLst/>
                <a:latin typeface="Futura Medium"/>
                <a:ea typeface="Futura Medium"/>
                <a:cs typeface="Futura Medium"/>
              </a:rPr>
              <a:t>ABSAUGUNG / BELÜFTUNG</a:t>
            </a:r>
          </a:p>
          <a:p>
            <a:pPr>
              <a:spcAft>
                <a:spcPts val="300"/>
              </a:spcAft>
            </a:pPr>
            <a:r>
              <a:rPr lang="de" sz="1200" b="0" i="0" strike="noStrike" cap="none" spc="0" baseline="0" dirty="0">
                <a:solidFill>
                  <a:srgbClr val="000000"/>
                </a:solidFill>
                <a:effectLst/>
                <a:latin typeface="Calibri"/>
                <a:ea typeface="Calibri"/>
                <a:cs typeface="Calibri"/>
              </a:rPr>
              <a:t>Fangen Sie RCS direkt an der Quelle ein, bevor wir ihm ausgesetzt sind und tauschen Sie kontaminierte Luft mit sauberer Luft aus.</a:t>
            </a:r>
          </a:p>
          <a:p>
            <a:endParaRPr lang="en-US" dirty="0"/>
          </a:p>
        </p:txBody>
      </p:sp>
      <p:sp>
        <p:nvSpPr>
          <p:cNvPr id="30" name="TextBox 29">
            <a:extLst>
              <a:ext uri="{FF2B5EF4-FFF2-40B4-BE49-F238E27FC236}">
                <a16:creationId xmlns:a16="http://schemas.microsoft.com/office/drawing/2014/main" id="{D52B33F1-1E77-A14B-80D0-0990CE15EC23}"/>
              </a:ext>
            </a:extLst>
          </p:cNvPr>
          <p:cNvSpPr txBox="1"/>
          <p:nvPr/>
        </p:nvSpPr>
        <p:spPr>
          <a:xfrm>
            <a:off x="9787266" y="3131929"/>
            <a:ext cx="2134062" cy="1479758"/>
          </a:xfrm>
          <a:prstGeom prst="rect">
            <a:avLst/>
          </a:prstGeom>
          <a:noFill/>
        </p:spPr>
        <p:txBody>
          <a:bodyPr wrap="square" rtlCol="0">
            <a:spAutoFit/>
          </a:bodyPr>
          <a:lstStyle/>
          <a:p>
            <a:pPr>
              <a:spcAft>
                <a:spcPts val="300"/>
              </a:spcAft>
            </a:pPr>
            <a:r>
              <a:rPr lang="de" sz="1050" b="1" i="0" strike="noStrike" cap="none" spc="50" baseline="0">
                <a:solidFill>
                  <a:srgbClr val="EF9A2E"/>
                </a:solidFill>
                <a:effectLst/>
                <a:latin typeface="Futura Medium"/>
                <a:ea typeface="Futura Medium"/>
                <a:cs typeface="Futura Medium"/>
              </a:rPr>
              <a:t>SCHUTZAUSRÜSTUNG</a:t>
            </a:r>
          </a:p>
          <a:p>
            <a:r>
              <a:rPr lang="de" sz="1200" b="0" i="0" strike="noStrike" cap="none" spc="0" baseline="0">
                <a:solidFill>
                  <a:srgbClr val="000000"/>
                </a:solidFill>
                <a:effectLst/>
                <a:latin typeface="Calibri"/>
                <a:ea typeface="Calibri"/>
                <a:cs typeface="Calibri"/>
              </a:rPr>
              <a:t>PSA (z.B. Gesichtsmasken) schützt vor Staub, wenn alle anderen Kontrollmaßnahmen nicht ausreichen, um das Risiko zu minimieren.</a:t>
            </a:r>
          </a:p>
          <a:p>
            <a:endParaRPr lang="en-US"/>
          </a:p>
        </p:txBody>
      </p:sp>
      <p:sp>
        <p:nvSpPr>
          <p:cNvPr id="31" name="TextBox 30">
            <a:extLst>
              <a:ext uri="{FF2B5EF4-FFF2-40B4-BE49-F238E27FC236}">
                <a16:creationId xmlns:a16="http://schemas.microsoft.com/office/drawing/2014/main" id="{C01142F5-C396-4C4A-89C4-3CDB4B95FD27}"/>
              </a:ext>
            </a:extLst>
          </p:cNvPr>
          <p:cNvSpPr txBox="1"/>
          <p:nvPr/>
        </p:nvSpPr>
        <p:spPr>
          <a:xfrm>
            <a:off x="9787266" y="1679231"/>
            <a:ext cx="2134062" cy="1517896"/>
          </a:xfrm>
          <a:prstGeom prst="rect">
            <a:avLst/>
          </a:prstGeom>
          <a:noFill/>
        </p:spPr>
        <p:txBody>
          <a:bodyPr wrap="square" rtlCol="0">
            <a:spAutoFit/>
          </a:bodyPr>
          <a:lstStyle/>
          <a:p>
            <a:pPr>
              <a:spcAft>
                <a:spcPts val="300"/>
              </a:spcAft>
            </a:pPr>
            <a:r>
              <a:rPr lang="de" sz="1050" b="1" i="0" strike="noStrike" cap="none" spc="50" baseline="0">
                <a:solidFill>
                  <a:srgbClr val="EF9A2E"/>
                </a:solidFill>
                <a:effectLst/>
                <a:latin typeface="Futura Medium"/>
                <a:ea typeface="Futura Medium"/>
                <a:cs typeface="Futura Medium"/>
              </a:rPr>
              <a:t>WASSER</a:t>
            </a:r>
          </a:p>
          <a:p>
            <a:pPr>
              <a:spcAft>
                <a:spcPts val="300"/>
              </a:spcAft>
            </a:pPr>
            <a:r>
              <a:rPr lang="de" sz="1200" b="0" i="0" strike="noStrike" cap="none" spc="0" baseline="0">
                <a:solidFill>
                  <a:srgbClr val="000000"/>
                </a:solidFill>
                <a:effectLst/>
                <a:latin typeface="Calibri"/>
                <a:ea typeface="Calibri"/>
                <a:cs typeface="Calibri"/>
              </a:rPr>
              <a:t>Wenn Sie Wasser in Ihre Prozesse integrieren, verhindern Sie, dass Staub in die Luft gelangt, indem Sie die Partikel mit Wasser auffangen.</a:t>
            </a:r>
          </a:p>
          <a:p>
            <a:pPr>
              <a:spcAft>
                <a:spcPts val="300"/>
              </a:spcAft>
            </a:pPr>
            <a:endParaRPr lang="en-US"/>
          </a:p>
        </p:txBody>
      </p:sp>
    </p:spTree>
    <p:extLst>
      <p:ext uri="{BB962C8B-B14F-4D97-AF65-F5344CB8AC3E}">
        <p14:creationId xmlns:p14="http://schemas.microsoft.com/office/powerpoint/2010/main" val="85249628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393A7-7F64-45CE-B402-5FAFC6475E47}"/>
              </a:ext>
            </a:extLst>
          </p:cNvPr>
          <p:cNvSpPr>
            <a:spLocks noGrp="1"/>
          </p:cNvSpPr>
          <p:nvPr>
            <p:ph type="body" sz="quarter" idx="10"/>
          </p:nvPr>
        </p:nvSpPr>
        <p:spPr>
          <a:xfrm>
            <a:off x="777245" y="1616076"/>
            <a:ext cx="5453623" cy="850900"/>
          </a:xfrm>
        </p:spPr>
        <p:txBody>
          <a:bodyPr/>
          <a:lstStyle/>
          <a:p>
            <a:pPr>
              <a:lnSpc>
                <a:spcPct val="100000"/>
              </a:lnSpc>
            </a:pPr>
            <a:r>
              <a:rPr lang="de" sz="2800" b="1" i="0" strike="noStrike" cap="none" spc="0" baseline="0">
                <a:solidFill>
                  <a:srgbClr val="F6A317"/>
                </a:solidFill>
                <a:effectLst/>
                <a:latin typeface="Helvetica"/>
                <a:ea typeface="Helvetica"/>
                <a:cs typeface="Helvetica"/>
              </a:rPr>
              <a:t>DIE RISIKEN BEI DIESER TÄTIGKEIT</a:t>
            </a:r>
          </a:p>
        </p:txBody>
      </p:sp>
      <p:sp>
        <p:nvSpPr>
          <p:cNvPr id="3" name="Text Placeholder 2">
            <a:extLst>
              <a:ext uri="{FF2B5EF4-FFF2-40B4-BE49-F238E27FC236}">
                <a16:creationId xmlns:a16="http://schemas.microsoft.com/office/drawing/2014/main" id="{2A7895A4-A370-4F49-96A1-B01D9EBAEF69}"/>
              </a:ext>
            </a:extLst>
          </p:cNvPr>
          <p:cNvSpPr>
            <a:spLocks noGrp="1"/>
          </p:cNvSpPr>
          <p:nvPr>
            <p:ph type="body" sz="quarter" idx="11"/>
          </p:nvPr>
        </p:nvSpPr>
        <p:spPr>
          <a:xfrm>
            <a:off x="777244" y="2677432"/>
            <a:ext cx="5453624" cy="2938988"/>
          </a:xfrm>
        </p:spPr>
        <p:txBody>
          <a:bodyPr anchor="t"/>
          <a:lstStyle/>
          <a:p>
            <a:pPr marL="342900" indent="-342900">
              <a:lnSpc>
                <a:spcPts val="2400"/>
              </a:lnSpc>
              <a:buFont typeface="Arial" panose="020B0604020202020204" pitchFamily="34" charset="0"/>
              <a:buChar char="•"/>
            </a:pPr>
            <a:r>
              <a:rPr lang="de" sz="1800" b="0" i="0" strike="noStrike" cap="none" spc="0" baseline="0">
                <a:solidFill>
                  <a:srgbClr val="000000"/>
                </a:solidFill>
                <a:effectLst/>
                <a:latin typeface="Helvetica"/>
                <a:ea typeface="Helvetica"/>
                <a:cs typeface="Helvetica"/>
              </a:rPr>
              <a:t>Diese Tätigkeit kann sehr staubig sein.</a:t>
            </a:r>
          </a:p>
          <a:p>
            <a:pPr marL="342900" indent="-342900">
              <a:lnSpc>
                <a:spcPts val="2400"/>
              </a:lnSpc>
              <a:buFont typeface="Arial" panose="020B0604020202020204" pitchFamily="34" charset="0"/>
              <a:buChar char="•"/>
            </a:pPr>
            <a:r>
              <a:rPr lang="de" sz="1800" b="0" i="0" strike="noStrike" cap="none" spc="0" baseline="0">
                <a:solidFill>
                  <a:srgbClr val="000000"/>
                </a:solidFill>
                <a:effectLst/>
                <a:latin typeface="Helvetica"/>
                <a:ea typeface="Helvetica"/>
                <a:cs typeface="Helvetica"/>
              </a:rPr>
              <a:t>Langfristige Belastung durch hohe RCS-Werte kann zu schweren Lungenerkrankungen führen.</a:t>
            </a:r>
          </a:p>
          <a:p>
            <a:pPr>
              <a:lnSpc>
                <a:spcPts val="2400"/>
              </a:lnSpc>
            </a:pPr>
            <a:r>
              <a:rPr lang="de" sz="1800" b="0" i="0" strike="noStrike" cap="none" spc="0" baseline="0">
                <a:solidFill>
                  <a:srgbClr val="000000"/>
                </a:solidFill>
                <a:effectLst/>
                <a:latin typeface="Helvetica"/>
                <a:ea typeface="Helvetica"/>
                <a:cs typeface="Helvetica"/>
              </a:rPr>
              <a:t>Es ist wichtig, dass wir uns jeden Tag vor der Belastung durch diesen Staub schützen. </a:t>
            </a:r>
          </a:p>
          <a:p>
            <a:pPr>
              <a:lnSpc>
                <a:spcPts val="2400"/>
              </a:lnSpc>
            </a:pPr>
            <a:r>
              <a:rPr lang="de" sz="1800" b="0" i="0" strike="noStrike" cap="none" spc="0" baseline="0">
                <a:solidFill>
                  <a:srgbClr val="000000"/>
                </a:solidFill>
                <a:effectLst/>
                <a:latin typeface="Helvetica"/>
                <a:ea typeface="Helvetica"/>
                <a:cs typeface="Helvetica"/>
              </a:rPr>
              <a:t>Wenn wir bewährte Praktiken anwenden, schützen wir unsere Gesundheit.</a:t>
            </a:r>
          </a:p>
          <a:p>
            <a:pPr>
              <a:lnSpc>
                <a:spcPts val="2400"/>
              </a:lnSpc>
            </a:pPr>
            <a:r>
              <a:rPr lang="de" sz="1800" b="0" i="0" strike="noStrike" cap="none" spc="0" baseline="0">
                <a:solidFill>
                  <a:srgbClr val="000000"/>
                </a:solidFill>
                <a:effectLst/>
                <a:latin typeface="Helvetica"/>
                <a:ea typeface="Helvetica"/>
                <a:cs typeface="Helvetica"/>
              </a:rPr>
              <a:t>Wie werden Sie Ihren Ruhestand verbringen?</a:t>
            </a:r>
          </a:p>
        </p:txBody>
      </p:sp>
      <p:pic>
        <p:nvPicPr>
          <p:cNvPr id="7" name="Picture Placeholder 6" descr="A picture containing person, indoor, bed, room&#10;&#10;Description automatically generated">
            <a:extLst>
              <a:ext uri="{FF2B5EF4-FFF2-40B4-BE49-F238E27FC236}">
                <a16:creationId xmlns:a16="http://schemas.microsoft.com/office/drawing/2014/main" id="{DF3F899B-D30C-E144-8421-4C4567D76F4E}"/>
              </a:ext>
            </a:extLst>
          </p:cNvPr>
          <p:cNvPicPr>
            <a:picLocks noChangeAspect="1"/>
          </p:cNvPicPr>
          <p:nvPr/>
        </p:nvPicPr>
        <p:blipFill>
          <a:blip r:embed="rId3" cstate="print">
            <a:extLst>
              <a:ext uri="{28A0092B-C50C-407E-A947-70E740481C1C}">
                <a14:useLocalDpi xmlns:a14="http://schemas.microsoft.com/office/drawing/2010/main"/>
              </a:ext>
            </a:extLst>
          </a:blip>
          <a:srcRect l="8011" t="31627" r="13491" b="1053"/>
          <a:stretch>
            <a:fillRect/>
          </a:stretch>
        </p:blipFill>
        <p:spPr>
          <a:xfrm>
            <a:off x="7252479" y="1742972"/>
            <a:ext cx="3548990" cy="2029091"/>
          </a:xfrm>
          <a:prstGeom prst="rect">
            <a:avLst/>
          </a:prstGeom>
        </p:spPr>
      </p:pic>
      <p:pic>
        <p:nvPicPr>
          <p:cNvPr id="8" name="Picture 7" descr="A young child riding a wave on a surfboard in the ocean&#10;&#10;Description automatically generated">
            <a:extLst>
              <a:ext uri="{FF2B5EF4-FFF2-40B4-BE49-F238E27FC236}">
                <a16:creationId xmlns:a16="http://schemas.microsoft.com/office/drawing/2014/main" id="{E1BCBA96-62D3-A543-BB6F-692BFC03EE21}"/>
              </a:ext>
            </a:extLst>
          </p:cNvPr>
          <p:cNvPicPr>
            <a:picLocks noChangeAspect="1"/>
          </p:cNvPicPr>
          <p:nvPr/>
        </p:nvPicPr>
        <p:blipFill>
          <a:blip r:embed="rId4" cstate="print">
            <a:extLst>
              <a:ext uri="{28A0092B-C50C-407E-A947-70E740481C1C}">
                <a14:useLocalDpi xmlns:a14="http://schemas.microsoft.com/office/drawing/2010/main"/>
              </a:ext>
            </a:extLst>
          </a:blip>
          <a:srcRect l="30771" t="34278" r="13784" b="18172"/>
          <a:stretch>
            <a:fillRect/>
          </a:stretch>
        </p:blipFill>
        <p:spPr>
          <a:xfrm>
            <a:off x="7255341" y="3976608"/>
            <a:ext cx="3606232" cy="2061818"/>
          </a:xfrm>
          <a:prstGeom prst="rect">
            <a:avLst/>
          </a:prstGeom>
        </p:spPr>
      </p:pic>
    </p:spTree>
    <p:extLst>
      <p:ext uri="{BB962C8B-B14F-4D97-AF65-F5344CB8AC3E}">
        <p14:creationId xmlns:p14="http://schemas.microsoft.com/office/powerpoint/2010/main" val="391806134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de" sz="2800" b="1" i="0" strike="noStrike" cap="none" spc="0" baseline="0">
                <a:solidFill>
                  <a:srgbClr val="F6A317"/>
                </a:solidFill>
                <a:effectLst/>
                <a:latin typeface="Helvetica"/>
                <a:ea typeface="Helvetica"/>
                <a:cs typeface="Helvetica"/>
              </a:rPr>
              <a:t>WIE HOCHENERGETISCHE PROZESSE RCS ERZEUGEN</a:t>
            </a:r>
          </a:p>
        </p:txBody>
      </p:sp>
      <p:sp>
        <p:nvSpPr>
          <p:cNvPr id="3" name="Text Placeholder 2">
            <a:extLst>
              <a:ext uri="{FF2B5EF4-FFF2-40B4-BE49-F238E27FC236}">
                <a16:creationId xmlns:a16="http://schemas.microsoft.com/office/drawing/2014/main" id="{778F63C9-1C70-4F4D-9234-7DEE4FC33B21}"/>
              </a:ext>
            </a:extLst>
          </p:cNvPr>
          <p:cNvSpPr>
            <a:spLocks noGrp="1"/>
          </p:cNvSpPr>
          <p:nvPr>
            <p:ph type="body" sz="quarter" idx="11"/>
          </p:nvPr>
        </p:nvSpPr>
        <p:spPr/>
        <p:txBody>
          <a:bodyPr/>
          <a:lstStyle/>
          <a:p>
            <a:pPr>
              <a:lnSpc>
                <a:spcPts val="2400"/>
              </a:lnSpc>
            </a:pPr>
            <a:r>
              <a:rPr lang="de" sz="1800" b="0" i="0" strike="noStrike" cap="none" spc="0" baseline="0">
                <a:solidFill>
                  <a:srgbClr val="000000"/>
                </a:solidFill>
                <a:effectLst/>
                <a:latin typeface="Helvetica"/>
                <a:ea typeface="Helvetica"/>
                <a:cs typeface="Helvetica"/>
              </a:rPr>
              <a:t>Schneiden, Schleifen und Schmirgeln sind hochenergetische Prozesse, die bei der Anwendung auf bestimmten Materialien viel Staub erzeugen können:</a:t>
            </a:r>
          </a:p>
          <a:p>
            <a:pPr marL="342900" indent="-342900">
              <a:lnSpc>
                <a:spcPts val="2400"/>
              </a:lnSpc>
              <a:buFont typeface="Arial" panose="020B0604020202020204" pitchFamily="34" charset="0"/>
              <a:buChar char="•"/>
            </a:pPr>
            <a:r>
              <a:rPr lang="de" sz="1800" b="0" i="0" strike="noStrike" cap="none" spc="0" baseline="0">
                <a:solidFill>
                  <a:srgbClr val="000000"/>
                </a:solidFill>
                <a:effectLst/>
                <a:latin typeface="Helvetica"/>
                <a:ea typeface="Helvetica"/>
                <a:cs typeface="Helvetica"/>
              </a:rPr>
              <a:t>Der von vielen industriellen Materialien (z.B. Sandstein) erzeugte Staub ist gefährlich. Maßnahmen zur Verringerung der Staubbelastung sind erforderlich.</a:t>
            </a:r>
          </a:p>
          <a:p>
            <a:pPr marL="342900" indent="-342900">
              <a:lnSpc>
                <a:spcPts val="2400"/>
              </a:lnSpc>
              <a:buFont typeface="Arial" panose="020B0604020202020204" pitchFamily="34" charset="0"/>
              <a:buChar char="•"/>
            </a:pPr>
            <a:r>
              <a:rPr lang="de" sz="1800" b="0" i="0" strike="noStrike" cap="none" spc="0" baseline="0">
                <a:solidFill>
                  <a:srgbClr val="000000"/>
                </a:solidFill>
                <a:effectLst/>
                <a:latin typeface="Helvetica"/>
                <a:ea typeface="Helvetica"/>
                <a:cs typeface="Helvetica"/>
              </a:rPr>
              <a:t>Der erzeugte Staub kann alveolengängiges kristallines Siliziumdioxid (RCS) enthalten, das beim Einatmen über einen längeren Zeitraum zu einer Quarzstaublunge führen kann.</a:t>
            </a:r>
          </a:p>
        </p:txBody>
      </p:sp>
    </p:spTree>
    <p:extLst>
      <p:ext uri="{BB962C8B-B14F-4D97-AF65-F5344CB8AC3E}">
        <p14:creationId xmlns:p14="http://schemas.microsoft.com/office/powerpoint/2010/main" val="421003872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09A6D7-9166-C74F-8575-C3269F002E98}"/>
              </a:ext>
            </a:extLst>
          </p:cNvPr>
          <p:cNvSpPr>
            <a:spLocks noGrp="1"/>
          </p:cNvSpPr>
          <p:nvPr>
            <p:ph type="body" sz="quarter" idx="10"/>
          </p:nvPr>
        </p:nvSpPr>
        <p:spPr/>
        <p:txBody>
          <a:bodyPr/>
          <a:lstStyle/>
          <a:p>
            <a:pPr>
              <a:lnSpc>
                <a:spcPct val="100000"/>
              </a:lnSpc>
            </a:pPr>
            <a:r>
              <a:rPr lang="de" sz="2800" b="1" i="0" strike="noStrike" cap="none" spc="0" baseline="0">
                <a:solidFill>
                  <a:srgbClr val="F6A317"/>
                </a:solidFill>
                <a:effectLst/>
                <a:latin typeface="Helvetica"/>
                <a:ea typeface="Helvetica"/>
                <a:cs typeface="Helvetica"/>
              </a:rPr>
              <a:t>WERKZEUG, DAS STAUB ERZEUGT</a:t>
            </a:r>
          </a:p>
        </p:txBody>
      </p:sp>
      <p:sp>
        <p:nvSpPr>
          <p:cNvPr id="3" name="Text Placeholder 2">
            <a:extLst>
              <a:ext uri="{FF2B5EF4-FFF2-40B4-BE49-F238E27FC236}">
                <a16:creationId xmlns:a16="http://schemas.microsoft.com/office/drawing/2014/main" id="{1BAA6057-26D4-A941-8EF3-2814DBBD1900}"/>
              </a:ext>
            </a:extLst>
          </p:cNvPr>
          <p:cNvSpPr>
            <a:spLocks noGrp="1"/>
          </p:cNvSpPr>
          <p:nvPr>
            <p:ph type="body" sz="quarter" idx="11"/>
          </p:nvPr>
        </p:nvSpPr>
        <p:spPr>
          <a:xfrm>
            <a:off x="777243" y="2781300"/>
            <a:ext cx="5453624" cy="3263745"/>
          </a:xfrm>
        </p:spPr>
        <p:txBody>
          <a:bodyPr anchor="t"/>
          <a:lstStyle/>
          <a:p>
            <a:pPr marL="285750" indent="-285750">
              <a:lnSpc>
                <a:spcPts val="2400"/>
              </a:lnSpc>
              <a:buFont typeface="Arial" panose="020B0604020202020204" pitchFamily="34" charset="0"/>
              <a:buChar char="•"/>
            </a:pPr>
            <a:r>
              <a:rPr lang="de" sz="1800" b="0" i="0" strike="noStrike" cap="none" spc="0" baseline="0">
                <a:solidFill>
                  <a:srgbClr val="000000"/>
                </a:solidFill>
                <a:effectLst/>
                <a:latin typeface="Helvetica"/>
                <a:ea typeface="Helvetica"/>
                <a:cs typeface="Helvetica"/>
              </a:rPr>
              <a:t>Winkelschleifer</a:t>
            </a:r>
          </a:p>
          <a:p>
            <a:pPr marL="285750" indent="-285750">
              <a:lnSpc>
                <a:spcPts val="2400"/>
              </a:lnSpc>
              <a:buFont typeface="Arial" panose="020B0604020202020204" pitchFamily="34" charset="0"/>
              <a:buChar char="•"/>
            </a:pPr>
            <a:r>
              <a:rPr lang="de" sz="1800" b="0" i="0" strike="noStrike" cap="none" spc="0" baseline="0">
                <a:solidFill>
                  <a:srgbClr val="000000"/>
                </a:solidFill>
                <a:effectLst/>
                <a:latin typeface="Helvetica"/>
                <a:ea typeface="Helvetica"/>
                <a:cs typeface="Helvetica"/>
              </a:rPr>
              <a:t>Winkelfräser</a:t>
            </a:r>
          </a:p>
          <a:p>
            <a:pPr marL="285750" indent="-285750">
              <a:lnSpc>
                <a:spcPts val="2400"/>
              </a:lnSpc>
              <a:buFont typeface="Arial" panose="020B0604020202020204" pitchFamily="34" charset="0"/>
              <a:buChar char="•"/>
            </a:pPr>
            <a:r>
              <a:rPr lang="de" sz="1800" b="0" i="0" strike="noStrike" cap="none" spc="0" baseline="0">
                <a:solidFill>
                  <a:srgbClr val="000000"/>
                </a:solidFill>
                <a:effectLst/>
                <a:latin typeface="Helvetica"/>
                <a:ea typeface="Helvetica"/>
                <a:cs typeface="Helvetica"/>
              </a:rPr>
              <a:t>Trennschleifer</a:t>
            </a:r>
          </a:p>
          <a:p>
            <a:pPr marL="285750" indent="-285750">
              <a:lnSpc>
                <a:spcPts val="2400"/>
              </a:lnSpc>
              <a:buFont typeface="Arial" panose="020B0604020202020204" pitchFamily="34" charset="0"/>
              <a:buChar char="•"/>
            </a:pPr>
            <a:r>
              <a:rPr lang="de" sz="1800" b="0" i="0" strike="noStrike" cap="none" spc="0" baseline="0">
                <a:solidFill>
                  <a:srgbClr val="000000"/>
                </a:solidFill>
                <a:effectLst/>
                <a:latin typeface="Helvetica"/>
                <a:ea typeface="Helvetica"/>
                <a:cs typeface="Helvetica"/>
              </a:rPr>
              <a:t>Elektrische Wandschlitzfräse</a:t>
            </a:r>
          </a:p>
          <a:p>
            <a:pPr marL="285750" indent="-285750">
              <a:lnSpc>
                <a:spcPts val="2400"/>
              </a:lnSpc>
              <a:buFont typeface="Arial" panose="020B0604020202020204" pitchFamily="34" charset="0"/>
              <a:buChar char="•"/>
            </a:pPr>
            <a:r>
              <a:rPr lang="de" sz="1800" b="0" i="0" strike="noStrike" cap="none" spc="0" baseline="0">
                <a:solidFill>
                  <a:srgbClr val="000000"/>
                </a:solidFill>
                <a:effectLst/>
                <a:latin typeface="Helvetica"/>
                <a:ea typeface="Helvetica"/>
                <a:cs typeface="Helvetica"/>
              </a:rPr>
              <a:t>Bohrmaschinen</a:t>
            </a:r>
          </a:p>
          <a:p>
            <a:pPr>
              <a:lnSpc>
                <a:spcPts val="2400"/>
              </a:lnSpc>
            </a:pPr>
            <a:endParaRPr lang="en-US" sz="1800">
              <a:latin typeface="Helvetica"/>
              <a:cs typeface="Helvetica"/>
            </a:endParaRPr>
          </a:p>
        </p:txBody>
      </p:sp>
      <p:pic>
        <p:nvPicPr>
          <p:cNvPr id="7" name="Picture Placeholder 6">
            <a:extLst>
              <a:ext uri="{FF2B5EF4-FFF2-40B4-BE49-F238E27FC236}">
                <a16:creationId xmlns:a16="http://schemas.microsoft.com/office/drawing/2014/main" id="{CB735493-A51E-DF43-87EC-B5F05AD312B9}"/>
              </a:ext>
            </a:extLst>
          </p:cNvPr>
          <p:cNvPicPr>
            <a:picLocks noGrp="1" noChangeAspect="1"/>
          </p:cNvPicPr>
          <p:nvPr>
            <p:ph type="pic" sz="quarter" idx="12"/>
          </p:nvPr>
        </p:nvPicPr>
        <p:blipFill>
          <a:blip r:embed="rId3"/>
          <a:srcRect l="10751" r="10751"/>
          <a:stretch>
            <a:fillRect/>
          </a:stretch>
        </p:blipFill>
        <p:spPr>
          <a:prstGeom prst="rect">
            <a:avLst/>
          </a:prstGeom>
        </p:spPr>
      </p:pic>
    </p:spTree>
    <p:extLst>
      <p:ext uri="{BB962C8B-B14F-4D97-AF65-F5344CB8AC3E}">
        <p14:creationId xmlns:p14="http://schemas.microsoft.com/office/powerpoint/2010/main" val="84476259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09A6D7-9166-C74F-8575-C3269F002E98}"/>
              </a:ext>
            </a:extLst>
          </p:cNvPr>
          <p:cNvSpPr>
            <a:spLocks noGrp="1"/>
          </p:cNvSpPr>
          <p:nvPr>
            <p:ph type="body" sz="quarter" idx="10"/>
          </p:nvPr>
        </p:nvSpPr>
        <p:spPr>
          <a:xfrm>
            <a:off x="777244" y="1640901"/>
            <a:ext cx="5654553" cy="850900"/>
          </a:xfrm>
        </p:spPr>
        <p:txBody>
          <a:bodyPr/>
          <a:lstStyle/>
          <a:p>
            <a:pPr>
              <a:lnSpc>
                <a:spcPct val="100000"/>
              </a:lnSpc>
            </a:pPr>
            <a:r>
              <a:rPr lang="de" sz="2800" b="1" i="0" strike="noStrike" cap="none" spc="0" baseline="0" dirty="0">
                <a:solidFill>
                  <a:srgbClr val="F6A317"/>
                </a:solidFill>
                <a:effectLst/>
                <a:latin typeface="Helvetica"/>
                <a:ea typeface="Helvetica"/>
                <a:cs typeface="Helvetica"/>
              </a:rPr>
              <a:t>VOR DEM SCHNEIDEN, SCHLEIFEN UND SCHMIRGELN</a:t>
            </a:r>
          </a:p>
        </p:txBody>
      </p:sp>
      <p:sp>
        <p:nvSpPr>
          <p:cNvPr id="3" name="Text Placeholder 2">
            <a:extLst>
              <a:ext uri="{FF2B5EF4-FFF2-40B4-BE49-F238E27FC236}">
                <a16:creationId xmlns:a16="http://schemas.microsoft.com/office/drawing/2014/main" id="{1BAA6057-26D4-A941-8EF3-2814DBBD1900}"/>
              </a:ext>
            </a:extLst>
          </p:cNvPr>
          <p:cNvSpPr>
            <a:spLocks noGrp="1"/>
          </p:cNvSpPr>
          <p:nvPr>
            <p:ph type="body" sz="quarter" idx="11"/>
          </p:nvPr>
        </p:nvSpPr>
        <p:spPr>
          <a:xfrm>
            <a:off x="777243" y="2781300"/>
            <a:ext cx="5654554" cy="3263745"/>
          </a:xfrm>
        </p:spPr>
        <p:txBody>
          <a:bodyPr/>
          <a:lstStyle/>
          <a:p>
            <a:pPr marL="285750" indent="-285750">
              <a:lnSpc>
                <a:spcPct val="100000"/>
              </a:lnSpc>
              <a:buFont typeface="Arial" panose="020B0604020202020204" pitchFamily="34" charset="0"/>
              <a:buChar char="•"/>
            </a:pPr>
            <a:r>
              <a:rPr lang="de" sz="1800" b="0" i="0" strike="noStrike" cap="none" spc="0" baseline="0" dirty="0">
                <a:solidFill>
                  <a:srgbClr val="000000"/>
                </a:solidFill>
                <a:effectLst/>
                <a:latin typeface="Helvetica"/>
                <a:ea typeface="Helvetica"/>
                <a:cs typeface="Helvetica"/>
              </a:rPr>
              <a:t>Stellen Sie sicher, dass der Bereich gut belüftet ist.</a:t>
            </a:r>
          </a:p>
          <a:p>
            <a:pPr marL="285750" indent="-285750">
              <a:lnSpc>
                <a:spcPct val="100000"/>
              </a:lnSpc>
              <a:buFont typeface="Arial" panose="020B0604020202020204" pitchFamily="34" charset="0"/>
              <a:buChar char="•"/>
            </a:pPr>
            <a:r>
              <a:rPr lang="de" sz="1800" b="0" i="0" strike="noStrike" cap="none" spc="0" baseline="0" dirty="0">
                <a:solidFill>
                  <a:srgbClr val="000000"/>
                </a:solidFill>
                <a:effectLst/>
                <a:latin typeface="Helvetica"/>
                <a:ea typeface="Helvetica"/>
                <a:cs typeface="Helvetica"/>
              </a:rPr>
              <a:t>Überprüfen Sie die Ausrüstung auf Anzeichen von Schäden.</a:t>
            </a:r>
          </a:p>
          <a:p>
            <a:pPr marL="285750" indent="-285750">
              <a:lnSpc>
                <a:spcPct val="100000"/>
              </a:lnSpc>
              <a:buFont typeface="Arial" panose="020B0604020202020204" pitchFamily="34" charset="0"/>
              <a:buChar char="•"/>
            </a:pPr>
            <a:r>
              <a:rPr lang="de" sz="1800" b="0" i="0" strike="noStrike" cap="none" spc="0" baseline="0" dirty="0">
                <a:solidFill>
                  <a:srgbClr val="000000"/>
                </a:solidFill>
                <a:effectLst/>
                <a:latin typeface="Helvetica"/>
                <a:ea typeface="Helvetica"/>
                <a:cs typeface="Helvetica"/>
              </a:rPr>
              <a:t>Wenn Sie eine Absauganlage verwenden, stellen Sie sicher, dass sie ordnungsgemäß funktioniert.</a:t>
            </a:r>
          </a:p>
          <a:p>
            <a:pPr marL="285750" indent="-285750">
              <a:lnSpc>
                <a:spcPct val="100000"/>
              </a:lnSpc>
              <a:buFont typeface="Arial" panose="020B0604020202020204" pitchFamily="34" charset="0"/>
              <a:buChar char="•"/>
            </a:pPr>
            <a:r>
              <a:rPr lang="de" sz="1800" b="0" i="0" strike="noStrike" cap="none" spc="0" baseline="0" dirty="0">
                <a:solidFill>
                  <a:srgbClr val="000000"/>
                </a:solidFill>
                <a:effectLst/>
                <a:latin typeface="Helvetica"/>
                <a:ea typeface="Helvetica"/>
                <a:cs typeface="Helvetica"/>
              </a:rPr>
              <a:t>Reinigen Sie Platten und Maschinen mit fließendem Wasser.</a:t>
            </a:r>
          </a:p>
          <a:p>
            <a:pPr>
              <a:lnSpc>
                <a:spcPct val="100000"/>
              </a:lnSpc>
            </a:pPr>
            <a:endParaRPr lang="en-US" sz="1800" dirty="0"/>
          </a:p>
        </p:txBody>
      </p:sp>
      <p:pic>
        <p:nvPicPr>
          <p:cNvPr id="8" name="Picture Placeholder 7">
            <a:extLst>
              <a:ext uri="{FF2B5EF4-FFF2-40B4-BE49-F238E27FC236}">
                <a16:creationId xmlns:a16="http://schemas.microsoft.com/office/drawing/2014/main" id="{D4945BFB-A30B-6C43-8E3C-484DA302B2DA}"/>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l="5845" r="5845"/>
          <a:stretch>
            <a:fillRect/>
          </a:stretch>
        </p:blipFill>
        <p:spPr>
          <a:prstGeom prst="rect">
            <a:avLst/>
          </a:prstGeom>
        </p:spPr>
      </p:pic>
    </p:spTree>
    <p:extLst>
      <p:ext uri="{BB962C8B-B14F-4D97-AF65-F5344CB8AC3E}">
        <p14:creationId xmlns:p14="http://schemas.microsoft.com/office/powerpoint/2010/main" val="3064900388"/>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OS" val="Microsoft Windows NT 10.0"/>
  <p:tag name="AS_RELEASE_DATE" val="2017.10.31"/>
  <p:tag name="AS_TITLE" val="Aspose.Slides for Java"/>
  <p:tag name="AS_VERSION" val="17.1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PSI Training topic template v1 JF" id="{5EA84160-1248-B945-96E8-C19FFB39C2BD}" vid="{0058E9A8-62BA-8D4E-905C-CEA1055CCE5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d9d7403-2d8c-4818-ae25-2c5629bc7330">
      <Terms xmlns="http://schemas.microsoft.com/office/infopath/2007/PartnerControls"/>
    </lcf76f155ced4ddcb4097134ff3c332f>
    <TaxCatchAll xmlns="d8ecf516-e360-4672-81b9-68723bedb71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E8D432CE7244B409A76C38E51B114B2" ma:contentTypeVersion="22" ma:contentTypeDescription="Create a new document." ma:contentTypeScope="" ma:versionID="3b65d00cb17ade1f87e587b146520326">
  <xsd:schema xmlns:xsd="http://www.w3.org/2001/XMLSchema" xmlns:xs="http://www.w3.org/2001/XMLSchema" xmlns:p="http://schemas.microsoft.com/office/2006/metadata/properties" xmlns:ns2="6d9d7403-2d8c-4818-ae25-2c5629bc7330" xmlns:ns3="d8ecf516-e360-4672-81b9-68723bedb71f" targetNamespace="http://schemas.microsoft.com/office/2006/metadata/properties" ma:root="true" ma:fieldsID="5c659a0f85073eddfcef942c3a4ea0a4" ns2:_="" ns3:_="">
    <xsd:import namespace="6d9d7403-2d8c-4818-ae25-2c5629bc7330"/>
    <xsd:import namespace="d8ecf516-e360-4672-81b9-68723bedb71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9d7403-2d8c-4818-ae25-2c5629bc73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7db71fa-6225-4e5d-8d04-885ce7d9243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8ecf516-e360-4672-81b9-68723bedb71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0f5be016-a4e9-4ae4-99b5-de5d8d170bf1}" ma:internalName="TaxCatchAll" ma:showField="CatchAllData" ma:web="d8ecf516-e360-4672-81b9-68723bedb71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D545FEE-AD81-4023-B6AC-5CAEA335ED97}">
  <ds:schemaRefs>
    <ds:schemaRef ds:uri="http://schemas.microsoft.com/office/infopath/2007/PartnerControls"/>
    <ds:schemaRef ds:uri="http://schemas.microsoft.com/office/2006/documentManagement/types"/>
    <ds:schemaRef ds:uri="http://purl.org/dc/dcmitype/"/>
    <ds:schemaRef ds:uri="http://purl.org/dc/elements/1.1/"/>
    <ds:schemaRef ds:uri="d8ecf516-e360-4672-81b9-68723bedb71f"/>
    <ds:schemaRef ds:uri="http://purl.org/dc/terms/"/>
    <ds:schemaRef ds:uri="http://schemas.microsoft.com/office/2006/metadata/properties"/>
    <ds:schemaRef ds:uri="http://schemas.openxmlformats.org/package/2006/metadata/core-properties"/>
    <ds:schemaRef ds:uri="6d9d7403-2d8c-4818-ae25-2c5629bc7330"/>
    <ds:schemaRef ds:uri="http://www.w3.org/XML/1998/namespace"/>
  </ds:schemaRefs>
</ds:datastoreItem>
</file>

<file path=customXml/itemProps2.xml><?xml version="1.0" encoding="utf-8"?>
<ds:datastoreItem xmlns:ds="http://schemas.openxmlformats.org/officeDocument/2006/customXml" ds:itemID="{3E9D9CC3-1A92-450F-A475-EF23AF4BCF49}">
  <ds:schemaRefs>
    <ds:schemaRef ds:uri="http://schemas.microsoft.com/sharepoint/v3/contenttype/forms"/>
  </ds:schemaRefs>
</ds:datastoreItem>
</file>

<file path=customXml/itemProps3.xml><?xml version="1.0" encoding="utf-8"?>
<ds:datastoreItem xmlns:ds="http://schemas.openxmlformats.org/officeDocument/2006/customXml" ds:itemID="{04102D84-8739-483D-AE86-C31DE23B6F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9d7403-2d8c-4818-ae25-2c5629bc7330"/>
    <ds:schemaRef ds:uri="d8ecf516-e360-4672-81b9-68723bedb7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74</TotalTime>
  <Words>1234</Words>
  <Application>Microsoft Macintosh PowerPoint</Application>
  <PresentationFormat>Widescreen</PresentationFormat>
  <Paragraphs>103</Paragraphs>
  <Slides>14</Slides>
  <Notes>13</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.Apple Color Emoji UI</vt:lpstr>
      <vt:lpstr>Arial</vt:lpstr>
      <vt:lpstr>Calibri</vt:lpstr>
      <vt:lpstr>Futura Medium</vt:lpstr>
      <vt:lpstr>Helvetica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Samuel Davies</dc:creator>
  <cp:lastModifiedBy>Carlo Arboit</cp:lastModifiedBy>
  <cp:revision>38</cp:revision>
  <dcterms:created xsi:type="dcterms:W3CDTF">2020-06-26T09:56:53Z</dcterms:created>
  <dcterms:modified xsi:type="dcterms:W3CDTF">2024-11-13T11:19:38Z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0x010100BE8D432CE7244B409A76C38E51B114B2</vt:lpwstr>
  </property>
</Properties>
</file>