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80" r:id="rId6"/>
    <p:sldId id="278" r:id="rId7"/>
    <p:sldId id="272" r:id="rId8"/>
    <p:sldId id="276" r:id="rId9"/>
    <p:sldId id="279" r:id="rId10"/>
    <p:sldId id="274" r:id="rId11"/>
    <p:sldId id="275" r:id="rId12"/>
    <p:sldId id="268" r:id="rId13"/>
    <p:sldId id="264" r:id="rId14"/>
    <p:sldId id="266" r:id="rId15"/>
    <p:sldId id="267"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aldi Da Costa" initials="BC" lastIdx="0" clrIdx="0">
    <p:extLst>
      <p:ext uri="{19B8F6BF-5375-455C-9EA6-DF929625EA0E}">
        <p15:presenceInfo xmlns:p15="http://schemas.microsoft.com/office/powerpoint/2012/main" userId="S::bonaldi.da.costa@leidar.com::ff0be919-81a7-4c78-87bf-fdc5c4b471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6720B0-BBB8-451A-AC14-F81937490D19}" v="57" dt="2022-10-05T16:41:13.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1" autoAdjust="0"/>
    <p:restoredTop sz="80952"/>
  </p:normalViewPr>
  <p:slideViewPr>
    <p:cSldViewPr snapToGrid="0" snapToObjects="1">
      <p:cViewPr varScale="1">
        <p:scale>
          <a:sx n="98" d="100"/>
          <a:sy n="98" d="100"/>
        </p:scale>
        <p:origin x="1824" y="18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3133256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 sz="1200" b="0" i="0" strike="noStrike" cap="none" spc="0" baseline="0" dirty="0">
                <a:solidFill>
                  <a:srgbClr val="000000"/>
                </a:solidFill>
                <a:effectLst/>
                <a:latin typeface="+mn-lt"/>
                <a:ea typeface="Calibri"/>
                <a:cs typeface="Calibri"/>
              </a:rPr>
              <a:t>Nadmierne narażenie na respirabilną krzemionkę krystaliczną (RKK) może</a:t>
            </a:r>
            <a:r>
              <a:rPr lang="en-IN" sz="1200" b="0" i="0" strike="noStrike" cap="none" spc="0" baseline="0" dirty="0">
                <a:solidFill>
                  <a:srgbClr val="000000"/>
                </a:solidFill>
                <a:effectLst/>
                <a:latin typeface="+mn-lt"/>
                <a:ea typeface="Calibri"/>
                <a:cs typeface="Calibri"/>
              </a:rPr>
              <a:t> w </a:t>
            </a:r>
            <a:r>
              <a:rPr lang="pl" sz="1200" b="0" i="0" strike="noStrike" cap="none" spc="0" baseline="0" dirty="0">
                <a:solidFill>
                  <a:srgbClr val="000000"/>
                </a:solidFill>
                <a:effectLst/>
                <a:latin typeface="+mn-lt"/>
                <a:ea typeface="Calibri"/>
                <a:cs typeface="Calibri"/>
              </a:rPr>
              <a:t>długiej perspektywie mieć poważne konsekwencje. Z tego powodu ważne jest, by wszyscy pracownicy znali dobre praktyki, które ograniczają lub eliminują narażenie na pył krzemionki. </a:t>
            </a:r>
          </a:p>
          <a:p>
            <a:endParaRPr lang="en-US" sz="1200" b="0" i="0" u="none" strike="noStrike" kern="1200" dirty="0">
              <a:solidFill>
                <a:schemeClr val="tx1"/>
              </a:solidFill>
              <a:effectLst/>
              <a:latin typeface="+mn-lt"/>
              <a:ea typeface="+mn-ea"/>
              <a:cs typeface="+mn-cs"/>
            </a:endParaRPr>
          </a:p>
          <a:p>
            <a:r>
              <a:rPr lang="pl" sz="1200" b="0" i="0" strike="noStrike" cap="none" spc="0" baseline="0" dirty="0">
                <a:solidFill>
                  <a:srgbClr val="000000"/>
                </a:solidFill>
                <a:effectLst/>
                <a:latin typeface="+mn-lt"/>
                <a:ea typeface="Calibri"/>
                <a:cs typeface="Calibri"/>
              </a:rPr>
              <a:t>Niniejsze szkolenie zawiera informacje dotyczące procesów</a:t>
            </a:r>
            <a:r>
              <a:rPr lang="en-IN" sz="1200" b="0" i="0" strike="noStrike" cap="none" spc="0" baseline="0" dirty="0">
                <a:solidFill>
                  <a:srgbClr val="000000"/>
                </a:solidFill>
                <a:effectLst/>
                <a:latin typeface="+mn-lt"/>
                <a:ea typeface="Calibri"/>
                <a:cs typeface="Calibri"/>
              </a:rPr>
              <a:t> w </a:t>
            </a:r>
            <a:r>
              <a:rPr lang="pl" sz="1200" b="0" i="0" strike="noStrike" cap="none" spc="0" baseline="0" dirty="0">
                <a:solidFill>
                  <a:srgbClr val="000000"/>
                </a:solidFill>
                <a:effectLst/>
                <a:latin typeface="+mn-lt"/>
                <a:ea typeface="Calibri"/>
                <a:cs typeface="Calibri"/>
              </a:rPr>
              <a:t>przestrzeni zamkniętej. Należy pamiętać, że przed opracowaniem procesu</a:t>
            </a:r>
            <a:r>
              <a:rPr lang="en-IN" sz="1200" b="0" i="0" strike="noStrike" cap="none" spc="0" baseline="0" dirty="0">
                <a:solidFill>
                  <a:srgbClr val="000000"/>
                </a:solidFill>
                <a:effectLst/>
                <a:latin typeface="+mn-lt"/>
                <a:ea typeface="Calibri"/>
                <a:cs typeface="Calibri"/>
              </a:rPr>
              <a:t> w </a:t>
            </a:r>
            <a:r>
              <a:rPr lang="pl" sz="1200" b="0" i="0" strike="noStrike" cap="none" spc="0" baseline="0" dirty="0">
                <a:solidFill>
                  <a:srgbClr val="000000"/>
                </a:solidFill>
                <a:effectLst/>
                <a:latin typeface="+mn-lt"/>
                <a:ea typeface="Calibri"/>
                <a:cs typeface="Calibri"/>
              </a:rPr>
              <a:t>przestrzeni zamkniętej konieczne jest dokonanie oceny ryzyka, choć stanowi to zadanie głównie dla zarządu.</a:t>
            </a: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2692379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1241683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3251603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61195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1149944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3557428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2266733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pl" sz="1000" b="0" i="0" strike="noStrike" cap="none" spc="0" baseline="0">
                <a:solidFill>
                  <a:srgbClr val="000000"/>
                </a:solidFill>
                <a:effectLst/>
                <a:latin typeface="Helvetica"/>
                <a:ea typeface="Helvetica"/>
                <a:cs typeface="Helvetica"/>
              </a:rPr>
              <a:t>Niniejszy pakiet szkoleniowy stanowi część Przewodnika dobrych praktyk NEPSI, który znaleźć można na stronie guide.nepsi.eu</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F849516-AA19-3D46-9A5F-42366BC6957B}"/>
              </a:ext>
            </a:extLst>
          </p:cNvPr>
          <p:cNvPicPr>
            <a:picLocks noChangeAspect="1"/>
          </p:cNvPicPr>
          <p:nvPr userDrawn="1"/>
        </p:nvPicPr>
        <p:blipFill>
          <a:blip r:embed="rId10"/>
          <a:stretch>
            <a:fillRect/>
          </a:stretch>
        </p:blipFill>
        <p:spPr>
          <a:xfrm>
            <a:off x="406346" y="366936"/>
            <a:ext cx="1000588" cy="630000"/>
          </a:xfrm>
          <a:prstGeom prst="rect">
            <a:avLst/>
          </a:prstGeom>
        </p:spPr>
      </p:pic>
      <p:sp>
        <p:nvSpPr>
          <p:cNvPr id="8" name="Text Placeholder 4">
            <a:extLst>
              <a:ext uri="{FF2B5EF4-FFF2-40B4-BE49-F238E27FC236}">
                <a16:creationId xmlns:a16="http://schemas.microsoft.com/office/drawing/2014/main" id="{BD320CFC-6F29-3B43-89D6-E5D26E6D334C}"/>
              </a:ext>
            </a:extLst>
          </p:cNvPr>
          <p:cNvSpPr txBox="1"/>
          <p:nvPr userDrawn="1"/>
        </p:nvSpPr>
        <p:spPr>
          <a:xfrm>
            <a:off x="7955279" y="429114"/>
            <a:ext cx="3862071"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 sz="1400" b="1" i="0" strike="noStrike" cap="none" spc="0" baseline="0">
                <a:solidFill>
                  <a:srgbClr val="F6A317"/>
                </a:solidFill>
                <a:effectLst/>
                <a:latin typeface="Helvetica"/>
                <a:ea typeface="Helvetica"/>
                <a:cs typeface="Helvetica"/>
              </a:rPr>
              <a:t>DOBRE PRAKTYKI DOTYCZĄCE PROCESÓW W ZAMKNIĘTEJ PRZESTRZENI – SZKOLENIE</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nepsi.eu/"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training.nepsi.eu/" TargetMode="External"/><Relationship Id="rId4" Type="http://schemas.openxmlformats.org/officeDocument/2006/relationships/hyperlink" Target="https://toolkit.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p:txBody>
          <a:bodyPr anchor="t"/>
          <a:lstStyle/>
          <a:p>
            <a:pPr>
              <a:lnSpc>
                <a:spcPct val="100000"/>
              </a:lnSpc>
            </a:pPr>
            <a:r>
              <a:rPr lang="pl" sz="2800" b="1" i="0" strike="noStrike" cap="none" spc="0" baseline="0" dirty="0">
                <a:solidFill>
                  <a:srgbClr val="FFFFFF"/>
                </a:solidFill>
                <a:effectLst/>
                <a:latin typeface="Helvetica"/>
                <a:ea typeface="Helvetica"/>
                <a:cs typeface="Helvetica"/>
              </a:rPr>
              <a:t>DOBRE PRAKTYKI DOTYCZĄCE PROCESÓW W ZAMKNIĘTEJ PRZESTRZENI – SZKOLENIE</a:t>
            </a:r>
          </a:p>
        </p:txBody>
      </p:sp>
      <p:sp>
        <p:nvSpPr>
          <p:cNvPr id="4" name="Text Placeholder 3">
            <a:extLst>
              <a:ext uri="{FF2B5EF4-FFF2-40B4-BE49-F238E27FC236}">
                <a16:creationId xmlns:a16="http://schemas.microsoft.com/office/drawing/2014/main" id="{99B3863F-47E7-0946-AB9D-9520355AE3B7}"/>
              </a:ext>
            </a:extLst>
          </p:cNvPr>
          <p:cNvSpPr>
            <a:spLocks noGrp="1"/>
          </p:cNvSpPr>
          <p:nvPr>
            <p:ph type="body" sz="quarter" idx="11"/>
          </p:nvPr>
        </p:nvSpPr>
        <p:spPr>
          <a:xfrm>
            <a:off x="1096032" y="4061949"/>
            <a:ext cx="7534275" cy="850900"/>
          </a:xfrm>
        </p:spPr>
        <p:txBody>
          <a:bodyPr/>
          <a:lstStyle/>
          <a:p>
            <a:endParaRPr lang="en-US"/>
          </a:p>
        </p:txBody>
      </p:sp>
      <p:sp>
        <p:nvSpPr>
          <p:cNvPr id="2" name="Rectangle 1">
            <a:extLst>
              <a:ext uri="{FF2B5EF4-FFF2-40B4-BE49-F238E27FC236}">
                <a16:creationId xmlns:a16="http://schemas.microsoft.com/office/drawing/2014/main" id="{5AABC0BD-1A3A-A149-87EF-3C6B21A03FC4}"/>
              </a:ext>
            </a:extLst>
          </p:cNvPr>
          <p:cNvSpPr/>
          <p:nvPr/>
        </p:nvSpPr>
        <p:spPr>
          <a:xfrm>
            <a:off x="8630307" y="321972"/>
            <a:ext cx="3166741" cy="902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pPr>
              <a:lnSpc>
                <a:spcPct val="100000"/>
              </a:lnSpc>
            </a:pPr>
            <a:r>
              <a:rPr lang="pl" sz="2800" b="1" i="0" strike="noStrike" cap="none" spc="0" baseline="0">
                <a:solidFill>
                  <a:srgbClr val="F6A317"/>
                </a:solidFill>
                <a:effectLst/>
                <a:latin typeface="Helvetica"/>
                <a:ea typeface="Helvetica"/>
                <a:cs typeface="Helvetica"/>
              </a:rPr>
              <a:t>WNIOSKI</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a:xfrm>
            <a:off x="777243" y="2362676"/>
            <a:ext cx="6211386" cy="3682369"/>
          </a:xfrm>
        </p:spPr>
        <p:txBody>
          <a:bodyPr/>
          <a:lstStyle/>
          <a:p>
            <a:pPr>
              <a:lnSpc>
                <a:spcPts val="2400"/>
              </a:lnSpc>
            </a:pPr>
            <a:r>
              <a:rPr lang="pl" sz="1800" b="0" i="0" strike="noStrike" cap="none" spc="0" baseline="0" dirty="0">
                <a:solidFill>
                  <a:srgbClr val="000000"/>
                </a:solidFill>
                <a:effectLst/>
                <a:latin typeface="Helvetica"/>
                <a:ea typeface="Helvetica"/>
                <a:cs typeface="Helvetica"/>
              </a:rPr>
              <a:t>Przeprowadzanie procesów</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przestrzeni zamkniętej stanowi jedną</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najskuteczniejszych metod kontroli pyłu: Pamiętaj:</a:t>
            </a:r>
          </a:p>
          <a:p>
            <a:pPr marL="285750" indent="-285750">
              <a:lnSpc>
                <a:spcPts val="2400"/>
              </a:lnSpc>
              <a:buClr>
                <a:srgbClr val="F1B600"/>
              </a:buClr>
              <a:buSzPct val="120000"/>
              <a:buFont typeface="Wingdings" pitchFamily="2" charset="2"/>
              <a:buChar char="q"/>
            </a:pPr>
            <a:r>
              <a:rPr lang="pl" sz="1800" b="0" i="0" strike="noStrike" cap="none" spc="0" baseline="0" dirty="0">
                <a:solidFill>
                  <a:srgbClr val="000000"/>
                </a:solidFill>
                <a:effectLst/>
                <a:latin typeface="Helvetica"/>
                <a:ea typeface="Helvetica"/>
                <a:cs typeface="Helvetica"/>
              </a:rPr>
              <a:t>Gdy to możliwe, zawsze przeprowadzaj procesy</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przestrzeni zamkniętej wyposażonej</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systemy wentylacyjne – zgłaszaj usterki</a:t>
            </a:r>
          </a:p>
          <a:p>
            <a:pPr marL="285750" indent="-285750">
              <a:lnSpc>
                <a:spcPts val="2400"/>
              </a:lnSpc>
              <a:buClr>
                <a:srgbClr val="F1B600"/>
              </a:buClr>
              <a:buSzPct val="120000"/>
              <a:buFont typeface="Wingdings" pitchFamily="2" charset="2"/>
              <a:buChar char="q"/>
            </a:pPr>
            <a:r>
              <a:rPr lang="pl" sz="1800" b="0" i="0" strike="noStrike" cap="none" spc="0" baseline="0" dirty="0">
                <a:solidFill>
                  <a:srgbClr val="000000"/>
                </a:solidFill>
                <a:effectLst/>
                <a:latin typeface="Helvetica"/>
                <a:ea typeface="Helvetica"/>
                <a:cs typeface="Helvetica"/>
              </a:rPr>
              <a:t>Miej przygotowany plan bezpiecznego działania</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sytuacjach, gdy musisz wejść do przestrzeni zamkniętej</a:t>
            </a:r>
          </a:p>
          <a:p>
            <a:pPr marL="285750" indent="-285750">
              <a:lnSpc>
                <a:spcPts val="2400"/>
              </a:lnSpc>
              <a:buClr>
                <a:srgbClr val="F1B600"/>
              </a:buClr>
              <a:buSzPct val="120000"/>
              <a:buFont typeface="Wingdings" pitchFamily="2" charset="2"/>
              <a:buChar char="q"/>
            </a:pPr>
            <a:r>
              <a:rPr lang="pl" sz="1800" b="0" i="0" strike="noStrike" cap="none" spc="0" baseline="0" dirty="0">
                <a:solidFill>
                  <a:srgbClr val="FF0000"/>
                </a:solidFill>
                <a:effectLst/>
                <a:latin typeface="Helvetica"/>
                <a:ea typeface="Helvetica"/>
                <a:cs typeface="Helvetica"/>
              </a:rPr>
              <a:t>Miejsce dla instruktora na wnioski dotyczącego konkretnego kontekstu</a:t>
            </a:r>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365250"/>
            <a:ext cx="4127500" cy="4127500"/>
          </a:xfrm>
          <a:prstGeom prst="rect">
            <a:avLst/>
          </a:prstGeom>
        </p:spPr>
      </p:pic>
    </p:spTree>
    <p:extLst>
      <p:ext uri="{BB962C8B-B14F-4D97-AF65-F5344CB8AC3E}">
        <p14:creationId xmlns:p14="http://schemas.microsoft.com/office/powerpoint/2010/main" val="369714290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pPr>
              <a:lnSpc>
                <a:spcPct val="100000"/>
              </a:lnSpc>
            </a:pPr>
            <a:r>
              <a:rPr lang="pl" sz="2800" b="1" i="0" strike="noStrike" cap="none" spc="0" baseline="0">
                <a:solidFill>
                  <a:srgbClr val="F6A317"/>
                </a:solidFill>
                <a:effectLst/>
                <a:latin typeface="Helvetica"/>
                <a:ea typeface="Helvetica"/>
                <a:cs typeface="Helvetica"/>
              </a:rPr>
              <a:t>PUSTY SLAJD</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362676"/>
            <a:ext cx="5313314" cy="3682369"/>
          </a:xfrm>
        </p:spPr>
        <p:txBody>
          <a:bodyPr/>
          <a:lstStyle/>
          <a:p>
            <a:pPr>
              <a:lnSpc>
                <a:spcPts val="2400"/>
              </a:lnSpc>
            </a:pPr>
            <a:r>
              <a:rPr lang="pl" sz="1800" b="0" i="0" strike="noStrike" cap="none" spc="0" baseline="0" dirty="0">
                <a:solidFill>
                  <a:srgbClr val="000000"/>
                </a:solidFill>
                <a:effectLst/>
                <a:latin typeface="Helvetica"/>
                <a:ea typeface="Helvetica"/>
                <a:cs typeface="Helvetica"/>
              </a:rPr>
              <a:t>Wykorzystaj ten slajd do utworzenia własnego materiału szkoleniowego, dotyczący konkretnego miejsca pracy lub kontekstu.</a:t>
            </a:r>
          </a:p>
          <a:p>
            <a:pPr>
              <a:lnSpc>
                <a:spcPts val="2400"/>
              </a:lnSpc>
            </a:pPr>
            <a:r>
              <a:rPr lang="pl" sz="1800" b="0" i="0" strike="noStrike" cap="none" spc="0" baseline="0" dirty="0">
                <a:solidFill>
                  <a:srgbClr val="000000"/>
                </a:solidFill>
                <a:effectLst/>
                <a:latin typeface="Helvetica"/>
                <a:ea typeface="Helvetica"/>
                <a:cs typeface="Helvetica"/>
              </a:rPr>
              <a:t>Aby zmienić obraz, kliknij prawym przyciskiem myszy &gt; zmień obraz &gt;</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pliku.</a:t>
            </a:r>
          </a:p>
          <a:p>
            <a:pPr>
              <a:lnSpc>
                <a:spcPts val="2400"/>
              </a:lnSpc>
            </a:pPr>
            <a:r>
              <a:rPr lang="pl" sz="1800" b="0" i="0" strike="noStrike" cap="none" spc="0" baseline="0" dirty="0">
                <a:solidFill>
                  <a:srgbClr val="000000"/>
                </a:solidFill>
                <a:effectLst/>
                <a:latin typeface="Helvetica"/>
                <a:ea typeface="Helvetica"/>
                <a:cs typeface="Helvetica"/>
              </a:rPr>
              <a:t>Aby utworzyć więcej slajdów, kliknij „Nowy slajd” na zakładce powyżej.</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9475298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a:xfrm>
            <a:off x="777244" y="1640901"/>
            <a:ext cx="7538853" cy="850900"/>
          </a:xfrm>
        </p:spPr>
        <p:txBody>
          <a:bodyPr/>
          <a:lstStyle/>
          <a:p>
            <a:pPr>
              <a:lnSpc>
                <a:spcPct val="100000"/>
              </a:lnSpc>
            </a:pPr>
            <a:r>
              <a:rPr lang="pl" sz="2800" b="1" i="0" strike="noStrike" cap="none" spc="0" baseline="0">
                <a:solidFill>
                  <a:srgbClr val="F6A317"/>
                </a:solidFill>
                <a:effectLst/>
                <a:latin typeface="Helvetica"/>
                <a:ea typeface="Helvetica"/>
                <a:cs typeface="Helvetica"/>
              </a:rPr>
              <a:t>DODATKOWE MATERIAŁY SZKOLENIOWE</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a:xfrm>
            <a:off x="777242" y="2362676"/>
            <a:ext cx="6080757" cy="3682369"/>
          </a:xfrm>
        </p:spPr>
        <p:txBody>
          <a:bodyPr/>
          <a:lstStyle/>
          <a:p>
            <a:pPr marL="285750" indent="-285750">
              <a:lnSpc>
                <a:spcPts val="2300"/>
              </a:lnSpc>
              <a:spcBef>
                <a:spcPts val="600"/>
              </a:spcBef>
              <a:spcAft>
                <a:spcPts val="600"/>
              </a:spcAft>
              <a:buSzPct val="130000"/>
              <a:buFont typeface="Arial" panose="020B0604020202020204" pitchFamily="34" charset="0"/>
              <a:buChar char="•"/>
            </a:pPr>
            <a:r>
              <a:rPr lang="pl" sz="1600" b="0" i="0" strike="noStrike" cap="none" spc="0" baseline="0" dirty="0">
                <a:solidFill>
                  <a:srgbClr val="000000"/>
                </a:solidFill>
                <a:effectLst/>
                <a:latin typeface="Helvetica"/>
                <a:ea typeface="Helvetica"/>
                <a:cs typeface="Helvetica"/>
                <a:hlinkClick r:id="rId3" history="0"/>
              </a:rPr>
              <a:t>Przewodnik dobrych praktyk NEPSI</a:t>
            </a:r>
          </a:p>
          <a:p>
            <a:pPr marL="285750" indent="-285750">
              <a:lnSpc>
                <a:spcPts val="2300"/>
              </a:lnSpc>
              <a:spcBef>
                <a:spcPts val="600"/>
              </a:spcBef>
              <a:spcAft>
                <a:spcPts val="600"/>
              </a:spcAft>
              <a:buSzPct val="130000"/>
              <a:buFont typeface="Arial" panose="020B0604020202020204" pitchFamily="34" charset="0"/>
              <a:buChar char="•"/>
            </a:pPr>
            <a:r>
              <a:rPr lang="pl" sz="1600" b="0" i="0" strike="noStrike" cap="none" spc="0" baseline="0" dirty="0">
                <a:solidFill>
                  <a:srgbClr val="000000"/>
                </a:solidFill>
                <a:effectLst/>
                <a:latin typeface="Helvetica"/>
                <a:ea typeface="Helvetica"/>
                <a:cs typeface="Helvetica"/>
                <a:hlinkClick r:id="rId4" history="0"/>
              </a:rPr>
              <a:t>Przewodnik NEPSI dla małych</a:t>
            </a:r>
            <a:r>
              <a:rPr lang="en-IN" sz="1600" b="0" i="0" strike="noStrike" cap="none" spc="0" baseline="0" dirty="0">
                <a:solidFill>
                  <a:srgbClr val="000000"/>
                </a:solidFill>
                <a:effectLst/>
                <a:latin typeface="Helvetica"/>
                <a:ea typeface="Helvetica"/>
                <a:cs typeface="Helvetica"/>
                <a:hlinkClick r:id="rId4" history="0"/>
              </a:rPr>
              <a:t> </a:t>
            </a:r>
            <a:r>
              <a:rPr lang="en-IN" sz="1600" b="0" i="0" strike="noStrike" cap="none" spc="0" baseline="0" dirty="0" err="1">
                <a:solidFill>
                  <a:srgbClr val="000000"/>
                </a:solidFill>
                <a:effectLst/>
                <a:latin typeface="Helvetica"/>
                <a:ea typeface="Helvetica"/>
                <a:cs typeface="Helvetica"/>
                <a:hlinkClick r:id="rId4" history="0"/>
              </a:rPr>
              <a:t>i</a:t>
            </a:r>
            <a:r>
              <a:rPr lang="en-IN" sz="1600" b="0" i="0" strike="noStrike" cap="none" spc="0" baseline="0" dirty="0">
                <a:solidFill>
                  <a:srgbClr val="000000"/>
                </a:solidFill>
                <a:effectLst/>
                <a:latin typeface="Helvetica"/>
                <a:ea typeface="Helvetica"/>
                <a:cs typeface="Helvetica"/>
                <a:hlinkClick r:id="rId4" history="0"/>
              </a:rPr>
              <a:t> </a:t>
            </a:r>
            <a:r>
              <a:rPr lang="pl" sz="1600" b="0" i="0" strike="noStrike" cap="none" spc="0" baseline="0" dirty="0">
                <a:solidFill>
                  <a:srgbClr val="000000"/>
                </a:solidFill>
                <a:effectLst/>
                <a:latin typeface="Helvetica"/>
                <a:ea typeface="Helvetica"/>
                <a:cs typeface="Helvetica"/>
                <a:hlinkClick r:id="rId4" history="0"/>
              </a:rPr>
              <a:t>średnich przedsiębiorstw</a:t>
            </a:r>
          </a:p>
        </p:txBody>
      </p:sp>
      <p:sp>
        <p:nvSpPr>
          <p:cNvPr id="4" name="Rounded Rectangle 3">
            <a:extLst>
              <a:ext uri="{FF2B5EF4-FFF2-40B4-BE49-F238E27FC236}">
                <a16:creationId xmlns:a16="http://schemas.microsoft.com/office/drawing/2014/main" id="{F7893D7C-3663-E843-BD9F-D8A29E67A4E2}"/>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Rectangle 4">
            <a:extLst>
              <a:ext uri="{FF2B5EF4-FFF2-40B4-BE49-F238E27FC236}">
                <a16:creationId xmlns:a16="http://schemas.microsoft.com/office/drawing/2014/main" id="{F847176E-8490-B540-BA3B-9AB4076A48C6}"/>
              </a:ext>
            </a:extLst>
          </p:cNvPr>
          <p:cNvSpPr/>
          <p:nvPr/>
        </p:nvSpPr>
        <p:spPr>
          <a:xfrm>
            <a:off x="1088454" y="5158279"/>
            <a:ext cx="10022946" cy="646331"/>
          </a:xfrm>
          <a:prstGeom prst="rect">
            <a:avLst/>
          </a:prstGeom>
          <a:noFill/>
          <a:ln>
            <a:noFill/>
          </a:ln>
        </p:spPr>
        <p:txBody>
          <a:bodyPr wrap="square" anchor="ctr">
            <a:spAutoFit/>
          </a:bodyPr>
          <a:lstStyle/>
          <a:p>
            <a:pPr>
              <a:spcBef>
                <a:spcPts val="1200"/>
              </a:spcBef>
              <a:spcAft>
                <a:spcPts val="1200"/>
              </a:spcAft>
              <a:buSzPct val="130000"/>
            </a:pPr>
            <a:r>
              <a:rPr lang="pl" b="0" i="0" strike="noStrike" cap="none" spc="0" baseline="0" dirty="0">
                <a:solidFill>
                  <a:srgbClr val="000000"/>
                </a:solidFill>
                <a:effectLst/>
                <a:latin typeface="Calibri"/>
                <a:ea typeface="Calibri"/>
                <a:cs typeface="Calibri"/>
              </a:rPr>
              <a:t>Więcej materiałów szkoleniowych na temat RKK znajdziesz na </a:t>
            </a:r>
            <a:r>
              <a:rPr lang="pl" b="1" i="0" strike="noStrike" cap="none" spc="0" baseline="0" dirty="0">
                <a:solidFill>
                  <a:srgbClr val="000000"/>
                </a:solidFill>
                <a:effectLst/>
                <a:latin typeface="Calibri"/>
                <a:ea typeface="Calibri"/>
                <a:cs typeface="Calibri"/>
              </a:rPr>
              <a:t>Platformie e-szkoleniowej NEPSI</a:t>
            </a:r>
            <a:r>
              <a:rPr lang="pl" b="0" i="0" strike="noStrike" cap="none" spc="0" baseline="0" dirty="0">
                <a:solidFill>
                  <a:srgbClr val="000000"/>
                </a:solidFill>
                <a:effectLst/>
                <a:latin typeface="Calibri"/>
                <a:ea typeface="Calibri"/>
                <a:cs typeface="Calibri"/>
              </a:rPr>
              <a:t> na stronie </a:t>
            </a:r>
            <a:r>
              <a:rPr lang="pl" b="0" i="0" strike="noStrike" cap="none" spc="0" baseline="0" dirty="0">
                <a:solidFill>
                  <a:srgbClr val="000000"/>
                </a:solidFill>
                <a:effectLst/>
                <a:latin typeface="Calibri"/>
                <a:ea typeface="Calibri"/>
                <a:cs typeface="Calibri"/>
                <a:hlinkClick r:id="rId5" history="0"/>
              </a:rPr>
              <a:t>training.nepsi.eu</a:t>
            </a:r>
          </a:p>
        </p:txBody>
      </p:sp>
    </p:spTree>
    <p:extLst>
      <p:ext uri="{BB962C8B-B14F-4D97-AF65-F5344CB8AC3E}">
        <p14:creationId xmlns:p14="http://schemas.microsoft.com/office/powerpoint/2010/main" val="26042314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pl-PL" sz="2800" dirty="0"/>
              <a:t>WSTĘP (DLA INSTRUKTORA)</a:t>
            </a: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p:txBody>
          <a:bodyPr anchor="t"/>
          <a:lstStyle/>
          <a:p>
            <a:pPr>
              <a:lnSpc>
                <a:spcPts val="2400"/>
              </a:lnSpc>
            </a:pPr>
            <a:r>
              <a:rPr lang="pl-PL" sz="1800" dirty="0">
                <a:latin typeface="Helvetica"/>
                <a:cs typeface="Helvetica"/>
              </a:rPr>
              <a:t>NEPSI przygotował zestaw materiałów edukacyjnych do wykorzystania na etapie szkoleniowym procesu wdrażania Dobrych praktyk NEPSI.</a:t>
            </a:r>
          </a:p>
          <a:p>
            <a:pPr>
              <a:lnSpc>
                <a:spcPts val="2400"/>
              </a:lnSpc>
            </a:pPr>
            <a:r>
              <a:rPr lang="pl-PL" sz="1800" dirty="0">
                <a:latin typeface="Helvetica"/>
                <a:cs typeface="Helvetica"/>
              </a:rPr>
              <a:t>Każda z prezentacji szkoleniowych omawia temat istotny dla pracowników wszystkich branż stosujących materiały zawierające krzemionkę krystaliczną. Prezentacje zawierają informacje o związanych z danym tematem zagrożeniach wynikających z narażenia na pył, jak również dobre praktyki i dostępne środki umożliwiające ograniczanie tych zagrożeń. Szkolenie ma na celu zapewnienie informacji i wiedzy pracownikom, aby mogli skutecznie stosować środki kontroli i ograniczać narażenie na respirabilną krzemionkę krystaliczną (RKK) w miejscu pracy.</a:t>
            </a:r>
          </a:p>
          <a:p>
            <a:pPr>
              <a:lnSpc>
                <a:spcPts val="2400"/>
              </a:lnSpc>
            </a:pPr>
            <a:r>
              <a:rPr lang="pl-PL" sz="1800" dirty="0">
                <a:latin typeface="Helvetica"/>
                <a:cs typeface="Helvetica"/>
              </a:rPr>
              <a:t>Zgodnie z potrzebami prosimy uzupełnić tę prezentację o dodatkowe informacje na pustych slajdach i w polach tekstowych do tego przeznaczonych.</a:t>
            </a:r>
          </a:p>
        </p:txBody>
      </p:sp>
    </p:spTree>
    <p:extLst>
      <p:ext uri="{BB962C8B-B14F-4D97-AF65-F5344CB8AC3E}">
        <p14:creationId xmlns:p14="http://schemas.microsoft.com/office/powerpoint/2010/main" val="41509613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pl" sz="2800" b="1" i="0" strike="noStrike" cap="none" spc="0" baseline="0">
                <a:solidFill>
                  <a:srgbClr val="F6A317"/>
                </a:solidFill>
                <a:effectLst/>
                <a:latin typeface="Helvetica"/>
                <a:ea typeface="Helvetica"/>
                <a:cs typeface="Helvetica"/>
              </a:rPr>
              <a:t>UWAGA</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xfrm>
            <a:off x="777243" y="2362676"/>
            <a:ext cx="10734400" cy="3601153"/>
          </a:xfrm>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pPr>
            <a:r>
              <a:rPr lang="pl" sz="1800" b="0" i="0" strike="noStrike" cap="none" spc="0" baseline="0" dirty="0">
                <a:solidFill>
                  <a:srgbClr val="000000"/>
                </a:solidFill>
                <a:effectLst/>
                <a:latin typeface="Helvetica"/>
                <a:ea typeface="Helvetica"/>
                <a:cs typeface="Helvetica"/>
              </a:rPr>
              <a:t>Niniejsza prezentacja szkoleniowa ma charakter doradczy</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zawiera treści informacyjne. Przedstawione</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niej informacje nie stanowią norm ani przepisów. Nie tworzą one także nowych zobowiązań ani nie zmieniają zobowiązań już istniejących, wynikających</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przepisów</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polityki zdrowotnej.</a:t>
            </a:r>
          </a:p>
        </p:txBody>
      </p:sp>
    </p:spTree>
    <p:extLst>
      <p:ext uri="{BB962C8B-B14F-4D97-AF65-F5344CB8AC3E}">
        <p14:creationId xmlns:p14="http://schemas.microsoft.com/office/powerpoint/2010/main" val="375059257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pPr>
              <a:lnSpc>
                <a:spcPct val="100000"/>
              </a:lnSpc>
            </a:pPr>
            <a:r>
              <a:rPr lang="pl" sz="2800" b="1" i="0" strike="noStrike" cap="none" spc="0" baseline="0">
                <a:solidFill>
                  <a:srgbClr val="F6A317"/>
                </a:solidFill>
                <a:effectLst/>
                <a:latin typeface="Helvetica"/>
                <a:ea typeface="Helvetica"/>
                <a:cs typeface="Helvetica"/>
              </a:rPr>
              <a:t>WSTĘP</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3" y="2362676"/>
            <a:ext cx="6456314" cy="3682369"/>
          </a:xfrm>
        </p:spPr>
        <p:txBody>
          <a:bodyPr/>
          <a:lstStyle/>
          <a:p>
            <a:pPr>
              <a:lnSpc>
                <a:spcPts val="2400"/>
              </a:lnSpc>
            </a:pPr>
            <a:r>
              <a:rPr lang="pl" sz="1800" b="1" i="0" strike="noStrike" cap="none" spc="0" baseline="0" dirty="0">
                <a:solidFill>
                  <a:srgbClr val="000000"/>
                </a:solidFill>
                <a:effectLst/>
                <a:latin typeface="Helvetica"/>
                <a:ea typeface="Helvetica"/>
                <a:cs typeface="Helvetica"/>
              </a:rPr>
              <a:t>Zdobycie wiedzy na temat tego, jak się chronić przez zagrożeniami związanymi</a:t>
            </a:r>
            <a:r>
              <a:rPr lang="en-IN" sz="1800" b="1" i="0" strike="noStrike" cap="none" spc="0" baseline="0" dirty="0">
                <a:solidFill>
                  <a:srgbClr val="000000"/>
                </a:solidFill>
                <a:effectLst/>
                <a:latin typeface="Helvetica"/>
                <a:ea typeface="Helvetica"/>
                <a:cs typeface="Helvetica"/>
              </a:rPr>
              <a:t> z </a:t>
            </a:r>
            <a:r>
              <a:rPr lang="pl" sz="1800" b="1" i="0" strike="noStrike" cap="none" spc="0" baseline="0" dirty="0">
                <a:solidFill>
                  <a:srgbClr val="000000"/>
                </a:solidFill>
                <a:effectLst/>
                <a:latin typeface="Helvetica"/>
                <a:ea typeface="Helvetica"/>
                <a:cs typeface="Helvetica"/>
              </a:rPr>
              <a:t>pracą, to priorytet.</a:t>
            </a:r>
          </a:p>
          <a:p>
            <a:pPr>
              <a:lnSpc>
                <a:spcPts val="2400"/>
              </a:lnSpc>
            </a:pPr>
            <a:r>
              <a:rPr lang="pl" sz="1800" b="0" i="0" strike="noStrike" cap="none" spc="0" baseline="0" dirty="0">
                <a:solidFill>
                  <a:srgbClr val="000000"/>
                </a:solidFill>
                <a:effectLst/>
                <a:latin typeface="Helvetica"/>
                <a:ea typeface="Helvetica"/>
                <a:cs typeface="Helvetica"/>
              </a:rPr>
              <a:t>Niniejsze szkolenie pozwala zdobyć wiedzę na temat:</a:t>
            </a:r>
          </a:p>
          <a:p>
            <a:pPr marL="285750" indent="-285750">
              <a:lnSpc>
                <a:spcPts val="2400"/>
              </a:lnSpc>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Sposobu,</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jaki procesy odbywające się</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zamkniętej przestrzeni zmniejszają narażenie na pył respirabilnej krzemionki krystalicznej (RKK)</a:t>
            </a:r>
          </a:p>
          <a:p>
            <a:pPr marL="285750" indent="-285750">
              <a:lnSpc>
                <a:spcPts val="2400"/>
              </a:lnSpc>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Podstawowych wytycznych dotyczących procesów</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zamkniętej przestrzeni</a:t>
            </a:r>
          </a:p>
          <a:p>
            <a:pPr marL="285750" indent="-285750">
              <a:lnSpc>
                <a:spcPts val="2400"/>
              </a:lnSpc>
              <a:buFont typeface="Arial" panose="020B0604020202020204" pitchFamily="34" charset="0"/>
              <a:buChar char="•"/>
            </a:pPr>
            <a:r>
              <a:rPr lang="pl" sz="1800" b="0" i="0" strike="noStrike" cap="none" spc="0" baseline="0" dirty="0">
                <a:solidFill>
                  <a:srgbClr val="FF0000"/>
                </a:solidFill>
                <a:effectLst/>
                <a:latin typeface="Helvetica"/>
                <a:ea typeface="Helvetica"/>
                <a:cs typeface="Helvetica"/>
              </a:rPr>
              <a:t>Miejsce na tekst instruktora –</a:t>
            </a:r>
            <a:r>
              <a:rPr lang="en-IN" sz="1800" b="0" i="0" strike="noStrike" cap="none" spc="0" baseline="0" dirty="0">
                <a:solidFill>
                  <a:srgbClr val="FF0000"/>
                </a:solidFill>
                <a:effectLst/>
                <a:latin typeface="Helvetica"/>
                <a:ea typeface="Helvetica"/>
                <a:cs typeface="Helvetica"/>
              </a:rPr>
              <a:t> w </a:t>
            </a:r>
            <a:r>
              <a:rPr lang="pl" sz="1800" b="0" i="0" strike="noStrike" cap="none" spc="0" baseline="0" dirty="0">
                <a:solidFill>
                  <a:srgbClr val="FF0000"/>
                </a:solidFill>
                <a:effectLst/>
                <a:latin typeface="Helvetica"/>
                <a:ea typeface="Helvetica"/>
                <a:cs typeface="Helvetica"/>
              </a:rPr>
              <a:t>przypadku dodania własnego slajdu należy podać krótki opis materiału</a:t>
            </a:r>
          </a:p>
          <a:p>
            <a:pPr marL="285750" indent="-285750">
              <a:lnSpc>
                <a:spcPts val="2400"/>
              </a:lnSpc>
              <a:buFont typeface="Arial" panose="020B0604020202020204" pitchFamily="34" charset="0"/>
              <a:buChar char="•"/>
            </a:pPr>
            <a:endParaRPr lang="en-US" sz="1800" dirty="0"/>
          </a:p>
          <a:p>
            <a:pPr marL="285750" indent="-285750">
              <a:lnSpc>
                <a:spcPts val="2400"/>
              </a:lnSpc>
              <a:buFont typeface="Arial" panose="020B0604020202020204" pitchFamily="34" charset="0"/>
              <a:buChar char="•"/>
            </a:pPr>
            <a:endParaRPr lang="en-US" sz="1800" dirty="0"/>
          </a:p>
        </p:txBody>
      </p:sp>
      <p:pic>
        <p:nvPicPr>
          <p:cNvPr id="10" name="Picture 9" descr="Diagram&#10;&#10;Description automatically generated">
            <a:extLst>
              <a:ext uri="{FF2B5EF4-FFF2-40B4-BE49-F238E27FC236}">
                <a16:creationId xmlns:a16="http://schemas.microsoft.com/office/drawing/2014/main" id="{760860C5-0CBA-2242-8E0A-3F6EB8D1FAE1}"/>
              </a:ext>
            </a:extLst>
          </p:cNvPr>
          <p:cNvPicPr>
            <a:picLocks noChangeAspect="1"/>
          </p:cNvPicPr>
          <p:nvPr/>
        </p:nvPicPr>
        <p:blipFill>
          <a:blip r:embed="rId3"/>
          <a:stretch>
            <a:fillRect/>
          </a:stretch>
        </p:blipFill>
        <p:spPr>
          <a:xfrm>
            <a:off x="7515856" y="1409545"/>
            <a:ext cx="3898900" cy="4635500"/>
          </a:xfrm>
          <a:prstGeom prst="rect">
            <a:avLst/>
          </a:prstGeom>
        </p:spPr>
      </p:pic>
    </p:spTree>
    <p:extLst>
      <p:ext uri="{BB962C8B-B14F-4D97-AF65-F5344CB8AC3E}">
        <p14:creationId xmlns:p14="http://schemas.microsoft.com/office/powerpoint/2010/main" val="10099752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5" y="1640901"/>
            <a:ext cx="4618344" cy="1043870"/>
          </a:xfrm>
        </p:spPr>
        <p:txBody>
          <a:bodyPr/>
          <a:lstStyle/>
          <a:p>
            <a:pPr>
              <a:lnSpc>
                <a:spcPct val="100000"/>
              </a:lnSpc>
            </a:pPr>
            <a:r>
              <a:rPr lang="pl" sz="2800" b="1" i="0" strike="noStrike" cap="none" spc="0" baseline="0">
                <a:solidFill>
                  <a:srgbClr val="F6A317"/>
                </a:solidFill>
                <a:effectLst/>
                <a:latin typeface="Helvetica"/>
                <a:ea typeface="Helvetica"/>
                <a:cs typeface="Helvetica"/>
              </a:rPr>
              <a:t>METODY KONTROLI PYŁU</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594857" cy="3682369"/>
          </a:xfrm>
        </p:spPr>
        <p:txBody>
          <a:bodyPr/>
          <a:lstStyle/>
          <a:p>
            <a:pPr>
              <a:lnSpc>
                <a:spcPts val="2400"/>
              </a:lnSpc>
            </a:pPr>
            <a:r>
              <a:rPr lang="pl" sz="1800" b="0" i="0" strike="noStrike" cap="none" spc="0" baseline="0" dirty="0">
                <a:solidFill>
                  <a:srgbClr val="000000"/>
                </a:solidFill>
                <a:effectLst/>
                <a:latin typeface="Helvetica"/>
                <a:ea typeface="Helvetica"/>
                <a:cs typeface="Helvetica"/>
              </a:rPr>
              <a:t>Przeprowadzanie procesów</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przestrzeni zamkniętej stanowi jedną</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pięciu głównych metod kontroli pyłu. </a:t>
            </a:r>
          </a:p>
        </p:txBody>
      </p:sp>
      <p:pic>
        <p:nvPicPr>
          <p:cNvPr id="22" name="Picture 21" descr="A screenshot of a cell phone&#10;&#10;Description automatically generated">
            <a:extLst>
              <a:ext uri="{FF2B5EF4-FFF2-40B4-BE49-F238E27FC236}">
                <a16:creationId xmlns:a16="http://schemas.microsoft.com/office/drawing/2014/main" id="{68818E16-91E9-784D-B4E3-689DB471E948}"/>
              </a:ext>
            </a:extLst>
          </p:cNvPr>
          <p:cNvPicPr>
            <a:picLocks noChangeAspect="1"/>
          </p:cNvPicPr>
          <p:nvPr/>
        </p:nvPicPr>
        <p:blipFill>
          <a:blip r:embed="rId3"/>
          <a:srcRect l="6858" t="62670" r="77165" b="13177"/>
          <a:stretch>
            <a:fillRect/>
          </a:stretch>
        </p:blipFill>
        <p:spPr>
          <a:xfrm>
            <a:off x="8647437" y="3170865"/>
            <a:ext cx="1073251" cy="1043870"/>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D8C09F87-375D-CD40-86A8-BA10D2F5DD56}"/>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49FECBC9-9CF9-0243-BEF6-45B0997BC4E3}"/>
              </a:ext>
            </a:extLst>
          </p:cNvPr>
          <p:cNvPicPr>
            <a:picLocks noChangeAspect="1"/>
          </p:cNvPicPr>
          <p:nvPr/>
        </p:nvPicPr>
        <p:blipFill>
          <a:blip r:embed="rId3"/>
          <a:srcRect l="7057" t="9146" r="76967" b="66230"/>
          <a:stretch>
            <a:fillRect/>
          </a:stretch>
        </p:blipFill>
        <p:spPr>
          <a:xfrm>
            <a:off x="5365058" y="3394767"/>
            <a:ext cx="1073250" cy="1064204"/>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9CF873D9-0EB7-034E-A2C5-1DB4C1E89288}"/>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B6323561-2819-0946-A0E6-0253502A7E6A}"/>
              </a:ext>
            </a:extLst>
          </p:cNvPr>
          <p:cNvPicPr>
            <a:picLocks noChangeAspect="1"/>
          </p:cNvPicPr>
          <p:nvPr/>
        </p:nvPicPr>
        <p:blipFill>
          <a:blip r:embed="rId3"/>
          <a:srcRect l="58184" t="9878" r="26749" b="66739"/>
          <a:stretch>
            <a:fillRect/>
          </a:stretch>
        </p:blipFill>
        <p:spPr>
          <a:xfrm>
            <a:off x="5395588" y="4852473"/>
            <a:ext cx="1012189" cy="1010607"/>
          </a:xfrm>
          <a:prstGeom prst="rect">
            <a:avLst/>
          </a:prstGeom>
        </p:spPr>
      </p:pic>
      <p:sp>
        <p:nvSpPr>
          <p:cNvPr id="27" name="TextBox 26">
            <a:extLst>
              <a:ext uri="{FF2B5EF4-FFF2-40B4-BE49-F238E27FC236}">
                <a16:creationId xmlns:a16="http://schemas.microsoft.com/office/drawing/2014/main" id="{41EA0067-ECC0-9F46-B509-6F01E2568439}"/>
              </a:ext>
            </a:extLst>
          </p:cNvPr>
          <p:cNvSpPr txBox="1"/>
          <p:nvPr/>
        </p:nvSpPr>
        <p:spPr>
          <a:xfrm>
            <a:off x="6579514" y="1702138"/>
            <a:ext cx="2134063" cy="1823002"/>
          </a:xfrm>
          <a:prstGeom prst="rect">
            <a:avLst/>
          </a:prstGeom>
          <a:noFill/>
        </p:spPr>
        <p:txBody>
          <a:bodyPr wrap="square" rtlCol="0">
            <a:spAutoFit/>
          </a:bodyPr>
          <a:lstStyle/>
          <a:p>
            <a:pPr>
              <a:spcAft>
                <a:spcPts val="300"/>
              </a:spcAft>
            </a:pPr>
            <a:r>
              <a:rPr lang="pl" sz="1050" b="1" i="0" strike="noStrike" cap="none" spc="50" baseline="0" dirty="0">
                <a:solidFill>
                  <a:srgbClr val="EF9A2E"/>
                </a:solidFill>
                <a:effectLst/>
                <a:latin typeface="Futura Medium"/>
                <a:ea typeface="Futura Medium"/>
                <a:cs typeface="Futura Medium"/>
              </a:rPr>
              <a:t>DOBRA HIGIENA / SPRZĄTANIE</a:t>
            </a:r>
          </a:p>
          <a:p>
            <a:r>
              <a:rPr lang="pl" sz="1200" b="0" i="0" strike="noStrike" cap="none" spc="0" baseline="0" dirty="0">
                <a:solidFill>
                  <a:srgbClr val="000000"/>
                </a:solidFill>
                <a:effectLst/>
                <a:latin typeface="Calibri"/>
                <a:ea typeface="Calibri"/>
                <a:cs typeface="Calibri"/>
              </a:rPr>
              <a:t>Pranie odzieży roboczej</a:t>
            </a:r>
            <a:r>
              <a:rPr lang="en-IN" sz="1200" b="0" i="0" strike="noStrike" cap="none" spc="0" baseline="0" dirty="0">
                <a:solidFill>
                  <a:srgbClr val="000000"/>
                </a:solidFill>
                <a:effectLst/>
                <a:latin typeface="Calibri"/>
                <a:ea typeface="Calibri"/>
                <a:cs typeface="Calibri"/>
              </a:rPr>
              <a:t> </a:t>
            </a:r>
            <a:r>
              <a:rPr lang="en-IN" sz="1200" b="0" i="0" strike="noStrike" cap="none" spc="0" baseline="0" dirty="0" err="1">
                <a:solidFill>
                  <a:srgbClr val="000000"/>
                </a:solidFill>
                <a:effectLst/>
                <a:latin typeface="Calibri"/>
                <a:ea typeface="Calibri"/>
                <a:cs typeface="Calibri"/>
              </a:rPr>
              <a:t>i</a:t>
            </a:r>
            <a:r>
              <a:rPr lang="en-IN" sz="1200" b="0" i="0" strike="noStrike" cap="none" spc="0" baseline="0" dirty="0">
                <a:solidFill>
                  <a:srgbClr val="000000"/>
                </a:solidFill>
                <a:effectLst/>
                <a:latin typeface="Calibri"/>
                <a:ea typeface="Calibri"/>
                <a:cs typeface="Calibri"/>
              </a:rPr>
              <a:t> </a:t>
            </a:r>
            <a:r>
              <a:rPr lang="pl" sz="1200" b="0" i="0" strike="noStrike" cap="none" spc="0" baseline="0" dirty="0">
                <a:solidFill>
                  <a:srgbClr val="000000"/>
                </a:solidFill>
                <a:effectLst/>
                <a:latin typeface="Calibri"/>
                <a:ea typeface="Calibri"/>
                <a:cs typeface="Calibri"/>
              </a:rPr>
              <a:t>odkurzanie pyłu wytwarzanego</a:t>
            </a:r>
            <a:r>
              <a:rPr lang="en-IN" sz="1200" b="0" i="0" strike="noStrike" cap="none" spc="0" baseline="0" dirty="0">
                <a:solidFill>
                  <a:srgbClr val="000000"/>
                </a:solidFill>
                <a:effectLst/>
                <a:latin typeface="Calibri"/>
                <a:ea typeface="Calibri"/>
                <a:cs typeface="Calibri"/>
              </a:rPr>
              <a:t> w </a:t>
            </a:r>
            <a:r>
              <a:rPr lang="pl" sz="1200" b="0" i="0" strike="noStrike" cap="none" spc="0" baseline="0" dirty="0">
                <a:solidFill>
                  <a:srgbClr val="000000"/>
                </a:solidFill>
                <a:effectLst/>
                <a:latin typeface="Calibri"/>
                <a:ea typeface="Calibri"/>
                <a:cs typeface="Calibri"/>
              </a:rPr>
              <a:t>procesach zapobiega gromadzeniu się pyłu</a:t>
            </a:r>
            <a:r>
              <a:rPr lang="en-IN" sz="1200" b="0" i="0" strike="noStrike" cap="none" spc="0" baseline="0" dirty="0">
                <a:solidFill>
                  <a:srgbClr val="000000"/>
                </a:solidFill>
                <a:effectLst/>
                <a:latin typeface="Calibri"/>
                <a:ea typeface="Calibri"/>
                <a:cs typeface="Calibri"/>
              </a:rPr>
              <a:t> z </a:t>
            </a:r>
            <a:r>
              <a:rPr lang="pl" sz="1200" b="0" i="0" strike="noStrike" cap="none" spc="0" baseline="0" dirty="0">
                <a:solidFill>
                  <a:srgbClr val="000000"/>
                </a:solidFill>
                <a:effectLst/>
                <a:latin typeface="Calibri"/>
                <a:ea typeface="Calibri"/>
                <a:cs typeface="Calibri"/>
              </a:rPr>
              <a:t>biegiem czasu – czyste miejsce pracy jest bezpieczne</a:t>
            </a:r>
          </a:p>
          <a:p>
            <a:endParaRPr lang="en-US" dirty="0"/>
          </a:p>
        </p:txBody>
      </p:sp>
      <p:sp>
        <p:nvSpPr>
          <p:cNvPr id="28" name="TextBox 27">
            <a:extLst>
              <a:ext uri="{FF2B5EF4-FFF2-40B4-BE49-F238E27FC236}">
                <a16:creationId xmlns:a16="http://schemas.microsoft.com/office/drawing/2014/main" id="{8D9DCF61-CEA2-724F-B242-1E76E64974CC}"/>
              </a:ext>
            </a:extLst>
          </p:cNvPr>
          <p:cNvSpPr txBox="1"/>
          <p:nvPr/>
        </p:nvSpPr>
        <p:spPr>
          <a:xfrm>
            <a:off x="6579514" y="3394767"/>
            <a:ext cx="2134063" cy="1517897"/>
          </a:xfrm>
          <a:prstGeom prst="rect">
            <a:avLst/>
          </a:prstGeom>
          <a:noFill/>
        </p:spPr>
        <p:txBody>
          <a:bodyPr wrap="square" rtlCol="0">
            <a:spAutoFit/>
          </a:bodyPr>
          <a:lstStyle/>
          <a:p>
            <a:pPr>
              <a:spcAft>
                <a:spcPts val="300"/>
              </a:spcAft>
            </a:pPr>
            <a:r>
              <a:rPr lang="pl" sz="1050" b="1" i="0" strike="noStrike" cap="none" spc="50" baseline="0" dirty="0">
                <a:solidFill>
                  <a:srgbClr val="EF9A2E"/>
                </a:solidFill>
                <a:effectLst/>
                <a:latin typeface="Futura Medium"/>
                <a:ea typeface="Futura Medium"/>
                <a:cs typeface="Futura Medium"/>
              </a:rPr>
              <a:t>ZAMKNIĘTA PRZESTRZEŃ</a:t>
            </a:r>
          </a:p>
          <a:p>
            <a:pPr>
              <a:spcAft>
                <a:spcPts val="300"/>
              </a:spcAft>
            </a:pPr>
            <a:r>
              <a:rPr lang="pl" sz="1200" b="0" i="0" strike="noStrike" cap="none" spc="0" baseline="0" dirty="0">
                <a:solidFill>
                  <a:srgbClr val="000000"/>
                </a:solidFill>
                <a:effectLst/>
                <a:latin typeface="Calibri"/>
                <a:ea typeface="Calibri"/>
                <a:cs typeface="Calibri"/>
              </a:rPr>
              <a:t>Prowadzenie procesów wytwarzających RKK</a:t>
            </a:r>
            <a:r>
              <a:rPr lang="en-IN" sz="1200" b="0" i="0" strike="noStrike" cap="none" spc="0" baseline="0" dirty="0">
                <a:solidFill>
                  <a:srgbClr val="000000"/>
                </a:solidFill>
                <a:effectLst/>
                <a:latin typeface="Calibri"/>
                <a:ea typeface="Calibri"/>
                <a:cs typeface="Calibri"/>
              </a:rPr>
              <a:t> w </a:t>
            </a:r>
            <a:r>
              <a:rPr lang="pl" sz="1200" b="0" i="0" strike="noStrike" cap="none" spc="0" baseline="0" dirty="0">
                <a:solidFill>
                  <a:srgbClr val="000000"/>
                </a:solidFill>
                <a:effectLst/>
                <a:latin typeface="Calibri"/>
                <a:ea typeface="Calibri"/>
                <a:cs typeface="Calibri"/>
              </a:rPr>
              <a:t>szczelnym środowisku zapobiega narażeniu na pył</a:t>
            </a:r>
            <a:r>
              <a:rPr lang="en-IN" sz="1200" b="0" i="0" strike="noStrike" cap="none" spc="0" baseline="0" dirty="0">
                <a:solidFill>
                  <a:srgbClr val="000000"/>
                </a:solidFill>
                <a:effectLst/>
                <a:latin typeface="Calibri"/>
                <a:ea typeface="Calibri"/>
                <a:cs typeface="Calibri"/>
              </a:rPr>
              <a:t> u </a:t>
            </a:r>
            <a:r>
              <a:rPr lang="pl" sz="1200" b="0" i="0" strike="noStrike" cap="none" spc="0" baseline="0" dirty="0">
                <a:solidFill>
                  <a:srgbClr val="000000"/>
                </a:solidFill>
                <a:effectLst/>
                <a:latin typeface="Calibri"/>
                <a:ea typeface="Calibri"/>
                <a:cs typeface="Calibri"/>
              </a:rPr>
              <a:t>źródła</a:t>
            </a:r>
          </a:p>
          <a:p>
            <a:pPr>
              <a:spcAft>
                <a:spcPts val="300"/>
              </a:spcAft>
            </a:pPr>
            <a:endParaRPr lang="en-US" dirty="0"/>
          </a:p>
        </p:txBody>
      </p:sp>
      <p:sp>
        <p:nvSpPr>
          <p:cNvPr id="29" name="TextBox 28">
            <a:extLst>
              <a:ext uri="{FF2B5EF4-FFF2-40B4-BE49-F238E27FC236}">
                <a16:creationId xmlns:a16="http://schemas.microsoft.com/office/drawing/2014/main" id="{CE4E4F25-4CFB-3A49-A64A-A70F15E1F980}"/>
              </a:ext>
            </a:extLst>
          </p:cNvPr>
          <p:cNvSpPr txBox="1"/>
          <p:nvPr/>
        </p:nvSpPr>
        <p:spPr>
          <a:xfrm>
            <a:off x="6579515" y="4852474"/>
            <a:ext cx="2134063" cy="1517897"/>
          </a:xfrm>
          <a:prstGeom prst="rect">
            <a:avLst/>
          </a:prstGeom>
          <a:noFill/>
        </p:spPr>
        <p:txBody>
          <a:bodyPr wrap="square" rtlCol="0">
            <a:spAutoFit/>
          </a:bodyPr>
          <a:lstStyle/>
          <a:p>
            <a:pPr>
              <a:spcAft>
                <a:spcPts val="300"/>
              </a:spcAft>
            </a:pPr>
            <a:r>
              <a:rPr lang="pl" sz="1050" b="1" i="0" strike="noStrike" cap="none" spc="50" baseline="0" dirty="0">
                <a:solidFill>
                  <a:srgbClr val="EF9A2E"/>
                </a:solidFill>
                <a:effectLst/>
                <a:latin typeface="Futura Medium"/>
                <a:ea typeface="Futura Medium"/>
                <a:cs typeface="Futura Medium"/>
              </a:rPr>
              <a:t>ODPYLANIE/WENTYLACJA</a:t>
            </a:r>
          </a:p>
          <a:p>
            <a:pPr>
              <a:spcAft>
                <a:spcPts val="300"/>
              </a:spcAft>
            </a:pPr>
            <a:r>
              <a:rPr lang="pl" sz="1200" b="0" i="0" strike="noStrike" cap="none" spc="0" baseline="0" dirty="0">
                <a:solidFill>
                  <a:srgbClr val="000000"/>
                </a:solidFill>
                <a:effectLst/>
                <a:latin typeface="Calibri"/>
                <a:ea typeface="Calibri"/>
                <a:cs typeface="Calibri"/>
              </a:rPr>
              <a:t>Wychwytywanie RKK</a:t>
            </a:r>
            <a:r>
              <a:rPr lang="en-IN" sz="1200" b="0" i="0" strike="noStrike" cap="none" spc="0" baseline="0" dirty="0">
                <a:solidFill>
                  <a:srgbClr val="000000"/>
                </a:solidFill>
                <a:effectLst/>
                <a:latin typeface="Calibri"/>
                <a:ea typeface="Calibri"/>
                <a:cs typeface="Calibri"/>
              </a:rPr>
              <a:t> u </a:t>
            </a:r>
            <a:r>
              <a:rPr lang="pl" sz="1200" b="0" i="0" strike="noStrike" cap="none" spc="0" baseline="0" dirty="0">
                <a:solidFill>
                  <a:srgbClr val="000000"/>
                </a:solidFill>
                <a:effectLst/>
                <a:latin typeface="Calibri"/>
                <a:ea typeface="Calibri"/>
                <a:cs typeface="Calibri"/>
              </a:rPr>
              <a:t>źródła, zanim zostaniemy na nią narażeni,</a:t>
            </a:r>
            <a:r>
              <a:rPr lang="en-IN" sz="1200" b="0" i="0" strike="noStrike" cap="none" spc="0" baseline="0" dirty="0">
                <a:solidFill>
                  <a:srgbClr val="000000"/>
                </a:solidFill>
                <a:effectLst/>
                <a:latin typeface="Calibri"/>
                <a:ea typeface="Calibri"/>
                <a:cs typeface="Calibri"/>
              </a:rPr>
              <a:t> </a:t>
            </a:r>
            <a:r>
              <a:rPr lang="en-IN" sz="1200" b="0" i="0" strike="noStrike" cap="none" spc="0" baseline="0" dirty="0" err="1">
                <a:solidFill>
                  <a:srgbClr val="000000"/>
                </a:solidFill>
                <a:effectLst/>
                <a:latin typeface="Calibri"/>
                <a:ea typeface="Calibri"/>
                <a:cs typeface="Calibri"/>
              </a:rPr>
              <a:t>i</a:t>
            </a:r>
            <a:r>
              <a:rPr lang="en-IN" sz="1200" b="0" i="0" strike="noStrike" cap="none" spc="0" baseline="0" dirty="0">
                <a:solidFill>
                  <a:srgbClr val="000000"/>
                </a:solidFill>
                <a:effectLst/>
                <a:latin typeface="Calibri"/>
                <a:ea typeface="Calibri"/>
                <a:cs typeface="Calibri"/>
              </a:rPr>
              <a:t> </a:t>
            </a:r>
            <a:r>
              <a:rPr lang="pl" sz="1200" b="0" i="0" strike="noStrike" cap="none" spc="0" baseline="0" dirty="0">
                <a:solidFill>
                  <a:srgbClr val="000000"/>
                </a:solidFill>
                <a:effectLst/>
                <a:latin typeface="Calibri"/>
                <a:ea typeface="Calibri"/>
                <a:cs typeface="Calibri"/>
              </a:rPr>
              <a:t>zastępowanie zanieczyszczonego powietrza czystym powietrzem.</a:t>
            </a:r>
          </a:p>
          <a:p>
            <a:endParaRPr lang="en-US" dirty="0"/>
          </a:p>
        </p:txBody>
      </p:sp>
      <p:sp>
        <p:nvSpPr>
          <p:cNvPr id="30" name="TextBox 29">
            <a:extLst>
              <a:ext uri="{FF2B5EF4-FFF2-40B4-BE49-F238E27FC236}">
                <a16:creationId xmlns:a16="http://schemas.microsoft.com/office/drawing/2014/main" id="{78636677-A458-1348-9592-41FF06655114}"/>
              </a:ext>
            </a:extLst>
          </p:cNvPr>
          <p:cNvSpPr txBox="1"/>
          <p:nvPr/>
        </p:nvSpPr>
        <p:spPr>
          <a:xfrm>
            <a:off x="9787266" y="3131928"/>
            <a:ext cx="2134062" cy="1662821"/>
          </a:xfrm>
          <a:prstGeom prst="rect">
            <a:avLst/>
          </a:prstGeom>
          <a:noFill/>
        </p:spPr>
        <p:txBody>
          <a:bodyPr wrap="square" rtlCol="0">
            <a:spAutoFit/>
          </a:bodyPr>
          <a:lstStyle/>
          <a:p>
            <a:pPr>
              <a:spcAft>
                <a:spcPts val="300"/>
              </a:spcAft>
            </a:pPr>
            <a:r>
              <a:rPr lang="pl" sz="1050" b="1" i="0" strike="noStrike" cap="none" spc="50" baseline="0" dirty="0">
                <a:solidFill>
                  <a:srgbClr val="EF9A2E"/>
                </a:solidFill>
                <a:effectLst/>
                <a:latin typeface="Futura Medium"/>
                <a:ea typeface="Futura Medium"/>
                <a:cs typeface="Futura Medium"/>
              </a:rPr>
              <a:t>SPRZĘT OCHRONNY</a:t>
            </a:r>
          </a:p>
          <a:p>
            <a:r>
              <a:rPr lang="pl" sz="1200" b="0" i="0" strike="noStrike" cap="none" spc="0" baseline="0" dirty="0">
                <a:solidFill>
                  <a:srgbClr val="000000"/>
                </a:solidFill>
                <a:effectLst/>
                <a:latin typeface="Calibri"/>
                <a:ea typeface="Calibri"/>
                <a:cs typeface="Calibri"/>
              </a:rPr>
              <a:t>ŚOI (np. maski) chronią pracowników przed pyłem, gdy wszystkie inne środki kontroli nie zapewniają wystarczającej kontroli ryzyka związanego</a:t>
            </a:r>
            <a:r>
              <a:rPr lang="en-IN" sz="1200" b="0" i="0" strike="noStrike" cap="none" spc="0" baseline="0" dirty="0">
                <a:solidFill>
                  <a:srgbClr val="000000"/>
                </a:solidFill>
                <a:effectLst/>
                <a:latin typeface="Calibri"/>
                <a:ea typeface="Calibri"/>
                <a:cs typeface="Calibri"/>
              </a:rPr>
              <a:t> z </a:t>
            </a:r>
            <a:r>
              <a:rPr lang="pl" sz="1200" b="0" i="0" strike="noStrike" cap="none" spc="0" baseline="0" dirty="0">
                <a:solidFill>
                  <a:srgbClr val="000000"/>
                </a:solidFill>
                <a:effectLst/>
                <a:latin typeface="Calibri"/>
                <a:ea typeface="Calibri"/>
                <a:cs typeface="Calibri"/>
              </a:rPr>
              <a:t>narażeniem</a:t>
            </a:r>
          </a:p>
          <a:p>
            <a:endParaRPr lang="en-US" dirty="0"/>
          </a:p>
        </p:txBody>
      </p:sp>
      <p:sp>
        <p:nvSpPr>
          <p:cNvPr id="31" name="TextBox 30">
            <a:extLst>
              <a:ext uri="{FF2B5EF4-FFF2-40B4-BE49-F238E27FC236}">
                <a16:creationId xmlns:a16="http://schemas.microsoft.com/office/drawing/2014/main" id="{EE692C28-2726-4C44-B23E-0B6547100EB6}"/>
              </a:ext>
            </a:extLst>
          </p:cNvPr>
          <p:cNvSpPr txBox="1"/>
          <p:nvPr/>
        </p:nvSpPr>
        <p:spPr>
          <a:xfrm>
            <a:off x="9787266" y="1679231"/>
            <a:ext cx="2134062" cy="1334833"/>
          </a:xfrm>
          <a:prstGeom prst="rect">
            <a:avLst/>
          </a:prstGeom>
          <a:noFill/>
        </p:spPr>
        <p:txBody>
          <a:bodyPr wrap="square" rtlCol="0">
            <a:spAutoFit/>
          </a:bodyPr>
          <a:lstStyle/>
          <a:p>
            <a:pPr>
              <a:spcAft>
                <a:spcPts val="300"/>
              </a:spcAft>
            </a:pPr>
            <a:r>
              <a:rPr lang="pl" sz="1050" b="1" i="0" strike="noStrike" cap="none" spc="50" baseline="0" dirty="0">
                <a:solidFill>
                  <a:srgbClr val="EF9A2E"/>
                </a:solidFill>
                <a:effectLst/>
                <a:latin typeface="Futura Medium"/>
                <a:ea typeface="Futura Medium"/>
                <a:cs typeface="Futura Medium"/>
              </a:rPr>
              <a:t>WODA</a:t>
            </a:r>
          </a:p>
          <a:p>
            <a:pPr>
              <a:spcAft>
                <a:spcPts val="300"/>
              </a:spcAft>
            </a:pPr>
            <a:r>
              <a:rPr lang="pl" sz="1200" b="0" i="0" strike="noStrike" cap="none" spc="0" baseline="0" dirty="0">
                <a:solidFill>
                  <a:srgbClr val="000000"/>
                </a:solidFill>
                <a:effectLst/>
                <a:latin typeface="Calibri"/>
                <a:ea typeface="Calibri"/>
                <a:cs typeface="Calibri"/>
              </a:rPr>
              <a:t>Mokre procesy zapobiegają unoszeniu się pyłu</a:t>
            </a:r>
            <a:r>
              <a:rPr lang="en-IN" sz="1200" b="0" i="0" strike="noStrike" cap="none" spc="0" baseline="0" dirty="0">
                <a:solidFill>
                  <a:srgbClr val="000000"/>
                </a:solidFill>
                <a:effectLst/>
                <a:latin typeface="Calibri"/>
                <a:ea typeface="Calibri"/>
                <a:cs typeface="Calibri"/>
              </a:rPr>
              <a:t> w </a:t>
            </a:r>
            <a:r>
              <a:rPr lang="pl" sz="1200" b="0" i="0" strike="noStrike" cap="none" spc="0" baseline="0" dirty="0">
                <a:solidFill>
                  <a:srgbClr val="000000"/>
                </a:solidFill>
                <a:effectLst/>
                <a:latin typeface="Calibri"/>
                <a:ea typeface="Calibri"/>
                <a:cs typeface="Calibri"/>
              </a:rPr>
              <a:t>powietrze, gdyż woda wychwytuje jego cząsteczki</a:t>
            </a:r>
          </a:p>
          <a:p>
            <a:pPr>
              <a:spcAft>
                <a:spcPts val="300"/>
              </a:spcAft>
            </a:pPr>
            <a:endParaRPr lang="en-US" dirty="0"/>
          </a:p>
        </p:txBody>
      </p:sp>
    </p:spTree>
    <p:extLst>
      <p:ext uri="{BB962C8B-B14F-4D97-AF65-F5344CB8AC3E}">
        <p14:creationId xmlns:p14="http://schemas.microsoft.com/office/powerpoint/2010/main" val="6499128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4709155" cy="850900"/>
          </a:xfrm>
        </p:spPr>
        <p:txBody>
          <a:bodyPr/>
          <a:lstStyle/>
          <a:p>
            <a:pPr>
              <a:lnSpc>
                <a:spcPct val="100000"/>
              </a:lnSpc>
            </a:pPr>
            <a:r>
              <a:rPr lang="pl" sz="2800" b="1" i="0" strike="noStrike" cap="none" spc="0" baseline="0" dirty="0">
                <a:solidFill>
                  <a:srgbClr val="F6A317"/>
                </a:solidFill>
                <a:effectLst/>
                <a:latin typeface="Helvetica"/>
                <a:ea typeface="Helvetica"/>
                <a:cs typeface="Helvetica"/>
              </a:rPr>
              <a:t>ZAGROŻENIA ZWIĄZANE Z TYM DZIAŁANIEM</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677432"/>
            <a:ext cx="5453624" cy="2938988"/>
          </a:xfrm>
        </p:spPr>
        <p:txBody>
          <a:bodyPr anchor="t"/>
          <a:lstStyle/>
          <a:p>
            <a:pPr marL="342900" indent="-342900">
              <a:lnSpc>
                <a:spcPts val="2400"/>
              </a:lnSpc>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Właściwe działanie tego sprzętu jest konieczne do ochrony nas przed RKK.</a:t>
            </a:r>
          </a:p>
          <a:p>
            <a:pPr marL="342900" indent="-342900">
              <a:lnSpc>
                <a:spcPts val="2400"/>
              </a:lnSpc>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Długoterminowe narażenie na wysoki poziom RKK może powodować ciężką chorobę płuc.</a:t>
            </a:r>
          </a:p>
          <a:p>
            <a:pPr>
              <a:lnSpc>
                <a:spcPts val="2400"/>
              </a:lnSpc>
            </a:pPr>
            <a:r>
              <a:rPr lang="pl" sz="1800" b="0" i="0" strike="noStrike" cap="none" spc="0" baseline="0" dirty="0">
                <a:solidFill>
                  <a:srgbClr val="000000"/>
                </a:solidFill>
                <a:effectLst/>
                <a:latin typeface="Helvetica"/>
                <a:ea typeface="Helvetica"/>
                <a:cs typeface="Helvetica"/>
              </a:rPr>
              <a:t>Ważne jest, byśmy każdego dnia chronili się przed narażeniem na pył zawieszony</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powietrzu. </a:t>
            </a:r>
          </a:p>
          <a:p>
            <a:pPr>
              <a:lnSpc>
                <a:spcPts val="2400"/>
              </a:lnSpc>
            </a:pPr>
            <a:r>
              <a:rPr lang="pl" sz="1800" b="0" i="0" strike="noStrike" cap="none" spc="0" baseline="0" dirty="0">
                <a:solidFill>
                  <a:srgbClr val="000000"/>
                </a:solidFill>
                <a:effectLst/>
                <a:latin typeface="Helvetica"/>
                <a:ea typeface="Helvetica"/>
                <a:cs typeface="Helvetica"/>
              </a:rPr>
              <a:t>Stosując dzisiaj dobre praktyki, chronimy swoje przyszłe zdrowie.</a:t>
            </a:r>
          </a:p>
          <a:p>
            <a:pPr>
              <a:lnSpc>
                <a:spcPts val="2400"/>
              </a:lnSpc>
            </a:pPr>
            <a:r>
              <a:rPr lang="pl" sz="1800" b="0" i="0" strike="noStrike" cap="none" spc="0" baseline="0" dirty="0">
                <a:solidFill>
                  <a:srgbClr val="000000"/>
                </a:solidFill>
                <a:effectLst/>
                <a:latin typeface="Helvetica"/>
                <a:ea typeface="Helvetica"/>
                <a:cs typeface="Helvetica"/>
              </a:rPr>
              <a:t>Jak spędzisz swoją emeryturę?</a:t>
            </a:r>
          </a:p>
        </p:txBody>
      </p:sp>
      <p:pic>
        <p:nvPicPr>
          <p:cNvPr id="7" name="Picture Placeholder 6" descr="A picture containing person, indoor, bed, room">
            <a:extLst>
              <a:ext uri="{FF2B5EF4-FFF2-40B4-BE49-F238E27FC236}">
                <a16:creationId xmlns:a16="http://schemas.microsoft.com/office/drawing/2014/main" id="{75584AA5-573D-3143-A3D7-8466C5F1D7B1}"/>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252479" y="1742972"/>
            <a:ext cx="3548990" cy="2029091"/>
          </a:xfrm>
          <a:prstGeom prst="rect">
            <a:avLst/>
          </a:prstGeom>
        </p:spPr>
      </p:pic>
      <p:pic>
        <p:nvPicPr>
          <p:cNvPr id="8" name="Picture 7" descr="A old man a wave on a surfboard in the ocean&#10;&#10;">
            <a:extLst>
              <a:ext uri="{FF2B5EF4-FFF2-40B4-BE49-F238E27FC236}">
                <a16:creationId xmlns:a16="http://schemas.microsoft.com/office/drawing/2014/main" id="{5777F1DB-FD2D-604D-BCED-03F299D03C6A}"/>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255341"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4" y="1640901"/>
            <a:ext cx="5815644" cy="850900"/>
          </a:xfrm>
        </p:spPr>
        <p:txBody>
          <a:bodyPr/>
          <a:lstStyle/>
          <a:p>
            <a:pPr>
              <a:lnSpc>
                <a:spcPct val="100000"/>
              </a:lnSpc>
            </a:pPr>
            <a:r>
              <a:rPr lang="pl" sz="2800" b="1" i="0" strike="noStrike" cap="none" spc="0" baseline="0" dirty="0">
                <a:solidFill>
                  <a:srgbClr val="F6A317"/>
                </a:solidFill>
                <a:effectLst/>
                <a:latin typeface="Helvetica"/>
                <a:ea typeface="Helvetica"/>
                <a:cs typeface="Helvetica"/>
              </a:rPr>
              <a:t>JAK ZAMKNIĘTA PRZESTRZEŃ POMAGA ZMNIEJSZAĆ NARAŻENIE NA RKK</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3122073"/>
            <a:ext cx="5453624" cy="3343886"/>
          </a:xfrm>
        </p:spPr>
        <p:txBody>
          <a:bodyPr/>
          <a:lstStyle/>
          <a:p>
            <a:pPr>
              <a:lnSpc>
                <a:spcPts val="2400"/>
              </a:lnSpc>
            </a:pPr>
            <a:r>
              <a:rPr lang="pl" sz="1800" b="0" i="0" strike="noStrike" cap="none" spc="0" baseline="0" dirty="0">
                <a:solidFill>
                  <a:srgbClr val="000000"/>
                </a:solidFill>
                <a:effectLst/>
                <a:latin typeface="Helvetica"/>
                <a:ea typeface="Helvetica"/>
                <a:cs typeface="Helvetica"/>
              </a:rPr>
              <a:t>Zamknięta przestrzeń stanowi metodę kontroli pyłu oraz sposób na ograniczanie narażenia na pył poprzez zamknięcie lub odizolowanie źródła procesu wiążącego się</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pyleniem.</a:t>
            </a:r>
          </a:p>
          <a:p>
            <a:pPr>
              <a:lnSpc>
                <a:spcPts val="2400"/>
              </a:lnSpc>
            </a:pPr>
            <a:r>
              <a:rPr lang="pl" sz="1800" b="0" i="0" strike="noStrike" cap="none" spc="0" baseline="0" dirty="0">
                <a:solidFill>
                  <a:srgbClr val="000000"/>
                </a:solidFill>
                <a:effectLst/>
                <a:latin typeface="Helvetica"/>
                <a:ea typeface="Helvetica"/>
                <a:cs typeface="Helvetica"/>
              </a:rPr>
              <a:t>Umieszczenie bariery między źródłem a pracownikami umożliwia znaczne ograniczenie poziomu narażenia na pył. Zamknięta przestrzeń może być stosowana</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wielu procesach przemysłowych.</a:t>
            </a:r>
          </a:p>
          <a:p>
            <a:pPr>
              <a:lnSpc>
                <a:spcPts val="2400"/>
              </a:lnSpc>
            </a:pPr>
            <a:endParaRPr lang="en-GB" sz="1800" dirty="0"/>
          </a:p>
        </p:txBody>
      </p:sp>
      <p:pic>
        <p:nvPicPr>
          <p:cNvPr id="7" name="Picture Placeholder 6">
            <a:extLst>
              <a:ext uri="{FF2B5EF4-FFF2-40B4-BE49-F238E27FC236}">
                <a16:creationId xmlns:a16="http://schemas.microsoft.com/office/drawing/2014/main" id="{63580427-43A6-D54D-ACF6-A07EB7A71289}"/>
              </a:ext>
            </a:extLst>
          </p:cNvPr>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l="10802" r="10802"/>
          <a:stretch>
            <a:fillRect/>
          </a:stretch>
        </p:blipFill>
        <p:spPr>
          <a:prstGeom prst="rect">
            <a:avLst/>
          </a:prstGeom>
        </p:spPr>
      </p:pic>
    </p:spTree>
    <p:extLst>
      <p:ext uri="{BB962C8B-B14F-4D97-AF65-F5344CB8AC3E}">
        <p14:creationId xmlns:p14="http://schemas.microsoft.com/office/powerpoint/2010/main" val="32085282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2D07F6-F671-414B-9E70-788937392699}"/>
              </a:ext>
            </a:extLst>
          </p:cNvPr>
          <p:cNvSpPr>
            <a:spLocks noGrp="1"/>
          </p:cNvSpPr>
          <p:nvPr>
            <p:ph type="body" sz="quarter" idx="10"/>
          </p:nvPr>
        </p:nvSpPr>
        <p:spPr>
          <a:xfrm>
            <a:off x="777245" y="1640901"/>
            <a:ext cx="9673042" cy="850900"/>
          </a:xfrm>
        </p:spPr>
        <p:txBody>
          <a:bodyPr lIns="91440" tIns="45720" rIns="91440" bIns="45720" anchor="t"/>
          <a:lstStyle/>
          <a:p>
            <a:pPr>
              <a:lnSpc>
                <a:spcPct val="100000"/>
              </a:lnSpc>
            </a:pPr>
            <a:r>
              <a:rPr lang="pl" sz="2800" b="1" i="0" strike="noStrike" cap="none" spc="0" baseline="0" dirty="0">
                <a:solidFill>
                  <a:srgbClr val="F6A317"/>
                </a:solidFill>
                <a:effectLst/>
                <a:latin typeface="Helvetica"/>
                <a:ea typeface="Helvetica"/>
                <a:cs typeface="Helvetica"/>
              </a:rPr>
              <a:t>PODSTAWOWE WYTYCZNE DOTYCZĄCE PROCESÓW W </a:t>
            </a:r>
            <a:r>
              <a:rPr lang="pl" sz="2800" dirty="0">
                <a:latin typeface="Helvetica"/>
                <a:ea typeface="Helvetica"/>
                <a:cs typeface="Helvetica"/>
              </a:rPr>
              <a:t>ZAMKNIĘTEJ PRZESTRZENI</a:t>
            </a:r>
            <a:endParaRPr lang="pl" sz="2800" b="1" i="0" strike="noStrike" cap="none" spc="0" baseline="0" dirty="0">
              <a:solidFill>
                <a:srgbClr val="F6A317"/>
              </a:solidFill>
              <a:effectLst/>
              <a:latin typeface="Helvetica"/>
              <a:ea typeface="Helvetica"/>
              <a:cs typeface="Helvetica"/>
            </a:endParaRPr>
          </a:p>
        </p:txBody>
      </p:sp>
      <p:sp>
        <p:nvSpPr>
          <p:cNvPr id="3" name="Text Placeholder 2">
            <a:extLst>
              <a:ext uri="{FF2B5EF4-FFF2-40B4-BE49-F238E27FC236}">
                <a16:creationId xmlns:a16="http://schemas.microsoft.com/office/drawing/2014/main" id="{3ECECF46-66B8-494E-9163-99E894D41121}"/>
              </a:ext>
            </a:extLst>
          </p:cNvPr>
          <p:cNvSpPr>
            <a:spLocks noGrp="1"/>
          </p:cNvSpPr>
          <p:nvPr>
            <p:ph type="body" sz="quarter" idx="11"/>
          </p:nvPr>
        </p:nvSpPr>
        <p:spPr>
          <a:xfrm>
            <a:off x="777243" y="2700338"/>
            <a:ext cx="10333122" cy="3263491"/>
          </a:xfrm>
        </p:spPr>
        <p:txBody>
          <a:bodyPr lIns="91440" tIns="45720" rIns="91440" bIns="45720" anchor="t"/>
          <a:lstStyle/>
          <a:p>
            <a:pPr>
              <a:lnSpc>
                <a:spcPts val="2400"/>
              </a:lnSpc>
            </a:pPr>
            <a:r>
              <a:rPr lang="pl" sz="1800" b="0" i="0" strike="noStrike" cap="none" spc="0" baseline="0" dirty="0">
                <a:solidFill>
                  <a:srgbClr val="000000"/>
                </a:solidFill>
                <a:effectLst/>
                <a:latin typeface="Helvetica"/>
                <a:ea typeface="Helvetica"/>
                <a:cs typeface="Helvetica"/>
              </a:rPr>
              <a:t>Przeprowadzanie procesów</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zamkniętej </a:t>
            </a:r>
            <a:r>
              <a:rPr lang="pl" sz="1800" dirty="0">
                <a:solidFill>
                  <a:srgbClr val="000000"/>
                </a:solidFill>
                <a:latin typeface="Helvetica"/>
                <a:ea typeface="Helvetica"/>
                <a:cs typeface="Helvetica"/>
              </a:rPr>
              <a:t>przestrzeni stanowi</a:t>
            </a:r>
            <a:r>
              <a:rPr lang="pl" sz="1800" b="0" i="0" strike="noStrike" cap="none" spc="0" baseline="0" dirty="0">
                <a:solidFill>
                  <a:srgbClr val="000000"/>
                </a:solidFill>
                <a:effectLst/>
                <a:latin typeface="Helvetica"/>
                <a:ea typeface="Helvetica"/>
                <a:cs typeface="Helvetica"/>
              </a:rPr>
              <a:t> jedną</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najskuteczniejszych metod kontroli pyłu:</a:t>
            </a:r>
          </a:p>
          <a:p>
            <a:pPr marL="342900" indent="-342900">
              <a:lnSpc>
                <a:spcPts val="2400"/>
              </a:lnSpc>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Kontrola pyłu</a:t>
            </a:r>
            <a:r>
              <a:rPr lang="en-IN" sz="1800" b="0" i="0" strike="noStrike" cap="none" spc="0" baseline="0" dirty="0">
                <a:solidFill>
                  <a:srgbClr val="000000"/>
                </a:solidFill>
                <a:effectLst/>
                <a:latin typeface="Helvetica"/>
                <a:ea typeface="Helvetica"/>
                <a:cs typeface="Helvetica"/>
              </a:rPr>
              <a:t> u </a:t>
            </a:r>
            <a:r>
              <a:rPr lang="pl" sz="1800" b="0" i="0" strike="noStrike" cap="none" spc="0" baseline="0" dirty="0">
                <a:solidFill>
                  <a:srgbClr val="000000"/>
                </a:solidFill>
                <a:effectLst/>
                <a:latin typeface="Helvetica"/>
                <a:ea typeface="Helvetica"/>
                <a:cs typeface="Helvetica"/>
              </a:rPr>
              <a:t>źródła zawsze stanowi lepsze rozwiązanie niż sprzęt ochrony indywidualnej (np. maski przeciwpyłowe) dla pracowników, który chroni tylko osoby go noszące</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nie zawsze jest niezawodny.</a:t>
            </a:r>
          </a:p>
          <a:p>
            <a:pPr marL="342900" indent="-342900">
              <a:lnSpc>
                <a:spcPts val="2400"/>
              </a:lnSpc>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Stosowanie wentylacji wyciągowej</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podciśnienia może wspomagać metody wykorzystujące </a:t>
            </a:r>
            <a:r>
              <a:rPr lang="pl" sz="1800" dirty="0">
                <a:solidFill>
                  <a:srgbClr val="000000"/>
                </a:solidFill>
                <a:latin typeface="Helvetica"/>
                <a:ea typeface="Helvetica"/>
                <a:cs typeface="Helvetica"/>
              </a:rPr>
              <a:t>zamkniętą przestrzeń</a:t>
            </a:r>
            <a:r>
              <a:rPr lang="pl" sz="1800" b="0" i="0" strike="noStrike" cap="none" spc="0" baseline="0" dirty="0">
                <a:solidFill>
                  <a:srgbClr val="000000"/>
                </a:solidFill>
                <a:effectLst/>
                <a:latin typeface="Helvetica"/>
                <a:ea typeface="Helvetica"/>
                <a:cs typeface="Helvetica"/>
              </a:rPr>
              <a:t>. Właściwa wentylacja miejsca pracy zapewnia dobrą jakość powietrza</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zapobiega ponownemu przedostawaniu się pyłu.</a:t>
            </a:r>
          </a:p>
          <a:p>
            <a:pPr>
              <a:lnSpc>
                <a:spcPts val="2400"/>
              </a:lnSpc>
            </a:pPr>
            <a:endParaRPr lang="en-GB" sz="1800" dirty="0"/>
          </a:p>
        </p:txBody>
      </p:sp>
    </p:spTree>
    <p:extLst>
      <p:ext uri="{BB962C8B-B14F-4D97-AF65-F5344CB8AC3E}">
        <p14:creationId xmlns:p14="http://schemas.microsoft.com/office/powerpoint/2010/main" val="5609027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B79F-A549-D34A-B351-A94C89AF8B0F}"/>
              </a:ext>
            </a:extLst>
          </p:cNvPr>
          <p:cNvSpPr>
            <a:spLocks noGrp="1"/>
          </p:cNvSpPr>
          <p:nvPr>
            <p:ph type="body" sz="quarter" idx="10"/>
          </p:nvPr>
        </p:nvSpPr>
        <p:spPr>
          <a:xfrm>
            <a:off x="777244" y="1640901"/>
            <a:ext cx="9346470" cy="850900"/>
          </a:xfrm>
        </p:spPr>
        <p:txBody>
          <a:bodyPr anchor="t"/>
          <a:lstStyle/>
          <a:p>
            <a:pPr>
              <a:lnSpc>
                <a:spcPct val="100000"/>
              </a:lnSpc>
            </a:pPr>
            <a:r>
              <a:rPr lang="pl" sz="2800" b="1" i="0" strike="noStrike" cap="none" spc="0" baseline="0" dirty="0">
                <a:solidFill>
                  <a:srgbClr val="F6A317"/>
                </a:solidFill>
                <a:effectLst/>
                <a:latin typeface="Helvetica"/>
                <a:ea typeface="Helvetica"/>
                <a:cs typeface="Helvetica"/>
              </a:rPr>
              <a:t>CO NALEŻY, A CZEGO NIE NALEŻY ROBIĆ, KORZYSTAJĄC Z ZAMKNIĘTEJ PRZESTRZENI</a:t>
            </a:r>
          </a:p>
        </p:txBody>
      </p:sp>
      <p:sp>
        <p:nvSpPr>
          <p:cNvPr id="3" name="Text Placeholder 2">
            <a:extLst>
              <a:ext uri="{FF2B5EF4-FFF2-40B4-BE49-F238E27FC236}">
                <a16:creationId xmlns:a16="http://schemas.microsoft.com/office/drawing/2014/main" id="{D02FD246-F495-D545-93DD-1087536EA9F3}"/>
              </a:ext>
            </a:extLst>
          </p:cNvPr>
          <p:cNvSpPr>
            <a:spLocks noGrp="1"/>
          </p:cNvSpPr>
          <p:nvPr>
            <p:ph type="body" sz="quarter" idx="11"/>
          </p:nvPr>
        </p:nvSpPr>
        <p:spPr>
          <a:xfrm>
            <a:off x="777242" y="2613470"/>
            <a:ext cx="10995658" cy="3230407"/>
          </a:xfrm>
        </p:spPr>
        <p:txBody>
          <a:bodyPr lIns="91440" tIns="45720" rIns="91440" bIns="45720" anchor="t"/>
          <a:lstStyle/>
          <a:p>
            <a:pPr>
              <a:lnSpc>
                <a:spcPct val="95000"/>
              </a:lnSpc>
              <a:spcBef>
                <a:spcPts val="300"/>
              </a:spcBef>
            </a:pPr>
            <a:r>
              <a:rPr lang="pl" sz="1600" b="1" i="0" strike="noStrike" cap="none" spc="0" baseline="0" dirty="0">
                <a:solidFill>
                  <a:srgbClr val="000000"/>
                </a:solidFill>
                <a:effectLst/>
                <a:latin typeface="Helvetica"/>
                <a:ea typeface="Helvetica"/>
                <a:cs typeface="Helvetica"/>
              </a:rPr>
              <a:t>NALEŻY</a:t>
            </a:r>
          </a:p>
          <a:p>
            <a:pPr marL="285750" indent="-285750">
              <a:lnSpc>
                <a:spcPct val="95000"/>
              </a:lnSpc>
              <a:spcBef>
                <a:spcPts val="300"/>
              </a:spcBef>
              <a:buSzPct val="85000"/>
              <a:buFont typeface=".Apple Color Emoji UI"/>
              <a:buChar char="✅"/>
            </a:pPr>
            <a:r>
              <a:rPr lang="pl" sz="1600" b="0" i="0" strike="noStrike" cap="none" spc="0" baseline="0" dirty="0">
                <a:solidFill>
                  <a:srgbClr val="000000"/>
                </a:solidFill>
                <a:effectLst/>
                <a:latin typeface="Helvetica"/>
                <a:ea typeface="Helvetica"/>
                <a:cs typeface="Helvetica"/>
              </a:rPr>
              <a:t>Przeprowadzać proces tylko wtedy, gdy przestrzeń jest zamknięta</a:t>
            </a:r>
            <a:r>
              <a:rPr lang="en-IN" sz="1600" b="0" i="0" strike="noStrike" cap="none" spc="0" baseline="0" dirty="0">
                <a:solidFill>
                  <a:srgbClr val="000000"/>
                </a:solidFill>
                <a:effectLst/>
                <a:latin typeface="Helvetica"/>
                <a:ea typeface="Helvetica"/>
                <a:cs typeface="Helvetica"/>
              </a:rPr>
              <a:t> </a:t>
            </a:r>
            <a:r>
              <a:rPr lang="en-IN" sz="1600" b="0" i="0" strike="noStrike" cap="none" spc="0" baseline="0" dirty="0" err="1">
                <a:solidFill>
                  <a:srgbClr val="000000"/>
                </a:solidFill>
                <a:effectLst/>
                <a:latin typeface="Helvetica"/>
                <a:ea typeface="Helvetica"/>
                <a:cs typeface="Helvetica"/>
              </a:rPr>
              <a:t>i</a:t>
            </a:r>
            <a:r>
              <a:rPr lang="en-IN" sz="1600" b="0" i="0" strike="noStrike" cap="none" spc="0" baseline="0" dirty="0">
                <a:solidFill>
                  <a:srgbClr val="000000"/>
                </a:solidFill>
                <a:effectLst/>
                <a:latin typeface="Helvetica"/>
                <a:ea typeface="Helvetica"/>
                <a:cs typeface="Helvetica"/>
              </a:rPr>
              <a:t> </a:t>
            </a:r>
            <a:r>
              <a:rPr lang="pl" sz="1600" b="0" i="0" strike="noStrike" cap="none" spc="0" baseline="0" dirty="0">
                <a:solidFill>
                  <a:srgbClr val="000000"/>
                </a:solidFill>
                <a:effectLst/>
                <a:latin typeface="Helvetica"/>
                <a:ea typeface="Helvetica"/>
                <a:cs typeface="Helvetica"/>
              </a:rPr>
              <a:t>włączony jest system wentylacyjny</a:t>
            </a:r>
          </a:p>
          <a:p>
            <a:pPr marL="285750" indent="-285750">
              <a:lnSpc>
                <a:spcPct val="95000"/>
              </a:lnSpc>
              <a:spcBef>
                <a:spcPts val="300"/>
              </a:spcBef>
              <a:buSzPct val="85000"/>
              <a:buFont typeface=".Apple Color Emoji UI"/>
              <a:buChar char="✅"/>
            </a:pPr>
            <a:r>
              <a:rPr lang="pl" sz="1600" b="0" i="0" strike="noStrike" cap="none" spc="0" baseline="0" dirty="0">
                <a:solidFill>
                  <a:srgbClr val="000000"/>
                </a:solidFill>
                <a:effectLst/>
                <a:latin typeface="Helvetica"/>
                <a:ea typeface="Helvetica"/>
                <a:cs typeface="Helvetica"/>
              </a:rPr>
              <a:t>Regularnie sprawdzać zamkniętą przestrzeń pod kątem uszkodzeń</a:t>
            </a:r>
            <a:r>
              <a:rPr lang="en-IN" sz="1600" b="0" i="0" strike="noStrike" cap="none" spc="0" baseline="0" dirty="0">
                <a:solidFill>
                  <a:srgbClr val="000000"/>
                </a:solidFill>
                <a:effectLst/>
                <a:latin typeface="Helvetica"/>
                <a:ea typeface="Helvetica"/>
                <a:cs typeface="Helvetica"/>
              </a:rPr>
              <a:t> </a:t>
            </a:r>
            <a:r>
              <a:rPr lang="en-IN" sz="1600" b="0" i="0" strike="noStrike" cap="none" spc="0" baseline="0" dirty="0" err="1">
                <a:solidFill>
                  <a:srgbClr val="000000"/>
                </a:solidFill>
                <a:effectLst/>
                <a:latin typeface="Helvetica"/>
                <a:ea typeface="Helvetica"/>
                <a:cs typeface="Helvetica"/>
              </a:rPr>
              <a:t>i</a:t>
            </a:r>
            <a:r>
              <a:rPr lang="en-IN" sz="1600" b="0" i="0" strike="noStrike" cap="none" spc="0" baseline="0" dirty="0">
                <a:solidFill>
                  <a:srgbClr val="000000"/>
                </a:solidFill>
                <a:effectLst/>
                <a:latin typeface="Helvetica"/>
                <a:ea typeface="Helvetica"/>
                <a:cs typeface="Helvetica"/>
              </a:rPr>
              <a:t> </a:t>
            </a:r>
            <a:r>
              <a:rPr lang="pl" sz="1600" b="0" i="0" strike="noStrike" cap="none" spc="0" baseline="0" dirty="0">
                <a:solidFill>
                  <a:srgbClr val="000000"/>
                </a:solidFill>
                <a:effectLst/>
                <a:latin typeface="Helvetica"/>
                <a:ea typeface="Helvetica"/>
                <a:cs typeface="Helvetica"/>
              </a:rPr>
              <a:t>zgłaszać usterki</a:t>
            </a:r>
          </a:p>
          <a:p>
            <a:pPr marL="285750" indent="-285750">
              <a:lnSpc>
                <a:spcPct val="95000"/>
              </a:lnSpc>
              <a:spcBef>
                <a:spcPts val="300"/>
              </a:spcBef>
              <a:buSzPct val="85000"/>
              <a:buFont typeface=".Apple Color Emoji UI"/>
              <a:buChar char="✅"/>
            </a:pPr>
            <a:r>
              <a:rPr lang="pl" sz="1600" b="0" i="0" strike="noStrike" cap="none" spc="0" baseline="0" dirty="0">
                <a:solidFill>
                  <a:srgbClr val="000000"/>
                </a:solidFill>
                <a:effectLst/>
                <a:latin typeface="Helvetica"/>
                <a:ea typeface="Helvetica"/>
                <a:cs typeface="Helvetica"/>
              </a:rPr>
              <a:t>Mieć przygotowany plan bezpiecznego działania</a:t>
            </a:r>
            <a:r>
              <a:rPr lang="en-IN" sz="1600" b="0" i="0" strike="noStrike" cap="none" spc="0" baseline="0" dirty="0">
                <a:solidFill>
                  <a:srgbClr val="000000"/>
                </a:solidFill>
                <a:effectLst/>
                <a:latin typeface="Helvetica"/>
                <a:ea typeface="Helvetica"/>
                <a:cs typeface="Helvetica"/>
              </a:rPr>
              <a:t> w </a:t>
            </a:r>
            <a:r>
              <a:rPr lang="pl" sz="1600" b="0" i="0" strike="noStrike" cap="none" spc="0" baseline="0" dirty="0">
                <a:solidFill>
                  <a:srgbClr val="000000"/>
                </a:solidFill>
                <a:effectLst/>
                <a:latin typeface="Helvetica"/>
                <a:ea typeface="Helvetica"/>
                <a:cs typeface="Helvetica"/>
              </a:rPr>
              <a:t>przypadku awarii maszyny lub rozsypania materiału, mających miejsce</a:t>
            </a:r>
            <a:r>
              <a:rPr lang="en-IN" sz="1600" b="0" i="0" strike="noStrike" cap="none" spc="0" baseline="0" dirty="0">
                <a:solidFill>
                  <a:srgbClr val="000000"/>
                </a:solidFill>
                <a:effectLst/>
                <a:latin typeface="Helvetica"/>
                <a:ea typeface="Helvetica"/>
                <a:cs typeface="Helvetica"/>
              </a:rPr>
              <a:t> w </a:t>
            </a:r>
            <a:r>
              <a:rPr lang="pl" sz="1600" b="0" i="0" strike="noStrike" cap="none" spc="0" baseline="0" dirty="0">
                <a:solidFill>
                  <a:srgbClr val="000000"/>
                </a:solidFill>
                <a:effectLst/>
                <a:latin typeface="Helvetica"/>
                <a:ea typeface="Helvetica"/>
                <a:cs typeface="Helvetica"/>
              </a:rPr>
              <a:t>zamkniętej przestrzeni</a:t>
            </a:r>
          </a:p>
          <a:p>
            <a:pPr marL="285750" indent="-285750">
              <a:lnSpc>
                <a:spcPct val="95000"/>
              </a:lnSpc>
              <a:spcBef>
                <a:spcPts val="300"/>
              </a:spcBef>
              <a:buSzPct val="85000"/>
              <a:buFont typeface=".Apple Color Emoji UI"/>
              <a:buChar char="✅"/>
            </a:pPr>
            <a:r>
              <a:rPr lang="pl" sz="1600" b="0" i="0" strike="noStrike" cap="none" spc="0" baseline="0" dirty="0">
                <a:solidFill>
                  <a:srgbClr val="000000"/>
                </a:solidFill>
                <a:effectLst/>
                <a:latin typeface="Helvetica"/>
                <a:ea typeface="Helvetica"/>
                <a:cs typeface="Helvetica"/>
              </a:rPr>
              <a:t>Przed wejściem do </a:t>
            </a:r>
            <a:r>
              <a:rPr lang="pl" dirty="0">
                <a:solidFill>
                  <a:srgbClr val="000000"/>
                </a:solidFill>
                <a:latin typeface="Helvetica"/>
                <a:ea typeface="Helvetica"/>
                <a:cs typeface="Helvetica"/>
              </a:rPr>
              <a:t>zamkniętej</a:t>
            </a:r>
            <a:r>
              <a:rPr lang="pl" sz="1600" b="0" i="0" strike="noStrike" cap="none" spc="0" baseline="0" dirty="0">
                <a:solidFill>
                  <a:srgbClr val="000000"/>
                </a:solidFill>
                <a:effectLst/>
                <a:latin typeface="Helvetica"/>
                <a:ea typeface="Helvetica"/>
                <a:cs typeface="Helvetica"/>
              </a:rPr>
              <a:t> przestrzeni zatrzymać proces</a:t>
            </a:r>
            <a:r>
              <a:rPr lang="en-IN" sz="1600" b="0" i="0" strike="noStrike" cap="none" spc="0" baseline="0" dirty="0">
                <a:solidFill>
                  <a:srgbClr val="000000"/>
                </a:solidFill>
                <a:effectLst/>
                <a:latin typeface="Helvetica"/>
                <a:ea typeface="Helvetica"/>
                <a:cs typeface="Helvetica"/>
              </a:rPr>
              <a:t> </a:t>
            </a:r>
            <a:r>
              <a:rPr lang="en-IN" sz="1600" b="0" i="0" strike="noStrike" cap="none" spc="0" baseline="0" dirty="0" err="1">
                <a:solidFill>
                  <a:srgbClr val="000000"/>
                </a:solidFill>
                <a:effectLst/>
                <a:latin typeface="Helvetica"/>
                <a:ea typeface="Helvetica"/>
                <a:cs typeface="Helvetica"/>
              </a:rPr>
              <a:t>i</a:t>
            </a:r>
            <a:r>
              <a:rPr lang="en-IN" sz="1600" b="0" i="0" strike="noStrike" cap="none" spc="0" baseline="0" dirty="0">
                <a:solidFill>
                  <a:srgbClr val="000000"/>
                </a:solidFill>
                <a:effectLst/>
                <a:latin typeface="Helvetica"/>
                <a:ea typeface="Helvetica"/>
                <a:cs typeface="Helvetica"/>
              </a:rPr>
              <a:t> </a:t>
            </a:r>
            <a:r>
              <a:rPr lang="pl" sz="1600" b="0" i="0" strike="noStrike" cap="none" spc="0" baseline="0" dirty="0">
                <a:solidFill>
                  <a:srgbClr val="000000"/>
                </a:solidFill>
                <a:effectLst/>
                <a:latin typeface="Helvetica"/>
                <a:ea typeface="Helvetica"/>
                <a:cs typeface="Helvetica"/>
              </a:rPr>
              <a:t>odczekać, aż powietrze </a:t>
            </a:r>
            <a:r>
              <a:rPr lang="pl" dirty="0">
                <a:solidFill>
                  <a:srgbClr val="000000"/>
                </a:solidFill>
                <a:latin typeface="Helvetica"/>
                <a:ea typeface="Helvetica"/>
                <a:cs typeface="Helvetica"/>
              </a:rPr>
              <a:t>zostanie oczyszczone</a:t>
            </a:r>
            <a:endParaRPr lang="pl" sz="1600" b="0" i="0" strike="noStrike" cap="none" spc="0" baseline="0" dirty="0">
              <a:solidFill>
                <a:srgbClr val="000000"/>
              </a:solidFill>
              <a:effectLst/>
              <a:latin typeface="Helvetica"/>
              <a:ea typeface="Helvetica"/>
              <a:cs typeface="Helvetica"/>
            </a:endParaRPr>
          </a:p>
          <a:p>
            <a:pPr marL="285750" indent="-285750">
              <a:lnSpc>
                <a:spcPct val="95000"/>
              </a:lnSpc>
              <a:spcBef>
                <a:spcPts val="300"/>
              </a:spcBef>
              <a:buSzPct val="85000"/>
              <a:buFont typeface=".Apple Color Emoji UI"/>
              <a:buChar char="✅"/>
            </a:pPr>
            <a:r>
              <a:rPr lang="pl" sz="1600" b="0" i="0" strike="noStrike" cap="none" spc="0" baseline="0" dirty="0">
                <a:solidFill>
                  <a:srgbClr val="FF0000"/>
                </a:solidFill>
                <a:effectLst/>
                <a:latin typeface="Helvetica"/>
                <a:ea typeface="Helvetica"/>
                <a:cs typeface="Helvetica"/>
              </a:rPr>
              <a:t>Miejsce na tekst instruktora – Dodaj dodatkowy tekst na temat procesów</a:t>
            </a:r>
            <a:r>
              <a:rPr lang="en-IN" sz="1600" b="0" i="0" strike="noStrike" cap="none" spc="0" baseline="0" dirty="0">
                <a:solidFill>
                  <a:srgbClr val="FF0000"/>
                </a:solidFill>
                <a:effectLst/>
                <a:latin typeface="Helvetica"/>
                <a:ea typeface="Helvetica"/>
                <a:cs typeface="Helvetica"/>
              </a:rPr>
              <a:t> w </a:t>
            </a:r>
            <a:r>
              <a:rPr lang="pl" sz="1600" b="0" i="0" strike="noStrike" cap="none" spc="0" baseline="0" dirty="0">
                <a:solidFill>
                  <a:srgbClr val="FF0000"/>
                </a:solidFill>
                <a:effectLst/>
                <a:latin typeface="Helvetica"/>
                <a:ea typeface="Helvetica"/>
                <a:cs typeface="Helvetica"/>
              </a:rPr>
              <a:t>zamkniętej przestrzeni, dotyczący własnego kontekstu</a:t>
            </a:r>
          </a:p>
          <a:p>
            <a:pPr>
              <a:lnSpc>
                <a:spcPct val="95000"/>
              </a:lnSpc>
              <a:spcBef>
                <a:spcPts val="300"/>
              </a:spcBef>
            </a:pPr>
            <a:r>
              <a:rPr lang="pl" sz="1600" b="1" i="0" strike="noStrike" cap="none" spc="0" baseline="0" dirty="0">
                <a:solidFill>
                  <a:srgbClr val="000000"/>
                </a:solidFill>
                <a:effectLst/>
                <a:latin typeface="Helvetica"/>
                <a:ea typeface="Helvetica"/>
                <a:cs typeface="Helvetica"/>
              </a:rPr>
              <a:t>NIE NALEŻY</a:t>
            </a:r>
          </a:p>
          <a:p>
            <a:pPr marL="285750" indent="-285750">
              <a:lnSpc>
                <a:spcPct val="95000"/>
              </a:lnSpc>
              <a:spcBef>
                <a:spcPts val="300"/>
              </a:spcBef>
              <a:buSzPct val="85000"/>
              <a:buFont typeface=".Apple Color Emoji UI"/>
              <a:buChar char="❌"/>
            </a:pPr>
            <a:r>
              <a:rPr lang="pl" sz="1600" b="0" i="0" strike="noStrike" cap="none" spc="0" baseline="0" dirty="0">
                <a:solidFill>
                  <a:srgbClr val="000000"/>
                </a:solidFill>
                <a:effectLst/>
                <a:latin typeface="Helvetica"/>
                <a:ea typeface="Helvetica"/>
                <a:cs typeface="Helvetica"/>
              </a:rPr>
              <a:t>Wchodzić do zamkniętej przestrzeni bez stosowania środków ochrony przed narażeniem na pył (np. środków ochrony indywidualnej)</a:t>
            </a:r>
          </a:p>
          <a:p>
            <a:pPr marL="285750" indent="-285750">
              <a:lnSpc>
                <a:spcPct val="95000"/>
              </a:lnSpc>
              <a:spcBef>
                <a:spcPts val="300"/>
              </a:spcBef>
              <a:buSzPct val="85000"/>
              <a:buFont typeface=".Apple Color Emoji UI"/>
              <a:buChar char="❌"/>
            </a:pPr>
            <a:r>
              <a:rPr lang="pl" sz="1600" b="0" i="0" strike="noStrike" cap="none" spc="0" baseline="0" dirty="0">
                <a:solidFill>
                  <a:srgbClr val="000000"/>
                </a:solidFill>
                <a:effectLst/>
                <a:latin typeface="Helvetica"/>
                <a:ea typeface="Helvetica"/>
                <a:cs typeface="Helvetica"/>
              </a:rPr>
              <a:t>Przeprowadzać procesu przy otwartych drzwiach do zamkniętej</a:t>
            </a:r>
            <a:r>
              <a:rPr lang="pl" dirty="0">
                <a:solidFill>
                  <a:srgbClr val="000000"/>
                </a:solidFill>
                <a:latin typeface="Helvetica"/>
                <a:ea typeface="Helvetica"/>
                <a:cs typeface="Helvetica"/>
              </a:rPr>
              <a:t> przestrzeni</a:t>
            </a:r>
            <a:endParaRPr lang="pl" sz="1600" b="0" i="0" strike="noStrike" cap="none" spc="0" baseline="0" dirty="0">
              <a:solidFill>
                <a:srgbClr val="000000"/>
              </a:solidFill>
              <a:effectLst/>
              <a:latin typeface="Helvetica"/>
              <a:ea typeface="Helvetica"/>
              <a:cs typeface="Helvetica"/>
            </a:endParaRPr>
          </a:p>
          <a:p>
            <a:pPr marL="285750" indent="-285750">
              <a:lnSpc>
                <a:spcPct val="95000"/>
              </a:lnSpc>
              <a:spcBef>
                <a:spcPts val="300"/>
              </a:spcBef>
              <a:buSzPct val="85000"/>
              <a:buFont typeface=".Apple Color Emoji UI"/>
              <a:buChar char="❌"/>
            </a:pPr>
            <a:r>
              <a:rPr lang="pl" sz="1600" b="0" i="0" strike="noStrike" cap="none" spc="0" baseline="0" dirty="0">
                <a:solidFill>
                  <a:srgbClr val="FF0000"/>
                </a:solidFill>
                <a:effectLst/>
                <a:latin typeface="Helvetica"/>
                <a:ea typeface="Helvetica"/>
                <a:cs typeface="Helvetica"/>
              </a:rPr>
              <a:t>Miejsce na tekst instruktora – Dodaj dodatkowy tekst na temat procesów</a:t>
            </a:r>
            <a:r>
              <a:rPr lang="en-IN" sz="1600" b="0" i="0" strike="noStrike" cap="none" spc="0" baseline="0" dirty="0">
                <a:solidFill>
                  <a:srgbClr val="FF0000"/>
                </a:solidFill>
                <a:effectLst/>
                <a:latin typeface="Helvetica"/>
                <a:ea typeface="Helvetica"/>
                <a:cs typeface="Helvetica"/>
              </a:rPr>
              <a:t> w </a:t>
            </a:r>
            <a:r>
              <a:rPr lang="pl" sz="1600" b="0" i="0" strike="noStrike" cap="none" spc="0" baseline="0" dirty="0">
                <a:solidFill>
                  <a:srgbClr val="FF0000"/>
                </a:solidFill>
                <a:effectLst/>
                <a:latin typeface="Helvetica"/>
                <a:ea typeface="Helvetica"/>
                <a:cs typeface="Helvetica"/>
              </a:rPr>
              <a:t>zamkniętej przestrzeni, dotyczący własnego kontekstu</a:t>
            </a:r>
          </a:p>
          <a:p>
            <a:pPr marL="285750" indent="-285750">
              <a:lnSpc>
                <a:spcPct val="95000"/>
              </a:lnSpc>
              <a:spcBef>
                <a:spcPts val="300"/>
              </a:spcBef>
              <a:buSzPct val="85000"/>
              <a:buFont typeface=".Apple Color Emoji UI"/>
              <a:buChar char="✅"/>
            </a:pPr>
            <a:endParaRPr lang="en-US" dirty="0">
              <a:solidFill>
                <a:srgbClr val="FF0000"/>
              </a:solidFill>
            </a:endParaRPr>
          </a:p>
        </p:txBody>
      </p:sp>
    </p:spTree>
    <p:extLst>
      <p:ext uri="{BB962C8B-B14F-4D97-AF65-F5344CB8AC3E}">
        <p14:creationId xmlns:p14="http://schemas.microsoft.com/office/powerpoint/2010/main" val="344713297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topic template v1 JF" id="{5EA84160-1248-B945-96E8-C19FFB39C2BD}" vid="{0058E9A8-62BA-8D4E-905C-CEA1055CCE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d9d7403-2d8c-4818-ae25-2c5629bc7330">
      <Terms xmlns="http://schemas.microsoft.com/office/infopath/2007/PartnerControls"/>
    </lcf76f155ced4ddcb4097134ff3c332f>
    <TaxCatchAll xmlns="d8ecf516-e360-4672-81b9-68723bedb71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64349E-8EE2-422B-ADF1-03B226A31E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545FEE-AD81-4023-B6AC-5CAEA335ED97}">
  <ds:schemaRefs>
    <ds:schemaRef ds:uri="http://purl.org/dc/terms/"/>
    <ds:schemaRef ds:uri="d8ecf516-e360-4672-81b9-68723bedb71f"/>
    <ds:schemaRef ds:uri="http://purl.org/dc/dcmitype/"/>
    <ds:schemaRef ds:uri="http://schemas.microsoft.com/office/2006/documentManagement/types"/>
    <ds:schemaRef ds:uri="http://purl.org/dc/elements/1.1/"/>
    <ds:schemaRef ds:uri="http://schemas.microsoft.com/office/2006/metadata/properties"/>
    <ds:schemaRef ds:uri="6d9d7403-2d8c-4818-ae25-2c5629bc7330"/>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E9D9CC3-1A92-450F-A475-EF23AF4BCF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70</TotalTime>
  <Words>903</Words>
  <Application>Microsoft Macintosh PowerPoint</Application>
  <PresentationFormat>Widescreen</PresentationFormat>
  <Paragraphs>74</Paragraphs>
  <Slides>12</Slides>
  <Notes>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Davies</dc:creator>
  <cp:lastModifiedBy>Carlo Arboit</cp:lastModifiedBy>
  <cp:revision>49</cp:revision>
  <dcterms:created xsi:type="dcterms:W3CDTF">2020-07-22T09:08:33Z</dcterms:created>
  <dcterms:modified xsi:type="dcterms:W3CDTF">2024-11-13T10:50:17Z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