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sldIdLst>
    <p:sldId id="256" r:id="rId5"/>
    <p:sldId id="280" r:id="rId6"/>
    <p:sldId id="278" r:id="rId7"/>
    <p:sldId id="268" r:id="rId8"/>
    <p:sldId id="276" r:id="rId9"/>
    <p:sldId id="279" r:id="rId10"/>
    <p:sldId id="269" r:id="rId11"/>
    <p:sldId id="271" r:id="rId12"/>
    <p:sldId id="270" r:id="rId13"/>
    <p:sldId id="274" r:id="rId14"/>
    <p:sldId id="266" r:id="rId15"/>
    <p:sldId id="264" r:id="rId16"/>
    <p:sldId id="267"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06583-31FD-BD48-89EF-682565EB6103}" v="2" dt="2020-12-09T20:16:50.934"/>
    <p1510:client id="{51D2A2BF-561E-4F58-8DBF-86335B1547C9}" v="1" dt="2022-10-05T17:06:58.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74" autoAdjust="0"/>
    <p:restoredTop sz="84762"/>
  </p:normalViewPr>
  <p:slideViewPr>
    <p:cSldViewPr snapToGrid="0" snapToObjects="1">
      <p:cViewPr varScale="1">
        <p:scale>
          <a:sx n="103" d="100"/>
          <a:sy n="103" d="100"/>
        </p:scale>
        <p:origin x="1472"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slide" Target="../slides/slide9.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slide" Target="../slides/slide10.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2897047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1862482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2635509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195023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09097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Nadmierne narażenie na respirabilną krzemionkę krystaliczną (RKK) może</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długiej perspektywie prowadzić do poważnych problemów zdrowotnych pracowników. Z tego powodu ważne jest, by wszyscy pracownicy znali dobre praktyki, które ograniczają lub eliminują narażenie na pył krzemionki.</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000000"/>
                </a:solidFill>
                <a:effectLst/>
                <a:latin typeface="+mn-lt"/>
                <a:ea typeface="Calibri"/>
                <a:cs typeface="Calibri"/>
              </a:rPr>
              <a:t>Niniejsze szkolenie zawiera wytyczne dotyczące obróbki (np. wiercenia, cięcia, szlifowania) materiałów zawierających krzemionkę krystaliczną przy pomocy ręcznych elektronarzędzi</a:t>
            </a:r>
            <a:r>
              <a:rPr lang="en-IN" sz="1200" b="0" i="0" strike="noStrike" cap="none" spc="0" baseline="0" dirty="0">
                <a:solidFill>
                  <a:srgbClr val="000000"/>
                </a:solidFill>
                <a:effectLst/>
                <a:latin typeface="+mn-lt"/>
                <a:ea typeface="Calibri"/>
                <a:cs typeface="Calibri"/>
              </a:rPr>
              <a:t> z </a:t>
            </a:r>
            <a:r>
              <a:rPr lang="pl" sz="1200" b="0" i="0" strike="noStrike" cap="none" spc="0" baseline="0" dirty="0">
                <a:solidFill>
                  <a:srgbClr val="000000"/>
                </a:solidFill>
                <a:effectLst/>
                <a:latin typeface="+mn-lt"/>
                <a:ea typeface="Calibri"/>
                <a:cs typeface="Calibri"/>
              </a:rPr>
              <a:t>systemem wodnym.</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309049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02807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468889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Aby uniknąć narażenia na niebezpieczny poziom pyłu wytwarzany przez procesy</a:t>
            </a:r>
            <a:r>
              <a:rPr lang="en-IN" sz="1200" b="0" i="0" strike="noStrike" cap="none" spc="0" baseline="0" dirty="0">
                <a:solidFill>
                  <a:srgbClr val="000000"/>
                </a:solidFill>
                <a:effectLst/>
                <a:latin typeface="+mn-lt"/>
                <a:ea typeface="Calibri"/>
                <a:cs typeface="Calibri"/>
              </a:rPr>
              <a:t> o </a:t>
            </a:r>
            <a:r>
              <a:rPr lang="pl" sz="1200" b="0" i="0" strike="noStrike" cap="none" spc="0" baseline="0" dirty="0">
                <a:solidFill>
                  <a:srgbClr val="000000"/>
                </a:solidFill>
                <a:effectLst/>
                <a:latin typeface="+mn-lt"/>
                <a:ea typeface="Calibri"/>
                <a:cs typeface="Calibri"/>
              </a:rPr>
              <a:t>wysokim zużyciu energii, należy stosować procesy mokre. Woda wyłapuje kurz, co ogranicza narażenie do minimum.</a:t>
            </a:r>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155065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 sz="1200" b="0" i="0" strike="noStrike" cap="none" spc="0" baseline="0" dirty="0">
                <a:solidFill>
                  <a:srgbClr val="000000"/>
                </a:solidFill>
                <a:effectLst/>
                <a:latin typeface="+mn-lt"/>
                <a:ea typeface="Calibri"/>
                <a:cs typeface="Calibri"/>
              </a:rPr>
              <a:t>Film pokazuje zastosowanie wody jako środka ograniczającego zapylenie</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procesach mokrych. Obok ikony filmu znajduje się wykres</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czerwony słupek, które obrazują stężenie pyłu</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mg/m3.</a:t>
            </a:r>
          </a:p>
          <a:p>
            <a:endParaRPr lang="en-GB" sz="1200" b="0" i="0" u="none" strike="noStrike" kern="1200" dirty="0">
              <a:solidFill>
                <a:schemeClr val="tx1"/>
              </a:solidFill>
              <a:effectLst/>
              <a:latin typeface="+mn-lt"/>
              <a:ea typeface="+mn-ea"/>
              <a:cs typeface="+mn-cs"/>
            </a:endParaRPr>
          </a:p>
          <a:p>
            <a:r>
              <a:rPr lang="pl" sz="1200" b="0" i="0" strike="noStrike" cap="none" spc="0" baseline="0" dirty="0">
                <a:solidFill>
                  <a:srgbClr val="000000"/>
                </a:solidFill>
                <a:effectLst/>
                <a:latin typeface="+mn-lt"/>
                <a:ea typeface="Calibri"/>
                <a:cs typeface="Calibri"/>
              </a:rPr>
              <a:t>Pomiar stężenia pyłu nie przedstawia stężenia respirabilnej krzemionki krystalicznej – opiera się on na analizie półilościowej. Istotna jest nie wartość stężenia pyłu a względna różnica między poziomami narażenia przy stosowaniu zalecanych praktyk</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przy stosowaniu innych praktyk.</a:t>
            </a:r>
          </a:p>
          <a:p>
            <a:endParaRPr lang="en-US" dirty="0">
              <a:latin typeface="+mn-lt"/>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655899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000000"/>
                </a:solidFill>
                <a:effectLst/>
                <a:latin typeface="+mn-lt"/>
                <a:ea typeface="Calibri"/>
                <a:cs typeface="Calibri"/>
              </a:rPr>
              <a:t>Jeśli są one dostępne, procesy mokre powinny zawsze być stosowane</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celu ograniczania wytwarzania pyłu zawieszonego</a:t>
            </a:r>
            <a:r>
              <a:rPr lang="en-IN" sz="1200" b="0" i="0" strike="noStrike" cap="none" spc="0" baseline="0" dirty="0">
                <a:solidFill>
                  <a:srgbClr val="000000"/>
                </a:solidFill>
                <a:effectLst/>
                <a:latin typeface="+mn-lt"/>
                <a:ea typeface="Calibri"/>
                <a:cs typeface="Calibri"/>
              </a:rPr>
              <a:t> w </a:t>
            </a:r>
            <a:r>
              <a:rPr lang="pl" sz="1200" b="0" i="0" strike="noStrike" cap="none" spc="0" baseline="0" dirty="0">
                <a:solidFill>
                  <a:srgbClr val="000000"/>
                </a:solidFill>
                <a:effectLst/>
                <a:latin typeface="+mn-lt"/>
                <a:ea typeface="Calibri"/>
                <a:cs typeface="Calibri"/>
              </a:rPr>
              <a:t>powietrzu. Nie wszystkie elektronarzędzia przystosowane są do procesów mokrych. Upewniaj się, że używany sprzęt nadaje się do wykonywanego zadania.</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pl" sz="1200" b="0" i="0" strike="noStrike" cap="none" spc="0" baseline="0" dirty="0">
                <a:solidFill>
                  <a:srgbClr val="000000"/>
                </a:solidFill>
                <a:effectLst/>
                <a:latin typeface="+mn-lt"/>
                <a:ea typeface="Calibri"/>
                <a:cs typeface="Calibri"/>
              </a:rPr>
              <a:t>Przed stosowaniem procesów mokrych upewniaj się, że sprzęt</a:t>
            </a:r>
            <a:r>
              <a:rPr lang="en-IN" sz="1200" b="0" i="0" strike="noStrike" cap="none" spc="0" baseline="0" dirty="0">
                <a:solidFill>
                  <a:srgbClr val="000000"/>
                </a:solidFill>
                <a:effectLst/>
                <a:latin typeface="+mn-lt"/>
                <a:ea typeface="Calibri"/>
                <a:cs typeface="Calibri"/>
              </a:rPr>
              <a:t> </a:t>
            </a:r>
            <a:r>
              <a:rPr lang="en-IN" sz="1200" b="0" i="0" strike="noStrike" cap="none" spc="0" baseline="0" dirty="0" err="1">
                <a:solidFill>
                  <a:srgbClr val="000000"/>
                </a:solidFill>
                <a:effectLst/>
                <a:latin typeface="+mn-lt"/>
                <a:ea typeface="Calibri"/>
                <a:cs typeface="Calibri"/>
              </a:rPr>
              <a:t>i</a:t>
            </a:r>
            <a:r>
              <a:rPr lang="en-IN" sz="1200" b="0" i="0" strike="noStrike" cap="none" spc="0" baseline="0" dirty="0">
                <a:solidFill>
                  <a:srgbClr val="000000"/>
                </a:solidFill>
                <a:effectLst/>
                <a:latin typeface="+mn-lt"/>
                <a:ea typeface="Calibri"/>
                <a:cs typeface="Calibri"/>
              </a:rPr>
              <a:t> </a:t>
            </a:r>
            <a:r>
              <a:rPr lang="pl" sz="1200" b="0" i="0" strike="noStrike" cap="none" spc="0" baseline="0" dirty="0">
                <a:solidFill>
                  <a:srgbClr val="000000"/>
                </a:solidFill>
                <a:effectLst/>
                <a:latin typeface="+mn-lt"/>
                <a:ea typeface="Calibri"/>
                <a:cs typeface="Calibri"/>
              </a:rPr>
              <a:t>system wodny są sprawne. Jeśli podejrzewasz, że sprzęt nie działa właściwie, skontaktuj się</a:t>
            </a:r>
            <a:r>
              <a:rPr lang="en-IN" sz="1200" b="0" i="0" strike="noStrike" cap="none" spc="0" baseline="0" dirty="0">
                <a:solidFill>
                  <a:srgbClr val="000000"/>
                </a:solidFill>
                <a:effectLst/>
                <a:latin typeface="+mn-lt"/>
                <a:ea typeface="Calibri"/>
                <a:cs typeface="Calibri"/>
              </a:rPr>
              <a:t> z </a:t>
            </a:r>
            <a:r>
              <a:rPr lang="pl" sz="1200" b="0" i="0" strike="noStrike" cap="none" spc="0" baseline="0" dirty="0">
                <a:solidFill>
                  <a:srgbClr val="000000"/>
                </a:solidFill>
                <a:effectLst/>
                <a:latin typeface="+mn-lt"/>
                <a:ea typeface="Calibri"/>
                <a:cs typeface="Calibri"/>
              </a:rPr>
              <a:t>kierownikiem znajdującym się na terenie zakładu.</a:t>
            </a: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sz="1200" dirty="0">
              <a:latin typeface="+mn-lt"/>
            </a:endParaRPr>
          </a:p>
          <a:p>
            <a:endParaRPr lang="en-US" sz="1200" dirty="0">
              <a:latin typeface="+mn-lt"/>
            </a:endParaRPr>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79580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endParaRPr lang="en-US"/>
          </a:p>
        </p:txBody>
      </p:sp>
      <p:sp>
        <p:nvSpPr>
          <p:cNvPr id="4" name="Slide Number Placeholder 3"/>
          <p:cNvSpPr>
            <a:spLocks noGrp="1"/>
          </p:cNvSpPr>
          <p:nvPr>
            <p:ph type="sldNum" sz="quarter" idx="5"/>
            <p:custDataLst>
              <p:tags r:id="rId3"/>
            </p:custDataLst>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319046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pl" sz="1000" b="0" i="0" strike="noStrike" cap="none" spc="0" baseline="0">
                <a:solidFill>
                  <a:srgbClr val="000000"/>
                </a:solidFill>
                <a:effectLst/>
                <a:latin typeface="Helvetica"/>
                <a:ea typeface="Helvetica"/>
                <a:cs typeface="Helvetica"/>
              </a:rPr>
              <a:t>Niniejszy pakiet szkoleniowy stanowi część Przewodnika dobrych praktyk NEPSI, który znaleźć można na stronie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F4A81AC-5D7E-834D-8C49-FC2BAD8893AD}"/>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F7BD5776-D12F-8E4A-BADD-A65A4BAF6E25}"/>
              </a:ext>
            </a:extLst>
          </p:cNvPr>
          <p:cNvSpPr txBox="1"/>
          <p:nvPr userDrawn="1"/>
        </p:nvSpPr>
        <p:spPr>
          <a:xfrm>
            <a:off x="8347165" y="429114"/>
            <a:ext cx="3470185"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l" sz="1400" b="1" i="0" strike="noStrike" cap="none" spc="0" baseline="0">
                <a:solidFill>
                  <a:srgbClr val="F6A317"/>
                </a:solidFill>
                <a:effectLst/>
                <a:latin typeface="Helvetica"/>
                <a:ea typeface="Helvetica"/>
                <a:cs typeface="Helvetica"/>
              </a:rPr>
              <a:t>DOBRE PRAKTYKI DOTYCZĄCE PROCESÓW MOKRYCH – SZKOLENIE</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10.tiff"/><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1.tiff"/><Relationship Id="rId5" Type="http://schemas.openxmlformats.org/officeDocument/2006/relationships/notesSlide" Target="../notesSlides/notesSlide11.xml"/><Relationship Id="rId4"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guide.nepsi.eu/" TargetMode="External"/><Relationship Id="rId3" Type="http://schemas.openxmlformats.org/officeDocument/2006/relationships/tags" Target="../tags/tag30.xml"/><Relationship Id="rId7" Type="http://schemas.openxmlformats.org/officeDocument/2006/relationships/hyperlink" Target="https://guide.nepsi.eu/sheets" TargetMode="Externa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notesSlide" Target="../notesSlides/notesSlide12.xml"/><Relationship Id="rId5" Type="http://schemas.openxmlformats.org/officeDocument/2006/relationships/slideLayout" Target="../slideLayouts/slideLayout3.xml"/><Relationship Id="rId10" Type="http://schemas.openxmlformats.org/officeDocument/2006/relationships/hyperlink" Target="https://training.nepsi.eu/" TargetMode="External"/><Relationship Id="rId4" Type="http://schemas.openxmlformats.org/officeDocument/2006/relationships/tags" Target="../tags/tag31.xml"/><Relationship Id="rId9" Type="http://schemas.openxmlformats.org/officeDocument/2006/relationships/hyperlink" Target="https://toolkit.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mp4"/><Relationship Id="rId7" Type="http://schemas.openxmlformats.org/officeDocument/2006/relationships/notesSlide" Target="../notesSlides/notesSlide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3.xml"/><Relationship Id="rId5" Type="http://schemas.openxmlformats.org/officeDocument/2006/relationships/tags" Target="../tags/tag4.xml"/><Relationship Id="rId4"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9.tiff"/><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6723665" cy="850900"/>
          </a:xfrm>
        </p:spPr>
        <p:txBody>
          <a:bodyPr anchor="t"/>
          <a:lstStyle/>
          <a:p>
            <a:pPr>
              <a:lnSpc>
                <a:spcPct val="100000"/>
              </a:lnSpc>
            </a:pPr>
            <a:r>
              <a:rPr lang="pl" sz="2800" b="1" i="0" strike="noStrike" cap="none" spc="0" baseline="0" dirty="0">
                <a:solidFill>
                  <a:srgbClr val="FFFFFF"/>
                </a:solidFill>
                <a:effectLst/>
                <a:latin typeface="Helvetica"/>
                <a:ea typeface="Helvetica"/>
                <a:cs typeface="Helvetica"/>
              </a:rPr>
              <a:t>DOBRE PRAKTYKI DOTYCZĄCE PROCESÓW MOKRYCH – SZKOLENIE</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85EB8E72-0BB0-3040-B453-ECEA6A8A193E}"/>
              </a:ext>
            </a:extLst>
          </p:cNvPr>
          <p:cNvSpPr/>
          <p:nvPr/>
        </p:nvSpPr>
        <p:spPr>
          <a:xfrm>
            <a:off x="8245098" y="308919"/>
            <a:ext cx="3555605"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custDataLst>
              <p:tags r:id="rId1"/>
            </p:custDataLst>
          </p:nvPr>
        </p:nvSpPr>
        <p:spPr>
          <a:xfrm>
            <a:off x="777244" y="1640901"/>
            <a:ext cx="8862701"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CO NALEŻY, A CZEGO NIE NALEŻY ROBIĆ, STOSUJĄC PROCESY MOKRE</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custDataLst>
              <p:tags r:id="rId2"/>
            </p:custDataLst>
          </p:nvPr>
        </p:nvSpPr>
        <p:spPr>
          <a:xfrm>
            <a:off x="777243" y="2750996"/>
            <a:ext cx="11047964" cy="3230407"/>
          </a:xfrm>
        </p:spPr>
        <p:txBody>
          <a:bodyPr/>
          <a:lstStyle/>
          <a:p>
            <a:pPr>
              <a:lnSpc>
                <a:spcPct val="100000"/>
              </a:lnSpc>
            </a:pPr>
            <a:r>
              <a:rPr lang="pl" sz="1600" b="1" i="0" strike="noStrike" cap="none" spc="0" baseline="0" dirty="0">
                <a:solidFill>
                  <a:srgbClr val="000000"/>
                </a:solidFill>
                <a:effectLst/>
                <a:latin typeface="Helvetica"/>
                <a:ea typeface="Helvetica"/>
                <a:cs typeface="Helvetica"/>
              </a:rPr>
              <a:t>NALEŻY</a:t>
            </a:r>
          </a:p>
          <a:p>
            <a:pPr marL="285750" indent="-285750">
              <a:lnSpc>
                <a:spcPct val="100000"/>
              </a:lnSpc>
              <a:buSzPct val="85000"/>
              <a:buFont typeface=".Apple Color Emoji UI"/>
              <a:buChar char="✅"/>
            </a:pPr>
            <a:r>
              <a:rPr lang="pl" sz="1600" b="0" i="0" strike="noStrike" cap="none" spc="0" baseline="0" dirty="0">
                <a:solidFill>
                  <a:srgbClr val="000000"/>
                </a:solidFill>
                <a:effectLst/>
                <a:latin typeface="Helvetica"/>
                <a:ea typeface="Helvetica"/>
                <a:cs typeface="Helvetica"/>
              </a:rPr>
              <a:t>Wykorzystywać wodę do ograniczania zapylania, gdy jest to możliwe</a:t>
            </a:r>
            <a:r>
              <a:rPr lang="en-IN" sz="1600" b="0" i="0" strike="noStrike" cap="none" spc="0" baseline="0" dirty="0">
                <a:solidFill>
                  <a:srgbClr val="000000"/>
                </a:solidFill>
                <a:effectLst/>
                <a:latin typeface="Helvetica"/>
                <a:ea typeface="Helvetica"/>
                <a:cs typeface="Helvetica"/>
              </a:rPr>
              <a:t> </a:t>
            </a:r>
            <a:r>
              <a:rPr lang="en-IN" sz="1600" b="0" i="0" strike="noStrike" cap="none" spc="0" baseline="0" dirty="0" err="1">
                <a:solidFill>
                  <a:srgbClr val="000000"/>
                </a:solidFill>
                <a:effectLst/>
                <a:latin typeface="Helvetica"/>
                <a:ea typeface="Helvetica"/>
                <a:cs typeface="Helvetica"/>
              </a:rPr>
              <a:t>i</a:t>
            </a:r>
            <a:r>
              <a:rPr lang="en-IN" sz="1600" b="0" i="0" strike="noStrike" cap="none" spc="0" baseline="0" dirty="0">
                <a:solidFill>
                  <a:srgbClr val="000000"/>
                </a:solidFill>
                <a:effectLst/>
                <a:latin typeface="Helvetica"/>
                <a:ea typeface="Helvetica"/>
                <a:cs typeface="Helvetica"/>
              </a:rPr>
              <a:t> </a:t>
            </a:r>
            <a:r>
              <a:rPr lang="pl" sz="1600" b="0" i="0" strike="noStrike" cap="none" spc="0" baseline="0" dirty="0">
                <a:solidFill>
                  <a:srgbClr val="000000"/>
                </a:solidFill>
                <a:effectLst/>
                <a:latin typeface="Helvetica"/>
                <a:ea typeface="Helvetica"/>
                <a:cs typeface="Helvetica"/>
              </a:rPr>
              <a:t>bezpieczne</a:t>
            </a:r>
          </a:p>
          <a:p>
            <a:pPr marL="285750" indent="-285750">
              <a:lnSpc>
                <a:spcPct val="100000"/>
              </a:lnSpc>
              <a:buSzPct val="85000"/>
              <a:buFont typeface=".Apple Color Emoji UI"/>
              <a:buChar char="✅"/>
            </a:pPr>
            <a:r>
              <a:rPr lang="pl" sz="1600" b="0" i="0" strike="noStrike" cap="none" spc="0" baseline="0" dirty="0">
                <a:solidFill>
                  <a:srgbClr val="000000"/>
                </a:solidFill>
                <a:effectLst/>
                <a:latin typeface="Helvetica"/>
                <a:ea typeface="Helvetica"/>
                <a:cs typeface="Helvetica"/>
              </a:rPr>
              <a:t>Upewniać się, że woda usuwana jest przy pomocy odpowiedniego systemu odprowadzania wody</a:t>
            </a:r>
          </a:p>
          <a:p>
            <a:pPr marL="285750" indent="-285750">
              <a:lnSpc>
                <a:spcPct val="100000"/>
              </a:lnSpc>
              <a:spcAft>
                <a:spcPts val="1000"/>
              </a:spcAft>
              <a:buSzPct val="85000"/>
              <a:buFont typeface=".Apple Color Emoji UI"/>
              <a:buChar char="✅"/>
            </a:pPr>
            <a:r>
              <a:rPr lang="pl" sz="1600" b="0" i="0" strike="noStrike" cap="none" spc="0" baseline="0" dirty="0">
                <a:solidFill>
                  <a:srgbClr val="000000"/>
                </a:solidFill>
                <a:effectLst/>
                <a:latin typeface="Helvetica"/>
                <a:ea typeface="Helvetica"/>
                <a:cs typeface="Helvetica"/>
              </a:rPr>
              <a:t>Natychmiast usuwać rozsypany</a:t>
            </a:r>
            <a:r>
              <a:rPr lang="en-IN" sz="1600" b="0" i="0" strike="noStrike" cap="none" spc="0" baseline="0" dirty="0">
                <a:solidFill>
                  <a:srgbClr val="000000"/>
                </a:solidFill>
                <a:effectLst/>
                <a:latin typeface="Helvetica"/>
                <a:ea typeface="Helvetica"/>
                <a:cs typeface="Helvetica"/>
              </a:rPr>
              <a:t> </a:t>
            </a:r>
            <a:r>
              <a:rPr lang="en-IN" sz="1600" b="0" i="0" strike="noStrike" cap="none" spc="0" baseline="0" dirty="0" err="1">
                <a:solidFill>
                  <a:srgbClr val="000000"/>
                </a:solidFill>
                <a:effectLst/>
                <a:latin typeface="Helvetica"/>
                <a:ea typeface="Helvetica"/>
                <a:cs typeface="Helvetica"/>
              </a:rPr>
              <a:t>i</a:t>
            </a:r>
            <a:r>
              <a:rPr lang="en-IN" sz="1600" b="0" i="0" strike="noStrike" cap="none" spc="0" baseline="0" dirty="0">
                <a:solidFill>
                  <a:srgbClr val="000000"/>
                </a:solidFill>
                <a:effectLst/>
                <a:latin typeface="Helvetica"/>
                <a:ea typeface="Helvetica"/>
                <a:cs typeface="Helvetica"/>
              </a:rPr>
              <a:t> </a:t>
            </a:r>
            <a:r>
              <a:rPr lang="pl" sz="1600" b="0" i="0" strike="noStrike" cap="none" spc="0" baseline="0" dirty="0">
                <a:solidFill>
                  <a:srgbClr val="000000"/>
                </a:solidFill>
                <a:effectLst/>
                <a:latin typeface="Helvetica"/>
                <a:ea typeface="Helvetica"/>
                <a:cs typeface="Helvetica"/>
              </a:rPr>
              <a:t>rozlany materiał</a:t>
            </a:r>
          </a:p>
          <a:p>
            <a:pPr>
              <a:lnSpc>
                <a:spcPct val="100000"/>
              </a:lnSpc>
            </a:pPr>
            <a:r>
              <a:rPr lang="pl" sz="1600" b="1" i="0" strike="noStrike" cap="none" spc="0" baseline="0" dirty="0">
                <a:solidFill>
                  <a:srgbClr val="000000"/>
                </a:solidFill>
                <a:effectLst/>
                <a:latin typeface="Helvetica"/>
                <a:ea typeface="Helvetica"/>
                <a:cs typeface="Helvetica"/>
              </a:rPr>
              <a:t>NIE NALEŻY</a:t>
            </a:r>
          </a:p>
          <a:p>
            <a:pPr marL="285750" indent="-285750">
              <a:lnSpc>
                <a:spcPct val="100000"/>
              </a:lnSpc>
              <a:buSzPct val="85000"/>
              <a:buFont typeface=".Apple Color Emoji UI"/>
              <a:buChar char="❌"/>
            </a:pPr>
            <a:r>
              <a:rPr lang="pl" sz="1600" b="0" i="0" strike="noStrike" cap="none" spc="0" baseline="0" dirty="0">
                <a:solidFill>
                  <a:srgbClr val="000000"/>
                </a:solidFill>
                <a:effectLst/>
                <a:latin typeface="Helvetica"/>
                <a:ea typeface="Helvetica"/>
                <a:cs typeface="Helvetica"/>
              </a:rPr>
              <a:t>Używać nadmiernego ciśnienia wody, który mógłby naruszyć osiadły pył. Drobna mgiełka lub delikatny strumień są bardziej skuteczne niż mocny strumień.</a:t>
            </a:r>
          </a:p>
          <a:p>
            <a:pPr marL="285750" indent="-285750">
              <a:lnSpc>
                <a:spcPct val="100000"/>
              </a:lnSpc>
              <a:buSzPct val="85000"/>
              <a:buFont typeface=".Apple Color Emoji UI"/>
              <a:buChar char="❌"/>
            </a:pPr>
            <a:r>
              <a:rPr lang="pl" sz="1600" b="0" i="0" strike="noStrike" cap="none" spc="0" baseline="0" dirty="0">
                <a:solidFill>
                  <a:srgbClr val="000000"/>
                </a:solidFill>
                <a:effectLst/>
                <a:latin typeface="Helvetica"/>
                <a:ea typeface="Helvetica"/>
                <a:cs typeface="Helvetica"/>
              </a:rPr>
              <a:t>Do odpylania stosować urządzeń, które nie obsługują inflitracji wody</a:t>
            </a:r>
          </a:p>
          <a:p>
            <a:pPr marL="285750" indent="-285750">
              <a:lnSpc>
                <a:spcPct val="100000"/>
              </a:lnSpc>
              <a:buSzPct val="85000"/>
              <a:buFont typeface=".Apple Color Emoji UI"/>
              <a:buChar char="❌"/>
            </a:pPr>
            <a:r>
              <a:rPr lang="pl" sz="1600" b="0" i="0" strike="noStrike" cap="none" spc="0" baseline="0" dirty="0">
                <a:solidFill>
                  <a:srgbClr val="FF0000"/>
                </a:solidFill>
                <a:effectLst/>
                <a:latin typeface="Helvetica"/>
                <a:ea typeface="Helvetica"/>
                <a:cs typeface="Helvetica"/>
              </a:rPr>
              <a:t>Miejsce na tekst instruktora – oddaj dodatkowy tekst na temat środków związanych</a:t>
            </a:r>
            <a:r>
              <a:rPr lang="en-IN" sz="1600" b="0" i="0" strike="noStrike" cap="none" spc="0" baseline="0" dirty="0">
                <a:solidFill>
                  <a:srgbClr val="FF0000"/>
                </a:solidFill>
                <a:effectLst/>
                <a:latin typeface="Helvetica"/>
                <a:ea typeface="Helvetica"/>
                <a:cs typeface="Helvetica"/>
              </a:rPr>
              <a:t> z </a:t>
            </a:r>
            <a:r>
              <a:rPr lang="pl" sz="1600" b="0" i="0" strike="noStrike" cap="none" spc="0" baseline="0" dirty="0">
                <a:solidFill>
                  <a:srgbClr val="FF0000"/>
                </a:solidFill>
                <a:effectLst/>
                <a:latin typeface="Helvetica"/>
                <a:ea typeface="Helvetica"/>
                <a:cs typeface="Helvetica"/>
              </a:rPr>
              <a:t>procesami mokrymi, dotyczący własnego kontekstu</a:t>
            </a:r>
          </a:p>
          <a:p>
            <a:pPr marL="285750" indent="-285750">
              <a:lnSpc>
                <a:spcPct val="100000"/>
              </a:lnSpc>
              <a:buSzPct val="85000"/>
              <a:buFont typeface=".Apple Color Emoji UI"/>
              <a:buChar char="✅"/>
            </a:pPr>
            <a:endParaRPr lang="en-US" dirty="0"/>
          </a:p>
          <a:p>
            <a:pPr marL="285750" indent="-285750">
              <a:lnSpc>
                <a:spcPct val="100000"/>
              </a:lnSpc>
              <a:buSzPct val="85000"/>
              <a:buFont typeface=".Apple Color Emoji UI"/>
              <a:buChar char="✅"/>
            </a:pPr>
            <a:endParaRPr lang="en-US" dirty="0"/>
          </a:p>
        </p:txBody>
      </p:sp>
    </p:spTree>
    <p:extLst>
      <p:ext uri="{BB962C8B-B14F-4D97-AF65-F5344CB8AC3E}">
        <p14:creationId xmlns:p14="http://schemas.microsoft.com/office/powerpoint/2010/main" val="28306537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custDataLst>
              <p:tags r:id="rId1"/>
            </p:custDataLst>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PUSTY SLAJD</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custDataLst>
              <p:tags r:id="rId2"/>
            </p:custDataLst>
          </p:nvPr>
        </p:nvSpPr>
        <p:spPr>
          <a:xfrm>
            <a:off x="777243" y="2362676"/>
            <a:ext cx="5344588" cy="3682369"/>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Wykorzystaj ten slajd do utworzenia własnego materiału szkoleniowego, dotyczącego konkretnego miejsca pracy lub kontekstu</a:t>
            </a:r>
          </a:p>
          <a:p>
            <a:pPr>
              <a:lnSpc>
                <a:spcPts val="2400"/>
              </a:lnSpc>
            </a:pPr>
            <a:r>
              <a:rPr lang="pl" sz="1800" b="0" i="0" strike="noStrike" cap="none" spc="0" baseline="0" dirty="0">
                <a:solidFill>
                  <a:srgbClr val="000000"/>
                </a:solidFill>
                <a:effectLst/>
                <a:latin typeface="Helvetica"/>
                <a:ea typeface="Helvetica"/>
                <a:cs typeface="Helvetica"/>
              </a:rPr>
              <a:t>Aby zmienić obraz, kliknij prawym przyciskiem myszy &gt; zmień obraz &gt;</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pliku</a:t>
            </a:r>
          </a:p>
          <a:p>
            <a:pPr>
              <a:lnSpc>
                <a:spcPts val="2400"/>
              </a:lnSpc>
            </a:pPr>
            <a:r>
              <a:rPr lang="pl" sz="1800" b="0" i="0" strike="noStrike" cap="none" spc="0" baseline="0" dirty="0">
                <a:solidFill>
                  <a:srgbClr val="000000"/>
                </a:solidFill>
                <a:effectLst/>
                <a:latin typeface="Helvetica"/>
                <a:ea typeface="Helvetica"/>
                <a:cs typeface="Helvetica"/>
              </a:rPr>
              <a:t>Aby utworzyć więcej slajdów, kliknij „Nowy slajd” na zakładce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custDataLst>
              <p:tags r:id="rId3"/>
            </p:custDataLst>
          </p:nvPr>
        </p:nvPicPr>
        <p:blipFill>
          <a:blip r:embed="rId6"/>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203485114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custDataLst>
              <p:tags r:id="rId1"/>
            </p:custDataLst>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WNIOSKI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custDataLst>
              <p:tags r:id="rId2"/>
            </p:custDataLst>
          </p:nvPr>
        </p:nvSpPr>
        <p:spPr>
          <a:xfrm>
            <a:off x="777243" y="2362676"/>
            <a:ext cx="6073008" cy="3682369"/>
          </a:xfrm>
        </p:spPr>
        <p:txBody>
          <a:bodyPr anchor="t"/>
          <a:lstStyle/>
          <a:p>
            <a:pPr>
              <a:lnSpc>
                <a:spcPts val="2400"/>
              </a:lnSpc>
            </a:pPr>
            <a:r>
              <a:rPr lang="pl" sz="2000" b="0" i="0" strike="noStrike" cap="none" spc="0" baseline="0" dirty="0">
                <a:solidFill>
                  <a:srgbClr val="000000"/>
                </a:solidFill>
                <a:effectLst/>
                <a:latin typeface="Helvetica"/>
                <a:ea typeface="Helvetica"/>
                <a:cs typeface="Helvetica"/>
              </a:rPr>
              <a:t>Procesy mokre ograniczają ilość pyłu do minimum</a:t>
            </a:r>
            <a:r>
              <a:rPr lang="en-IN" sz="2000" b="0" i="0" strike="noStrike" cap="none" spc="0" baseline="0" dirty="0">
                <a:solidFill>
                  <a:srgbClr val="000000"/>
                </a:solidFill>
                <a:effectLst/>
                <a:latin typeface="Helvetica"/>
                <a:ea typeface="Helvetica"/>
                <a:cs typeface="Helvetica"/>
              </a:rPr>
              <a:t> </a:t>
            </a:r>
            <a:r>
              <a:rPr lang="en-IN" sz="2000" b="0" i="0" strike="noStrike" cap="none" spc="0" baseline="0" dirty="0" err="1">
                <a:solidFill>
                  <a:srgbClr val="000000"/>
                </a:solidFill>
                <a:effectLst/>
                <a:latin typeface="Helvetica"/>
                <a:ea typeface="Helvetica"/>
                <a:cs typeface="Helvetica"/>
              </a:rPr>
              <a:t>i</a:t>
            </a:r>
            <a:r>
              <a:rPr lang="en-IN" sz="2000" b="0" i="0" strike="noStrike" cap="none" spc="0" baseline="0" dirty="0">
                <a:solidFill>
                  <a:srgbClr val="000000"/>
                </a:solidFill>
                <a:effectLst/>
                <a:latin typeface="Helvetica"/>
                <a:ea typeface="Helvetica"/>
                <a:cs typeface="Helvetica"/>
              </a:rPr>
              <a:t> </a:t>
            </a:r>
            <a:r>
              <a:rPr lang="pl" sz="2000" b="0" i="0" strike="noStrike" cap="none" spc="0" baseline="0" dirty="0">
                <a:solidFill>
                  <a:srgbClr val="000000"/>
                </a:solidFill>
                <a:effectLst/>
                <a:latin typeface="Helvetica"/>
                <a:ea typeface="Helvetica"/>
                <a:cs typeface="Helvetica"/>
              </a:rPr>
              <a:t>zmniejszają ryzyko narażenia na RKK.</a:t>
            </a:r>
          </a:p>
          <a:p>
            <a:pPr>
              <a:lnSpc>
                <a:spcPts val="2400"/>
              </a:lnSpc>
            </a:pPr>
            <a:r>
              <a:rPr lang="pl" sz="2000" b="0" i="0" strike="noStrike" cap="none" spc="0" baseline="0" dirty="0">
                <a:solidFill>
                  <a:srgbClr val="000000"/>
                </a:solidFill>
                <a:effectLst/>
                <a:latin typeface="Helvetica"/>
                <a:ea typeface="Helvetica"/>
                <a:cs typeface="Helvetica"/>
              </a:rPr>
              <a:t>Pamiętaj:</a:t>
            </a:r>
          </a:p>
          <a:p>
            <a:pPr marL="285750" indent="-285750">
              <a:lnSpc>
                <a:spcPts val="2400"/>
              </a:lnSpc>
              <a:buClr>
                <a:srgbClr val="F1B600"/>
              </a:buClr>
              <a:buSzPct val="120000"/>
              <a:buFont typeface="Wingdings" pitchFamily="2" charset="2"/>
              <a:buChar char="q"/>
            </a:pPr>
            <a:r>
              <a:rPr lang="pl" sz="2000" b="0" i="0" strike="noStrike" cap="none" spc="0" baseline="0" dirty="0">
                <a:solidFill>
                  <a:srgbClr val="000000"/>
                </a:solidFill>
                <a:effectLst/>
                <a:latin typeface="Helvetica"/>
                <a:ea typeface="Helvetica"/>
                <a:cs typeface="Helvetica"/>
              </a:rPr>
              <a:t>Gdy są one dostępne, zawsze używaj systemów wodnych</a:t>
            </a:r>
          </a:p>
          <a:p>
            <a:pPr marL="285750" indent="-285750">
              <a:lnSpc>
                <a:spcPts val="2400"/>
              </a:lnSpc>
              <a:buClr>
                <a:srgbClr val="F1B600"/>
              </a:buClr>
              <a:buSzPct val="120000"/>
              <a:buFont typeface="Wingdings" pitchFamily="2" charset="2"/>
              <a:buChar char="q"/>
            </a:pPr>
            <a:r>
              <a:rPr lang="pl" sz="2000" b="0" i="0" strike="noStrike" cap="none" spc="0" baseline="0" dirty="0">
                <a:solidFill>
                  <a:srgbClr val="000000"/>
                </a:solidFill>
                <a:effectLst/>
                <a:latin typeface="Helvetica"/>
                <a:ea typeface="Helvetica"/>
                <a:cs typeface="Helvetica"/>
              </a:rPr>
              <a:t>Upewniaj się, że systemy wodne są odpowiednie</a:t>
            </a:r>
            <a:r>
              <a:rPr lang="en-IN" sz="2000" b="0" i="0" strike="noStrike" cap="none" spc="0" baseline="0" dirty="0">
                <a:solidFill>
                  <a:srgbClr val="000000"/>
                </a:solidFill>
                <a:effectLst/>
                <a:latin typeface="Helvetica"/>
                <a:ea typeface="Helvetica"/>
                <a:cs typeface="Helvetica"/>
              </a:rPr>
              <a:t> </a:t>
            </a:r>
            <a:r>
              <a:rPr lang="en-IN" sz="2000" b="0" i="0" strike="noStrike" cap="none" spc="0" baseline="0" dirty="0" err="1">
                <a:solidFill>
                  <a:srgbClr val="000000"/>
                </a:solidFill>
                <a:effectLst/>
                <a:latin typeface="Helvetica"/>
                <a:ea typeface="Helvetica"/>
                <a:cs typeface="Helvetica"/>
              </a:rPr>
              <a:t>i</a:t>
            </a:r>
            <a:r>
              <a:rPr lang="en-IN" sz="2000" b="0" i="0" strike="noStrike" cap="none" spc="0" baseline="0" dirty="0">
                <a:solidFill>
                  <a:srgbClr val="000000"/>
                </a:solidFill>
                <a:effectLst/>
                <a:latin typeface="Helvetica"/>
                <a:ea typeface="Helvetica"/>
                <a:cs typeface="Helvetica"/>
              </a:rPr>
              <a:t> </a:t>
            </a:r>
            <a:r>
              <a:rPr lang="pl" sz="2000" b="0" i="0" strike="noStrike" cap="none" spc="0" baseline="0" dirty="0">
                <a:solidFill>
                  <a:srgbClr val="000000"/>
                </a:solidFill>
                <a:effectLst/>
                <a:latin typeface="Helvetica"/>
                <a:ea typeface="Helvetica"/>
                <a:cs typeface="Helvetica"/>
              </a:rPr>
              <a:t>nadają się do wykonywanego zadania.</a:t>
            </a:r>
          </a:p>
          <a:p>
            <a:pPr marL="285750" indent="-285750">
              <a:lnSpc>
                <a:spcPts val="2400"/>
              </a:lnSpc>
              <a:buClr>
                <a:srgbClr val="F1B600"/>
              </a:buClr>
              <a:buSzPct val="120000"/>
              <a:buFont typeface="Wingdings" pitchFamily="2" charset="2"/>
              <a:buChar char="q"/>
            </a:pPr>
            <a:r>
              <a:rPr lang="pl" sz="2000" b="0" i="0" strike="noStrike" cap="none" spc="0" baseline="0" dirty="0">
                <a:solidFill>
                  <a:srgbClr val="000000"/>
                </a:solidFill>
                <a:effectLst/>
                <a:latin typeface="Helvetica"/>
                <a:ea typeface="Helvetica"/>
                <a:cs typeface="Helvetica"/>
              </a:rPr>
              <a:t>Jeśli podejrzewasz, że system wodny nie jest sprawny, skontaktuj się</a:t>
            </a:r>
            <a:r>
              <a:rPr lang="en-IN" sz="2000" b="0" i="0" strike="noStrike" cap="none" spc="0" baseline="0" dirty="0">
                <a:solidFill>
                  <a:srgbClr val="000000"/>
                </a:solidFill>
                <a:effectLst/>
                <a:latin typeface="Helvetica"/>
                <a:ea typeface="Helvetica"/>
                <a:cs typeface="Helvetica"/>
              </a:rPr>
              <a:t> z </a:t>
            </a:r>
            <a:r>
              <a:rPr lang="pl" sz="2000" b="0" i="0" strike="noStrike" cap="none" spc="0" baseline="0" dirty="0">
                <a:solidFill>
                  <a:srgbClr val="000000"/>
                </a:solidFill>
                <a:effectLst/>
                <a:latin typeface="Helvetica"/>
                <a:ea typeface="Helvetica"/>
                <a:cs typeface="Helvetica"/>
              </a:rPr>
              <a:t>kierownikiem znajdującym się na terenie zakładu</a:t>
            </a:r>
          </a:p>
          <a:p>
            <a:pPr marL="285750" indent="-285750">
              <a:lnSpc>
                <a:spcPts val="2400"/>
              </a:lnSpc>
              <a:buClr>
                <a:srgbClr val="F1B600"/>
              </a:buClr>
              <a:buSzPct val="120000"/>
              <a:buFont typeface="Wingdings" pitchFamily="2" charset="2"/>
              <a:buChar char="q"/>
            </a:pPr>
            <a:endParaRPr lang="en-GB" sz="2000" dirty="0"/>
          </a:p>
          <a:p>
            <a:pPr>
              <a:lnSpc>
                <a:spcPts val="2400"/>
              </a:lnSpc>
            </a:pPr>
            <a:endParaRPr lang="en-US"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custDataLst>
              <p:tags r:id="rId3"/>
            </p:custDataLst>
          </p:nvPr>
        </p:nvPicPr>
        <p:blipFill>
          <a:blip r:embed="rId6"/>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7079965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custDataLst>
              <p:tags r:id="rId1"/>
            </p:custDataLst>
          </p:nvPr>
        </p:nvSpPr>
        <p:spPr>
          <a:xfrm>
            <a:off x="777244" y="1640901"/>
            <a:ext cx="6615448"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MATERIAŁY DO DALSZEJ NAUKI</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custDataLst>
              <p:tags r:id="rId2"/>
            </p:custDataLst>
          </p:nvPr>
        </p:nvSpPr>
        <p:spPr>
          <a:xfrm>
            <a:off x="777242" y="2362676"/>
            <a:ext cx="11051901" cy="2785201"/>
          </a:xfrm>
        </p:spPr>
        <p:txBody>
          <a:bodyPr numCol="2"/>
          <a:lstStyle/>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7" history="0"/>
              </a:rPr>
              <a:t>Dobre praktyki dotyczące procesów mokrych, obejmujących obróbkę materiałów zawierających krzemionkę krystaliczną przy pomocy elektronarzędzi ręcznych (Karta zadań 2.1.14d)</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7" history="0"/>
              </a:rPr>
              <a:t>Dobre praktyki dotyczące stosowania wody/substancji dodatkowych na drogach</a:t>
            </a:r>
            <a:r>
              <a:rPr lang="en-IN" sz="1600" b="0" i="0" strike="noStrike" cap="none" spc="0" baseline="0" dirty="0">
                <a:solidFill>
                  <a:srgbClr val="000000"/>
                </a:solidFill>
                <a:effectLst/>
                <a:latin typeface="Helvetica"/>
                <a:ea typeface="Helvetica"/>
                <a:cs typeface="Helvetica"/>
                <a:hlinkClick r:id="rId7" history="0"/>
              </a:rPr>
              <a:t> </a:t>
            </a:r>
            <a:r>
              <a:rPr lang="en-IN" sz="1600" b="0" i="0" strike="noStrike" cap="none" spc="0" baseline="0" dirty="0" err="1">
                <a:solidFill>
                  <a:srgbClr val="000000"/>
                </a:solidFill>
                <a:effectLst/>
                <a:latin typeface="Helvetica"/>
                <a:ea typeface="Helvetica"/>
                <a:cs typeface="Helvetica"/>
                <a:hlinkClick r:id="rId7" history="0"/>
              </a:rPr>
              <a:t>i</a:t>
            </a:r>
            <a:r>
              <a:rPr lang="en-IN" sz="1600" b="0" i="0" strike="noStrike" cap="none" spc="0" baseline="0" dirty="0">
                <a:solidFill>
                  <a:srgbClr val="000000"/>
                </a:solidFill>
                <a:effectLst/>
                <a:latin typeface="Helvetica"/>
                <a:ea typeface="Helvetica"/>
                <a:cs typeface="Helvetica"/>
                <a:hlinkClick r:id="rId7" history="0"/>
              </a:rPr>
              <a:t> </a:t>
            </a:r>
            <a:r>
              <a:rPr lang="pl" sz="1600" b="0" i="0" strike="noStrike" cap="none" spc="0" baseline="0" dirty="0">
                <a:solidFill>
                  <a:srgbClr val="000000"/>
                </a:solidFill>
                <a:effectLst/>
                <a:latin typeface="Helvetica"/>
                <a:ea typeface="Helvetica"/>
                <a:cs typeface="Helvetica"/>
                <a:hlinkClick r:id="rId7" history="0"/>
              </a:rPr>
              <a:t>powierzchniach otwartych celem ograniczania poziomu pyłu (Karta zadań 2.2.27)</a:t>
            </a:r>
            <a:endParaRPr lang="en-IN" sz="1600" b="0" i="0" strike="noStrike" cap="none" spc="0" baseline="0" dirty="0">
              <a:solidFill>
                <a:srgbClr val="000000"/>
              </a:solidFill>
              <a:effectLst/>
              <a:latin typeface="Helvetica"/>
              <a:ea typeface="Helvetica"/>
              <a:cs typeface="Helvetica"/>
              <a:hlinkClick r:id="rId7" history="0"/>
            </a:endParaRPr>
          </a:p>
          <a:p>
            <a:pPr marL="285750" indent="-285750">
              <a:lnSpc>
                <a:spcPts val="2300"/>
              </a:lnSpc>
              <a:spcBef>
                <a:spcPts val="600"/>
              </a:spcBef>
              <a:spcAft>
                <a:spcPts val="600"/>
              </a:spcAft>
              <a:buSzPct val="130000"/>
              <a:buFont typeface="Arial" panose="020B0604020202020204" pitchFamily="34" charset="0"/>
              <a:buChar char="•"/>
            </a:pPr>
            <a:endParaRPr lang="pl" sz="1600" b="0" i="0" strike="noStrike" cap="none" spc="0" baseline="0" dirty="0">
              <a:solidFill>
                <a:srgbClr val="000000"/>
              </a:solidFill>
              <a:effectLst/>
              <a:latin typeface="Helvetica"/>
              <a:ea typeface="Helvetica"/>
              <a:cs typeface="Helvetica"/>
              <a:hlinkClick r:id="rId7" history="0"/>
            </a:endParaRP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7" history="0"/>
              </a:rPr>
              <a:t>Dobre praktyki dotyczące ograniczania zapylenia przy pomocy wody (Karta zadań 2.2.35)</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7" history="0"/>
              </a:rPr>
              <a:t>Dobre praktyki dotyczące cięcia na mokro elementów murowych oraz kamieni scalonych</a:t>
            </a:r>
            <a:r>
              <a:rPr lang="en-IN" sz="1600" b="0" i="0" strike="noStrike" cap="none" spc="0" baseline="0" dirty="0">
                <a:solidFill>
                  <a:srgbClr val="000000"/>
                </a:solidFill>
                <a:effectLst/>
                <a:latin typeface="Helvetica"/>
                <a:ea typeface="Helvetica"/>
                <a:cs typeface="Helvetica"/>
                <a:hlinkClick r:id="rId7" history="0"/>
              </a:rPr>
              <a:t> </a:t>
            </a:r>
            <a:r>
              <a:rPr lang="en-IN" sz="1600" b="0" i="0" strike="noStrike" cap="none" spc="0" baseline="0" dirty="0" err="1">
                <a:solidFill>
                  <a:srgbClr val="000000"/>
                </a:solidFill>
                <a:effectLst/>
                <a:latin typeface="Helvetica"/>
                <a:ea typeface="Helvetica"/>
                <a:cs typeface="Helvetica"/>
                <a:hlinkClick r:id="rId7" history="0"/>
              </a:rPr>
              <a:t>i</a:t>
            </a:r>
            <a:r>
              <a:rPr lang="en-IN" sz="1600" b="0" i="0" strike="noStrike" cap="none" spc="0" baseline="0" dirty="0">
                <a:solidFill>
                  <a:srgbClr val="000000"/>
                </a:solidFill>
                <a:effectLst/>
                <a:latin typeface="Helvetica"/>
                <a:ea typeface="Helvetica"/>
                <a:cs typeface="Helvetica"/>
                <a:hlinkClick r:id="rId7" history="0"/>
              </a:rPr>
              <a:t> </a:t>
            </a:r>
            <a:r>
              <a:rPr lang="pl" sz="1600" b="0" i="0" strike="noStrike" cap="none" spc="0" baseline="0" dirty="0">
                <a:solidFill>
                  <a:srgbClr val="000000"/>
                </a:solidFill>
                <a:effectLst/>
                <a:latin typeface="Helvetica"/>
                <a:ea typeface="Helvetica"/>
                <a:cs typeface="Helvetica"/>
                <a:hlinkClick r:id="rId7" history="0"/>
              </a:rPr>
              <a:t>naturalnych </a:t>
            </a:r>
            <a:br>
              <a:rPr lang="en-IN" sz="1600" b="0" i="0" strike="noStrike" cap="none" spc="0" baseline="0" dirty="0">
                <a:solidFill>
                  <a:srgbClr val="000000"/>
                </a:solidFill>
                <a:effectLst/>
                <a:latin typeface="Helvetica"/>
                <a:ea typeface="Helvetica"/>
                <a:cs typeface="Helvetica"/>
                <a:hlinkClick r:id="rId7" history="0"/>
              </a:rPr>
            </a:br>
            <a:r>
              <a:rPr lang="pl" sz="1600" b="0" i="0" strike="noStrike" cap="none" spc="0" baseline="0" dirty="0">
                <a:solidFill>
                  <a:srgbClr val="000000"/>
                </a:solidFill>
                <a:effectLst/>
                <a:latin typeface="Helvetica"/>
                <a:ea typeface="Helvetica"/>
                <a:cs typeface="Helvetica"/>
                <a:hlinkClick r:id="rId7" history="0"/>
              </a:rPr>
              <a:t>(Karta zadań 2.2.42)</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8" history="0"/>
              </a:rPr>
              <a:t>Przewodnik dobrych praktyk NEPSI</a:t>
            </a:r>
          </a:p>
          <a:p>
            <a:pPr marL="285750" indent="-285750">
              <a:lnSpc>
                <a:spcPts val="2300"/>
              </a:lnSpc>
              <a:spcBef>
                <a:spcPts val="600"/>
              </a:spcBef>
              <a:spcAft>
                <a:spcPts val="600"/>
              </a:spcAft>
              <a:buSzPct val="130000"/>
              <a:buFont typeface="Arial" panose="020B0604020202020204" pitchFamily="34" charset="0"/>
              <a:buChar char="•"/>
            </a:pPr>
            <a:r>
              <a:rPr lang="pl" sz="1600" b="0" i="0" strike="noStrike" cap="none" spc="0" baseline="0" dirty="0">
                <a:solidFill>
                  <a:srgbClr val="000000"/>
                </a:solidFill>
                <a:effectLst/>
                <a:latin typeface="Helvetica"/>
                <a:ea typeface="Helvetica"/>
                <a:cs typeface="Helvetica"/>
                <a:hlinkClick r:id="rId9" history="0"/>
              </a:rPr>
              <a:t>Przewodnik NEPSI dla małych</a:t>
            </a:r>
            <a:r>
              <a:rPr lang="en-IN" sz="1600" b="0" i="0" strike="noStrike" cap="none" spc="0" baseline="0" dirty="0">
                <a:solidFill>
                  <a:srgbClr val="000000"/>
                </a:solidFill>
                <a:effectLst/>
                <a:latin typeface="Helvetica"/>
                <a:ea typeface="Helvetica"/>
                <a:cs typeface="Helvetica"/>
                <a:hlinkClick r:id="rId9" history="0"/>
              </a:rPr>
              <a:t> </a:t>
            </a:r>
            <a:r>
              <a:rPr lang="en-IN" sz="1600" b="0" i="0" strike="noStrike" cap="none" spc="0" baseline="0" dirty="0" err="1">
                <a:solidFill>
                  <a:srgbClr val="000000"/>
                </a:solidFill>
                <a:effectLst/>
                <a:latin typeface="Helvetica"/>
                <a:ea typeface="Helvetica"/>
                <a:cs typeface="Helvetica"/>
                <a:hlinkClick r:id="rId9" history="0"/>
              </a:rPr>
              <a:t>i</a:t>
            </a:r>
            <a:r>
              <a:rPr lang="en-IN" sz="1600" b="0" i="0" strike="noStrike" cap="none" spc="0" baseline="0" dirty="0">
                <a:solidFill>
                  <a:srgbClr val="000000"/>
                </a:solidFill>
                <a:effectLst/>
                <a:latin typeface="Helvetica"/>
                <a:ea typeface="Helvetica"/>
                <a:cs typeface="Helvetica"/>
                <a:hlinkClick r:id="rId9" history="0"/>
              </a:rPr>
              <a:t> </a:t>
            </a:r>
            <a:r>
              <a:rPr lang="pl" sz="1600" b="0" i="0" strike="noStrike" cap="none" spc="0" baseline="0" dirty="0">
                <a:solidFill>
                  <a:srgbClr val="000000"/>
                </a:solidFill>
                <a:effectLst/>
                <a:latin typeface="Helvetica"/>
                <a:ea typeface="Helvetica"/>
                <a:cs typeface="Helvetica"/>
                <a:hlinkClick r:id="rId9" history="0"/>
              </a:rPr>
              <a:t>średnich przedsiębiorstw</a:t>
            </a:r>
          </a:p>
        </p:txBody>
      </p:sp>
      <p:sp>
        <p:nvSpPr>
          <p:cNvPr id="4" name="Rounded Rectangle 3">
            <a:extLst>
              <a:ext uri="{FF2B5EF4-FFF2-40B4-BE49-F238E27FC236}">
                <a16:creationId xmlns:a16="http://schemas.microsoft.com/office/drawing/2014/main" id="{77DEDC51-779A-7E44-95A7-38B3ED4D9FAA}"/>
              </a:ext>
            </a:extLst>
          </p:cNvPr>
          <p:cNvSpPr/>
          <p:nvPr>
            <p:custDataLst>
              <p:tags r:id="rId3"/>
            </p:custDataLst>
          </p:nvPr>
        </p:nvSpPr>
        <p:spPr>
          <a:xfrm>
            <a:off x="957262" y="5362432"/>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E8BF290C-45A8-6E4D-90E6-D90E346D838B}"/>
              </a:ext>
            </a:extLst>
          </p:cNvPr>
          <p:cNvSpPr/>
          <p:nvPr>
            <p:custDataLst>
              <p:tags r:id="rId4"/>
            </p:custDataLst>
          </p:nvPr>
        </p:nvSpPr>
        <p:spPr>
          <a:xfrm>
            <a:off x="1030398" y="5346962"/>
            <a:ext cx="10022946" cy="646331"/>
          </a:xfrm>
          <a:prstGeom prst="rect">
            <a:avLst/>
          </a:prstGeom>
          <a:noFill/>
          <a:ln>
            <a:noFill/>
          </a:ln>
        </p:spPr>
        <p:txBody>
          <a:bodyPr wrap="square" anchor="ctr">
            <a:spAutoFit/>
          </a:bodyPr>
          <a:lstStyle/>
          <a:p>
            <a:pPr>
              <a:spcBef>
                <a:spcPts val="1200"/>
              </a:spcBef>
              <a:spcAft>
                <a:spcPts val="1200"/>
              </a:spcAft>
              <a:buSzPct val="130000"/>
            </a:pPr>
            <a:r>
              <a:rPr lang="pl" b="0" i="0" strike="noStrike" cap="none" spc="0" baseline="0" dirty="0">
                <a:solidFill>
                  <a:srgbClr val="000000"/>
                </a:solidFill>
                <a:effectLst/>
                <a:latin typeface="Calibri"/>
                <a:ea typeface="Calibri"/>
                <a:cs typeface="Calibri"/>
              </a:rPr>
              <a:t>Więcej materiałów szkoleniowych na temat RKK znajdziesz na </a:t>
            </a:r>
            <a:r>
              <a:rPr lang="pl" b="1" i="0" strike="noStrike" cap="none" spc="0" baseline="0" dirty="0">
                <a:solidFill>
                  <a:srgbClr val="000000"/>
                </a:solidFill>
                <a:effectLst/>
                <a:latin typeface="Calibri"/>
                <a:ea typeface="Calibri"/>
                <a:cs typeface="Calibri"/>
              </a:rPr>
              <a:t>Platformie e-szkoleniowej NEPSI</a:t>
            </a:r>
            <a:r>
              <a:rPr lang="pl" b="0" i="0" strike="noStrike" cap="none" spc="0" baseline="0" dirty="0">
                <a:solidFill>
                  <a:srgbClr val="000000"/>
                </a:solidFill>
                <a:effectLst/>
                <a:latin typeface="Calibri"/>
                <a:ea typeface="Calibri"/>
                <a:cs typeface="Calibri"/>
              </a:rPr>
              <a:t> na stronie </a:t>
            </a:r>
            <a:r>
              <a:rPr lang="pl" b="0" i="0" strike="noStrike" cap="none" spc="0" baseline="0" dirty="0">
                <a:solidFill>
                  <a:srgbClr val="000000"/>
                </a:solidFill>
                <a:effectLst/>
                <a:latin typeface="Calibri"/>
                <a:ea typeface="Calibri"/>
                <a:cs typeface="Calibri"/>
                <a:hlinkClick r:id="rId10" history="0"/>
              </a:rPr>
              <a:t>training.nepsi.eu</a:t>
            </a:r>
          </a:p>
        </p:txBody>
      </p:sp>
    </p:spTree>
    <p:extLst>
      <p:ext uri="{BB962C8B-B14F-4D97-AF65-F5344CB8AC3E}">
        <p14:creationId xmlns:p14="http://schemas.microsoft.com/office/powerpoint/2010/main" val="165999710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en-US" sz="2800" dirty="0"/>
              <a:t>WSTĘP (DLA INSTRUKTORA)</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pl-PL" sz="1800" dirty="0">
                <a:latin typeface="Helvetica"/>
                <a:cs typeface="Helvetica"/>
              </a:rPr>
              <a:t>NEPSI przygotował zestaw materiałów edukacyjnych do wykorzystania na etapie szkoleniowym procesu wdrażania Dobrych praktyk NEPSI.</a:t>
            </a:r>
          </a:p>
          <a:p>
            <a:pPr>
              <a:lnSpc>
                <a:spcPts val="2400"/>
              </a:lnSpc>
            </a:pPr>
            <a:r>
              <a:rPr lang="pl-PL" sz="1800" dirty="0">
                <a:latin typeface="Helvetica"/>
                <a:cs typeface="Helvetica"/>
              </a:rPr>
              <a:t>Każda z prezentacji szkoleniowych omawia temat istotny dla pracowników wszystkich branż stosujących materiały zawierające krzemionkę krystaliczną. Prezentacje zawierają informacje o związanych z danym tematem zagrożeniach wynikających z narażenia na pył, jak również dobre praktyki i dostępne środki umożliwiające ograniczanie tych zagrożeń. Szkolenie ma na celu zapewnienie informacji i wiedzy pracownikom, aby mogli skutecznie stosować środki kontroli i ograniczać narażenie na respirabilną krzemionkę krystaliczną (RKK) w miejscu pracy.</a:t>
            </a:r>
          </a:p>
          <a:p>
            <a:pPr>
              <a:lnSpc>
                <a:spcPts val="2400"/>
              </a:lnSpc>
            </a:pPr>
            <a:r>
              <a:rPr lang="pl-PL" sz="1800" dirty="0">
                <a:latin typeface="Helvetica"/>
                <a:cs typeface="Helvetica"/>
              </a:rPr>
              <a:t>Zgodnie z potrzebami prosimy uzupełnić tę prezentację o dodatkowe informacje na pustych slajdach i w polach tekstowych do tego przeznaczonych.</a:t>
            </a:r>
          </a:p>
        </p:txBody>
      </p:sp>
    </p:spTree>
    <p:extLst>
      <p:ext uri="{BB962C8B-B14F-4D97-AF65-F5344CB8AC3E}">
        <p14:creationId xmlns:p14="http://schemas.microsoft.com/office/powerpoint/2010/main" val="146318729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UWAGA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2" y="2362676"/>
            <a:ext cx="10722499"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pl" sz="1800" b="0" i="0" strike="noStrike" cap="none" spc="0" baseline="0" dirty="0">
                <a:solidFill>
                  <a:srgbClr val="000000"/>
                </a:solidFill>
                <a:effectLst/>
                <a:latin typeface="Helvetica"/>
                <a:ea typeface="Helvetica"/>
                <a:cs typeface="Helvetica"/>
              </a:rPr>
              <a:t>Niniejsza prezentacja szkoleniowa ma charakter doradczy</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zawiera treści informacyjne. Przedstawione</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niej informacje nie stanowią norm ani przepisów. Nie tworzą one także nowych zobowiązań ani nie zmieniają zobowiązań już istniejących, wynikających</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przepisów</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polityki zdrowotnej.</a:t>
            </a:r>
          </a:p>
        </p:txBody>
      </p:sp>
    </p:spTree>
    <p:extLst>
      <p:ext uri="{BB962C8B-B14F-4D97-AF65-F5344CB8AC3E}">
        <p14:creationId xmlns:p14="http://schemas.microsoft.com/office/powerpoint/2010/main" val="10936627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WSTĘP</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3" y="2362676"/>
            <a:ext cx="6180148" cy="3682369"/>
          </a:xfrm>
        </p:spPr>
        <p:txBody>
          <a:bodyPr/>
          <a:lstStyle/>
          <a:p>
            <a:pPr>
              <a:lnSpc>
                <a:spcPts val="2400"/>
              </a:lnSpc>
              <a:spcBef>
                <a:spcPts val="600"/>
              </a:spcBef>
            </a:pPr>
            <a:r>
              <a:rPr lang="pl" sz="1800" b="1" i="0" strike="noStrike" cap="none" spc="0" baseline="0" dirty="0">
                <a:solidFill>
                  <a:srgbClr val="000000"/>
                </a:solidFill>
                <a:effectLst/>
                <a:latin typeface="Helvetica"/>
                <a:ea typeface="Helvetica"/>
                <a:cs typeface="Helvetica"/>
              </a:rPr>
              <a:t>Zdobycie wiedzy na temat tego, jak się chronić przez zagrożeniami związanymi</a:t>
            </a:r>
            <a:r>
              <a:rPr lang="en-IN" sz="1800" b="1" i="0" strike="noStrike" cap="none" spc="0" baseline="0" dirty="0">
                <a:solidFill>
                  <a:srgbClr val="000000"/>
                </a:solidFill>
                <a:effectLst/>
                <a:latin typeface="Helvetica"/>
                <a:ea typeface="Helvetica"/>
                <a:cs typeface="Helvetica"/>
              </a:rPr>
              <a:t> z </a:t>
            </a:r>
            <a:r>
              <a:rPr lang="pl" sz="1800" b="1" i="0" strike="noStrike" cap="none" spc="0" baseline="0" dirty="0">
                <a:solidFill>
                  <a:srgbClr val="000000"/>
                </a:solidFill>
                <a:effectLst/>
                <a:latin typeface="Helvetica"/>
                <a:ea typeface="Helvetica"/>
                <a:cs typeface="Helvetica"/>
              </a:rPr>
              <a:t>pracą, to priorytet.</a:t>
            </a:r>
          </a:p>
          <a:p>
            <a:pPr>
              <a:lnSpc>
                <a:spcPts val="2400"/>
              </a:lnSpc>
              <a:spcBef>
                <a:spcPts val="600"/>
              </a:spcBef>
            </a:pPr>
            <a:r>
              <a:rPr lang="pl" sz="1800" b="0" i="0" strike="noStrike" cap="none" spc="0" baseline="0" dirty="0">
                <a:solidFill>
                  <a:srgbClr val="000000"/>
                </a:solidFill>
                <a:effectLst/>
                <a:latin typeface="Helvetica"/>
                <a:ea typeface="Helvetica"/>
                <a:cs typeface="Helvetica"/>
              </a:rPr>
              <a:t>Niniejsze szkolenie pozwala zdobyć wiedzę na temat:</a:t>
            </a:r>
          </a:p>
          <a:p>
            <a:pPr marL="285750" indent="-285750">
              <a:lnSpc>
                <a:spcPts val="2400"/>
              </a:lnSpc>
              <a:spcBef>
                <a:spcPts val="600"/>
              </a:spcBef>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Użycia wody</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procesach przemysłowych</a:t>
            </a:r>
            <a:r>
              <a:rPr lang="en-IN" sz="1800" b="0" i="0" strike="noStrike" cap="none" spc="0" baseline="0" dirty="0">
                <a:solidFill>
                  <a:srgbClr val="000000"/>
                </a:solidFill>
                <a:effectLst/>
                <a:latin typeface="Helvetica"/>
                <a:ea typeface="Helvetica"/>
                <a:cs typeface="Helvetica"/>
              </a:rPr>
              <a:t> o </a:t>
            </a:r>
            <a:r>
              <a:rPr lang="pl" sz="1800" b="0" i="0" strike="noStrike" cap="none" spc="0" baseline="0" dirty="0">
                <a:solidFill>
                  <a:srgbClr val="000000"/>
                </a:solidFill>
                <a:effectLst/>
                <a:latin typeface="Helvetica"/>
                <a:ea typeface="Helvetica"/>
                <a:cs typeface="Helvetica"/>
              </a:rPr>
              <a:t>dużym zużyciu energii celem ograniczenia narażenia na pył respirabilnej krzemionki krystalicznej (RKK)</a:t>
            </a:r>
          </a:p>
          <a:p>
            <a:pPr marL="285750" indent="-285750">
              <a:lnSpc>
                <a:spcPts val="2400"/>
              </a:lnSpc>
              <a:spcBef>
                <a:spcPts val="600"/>
              </a:spcBef>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Tego, jak</a:t>
            </a:r>
            <a:r>
              <a:rPr lang="en-IN" sz="1800" b="0" i="0" strike="noStrike" cap="none" spc="0" baseline="0" dirty="0">
                <a:solidFill>
                  <a:srgbClr val="000000"/>
                </a:solidFill>
                <a:effectLst/>
                <a:latin typeface="Helvetica"/>
                <a:ea typeface="Helvetica"/>
                <a:cs typeface="Helvetica"/>
              </a:rPr>
              <a:t> </a:t>
            </a:r>
            <a:r>
              <a:rPr lang="en-IN" sz="1800" b="0" i="0" strike="noStrike" cap="none" spc="0" baseline="0" dirty="0" err="1">
                <a:solidFill>
                  <a:srgbClr val="000000"/>
                </a:solidFill>
                <a:effectLst/>
                <a:latin typeface="Helvetica"/>
                <a:ea typeface="Helvetica"/>
                <a:cs typeface="Helvetica"/>
              </a:rPr>
              <a:t>i</a:t>
            </a:r>
            <a:r>
              <a:rPr lang="en-IN" sz="1800" b="0" i="0" strike="noStrike" cap="none" spc="0" baseline="0" dirty="0">
                <a:solidFill>
                  <a:srgbClr val="000000"/>
                </a:solidFill>
                <a:effectLst/>
                <a:latin typeface="Helvetica"/>
                <a:ea typeface="Helvetica"/>
                <a:cs typeface="Helvetica"/>
              </a:rPr>
              <a:t> </a:t>
            </a:r>
            <a:r>
              <a:rPr lang="pl" sz="1800" b="0" i="0" strike="noStrike" cap="none" spc="0" baseline="0" dirty="0">
                <a:solidFill>
                  <a:srgbClr val="000000"/>
                </a:solidFill>
                <a:effectLst/>
                <a:latin typeface="Helvetica"/>
                <a:ea typeface="Helvetica"/>
                <a:cs typeface="Helvetica"/>
              </a:rPr>
              <a:t>kiedy stosować procesy mokre</a:t>
            </a:r>
          </a:p>
          <a:p>
            <a:pPr marL="285750" indent="-285750">
              <a:lnSpc>
                <a:spcPts val="2400"/>
              </a:lnSpc>
              <a:spcBef>
                <a:spcPts val="600"/>
              </a:spcBef>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Najlepszych praktyk oraz tego, co należy, a czego nie należy robić, stosując procesy mokre</a:t>
            </a:r>
          </a:p>
          <a:p>
            <a:pPr marL="285750" indent="-285750">
              <a:lnSpc>
                <a:spcPts val="2400"/>
              </a:lnSpc>
              <a:spcBef>
                <a:spcPts val="600"/>
              </a:spcBef>
              <a:buFont typeface="Arial" panose="020B0604020202020204" pitchFamily="34" charset="0"/>
              <a:buChar char="•"/>
            </a:pPr>
            <a:r>
              <a:rPr lang="pl" sz="1800" b="0" i="0" strike="noStrike" cap="none" spc="0" baseline="0" dirty="0">
                <a:solidFill>
                  <a:srgbClr val="FF0000"/>
                </a:solidFill>
                <a:effectLst/>
                <a:latin typeface="Helvetica"/>
                <a:ea typeface="Helvetica"/>
                <a:cs typeface="Helvetica"/>
              </a:rPr>
              <a:t>Miejsce na tekst instruktora –</a:t>
            </a:r>
            <a:r>
              <a:rPr lang="en-IN" sz="1800" b="0" i="0" strike="noStrike" cap="none" spc="0" baseline="0" dirty="0">
                <a:solidFill>
                  <a:srgbClr val="FF0000"/>
                </a:solidFill>
                <a:effectLst/>
                <a:latin typeface="Helvetica"/>
                <a:ea typeface="Helvetica"/>
                <a:cs typeface="Helvetica"/>
              </a:rPr>
              <a:t> w </a:t>
            </a:r>
            <a:r>
              <a:rPr lang="pl" sz="1800" b="0" i="0" strike="noStrike" cap="none" spc="0" baseline="0" dirty="0">
                <a:solidFill>
                  <a:srgbClr val="FF0000"/>
                </a:solidFill>
                <a:effectLst/>
                <a:latin typeface="Helvetica"/>
                <a:ea typeface="Helvetica"/>
                <a:cs typeface="Helvetica"/>
              </a:rPr>
              <a:t>przypadku dodania własnego slajdu należy podać krótki opis materiału</a:t>
            </a:r>
          </a:p>
          <a:p>
            <a:pPr marL="285750" indent="-285750">
              <a:lnSpc>
                <a:spcPts val="2400"/>
              </a:lnSpc>
              <a:spcBef>
                <a:spcPts val="600"/>
              </a:spcBef>
              <a:buFont typeface="Arial" panose="020B0604020202020204" pitchFamily="34" charset="0"/>
              <a:buChar char="•"/>
            </a:pPr>
            <a:endParaRPr lang="en-US" sz="1800" dirty="0"/>
          </a:p>
        </p:txBody>
      </p:sp>
      <p:pic>
        <p:nvPicPr>
          <p:cNvPr id="6" name="Picture Placeholder 5">
            <a:extLst>
              <a:ext uri="{FF2B5EF4-FFF2-40B4-BE49-F238E27FC236}">
                <a16:creationId xmlns:a16="http://schemas.microsoft.com/office/drawing/2014/main" id="{66BF78FB-F37A-554A-ABBB-B91356185370}"/>
              </a:ext>
            </a:extLst>
          </p:cNvPr>
          <p:cNvPicPr>
            <a:picLocks noGrp="1" noChangeAspect="1"/>
          </p:cNvPicPr>
          <p:nvPr>
            <p:ph type="pic" sz="quarter" idx="12"/>
          </p:nvPr>
        </p:nvPicPr>
        <p:blipFill>
          <a:blip r:embed="rId3"/>
          <a:srcRect l="43438" t="3" r="24496" b="-3"/>
          <a:stretch>
            <a:fillRect/>
          </a:stretch>
        </p:blipFill>
        <p:spPr>
          <a:xfrm>
            <a:off x="7382117" y="2204486"/>
            <a:ext cx="4335841" cy="3682369"/>
          </a:xfrm>
          <a:prstGeom prst="rect">
            <a:avLst/>
          </a:prstGeom>
        </p:spPr>
      </p:pic>
    </p:spTree>
    <p:extLst>
      <p:ext uri="{BB962C8B-B14F-4D97-AF65-F5344CB8AC3E}">
        <p14:creationId xmlns:p14="http://schemas.microsoft.com/office/powerpoint/2010/main" val="243392267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850900"/>
          </a:xfrm>
        </p:spPr>
        <p:txBody>
          <a:bodyPr/>
          <a:lstStyle/>
          <a:p>
            <a:pPr>
              <a:lnSpc>
                <a:spcPct val="100000"/>
              </a:lnSpc>
            </a:pPr>
            <a:r>
              <a:rPr lang="pl" sz="2800" b="1" i="0" strike="noStrike" cap="none" spc="0" baseline="0">
                <a:solidFill>
                  <a:srgbClr val="F6A317"/>
                </a:solidFill>
                <a:effectLst/>
                <a:latin typeface="Helvetica"/>
                <a:ea typeface="Helvetica"/>
                <a:cs typeface="Helvetica"/>
              </a:rPr>
              <a:t>METODY KONTROLI PYŁU</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Procesy mokre stanowi jedną</a:t>
            </a:r>
            <a:r>
              <a:rPr lang="en-IN" sz="1800" b="0" i="0" strike="noStrike" cap="none" spc="0" baseline="0" dirty="0">
                <a:solidFill>
                  <a:srgbClr val="000000"/>
                </a:solidFill>
                <a:effectLst/>
                <a:latin typeface="Helvetica"/>
                <a:ea typeface="Helvetica"/>
                <a:cs typeface="Helvetica"/>
              </a:rPr>
              <a:t> z </a:t>
            </a:r>
            <a:r>
              <a:rPr lang="pl" sz="1800" b="0" i="0" strike="noStrike" cap="none" spc="0" baseline="0" dirty="0">
                <a:solidFill>
                  <a:srgbClr val="000000"/>
                </a:solidFill>
                <a:effectLst/>
                <a:latin typeface="Helvetica"/>
                <a:ea typeface="Helvetica"/>
                <a:cs typeface="Helvetica"/>
              </a:rPr>
              <a:t>pięciu głównych metod kontroli pyłu. </a:t>
            </a:r>
          </a:p>
        </p:txBody>
      </p:sp>
      <p:pic>
        <p:nvPicPr>
          <p:cNvPr id="22" name="Picture 21" descr="A screenshot of a cell phone&#10;&#10;Description automatically generated">
            <a:extLst>
              <a:ext uri="{FF2B5EF4-FFF2-40B4-BE49-F238E27FC236}">
                <a16:creationId xmlns:a16="http://schemas.microsoft.com/office/drawing/2014/main" id="{0786DAF8-2407-7947-8415-A43F23227704}"/>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6343F1E3-C1DE-B14F-ABDA-83D79668E294}"/>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48D1EAB9-3F07-0346-B8A5-3700AE92ACBF}"/>
              </a:ext>
            </a:extLst>
          </p:cNvPr>
          <p:cNvPicPr>
            <a:picLocks noChangeAspect="1"/>
          </p:cNvPicPr>
          <p:nvPr/>
        </p:nvPicPr>
        <p:blipFill>
          <a:blip r:embed="rId3"/>
          <a:srcRect l="7057" t="9146" r="76967" b="66230"/>
          <a:stretch>
            <a:fillRect/>
          </a:stretch>
        </p:blipFill>
        <p:spPr>
          <a:xfrm>
            <a:off x="5365058" y="3394767"/>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D5572B39-9834-774B-91F1-7528854162EE}"/>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DC17C51-CF16-5144-8563-965E65195F4F}"/>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6837312B-85DE-234B-B72E-17F879AAC441}"/>
              </a:ext>
            </a:extLst>
          </p:cNvPr>
          <p:cNvSpPr txBox="1"/>
          <p:nvPr/>
        </p:nvSpPr>
        <p:spPr>
          <a:xfrm>
            <a:off x="6579514" y="1702138"/>
            <a:ext cx="2134063" cy="1823002"/>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DOBRA HIGIENA / SPRZĄTANIE</a:t>
            </a:r>
          </a:p>
          <a:p>
            <a:r>
              <a:rPr lang="pl" sz="1200" b="0" i="0" strike="noStrike" cap="none" spc="0" baseline="0" dirty="0">
                <a:solidFill>
                  <a:srgbClr val="000000"/>
                </a:solidFill>
                <a:effectLst/>
                <a:latin typeface="Calibri"/>
                <a:ea typeface="Calibri"/>
                <a:cs typeface="Calibri"/>
              </a:rPr>
              <a:t>Pranie odzieży roboczej</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odkurzanie pyłu wytwarzanego</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procesach zapobiegają gromadzeniu się pyłu</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biegiem czasu – czyste miejsce pracy jest bezpieczne.</a:t>
            </a:r>
          </a:p>
          <a:p>
            <a:endParaRPr lang="en-US" dirty="0"/>
          </a:p>
        </p:txBody>
      </p:sp>
      <p:sp>
        <p:nvSpPr>
          <p:cNvPr id="28" name="TextBox 27">
            <a:extLst>
              <a:ext uri="{FF2B5EF4-FFF2-40B4-BE49-F238E27FC236}">
                <a16:creationId xmlns:a16="http://schemas.microsoft.com/office/drawing/2014/main" id="{70BED722-BFA9-9741-BE4F-AF5C4967D13A}"/>
              </a:ext>
            </a:extLst>
          </p:cNvPr>
          <p:cNvSpPr txBox="1"/>
          <p:nvPr/>
        </p:nvSpPr>
        <p:spPr>
          <a:xfrm>
            <a:off x="6579514" y="3394767"/>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ZAMKNIĘTA PRZESTRZEŃ</a:t>
            </a:r>
          </a:p>
          <a:p>
            <a:pPr>
              <a:spcAft>
                <a:spcPts val="300"/>
              </a:spcAft>
            </a:pPr>
            <a:r>
              <a:rPr lang="pl" sz="1200" b="0" i="0" strike="noStrike" cap="none" spc="0" baseline="0" dirty="0">
                <a:solidFill>
                  <a:srgbClr val="000000"/>
                </a:solidFill>
                <a:effectLst/>
                <a:latin typeface="Calibri"/>
                <a:ea typeface="Calibri"/>
                <a:cs typeface="Calibri"/>
              </a:rPr>
              <a:t>Prowadzenie procesów wytwarzających RKK</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szczelnym środowisku zapobiega narażeniu na pył</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a:t>
            </a:r>
          </a:p>
          <a:p>
            <a:pPr>
              <a:spcAft>
                <a:spcPts val="300"/>
              </a:spcAft>
            </a:pPr>
            <a:endParaRPr lang="en-US" dirty="0"/>
          </a:p>
        </p:txBody>
      </p:sp>
      <p:sp>
        <p:nvSpPr>
          <p:cNvPr id="29" name="TextBox 28">
            <a:extLst>
              <a:ext uri="{FF2B5EF4-FFF2-40B4-BE49-F238E27FC236}">
                <a16:creationId xmlns:a16="http://schemas.microsoft.com/office/drawing/2014/main" id="{E7B6EB00-04D7-E04D-B005-1C65962724C2}"/>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ODPYLANIE/WENTYLACJA</a:t>
            </a:r>
          </a:p>
          <a:p>
            <a:pPr>
              <a:spcAft>
                <a:spcPts val="300"/>
              </a:spcAft>
            </a:pPr>
            <a:r>
              <a:rPr lang="pl" sz="1200" b="0" i="0" strike="noStrike" cap="none" spc="0" baseline="0" dirty="0">
                <a:solidFill>
                  <a:srgbClr val="000000"/>
                </a:solidFill>
                <a:effectLst/>
                <a:latin typeface="Calibri"/>
                <a:ea typeface="Calibri"/>
                <a:cs typeface="Calibri"/>
              </a:rPr>
              <a:t>Wychwytywanie RKK</a:t>
            </a:r>
            <a:r>
              <a:rPr lang="en-IN" sz="1200" b="0" i="0" strike="noStrike" cap="none" spc="0" baseline="0" dirty="0">
                <a:solidFill>
                  <a:srgbClr val="000000"/>
                </a:solidFill>
                <a:effectLst/>
                <a:latin typeface="Calibri"/>
                <a:ea typeface="Calibri"/>
                <a:cs typeface="Calibri"/>
              </a:rPr>
              <a:t> u </a:t>
            </a:r>
            <a:r>
              <a:rPr lang="pl" sz="1200" b="0" i="0" strike="noStrike" cap="none" spc="0" baseline="0" dirty="0">
                <a:solidFill>
                  <a:srgbClr val="000000"/>
                </a:solidFill>
                <a:effectLst/>
                <a:latin typeface="Calibri"/>
                <a:ea typeface="Calibri"/>
                <a:cs typeface="Calibri"/>
              </a:rPr>
              <a:t>źródła, zanim zostaniemy na nią narażeni,</a:t>
            </a:r>
            <a:r>
              <a:rPr lang="en-IN" sz="1200" b="0" i="0" strike="noStrike" cap="none" spc="0" baseline="0" dirty="0">
                <a:solidFill>
                  <a:srgbClr val="000000"/>
                </a:solidFill>
                <a:effectLst/>
                <a:latin typeface="Calibri"/>
                <a:ea typeface="Calibri"/>
                <a:cs typeface="Calibri"/>
              </a:rPr>
              <a:t> </a:t>
            </a:r>
            <a:r>
              <a:rPr lang="en-IN" sz="1200" b="0" i="0" strike="noStrike" cap="none" spc="0" baseline="0" dirty="0" err="1">
                <a:solidFill>
                  <a:srgbClr val="000000"/>
                </a:solidFill>
                <a:effectLst/>
                <a:latin typeface="Calibri"/>
                <a:ea typeface="Calibri"/>
                <a:cs typeface="Calibri"/>
              </a:rPr>
              <a:t>i</a:t>
            </a:r>
            <a:r>
              <a:rPr lang="en-IN" sz="1200" b="0" i="0" strike="noStrike" cap="none" spc="0" baseline="0" dirty="0">
                <a:solidFill>
                  <a:srgbClr val="000000"/>
                </a:solidFill>
                <a:effectLst/>
                <a:latin typeface="Calibri"/>
                <a:ea typeface="Calibri"/>
                <a:cs typeface="Calibri"/>
              </a:rPr>
              <a:t> </a:t>
            </a:r>
            <a:r>
              <a:rPr lang="pl" sz="1200" b="0" i="0" strike="noStrike" cap="none" spc="0" baseline="0" dirty="0">
                <a:solidFill>
                  <a:srgbClr val="000000"/>
                </a:solidFill>
                <a:effectLst/>
                <a:latin typeface="Calibri"/>
                <a:ea typeface="Calibri"/>
                <a:cs typeface="Calibri"/>
              </a:rPr>
              <a:t>zastępowanie zanieczyszczonego powietrza czystym powietrzem.</a:t>
            </a:r>
          </a:p>
          <a:p>
            <a:endParaRPr lang="en-US" dirty="0"/>
          </a:p>
        </p:txBody>
      </p:sp>
      <p:sp>
        <p:nvSpPr>
          <p:cNvPr id="30" name="TextBox 29">
            <a:extLst>
              <a:ext uri="{FF2B5EF4-FFF2-40B4-BE49-F238E27FC236}">
                <a16:creationId xmlns:a16="http://schemas.microsoft.com/office/drawing/2014/main" id="{143B49D8-84A0-2B4C-ACCC-21F8A05E6CB8}"/>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SPRZĘT OCHRONNY</a:t>
            </a:r>
          </a:p>
          <a:p>
            <a:r>
              <a:rPr lang="pl" sz="1200" b="0" i="0" strike="noStrike" cap="none" spc="0" baseline="0" dirty="0">
                <a:solidFill>
                  <a:srgbClr val="000000"/>
                </a:solidFill>
                <a:effectLst/>
                <a:latin typeface="Calibri"/>
                <a:ea typeface="Calibri"/>
                <a:cs typeface="Calibri"/>
              </a:rPr>
              <a:t>ŚOI (np. maski) chronią pracowników przed pyłem, gdy wszystkie inne środki kontroli nie zapewniają wystarczającej kontroli ryzyka związanego</a:t>
            </a:r>
            <a:r>
              <a:rPr lang="en-IN" sz="1200" b="0" i="0" strike="noStrike" cap="none" spc="0" baseline="0" dirty="0">
                <a:solidFill>
                  <a:srgbClr val="000000"/>
                </a:solidFill>
                <a:effectLst/>
                <a:latin typeface="Calibri"/>
                <a:ea typeface="Calibri"/>
                <a:cs typeface="Calibri"/>
              </a:rPr>
              <a:t> z </a:t>
            </a:r>
            <a:r>
              <a:rPr lang="pl" sz="1200" b="0" i="0" strike="noStrike" cap="none" spc="0" baseline="0" dirty="0">
                <a:solidFill>
                  <a:srgbClr val="000000"/>
                </a:solidFill>
                <a:effectLst/>
                <a:latin typeface="Calibri"/>
                <a:ea typeface="Calibri"/>
                <a:cs typeface="Calibri"/>
              </a:rPr>
              <a:t>narażeniem.</a:t>
            </a:r>
          </a:p>
          <a:p>
            <a:endParaRPr lang="en-US" dirty="0"/>
          </a:p>
        </p:txBody>
      </p:sp>
      <p:sp>
        <p:nvSpPr>
          <p:cNvPr id="31" name="TextBox 30">
            <a:extLst>
              <a:ext uri="{FF2B5EF4-FFF2-40B4-BE49-F238E27FC236}">
                <a16:creationId xmlns:a16="http://schemas.microsoft.com/office/drawing/2014/main" id="{2522C148-AB1A-3844-9FDA-2CFE80D7FBBD}"/>
              </a:ext>
            </a:extLst>
          </p:cNvPr>
          <p:cNvSpPr txBox="1"/>
          <p:nvPr/>
        </p:nvSpPr>
        <p:spPr>
          <a:xfrm>
            <a:off x="9787266" y="1679231"/>
            <a:ext cx="2134062" cy="1334833"/>
          </a:xfrm>
          <a:prstGeom prst="rect">
            <a:avLst/>
          </a:prstGeom>
          <a:noFill/>
        </p:spPr>
        <p:txBody>
          <a:bodyPr wrap="square" rtlCol="0">
            <a:spAutoFit/>
          </a:bodyPr>
          <a:lstStyle/>
          <a:p>
            <a:pPr>
              <a:spcAft>
                <a:spcPts val="300"/>
              </a:spcAft>
            </a:pPr>
            <a:r>
              <a:rPr lang="pl" sz="1050" b="1" i="0" strike="noStrike" cap="none" spc="50" baseline="0" dirty="0">
                <a:solidFill>
                  <a:srgbClr val="EF9A2E"/>
                </a:solidFill>
                <a:effectLst/>
                <a:latin typeface="Futura Medium"/>
                <a:ea typeface="Futura Medium"/>
                <a:cs typeface="Futura Medium"/>
              </a:rPr>
              <a:t>WODA</a:t>
            </a:r>
          </a:p>
          <a:p>
            <a:pPr>
              <a:spcAft>
                <a:spcPts val="300"/>
              </a:spcAft>
            </a:pPr>
            <a:r>
              <a:rPr lang="pl" sz="1200" b="0" i="0" strike="noStrike" cap="none" spc="0" baseline="0" dirty="0">
                <a:solidFill>
                  <a:srgbClr val="000000"/>
                </a:solidFill>
                <a:effectLst/>
                <a:latin typeface="Calibri"/>
                <a:ea typeface="Calibri"/>
                <a:cs typeface="Calibri"/>
              </a:rPr>
              <a:t>Mokre procesy zapobiegają unoszeniu się pyłu</a:t>
            </a:r>
            <a:r>
              <a:rPr lang="en-IN" sz="1200" b="0" i="0" strike="noStrike" cap="none" spc="0" baseline="0" dirty="0">
                <a:solidFill>
                  <a:srgbClr val="000000"/>
                </a:solidFill>
                <a:effectLst/>
                <a:latin typeface="Calibri"/>
                <a:ea typeface="Calibri"/>
                <a:cs typeface="Calibri"/>
              </a:rPr>
              <a:t> w </a:t>
            </a:r>
            <a:r>
              <a:rPr lang="pl" sz="1200" b="0" i="0" strike="noStrike" cap="none" spc="0" baseline="0" dirty="0">
                <a:solidFill>
                  <a:srgbClr val="000000"/>
                </a:solidFill>
                <a:effectLst/>
                <a:latin typeface="Calibri"/>
                <a:ea typeface="Calibri"/>
                <a:cs typeface="Calibri"/>
              </a:rPr>
              <a:t>powietrze, gdyż woda wychwytuje jego cząsteczki.</a:t>
            </a:r>
          </a:p>
          <a:p>
            <a:pPr>
              <a:spcAft>
                <a:spcPts val="300"/>
              </a:spcAft>
            </a:pPr>
            <a:endParaRPr lang="en-US" dirty="0"/>
          </a:p>
        </p:txBody>
      </p:sp>
    </p:spTree>
    <p:extLst>
      <p:ext uri="{BB962C8B-B14F-4D97-AF65-F5344CB8AC3E}">
        <p14:creationId xmlns:p14="http://schemas.microsoft.com/office/powerpoint/2010/main" val="423908970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6" y="1616076"/>
            <a:ext cx="4771148" cy="850900"/>
          </a:xfrm>
        </p:spPr>
        <p:txBody>
          <a:bodyPr/>
          <a:lstStyle/>
          <a:p>
            <a:pPr>
              <a:lnSpc>
                <a:spcPct val="100000"/>
              </a:lnSpc>
            </a:pPr>
            <a:r>
              <a:rPr lang="pl" sz="2800" b="1" i="0" strike="noStrike" cap="none" spc="0" baseline="0" dirty="0">
                <a:solidFill>
                  <a:srgbClr val="F6A317"/>
                </a:solidFill>
                <a:effectLst/>
                <a:latin typeface="Helvetica"/>
                <a:ea typeface="Helvetica"/>
                <a:cs typeface="Helvetica"/>
              </a:rPr>
              <a:t>ZAGROŻENIA ZWIĄZANE Z TYM DZIAŁANIEM</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Właściwe działanie tego sprzętu jest konieczne do ochrony nas przed RKK.</a:t>
            </a:r>
          </a:p>
          <a:p>
            <a:pPr marL="342900" indent="-342900">
              <a:lnSpc>
                <a:spcPts val="2400"/>
              </a:lnSpc>
              <a:buFont typeface="Arial" panose="020B0604020202020204" pitchFamily="34" charset="0"/>
              <a:buChar char="•"/>
            </a:pPr>
            <a:r>
              <a:rPr lang="pl" sz="1800" b="0" i="0" strike="noStrike" cap="none" spc="0" baseline="0" dirty="0">
                <a:solidFill>
                  <a:srgbClr val="000000"/>
                </a:solidFill>
                <a:effectLst/>
                <a:latin typeface="Helvetica"/>
                <a:ea typeface="Helvetica"/>
                <a:cs typeface="Helvetica"/>
              </a:rPr>
              <a:t>Długoterminowe narażenie na wysoki poziom RKK może powodować ciężką chorobę płuc.</a:t>
            </a:r>
          </a:p>
          <a:p>
            <a:pPr>
              <a:lnSpc>
                <a:spcPts val="2400"/>
              </a:lnSpc>
            </a:pPr>
            <a:r>
              <a:rPr lang="pl" sz="1800" b="0" i="0" strike="noStrike" cap="none" spc="0" baseline="0" dirty="0">
                <a:solidFill>
                  <a:srgbClr val="000000"/>
                </a:solidFill>
                <a:effectLst/>
                <a:latin typeface="Helvetica"/>
                <a:ea typeface="Helvetica"/>
                <a:cs typeface="Helvetica"/>
              </a:rPr>
              <a:t>Ważne jest, byśmy każdego dnia chronili się przed narażeniem na pył zawieszony</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powietrzu. </a:t>
            </a:r>
          </a:p>
          <a:p>
            <a:pPr>
              <a:lnSpc>
                <a:spcPts val="2400"/>
              </a:lnSpc>
            </a:pPr>
            <a:r>
              <a:rPr lang="pl" sz="1800" b="0" i="0" strike="noStrike" cap="none" spc="0" baseline="0" dirty="0">
                <a:solidFill>
                  <a:srgbClr val="000000"/>
                </a:solidFill>
                <a:effectLst/>
                <a:latin typeface="Helvetica"/>
                <a:ea typeface="Helvetica"/>
                <a:cs typeface="Helvetica"/>
              </a:rPr>
              <a:t>Stosując dzisiaj dobre praktyki, chronimy swoje przyszłe zdrowie.</a:t>
            </a:r>
          </a:p>
          <a:p>
            <a:pPr>
              <a:lnSpc>
                <a:spcPts val="2400"/>
              </a:lnSpc>
            </a:pPr>
            <a:r>
              <a:rPr lang="pl" sz="1800" b="0" i="0" strike="noStrike" cap="none" spc="0" baseline="0" dirty="0">
                <a:solidFill>
                  <a:srgbClr val="000000"/>
                </a:solidFill>
                <a:effectLst/>
                <a:latin typeface="Helvetica"/>
                <a:ea typeface="Helvetica"/>
                <a:cs typeface="Helvetica"/>
              </a:rPr>
              <a:t>Jak spędzisz swoją emeryturę?</a:t>
            </a:r>
          </a:p>
        </p:txBody>
      </p:sp>
      <p:pic>
        <p:nvPicPr>
          <p:cNvPr id="7" name="Picture Placeholder 6" descr="A picture containing a sick person in bed.">
            <a:extLst>
              <a:ext uri="{FF2B5EF4-FFF2-40B4-BE49-F238E27FC236}">
                <a16:creationId xmlns:a16="http://schemas.microsoft.com/office/drawing/2014/main" id="{E2B0ED43-D11E-3F40-9C86-96A1BB9169B0}"/>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old man riding a wave on a surfboard in the ocean.">
            <a:extLst>
              <a:ext uri="{FF2B5EF4-FFF2-40B4-BE49-F238E27FC236}">
                <a16:creationId xmlns:a16="http://schemas.microsoft.com/office/drawing/2014/main" id="{FF12F4DE-AD7F-7145-9D37-5F55BD5E53A5}"/>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1277173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E2E12F-2912-9143-8098-BCD15103CC5C}"/>
              </a:ext>
            </a:extLst>
          </p:cNvPr>
          <p:cNvSpPr>
            <a:spLocks noGrp="1"/>
          </p:cNvSpPr>
          <p:nvPr>
            <p:ph type="body" sz="quarter" idx="10"/>
          </p:nvPr>
        </p:nvSpPr>
        <p:spPr/>
        <p:txBody>
          <a:bodyPr/>
          <a:lstStyle/>
          <a:p>
            <a:pPr>
              <a:lnSpc>
                <a:spcPct val="100000"/>
              </a:lnSpc>
            </a:pPr>
            <a:r>
              <a:rPr lang="pl" sz="2800" b="1" i="0" strike="noStrike" cap="none" spc="0" baseline="0" dirty="0">
                <a:solidFill>
                  <a:srgbClr val="F6A317"/>
                </a:solidFill>
                <a:effectLst/>
                <a:latin typeface="Helvetica"/>
                <a:ea typeface="Helvetica"/>
                <a:cs typeface="Helvetica"/>
              </a:rPr>
              <a:t>JAK PROCESY MOKRE OGRANICZAJĄ NARAŻENIE NA RKK</a:t>
            </a:r>
          </a:p>
        </p:txBody>
      </p:sp>
      <p:sp>
        <p:nvSpPr>
          <p:cNvPr id="3" name="Text Placeholder 2">
            <a:extLst>
              <a:ext uri="{FF2B5EF4-FFF2-40B4-BE49-F238E27FC236}">
                <a16:creationId xmlns:a16="http://schemas.microsoft.com/office/drawing/2014/main" id="{926732F3-93D0-A149-A429-13E12B8C1A66}"/>
              </a:ext>
            </a:extLst>
          </p:cNvPr>
          <p:cNvSpPr>
            <a:spLocks noGrp="1"/>
          </p:cNvSpPr>
          <p:nvPr>
            <p:ph type="body" sz="quarter" idx="11"/>
          </p:nvPr>
        </p:nvSpPr>
        <p:spPr>
          <a:xfrm>
            <a:off x="777243" y="3066528"/>
            <a:ext cx="5685550" cy="3179289"/>
          </a:xfrm>
        </p:spPr>
        <p:txBody>
          <a:bodyPr/>
          <a:lstStyle/>
          <a:p>
            <a:pPr>
              <a:lnSpc>
                <a:spcPts val="2000"/>
              </a:lnSpc>
            </a:pPr>
            <a:r>
              <a:rPr lang="pl" b="0" i="0" strike="noStrike" cap="none" spc="0" baseline="0" dirty="0">
                <a:solidFill>
                  <a:srgbClr val="000000"/>
                </a:solidFill>
                <a:effectLst/>
                <a:latin typeface="Helvetica"/>
                <a:ea typeface="Helvetica"/>
                <a:cs typeface="Helvetica"/>
              </a:rPr>
              <a:t>Procesy mokre wykorzystywane są podczas procesów przemysłowych</a:t>
            </a:r>
            <a:r>
              <a:rPr lang="en-IN" b="0" i="0" strike="noStrike" cap="none" spc="0" baseline="0" dirty="0">
                <a:solidFill>
                  <a:srgbClr val="000000"/>
                </a:solidFill>
                <a:effectLst/>
                <a:latin typeface="Helvetica"/>
                <a:ea typeface="Helvetica"/>
                <a:cs typeface="Helvetica"/>
              </a:rPr>
              <a:t> o </a:t>
            </a:r>
            <a:r>
              <a:rPr lang="pl" b="0" i="0" strike="noStrike" cap="none" spc="0" baseline="0" dirty="0">
                <a:solidFill>
                  <a:srgbClr val="000000"/>
                </a:solidFill>
                <a:effectLst/>
                <a:latin typeface="Helvetica"/>
                <a:ea typeface="Helvetica"/>
                <a:cs typeface="Helvetica"/>
              </a:rPr>
              <a:t>wysokim zużyciu energii</a:t>
            </a:r>
            <a:r>
              <a:rPr lang="en-IN" b="0" i="0" strike="noStrike" cap="none" spc="0" baseline="0" dirty="0">
                <a:solidFill>
                  <a:srgbClr val="000000"/>
                </a:solidFill>
                <a:effectLst/>
                <a:latin typeface="Helvetica"/>
                <a:ea typeface="Helvetica"/>
                <a:cs typeface="Helvetica"/>
              </a:rPr>
              <a:t> z </a:t>
            </a:r>
            <a:r>
              <a:rPr lang="pl" b="0" i="0" strike="noStrike" cap="none" spc="0" baseline="0" dirty="0">
                <a:solidFill>
                  <a:srgbClr val="000000"/>
                </a:solidFill>
                <a:effectLst/>
                <a:latin typeface="Helvetica"/>
                <a:ea typeface="Helvetica"/>
                <a:cs typeface="Helvetica"/>
              </a:rPr>
              <a:t>udziałem materiałów zawierających krzemionkę krystaliczną, takich jak wiercenie, cięcie, mielenie</a:t>
            </a:r>
            <a:r>
              <a:rPr lang="en-IN" b="0" i="0" strike="noStrike" cap="none" spc="0" baseline="0" dirty="0">
                <a:solidFill>
                  <a:srgbClr val="000000"/>
                </a:solidFill>
                <a:effectLst/>
                <a:latin typeface="Helvetica"/>
                <a:ea typeface="Helvetica"/>
                <a:cs typeface="Helvetica"/>
              </a:rPr>
              <a:t> </a:t>
            </a:r>
            <a:r>
              <a:rPr lang="en-IN" b="0" i="0" strike="noStrike" cap="none" spc="0" baseline="0" dirty="0" err="1">
                <a:solidFill>
                  <a:srgbClr val="000000"/>
                </a:solidFill>
                <a:effectLst/>
                <a:latin typeface="Helvetica"/>
                <a:ea typeface="Helvetica"/>
                <a:cs typeface="Helvetica"/>
              </a:rPr>
              <a:t>i</a:t>
            </a:r>
            <a:r>
              <a:rPr lang="en-IN" b="0" i="0" strike="noStrike" cap="none" spc="0" baseline="0" dirty="0">
                <a:solidFill>
                  <a:srgbClr val="000000"/>
                </a:solidFill>
                <a:effectLst/>
                <a:latin typeface="Helvetica"/>
                <a:ea typeface="Helvetica"/>
                <a:cs typeface="Helvetica"/>
              </a:rPr>
              <a:t> </a:t>
            </a:r>
            <a:r>
              <a:rPr lang="pl" b="0" i="0" strike="noStrike" cap="none" spc="0" baseline="0" dirty="0">
                <a:solidFill>
                  <a:srgbClr val="000000"/>
                </a:solidFill>
                <a:effectLst/>
                <a:latin typeface="Helvetica"/>
                <a:ea typeface="Helvetica"/>
                <a:cs typeface="Helvetica"/>
              </a:rPr>
              <a:t>szlifowanie. Systemy wodne muszą być zintegrowane</a:t>
            </a:r>
            <a:r>
              <a:rPr lang="en-IN" b="0" i="0" strike="noStrike" cap="none" spc="0" baseline="0" dirty="0">
                <a:solidFill>
                  <a:srgbClr val="000000"/>
                </a:solidFill>
                <a:effectLst/>
                <a:latin typeface="Helvetica"/>
                <a:ea typeface="Helvetica"/>
                <a:cs typeface="Helvetica"/>
              </a:rPr>
              <a:t> z </a:t>
            </a:r>
            <a:r>
              <a:rPr lang="pl" b="0" i="0" strike="noStrike" cap="none" spc="0" baseline="0" dirty="0">
                <a:solidFill>
                  <a:srgbClr val="000000"/>
                </a:solidFill>
                <a:effectLst/>
                <a:latin typeface="Helvetica"/>
                <a:ea typeface="Helvetica"/>
                <a:cs typeface="Helvetica"/>
              </a:rPr>
              <a:t>narzędziami</a:t>
            </a:r>
            <a:r>
              <a:rPr lang="en-IN" b="0" i="0" strike="noStrike" cap="none" spc="0" baseline="0" dirty="0">
                <a:solidFill>
                  <a:srgbClr val="000000"/>
                </a:solidFill>
                <a:effectLst/>
                <a:latin typeface="Helvetica"/>
                <a:ea typeface="Helvetica"/>
                <a:cs typeface="Helvetica"/>
              </a:rPr>
              <a:t> </a:t>
            </a:r>
            <a:r>
              <a:rPr lang="en-IN" b="0" i="0" strike="noStrike" cap="none" spc="0" baseline="0" dirty="0" err="1">
                <a:solidFill>
                  <a:srgbClr val="000000"/>
                </a:solidFill>
                <a:effectLst/>
                <a:latin typeface="Helvetica"/>
                <a:ea typeface="Helvetica"/>
                <a:cs typeface="Helvetica"/>
              </a:rPr>
              <a:t>i</a:t>
            </a:r>
            <a:r>
              <a:rPr lang="en-IN" b="0" i="0" strike="noStrike" cap="none" spc="0" baseline="0" dirty="0">
                <a:solidFill>
                  <a:srgbClr val="000000"/>
                </a:solidFill>
                <a:effectLst/>
                <a:latin typeface="Helvetica"/>
                <a:ea typeface="Helvetica"/>
                <a:cs typeface="Helvetica"/>
              </a:rPr>
              <a:t> </a:t>
            </a:r>
            <a:r>
              <a:rPr lang="pl" b="0" i="0" strike="noStrike" cap="none" spc="0" baseline="0" dirty="0">
                <a:solidFill>
                  <a:srgbClr val="000000"/>
                </a:solidFill>
                <a:effectLst/>
                <a:latin typeface="Helvetica"/>
                <a:ea typeface="Helvetica"/>
                <a:cs typeface="Helvetica"/>
              </a:rPr>
              <a:t>sprzętem.</a:t>
            </a:r>
          </a:p>
          <a:p>
            <a:pPr>
              <a:lnSpc>
                <a:spcPts val="2000"/>
              </a:lnSpc>
            </a:pPr>
            <a:r>
              <a:rPr lang="pl" b="0" i="0" strike="noStrike" cap="none" spc="0" baseline="0" dirty="0">
                <a:solidFill>
                  <a:srgbClr val="000000"/>
                </a:solidFill>
                <a:effectLst/>
                <a:latin typeface="Helvetica"/>
                <a:ea typeface="Helvetica"/>
                <a:cs typeface="Helvetica"/>
              </a:rPr>
              <a:t>Woda może być wykorzystywana do kontroli zawieszonego</a:t>
            </a:r>
            <a:r>
              <a:rPr lang="en-IN" b="0" i="0" strike="noStrike" cap="none" spc="0" baseline="0" dirty="0">
                <a:solidFill>
                  <a:srgbClr val="000000"/>
                </a:solidFill>
                <a:effectLst/>
                <a:latin typeface="Helvetica"/>
                <a:ea typeface="Helvetica"/>
                <a:cs typeface="Helvetica"/>
              </a:rPr>
              <a:t> w </a:t>
            </a:r>
            <a:r>
              <a:rPr lang="pl" b="0" i="0" strike="noStrike" cap="none" spc="0" baseline="0" dirty="0">
                <a:solidFill>
                  <a:srgbClr val="000000"/>
                </a:solidFill>
                <a:effectLst/>
                <a:latin typeface="Helvetica"/>
                <a:ea typeface="Helvetica"/>
                <a:cs typeface="Helvetica"/>
              </a:rPr>
              <a:t>powietrzu pyłu wytwarzanego przez ruch pojazdów na drogach</a:t>
            </a:r>
            <a:r>
              <a:rPr lang="en-IN" b="0" i="0" strike="noStrike" cap="none" spc="0" baseline="0" dirty="0">
                <a:solidFill>
                  <a:srgbClr val="000000"/>
                </a:solidFill>
                <a:effectLst/>
                <a:latin typeface="Helvetica"/>
                <a:ea typeface="Helvetica"/>
                <a:cs typeface="Helvetica"/>
              </a:rPr>
              <a:t> </a:t>
            </a:r>
            <a:r>
              <a:rPr lang="en-IN" b="0" i="0" strike="noStrike" cap="none" spc="0" baseline="0" dirty="0" err="1">
                <a:solidFill>
                  <a:srgbClr val="000000"/>
                </a:solidFill>
                <a:effectLst/>
                <a:latin typeface="Helvetica"/>
                <a:ea typeface="Helvetica"/>
                <a:cs typeface="Helvetica"/>
              </a:rPr>
              <a:t>i</a:t>
            </a:r>
            <a:r>
              <a:rPr lang="en-IN" b="0" i="0" strike="noStrike" cap="none" spc="0" baseline="0" dirty="0">
                <a:solidFill>
                  <a:srgbClr val="000000"/>
                </a:solidFill>
                <a:effectLst/>
                <a:latin typeface="Helvetica"/>
                <a:ea typeface="Helvetica"/>
                <a:cs typeface="Helvetica"/>
              </a:rPr>
              <a:t> </a:t>
            </a:r>
            <a:r>
              <a:rPr lang="pl" b="0" i="0" strike="noStrike" cap="none" spc="0" baseline="0" dirty="0">
                <a:solidFill>
                  <a:srgbClr val="000000"/>
                </a:solidFill>
                <a:effectLst/>
                <a:latin typeface="Helvetica"/>
                <a:ea typeface="Helvetica"/>
                <a:cs typeface="Helvetica"/>
              </a:rPr>
              <a:t>placach budowy, a także do ogólnych prac porządkowych.</a:t>
            </a:r>
          </a:p>
          <a:p>
            <a:pPr>
              <a:lnSpc>
                <a:spcPts val="2000"/>
              </a:lnSpc>
            </a:pPr>
            <a:r>
              <a:rPr lang="pl" b="0" i="0" strike="noStrike" cap="none" spc="0" baseline="0" dirty="0">
                <a:solidFill>
                  <a:srgbClr val="000000"/>
                </a:solidFill>
                <a:effectLst/>
                <a:latin typeface="Helvetica"/>
                <a:ea typeface="Helvetica"/>
                <a:cs typeface="Helvetica"/>
              </a:rPr>
              <a:t>Woda wychwytuje cząsteczki pyłu, co zapobiega ich unoszeniu się</a:t>
            </a:r>
            <a:r>
              <a:rPr lang="en-IN" b="0" i="0" strike="noStrike" cap="none" spc="0" baseline="0" dirty="0">
                <a:solidFill>
                  <a:srgbClr val="000000"/>
                </a:solidFill>
                <a:effectLst/>
                <a:latin typeface="Helvetica"/>
                <a:ea typeface="Helvetica"/>
                <a:cs typeface="Helvetica"/>
              </a:rPr>
              <a:t> w </a:t>
            </a:r>
            <a:r>
              <a:rPr lang="pl" b="0" i="0" strike="noStrike" cap="none" spc="0" baseline="0" dirty="0">
                <a:solidFill>
                  <a:srgbClr val="000000"/>
                </a:solidFill>
                <a:effectLst/>
                <a:latin typeface="Helvetica"/>
                <a:ea typeface="Helvetica"/>
                <a:cs typeface="Helvetica"/>
              </a:rPr>
              <a:t>powietrze.</a:t>
            </a:r>
          </a:p>
        </p:txBody>
      </p:sp>
      <p:pic>
        <p:nvPicPr>
          <p:cNvPr id="8" name="Picture Placeholder 7">
            <a:extLst>
              <a:ext uri="{FF2B5EF4-FFF2-40B4-BE49-F238E27FC236}">
                <a16:creationId xmlns:a16="http://schemas.microsoft.com/office/drawing/2014/main" id="{D968DB4E-FBDD-4A44-B8A7-A91D33C6AF4F}"/>
              </a:ext>
            </a:extLst>
          </p:cNvPr>
          <p:cNvPicPr>
            <a:picLocks noGrp="1" noChangeAspect="1"/>
          </p:cNvPicPr>
          <p:nvPr>
            <p:ph type="pic" sz="quarter" idx="12"/>
          </p:nvPr>
        </p:nvPicPr>
        <p:blipFill>
          <a:blip r:embed="rId3"/>
          <a:srcRect l="10794" r="10794"/>
          <a:stretch>
            <a:fillRect/>
          </a:stretch>
        </p:blipFill>
        <p:spPr>
          <a:prstGeom prst="rect">
            <a:avLst/>
          </a:prstGeom>
        </p:spPr>
      </p:pic>
    </p:spTree>
    <p:extLst>
      <p:ext uri="{BB962C8B-B14F-4D97-AF65-F5344CB8AC3E}">
        <p14:creationId xmlns:p14="http://schemas.microsoft.com/office/powerpoint/2010/main" val="34139333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665C5-6330-CB4D-BCC6-3796C7B2AED5}"/>
              </a:ext>
            </a:extLst>
          </p:cNvPr>
          <p:cNvSpPr>
            <a:spLocks noGrp="1"/>
          </p:cNvSpPr>
          <p:nvPr>
            <p:ph type="body" sz="quarter" idx="10"/>
            <p:custDataLst>
              <p:tags r:id="rId1"/>
            </p:custDataLst>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OGRANICZANIE ZAPYLENIA PRZY POMOCY WODY</a:t>
            </a:r>
          </a:p>
        </p:txBody>
      </p:sp>
      <p:sp>
        <p:nvSpPr>
          <p:cNvPr id="3" name="Text Placeholder 2">
            <a:extLst>
              <a:ext uri="{FF2B5EF4-FFF2-40B4-BE49-F238E27FC236}">
                <a16:creationId xmlns:a16="http://schemas.microsoft.com/office/drawing/2014/main" id="{63762E77-9C3C-DD4E-B624-4F9B2661B7CA}"/>
              </a:ext>
            </a:extLst>
          </p:cNvPr>
          <p:cNvSpPr>
            <a:spLocks noGrp="1"/>
          </p:cNvSpPr>
          <p:nvPr>
            <p:ph type="body" sz="quarter" idx="11"/>
            <p:custDataLst>
              <p:tags r:id="rId2"/>
            </p:custDataLst>
          </p:nvPr>
        </p:nvSpPr>
        <p:spPr>
          <a:xfrm>
            <a:off x="777243" y="2796209"/>
            <a:ext cx="5453624" cy="3248836"/>
          </a:xfrm>
        </p:spPr>
        <p:txBody>
          <a:bodyPr/>
          <a:lstStyle/>
          <a:p>
            <a:pPr>
              <a:lnSpc>
                <a:spcPts val="2400"/>
              </a:lnSpc>
            </a:pPr>
            <a:r>
              <a:rPr lang="pl" sz="1800" b="0" i="0" strike="noStrike" cap="none" spc="0" baseline="0" dirty="0">
                <a:solidFill>
                  <a:srgbClr val="000000"/>
                </a:solidFill>
                <a:effectLst/>
                <a:latin typeface="Helvetica"/>
                <a:ea typeface="Helvetica"/>
                <a:cs typeface="Helvetica"/>
              </a:rPr>
              <a:t>Woda zmniejsza poziom pyłu wytwarzanego</a:t>
            </a:r>
            <a:r>
              <a:rPr lang="en-IN" sz="1800" b="0" i="0" strike="noStrike" cap="none" spc="0" baseline="0" dirty="0">
                <a:solidFill>
                  <a:srgbClr val="000000"/>
                </a:solidFill>
                <a:effectLst/>
                <a:latin typeface="Helvetica"/>
                <a:ea typeface="Helvetica"/>
                <a:cs typeface="Helvetica"/>
              </a:rPr>
              <a:t> w </a:t>
            </a:r>
            <a:r>
              <a:rPr lang="pl" sz="1800" b="0" i="0" strike="noStrike" cap="none" spc="0" baseline="0" dirty="0">
                <a:solidFill>
                  <a:srgbClr val="000000"/>
                </a:solidFill>
                <a:effectLst/>
                <a:latin typeface="Helvetica"/>
                <a:ea typeface="Helvetica"/>
                <a:cs typeface="Helvetica"/>
              </a:rPr>
              <a:t>procesach</a:t>
            </a:r>
            <a:r>
              <a:rPr lang="en-IN" sz="1800" b="0" i="0" strike="noStrike" cap="none" spc="0" baseline="0" dirty="0">
                <a:solidFill>
                  <a:srgbClr val="000000"/>
                </a:solidFill>
                <a:effectLst/>
                <a:latin typeface="Helvetica"/>
                <a:ea typeface="Helvetica"/>
                <a:cs typeface="Helvetica"/>
              </a:rPr>
              <a:t> o </a:t>
            </a:r>
            <a:r>
              <a:rPr lang="pl" sz="1800" b="0" i="0" strike="noStrike" cap="none" spc="0" baseline="0" dirty="0">
                <a:solidFill>
                  <a:srgbClr val="000000"/>
                </a:solidFill>
                <a:effectLst/>
                <a:latin typeface="Helvetica"/>
                <a:ea typeface="Helvetica"/>
                <a:cs typeface="Helvetica"/>
              </a:rPr>
              <a:t>wysokim zużyciu energii.</a:t>
            </a:r>
          </a:p>
          <a:p>
            <a:pPr>
              <a:lnSpc>
                <a:spcPts val="2400"/>
              </a:lnSpc>
            </a:pPr>
            <a:r>
              <a:rPr lang="pl" sz="1800" b="0" i="0" strike="noStrike" cap="none" spc="0" baseline="0" dirty="0">
                <a:solidFill>
                  <a:srgbClr val="000000"/>
                </a:solidFill>
                <a:effectLst/>
                <a:latin typeface="Helvetica"/>
                <a:ea typeface="Helvetica"/>
                <a:cs typeface="Helvetica"/>
              </a:rPr>
              <a:t>(Kliknij, aby obejrzeć film.)</a:t>
            </a:r>
          </a:p>
        </p:txBody>
      </p:sp>
      <p:pic>
        <p:nvPicPr>
          <p:cNvPr id="6" name="WetProcesses.mp4" descr="WetProcesses.mp4">
            <a:hlinkClick r:id="" action="ppaction://media"/>
            <a:extLst>
              <a:ext uri="{FF2B5EF4-FFF2-40B4-BE49-F238E27FC236}">
                <a16:creationId xmlns:a16="http://schemas.microsoft.com/office/drawing/2014/main" id="{2BD82198-DA92-D14B-B21F-584B98E0095E}"/>
              </a:ext>
            </a:extLst>
          </p:cNvPr>
          <p:cNvPicPr>
            <a:picLocks noChangeAspect="1"/>
          </p:cNvPicPr>
          <p:nvPr>
            <a:videoFile r:link="rId4"/>
            <p:custDataLst>
              <p:tags r:id="rId5"/>
            </p:custDataLst>
            <p:extLst>
              <p:ext uri="{DAA4B4D4-6D71-4841-9C94-3DE7FCFB9230}">
                <p14:media xmlns:p14="http://schemas.microsoft.com/office/powerpoint/2010/main" r:embed="rId3"/>
              </p:ext>
            </p:extLst>
          </p:nvPr>
        </p:nvPicPr>
        <p:blipFill>
          <a:blip r:embed="rId8"/>
          <a:stretch>
            <a:fillRect/>
          </a:stretch>
        </p:blipFill>
        <p:spPr>
          <a:xfrm>
            <a:off x="6357374" y="1640901"/>
            <a:ext cx="5453625" cy="4362900"/>
          </a:xfrm>
          <a:prstGeom prst="rect">
            <a:avLst/>
          </a:prstGeom>
        </p:spPr>
      </p:pic>
    </p:spTree>
    <p:extLst>
      <p:ext uri="{BB962C8B-B14F-4D97-AF65-F5344CB8AC3E}">
        <p14:creationId xmlns:p14="http://schemas.microsoft.com/office/powerpoint/2010/main" val="38337230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mediacall" presetSubtype="0" fill="hold" nodeType="clickEffect">
                                  <p:stCondLst>
                                    <p:cond delay="0"/>
                                  </p:stCondLst>
                                  <p:childTnLst>
                                    <p:cmd type="call" cmd="playFrom(0.0)">
                                      <p:cBhvr>
                                        <p:cTn id="6" dur="996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indefinite"/>
                      </p:stCondLst>
                      <p:childTnLst>
                        <p:par>
                          <p:cTn id="9" fill="hold" nodeType="after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0B23A0-2127-4046-8890-7DD359A9FB3F}"/>
              </a:ext>
            </a:extLst>
          </p:cNvPr>
          <p:cNvSpPr>
            <a:spLocks noGrp="1"/>
          </p:cNvSpPr>
          <p:nvPr>
            <p:ph type="body" sz="quarter" idx="10"/>
            <p:custDataLst>
              <p:tags r:id="rId1"/>
            </p:custDataLst>
          </p:nvPr>
        </p:nvSpPr>
        <p:spPr/>
        <p:txBody>
          <a:bodyPr/>
          <a:lstStyle/>
          <a:p>
            <a:pPr>
              <a:lnSpc>
                <a:spcPct val="100000"/>
              </a:lnSpc>
            </a:pPr>
            <a:r>
              <a:rPr lang="pl" sz="2800" b="1" i="0" strike="noStrike" cap="none" spc="0" baseline="0">
                <a:solidFill>
                  <a:srgbClr val="F6A317"/>
                </a:solidFill>
                <a:effectLst/>
                <a:latin typeface="Helvetica"/>
                <a:ea typeface="Helvetica"/>
                <a:cs typeface="Helvetica"/>
              </a:rPr>
              <a:t>STOSOWANIE PROCESÓW MOKRYCH</a:t>
            </a:r>
          </a:p>
        </p:txBody>
      </p:sp>
      <p:sp>
        <p:nvSpPr>
          <p:cNvPr id="3" name="Text Placeholder 2">
            <a:extLst>
              <a:ext uri="{FF2B5EF4-FFF2-40B4-BE49-F238E27FC236}">
                <a16:creationId xmlns:a16="http://schemas.microsoft.com/office/drawing/2014/main" id="{020B212C-3901-1347-8517-AFA29C8BED9E}"/>
              </a:ext>
            </a:extLst>
          </p:cNvPr>
          <p:cNvSpPr>
            <a:spLocks noGrp="1"/>
          </p:cNvSpPr>
          <p:nvPr>
            <p:ph type="body" sz="quarter" idx="11"/>
            <p:custDataLst>
              <p:tags r:id="rId2"/>
            </p:custDataLst>
          </p:nvPr>
        </p:nvSpPr>
        <p:spPr>
          <a:xfrm>
            <a:off x="777243" y="2688141"/>
            <a:ext cx="5453624" cy="3682369"/>
          </a:xfrm>
        </p:spPr>
        <p:txBody>
          <a:bodyPr lIns="91440" tIns="45720" rIns="91440" bIns="45720" anchor="t"/>
          <a:lstStyle/>
          <a:p>
            <a:pPr>
              <a:lnSpc>
                <a:spcPts val="2200"/>
              </a:lnSpc>
              <a:spcBef>
                <a:spcPts val="600"/>
              </a:spcBef>
            </a:pPr>
            <a:r>
              <a:rPr lang="pl" b="0" i="0" strike="noStrike" cap="none" spc="0" baseline="0" dirty="0">
                <a:solidFill>
                  <a:srgbClr val="000000"/>
                </a:solidFill>
                <a:effectLst/>
                <a:latin typeface="Helvetica"/>
                <a:ea typeface="Helvetica"/>
                <a:cs typeface="Helvetica"/>
              </a:rPr>
              <a:t>Procesy mokre są zawsze preferowane, jeżeli są dostępne (i bezpieczne</a:t>
            </a:r>
            <a:r>
              <a:rPr lang="en-IN" b="0" i="0" strike="noStrike" cap="none" spc="0" baseline="0" dirty="0">
                <a:solidFill>
                  <a:srgbClr val="000000"/>
                </a:solidFill>
                <a:effectLst/>
                <a:latin typeface="Helvetica"/>
                <a:ea typeface="Helvetica"/>
                <a:cs typeface="Helvetica"/>
              </a:rPr>
              <a:t> w </a:t>
            </a:r>
            <a:r>
              <a:rPr lang="pl" b="0" i="0" strike="noStrike" cap="none" spc="0" baseline="0" dirty="0">
                <a:solidFill>
                  <a:srgbClr val="000000"/>
                </a:solidFill>
                <a:effectLst/>
                <a:latin typeface="Helvetica"/>
                <a:ea typeface="Helvetica"/>
                <a:cs typeface="Helvetica"/>
              </a:rPr>
              <a:t>użyciu). Podczas stosowania procesów mokrych: </a:t>
            </a:r>
          </a:p>
          <a:p>
            <a:pPr marL="342900" indent="-342900">
              <a:lnSpc>
                <a:spcPts val="2200"/>
              </a:lnSpc>
              <a:spcBef>
                <a:spcPts val="600"/>
              </a:spcBef>
              <a:buFont typeface="Arial" panose="020B0604020202020204" pitchFamily="34" charset="0"/>
              <a:buChar char="•"/>
            </a:pPr>
            <a:r>
              <a:rPr lang="pl" b="0" i="0" strike="noStrike" cap="none" spc="0" baseline="0" dirty="0">
                <a:solidFill>
                  <a:srgbClr val="000000"/>
                </a:solidFill>
                <a:effectLst/>
                <a:latin typeface="Helvetica"/>
                <a:ea typeface="Helvetica"/>
                <a:cs typeface="Helvetica"/>
              </a:rPr>
              <a:t>Upewniaj się, że przestrzeń posiada dobrą wentylację</a:t>
            </a:r>
          </a:p>
          <a:p>
            <a:pPr marL="342900" indent="-342900">
              <a:lnSpc>
                <a:spcPts val="2200"/>
              </a:lnSpc>
              <a:spcBef>
                <a:spcPts val="600"/>
              </a:spcBef>
              <a:buFont typeface="Arial" panose="020B0604020202020204" pitchFamily="34" charset="0"/>
              <a:buChar char="•"/>
            </a:pPr>
            <a:r>
              <a:rPr lang="pl" b="0" i="0" strike="noStrike" cap="none" spc="0" baseline="0" dirty="0">
                <a:solidFill>
                  <a:srgbClr val="000000"/>
                </a:solidFill>
                <a:effectLst/>
                <a:latin typeface="Helvetica"/>
                <a:ea typeface="Helvetica"/>
                <a:cs typeface="Helvetica"/>
              </a:rPr>
              <a:t>Upewniaj się, że dopływ wody jest odpowiedni</a:t>
            </a:r>
            <a:r>
              <a:rPr lang="en-IN" b="0" i="0" strike="noStrike" cap="none" spc="0" baseline="0" dirty="0">
                <a:solidFill>
                  <a:srgbClr val="000000"/>
                </a:solidFill>
                <a:effectLst/>
                <a:latin typeface="Helvetica"/>
                <a:ea typeface="Helvetica"/>
                <a:cs typeface="Helvetica"/>
              </a:rPr>
              <a:t> </a:t>
            </a:r>
            <a:r>
              <a:rPr lang="en-IN" b="0" i="0" strike="noStrike" cap="none" spc="0" baseline="0" dirty="0" err="1">
                <a:solidFill>
                  <a:srgbClr val="000000"/>
                </a:solidFill>
                <a:effectLst/>
                <a:latin typeface="Helvetica"/>
                <a:ea typeface="Helvetica"/>
                <a:cs typeface="Helvetica"/>
              </a:rPr>
              <a:t>i</a:t>
            </a:r>
            <a:r>
              <a:rPr lang="en-IN" b="0" i="0" strike="noStrike" cap="none" spc="0" baseline="0" dirty="0">
                <a:solidFill>
                  <a:srgbClr val="000000"/>
                </a:solidFill>
                <a:effectLst/>
                <a:latin typeface="Helvetica"/>
                <a:ea typeface="Helvetica"/>
                <a:cs typeface="Helvetica"/>
              </a:rPr>
              <a:t> </a:t>
            </a:r>
            <a:r>
              <a:rPr lang="pl" b="0" i="0" strike="noStrike" cap="none" spc="0" baseline="0" dirty="0">
                <a:solidFill>
                  <a:srgbClr val="000000"/>
                </a:solidFill>
                <a:effectLst/>
                <a:latin typeface="Helvetica"/>
                <a:ea typeface="Helvetica"/>
                <a:cs typeface="Helvetica"/>
              </a:rPr>
              <a:t>nadaje się do wykonywanego zadania</a:t>
            </a:r>
          </a:p>
          <a:p>
            <a:pPr marL="342900" indent="-342900">
              <a:lnSpc>
                <a:spcPts val="2200"/>
              </a:lnSpc>
              <a:spcBef>
                <a:spcPts val="600"/>
              </a:spcBef>
              <a:buFont typeface="Arial" panose="020B0604020202020204" pitchFamily="34" charset="0"/>
              <a:buChar char="•"/>
            </a:pPr>
            <a:r>
              <a:rPr lang="pl" b="0" i="0" strike="noStrike" cap="none" spc="0" baseline="0" dirty="0">
                <a:solidFill>
                  <a:srgbClr val="000000"/>
                </a:solidFill>
                <a:effectLst/>
                <a:latin typeface="Helvetica"/>
                <a:ea typeface="Helvetica"/>
                <a:cs typeface="Helvetica"/>
              </a:rPr>
              <a:t>Sprzątaj przy użyciu metod mokrych</a:t>
            </a:r>
          </a:p>
          <a:p>
            <a:pPr marL="342900" indent="-342900">
              <a:lnSpc>
                <a:spcPts val="2200"/>
              </a:lnSpc>
              <a:spcBef>
                <a:spcPts val="600"/>
              </a:spcBef>
              <a:buFont typeface="Arial" panose="020B0604020202020204" pitchFamily="34" charset="0"/>
              <a:buChar char="•"/>
            </a:pPr>
            <a:r>
              <a:rPr lang="pl" b="0" i="0" strike="noStrike" cap="none" spc="0" baseline="0" dirty="0">
                <a:solidFill>
                  <a:srgbClr val="000000"/>
                </a:solidFill>
                <a:effectLst/>
                <a:latin typeface="Helvetica"/>
                <a:ea typeface="Helvetica"/>
                <a:cs typeface="Helvetica"/>
              </a:rPr>
              <a:t>Chroń dopływ wody przed zamarzaniem</a:t>
            </a:r>
          </a:p>
          <a:p>
            <a:pPr marL="342900" indent="-342900">
              <a:lnSpc>
                <a:spcPts val="2200"/>
              </a:lnSpc>
              <a:spcBef>
                <a:spcPts val="600"/>
              </a:spcBef>
              <a:buFont typeface="Arial" panose="020B0604020202020204" pitchFamily="34" charset="0"/>
              <a:buChar char="•"/>
            </a:pPr>
            <a:r>
              <a:rPr lang="pl" b="0" i="0" strike="noStrike" cap="none" spc="0" baseline="0" dirty="0">
                <a:solidFill>
                  <a:srgbClr val="000000"/>
                </a:solidFill>
                <a:effectLst/>
                <a:latin typeface="Helvetica"/>
                <a:ea typeface="Helvetica"/>
                <a:cs typeface="Helvetica"/>
              </a:rPr>
              <a:t>Sprawdzaj, czy nie wystąpił rozwój bakterii </a:t>
            </a:r>
            <a:r>
              <a:rPr lang="pl" b="0" i="0" strike="noStrike" cap="none" spc="0" baseline="0">
                <a:solidFill>
                  <a:srgbClr val="000000"/>
                </a:solidFill>
                <a:effectLst/>
                <a:latin typeface="Helvetica"/>
                <a:ea typeface="Helvetica"/>
                <a:cs typeface="Helvetica"/>
              </a:rPr>
              <a:t>spowodowany źródłami wody</a:t>
            </a:r>
            <a:r>
              <a:rPr lang="pl">
                <a:solidFill>
                  <a:srgbClr val="000000"/>
                </a:solidFill>
                <a:latin typeface="Helvetica"/>
                <a:ea typeface="Helvetica"/>
                <a:cs typeface="Helvetica"/>
              </a:rPr>
              <a:t> tam</a:t>
            </a:r>
            <a:r>
              <a:rPr lang="pl" b="0" i="0" strike="noStrike" cap="none" spc="0" baseline="0">
                <a:solidFill>
                  <a:srgbClr val="000000"/>
                </a:solidFill>
                <a:effectLst/>
                <a:latin typeface="Helvetica"/>
                <a:ea typeface="Helvetica"/>
                <a:cs typeface="Helvetica"/>
              </a:rPr>
              <a:t>, gdzie mogą tworzyć się </a:t>
            </a:r>
            <a:r>
              <a:rPr lang="pl" b="0" i="0" strike="noStrike" cap="none" spc="0" baseline="0" dirty="0">
                <a:solidFill>
                  <a:srgbClr val="000000"/>
                </a:solidFill>
                <a:effectLst/>
                <a:latin typeface="Helvetica"/>
                <a:ea typeface="Helvetica"/>
                <a:cs typeface="Helvetica"/>
              </a:rPr>
              <a:t>unoszące się</a:t>
            </a:r>
            <a:r>
              <a:rPr lang="en-IN" b="0" i="0" strike="noStrike" cap="none" spc="0" baseline="0" dirty="0">
                <a:solidFill>
                  <a:srgbClr val="000000"/>
                </a:solidFill>
                <a:effectLst/>
                <a:latin typeface="Helvetica"/>
                <a:ea typeface="Helvetica"/>
                <a:cs typeface="Helvetica"/>
              </a:rPr>
              <a:t> w </a:t>
            </a:r>
            <a:r>
              <a:rPr lang="pl" b="0" i="0" strike="noStrike" cap="none" spc="0" baseline="0" dirty="0">
                <a:solidFill>
                  <a:srgbClr val="000000"/>
                </a:solidFill>
                <a:effectLst/>
                <a:latin typeface="Helvetica"/>
                <a:ea typeface="Helvetica"/>
                <a:cs typeface="Helvetica"/>
              </a:rPr>
              <a:t>powietrzu krople</a:t>
            </a:r>
          </a:p>
        </p:txBody>
      </p:sp>
      <p:pic>
        <p:nvPicPr>
          <p:cNvPr id="5" name="Picture Placeholder 4">
            <a:extLst>
              <a:ext uri="{FF2B5EF4-FFF2-40B4-BE49-F238E27FC236}">
                <a16:creationId xmlns:a16="http://schemas.microsoft.com/office/drawing/2014/main" id="{4B28EFD8-EB9B-A249-9167-D0BC6155567F}"/>
              </a:ext>
            </a:extLst>
          </p:cNvPr>
          <p:cNvPicPr>
            <a:picLocks noGrp="1" noChangeAspect="1"/>
          </p:cNvPicPr>
          <p:nvPr>
            <p:ph type="pic" sz="quarter" idx="12"/>
            <p:custDataLst>
              <p:tags r:id="rId3"/>
            </p:custDataLst>
          </p:nvPr>
        </p:nvPicPr>
        <p:blipFill>
          <a:blip r:embed="rId6"/>
          <a:srcRect l="11126" t="15165" r="14143" b="213"/>
          <a:stretch>
            <a:fillRect/>
          </a:stretch>
        </p:blipFill>
        <p:spPr>
          <a:xfrm>
            <a:off x="6592888" y="1608138"/>
            <a:ext cx="5224462" cy="4437062"/>
          </a:xfrm>
          <a:prstGeom prst="rect">
            <a:avLst/>
          </a:prstGeom>
        </p:spPr>
      </p:pic>
    </p:spTree>
    <p:extLst>
      <p:ext uri="{BB962C8B-B14F-4D97-AF65-F5344CB8AC3E}">
        <p14:creationId xmlns:p14="http://schemas.microsoft.com/office/powerpoint/2010/main" val="2690523852"/>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ags/tag10.xml><?xml version="1.0" encoding="utf-8"?>
<p:tagLst xmlns:a="http://schemas.openxmlformats.org/drawingml/2006/main" xmlns:r="http://schemas.openxmlformats.org/officeDocument/2006/relationships" xmlns:p="http://schemas.openxmlformats.org/presentationml/2006/main">
  <p:tag name="AS_UNIQUEID" val="7"/>
</p:tagLst>
</file>

<file path=ppt/tags/tag11.xml><?xml version="1.0" encoding="utf-8"?>
<p:tagLst xmlns:a="http://schemas.openxmlformats.org/drawingml/2006/main" xmlns:r="http://schemas.openxmlformats.org/officeDocument/2006/relationships" xmlns:p="http://schemas.openxmlformats.org/presentationml/2006/main">
  <p:tag name="AS_UNIQUEID" val="17"/>
</p:tagLst>
</file>

<file path=ppt/tags/tag12.xml><?xml version="1.0" encoding="utf-8"?>
<p:tagLst xmlns:a="http://schemas.openxmlformats.org/drawingml/2006/main" xmlns:r="http://schemas.openxmlformats.org/officeDocument/2006/relationships" xmlns:p="http://schemas.openxmlformats.org/presentationml/2006/main">
  <p:tag name="AS_UNIQUEID" val="18"/>
</p:tagLst>
</file>

<file path=ppt/tags/tag13.xml><?xml version="1.0" encoding="utf-8"?>
<p:tagLst xmlns:a="http://schemas.openxmlformats.org/drawingml/2006/main" xmlns:r="http://schemas.openxmlformats.org/officeDocument/2006/relationships" xmlns:p="http://schemas.openxmlformats.org/presentationml/2006/main">
  <p:tag name="AS_UNIQUEID" val="13"/>
</p:tagLst>
</file>

<file path=ppt/tags/tag14.xml><?xml version="1.0" encoding="utf-8"?>
<p:tagLst xmlns:a="http://schemas.openxmlformats.org/drawingml/2006/main" xmlns:r="http://schemas.openxmlformats.org/officeDocument/2006/relationships" xmlns:p="http://schemas.openxmlformats.org/presentationml/2006/main">
  <p:tag name="AS_UNIQUEID" val="14"/>
</p:tagLst>
</file>

<file path=ppt/tags/tag15.xml><?xml version="1.0" encoding="utf-8"?>
<p:tagLst xmlns:a="http://schemas.openxmlformats.org/drawingml/2006/main" xmlns:r="http://schemas.openxmlformats.org/officeDocument/2006/relationships" xmlns:p="http://schemas.openxmlformats.org/presentationml/2006/main">
  <p:tag name="AS_UNIQUEID" val="15"/>
</p:tagLst>
</file>

<file path=ppt/tags/tag16.xml><?xml version="1.0" encoding="utf-8"?>
<p:tagLst xmlns:a="http://schemas.openxmlformats.org/drawingml/2006/main" xmlns:r="http://schemas.openxmlformats.org/officeDocument/2006/relationships" xmlns:p="http://schemas.openxmlformats.org/presentationml/2006/main">
  <p:tag name="AS_UNIQUEID" val="24"/>
</p:tagLst>
</file>

<file path=ppt/tags/tag17.xml><?xml version="1.0" encoding="utf-8"?>
<p:tagLst xmlns:a="http://schemas.openxmlformats.org/drawingml/2006/main" xmlns:r="http://schemas.openxmlformats.org/officeDocument/2006/relationships" xmlns:p="http://schemas.openxmlformats.org/presentationml/2006/main">
  <p:tag name="AS_UNIQUEID" val="25"/>
</p:tagLst>
</file>

<file path=ppt/tags/tag18.xml><?xml version="1.0" encoding="utf-8"?>
<p:tagLst xmlns:a="http://schemas.openxmlformats.org/drawingml/2006/main" xmlns:r="http://schemas.openxmlformats.org/officeDocument/2006/relationships" xmlns:p="http://schemas.openxmlformats.org/presentationml/2006/main">
  <p:tag name="AS_UNIQUEID" val="26"/>
</p:tagLst>
</file>

<file path=ppt/tags/tag19.xml><?xml version="1.0" encoding="utf-8"?>
<p:tagLst xmlns:a="http://schemas.openxmlformats.org/drawingml/2006/main" xmlns:r="http://schemas.openxmlformats.org/officeDocument/2006/relationships" xmlns:p="http://schemas.openxmlformats.org/presentationml/2006/main">
  <p:tag name="AS_UNIQUEID" val="20"/>
</p:tagLst>
</file>

<file path=ppt/tags/tag2.xml><?xml version="1.0" encoding="utf-8"?>
<p:tagLst xmlns:a="http://schemas.openxmlformats.org/drawingml/2006/main" xmlns:r="http://schemas.openxmlformats.org/officeDocument/2006/relationships" xmlns:p="http://schemas.openxmlformats.org/presentationml/2006/main">
  <p:tag name="AS_UNIQUEID" val="2"/>
</p:tagLst>
</file>

<file path=ppt/tags/tag20.xml><?xml version="1.0" encoding="utf-8"?>
<p:tagLst xmlns:a="http://schemas.openxmlformats.org/drawingml/2006/main" xmlns:r="http://schemas.openxmlformats.org/officeDocument/2006/relationships" xmlns:p="http://schemas.openxmlformats.org/presentationml/2006/main">
  <p:tag name="AS_UNIQUEID" val="21"/>
</p:tagLst>
</file>

<file path=ppt/tags/tag21.xml><?xml version="1.0" encoding="utf-8"?>
<p:tagLst xmlns:a="http://schemas.openxmlformats.org/drawingml/2006/main" xmlns:r="http://schemas.openxmlformats.org/officeDocument/2006/relationships" xmlns:p="http://schemas.openxmlformats.org/presentationml/2006/main">
  <p:tag name="AS_UNIQUEID" val="22"/>
</p:tagLst>
</file>

<file path=ppt/tags/tag22.xml><?xml version="1.0" encoding="utf-8"?>
<p:tagLst xmlns:a="http://schemas.openxmlformats.org/drawingml/2006/main" xmlns:r="http://schemas.openxmlformats.org/officeDocument/2006/relationships" xmlns:p="http://schemas.openxmlformats.org/presentationml/2006/main">
  <p:tag name="AS_UNIQUEID" val="32"/>
</p:tagLst>
</file>

<file path=ppt/tags/tag23.xml><?xml version="1.0" encoding="utf-8"?>
<p:tagLst xmlns:a="http://schemas.openxmlformats.org/drawingml/2006/main" xmlns:r="http://schemas.openxmlformats.org/officeDocument/2006/relationships" xmlns:p="http://schemas.openxmlformats.org/presentationml/2006/main">
  <p:tag name="AS_UNIQUEID" val="33"/>
</p:tagLst>
</file>

<file path=ppt/tags/tag24.xml><?xml version="1.0" encoding="utf-8"?>
<p:tagLst xmlns:a="http://schemas.openxmlformats.org/drawingml/2006/main" xmlns:r="http://schemas.openxmlformats.org/officeDocument/2006/relationships" xmlns:p="http://schemas.openxmlformats.org/presentationml/2006/main">
  <p:tag name="AS_UNIQUEID" val="34"/>
</p:tagLst>
</file>

<file path=ppt/tags/tag25.xml><?xml version="1.0" encoding="utf-8"?>
<p:tagLst xmlns:a="http://schemas.openxmlformats.org/drawingml/2006/main" xmlns:r="http://schemas.openxmlformats.org/officeDocument/2006/relationships" xmlns:p="http://schemas.openxmlformats.org/presentationml/2006/main">
  <p:tag name="AS_UNIQUEID" val="28"/>
</p:tagLst>
</file>

<file path=ppt/tags/tag26.xml><?xml version="1.0" encoding="utf-8"?>
<p:tagLst xmlns:a="http://schemas.openxmlformats.org/drawingml/2006/main" xmlns:r="http://schemas.openxmlformats.org/officeDocument/2006/relationships" xmlns:p="http://schemas.openxmlformats.org/presentationml/2006/main">
  <p:tag name="AS_UNIQUEID" val="29"/>
</p:tagLst>
</file>

<file path=ppt/tags/tag27.xml><?xml version="1.0" encoding="utf-8"?>
<p:tagLst xmlns:a="http://schemas.openxmlformats.org/drawingml/2006/main" xmlns:r="http://schemas.openxmlformats.org/officeDocument/2006/relationships" xmlns:p="http://schemas.openxmlformats.org/presentationml/2006/main">
  <p:tag name="AS_UNIQUEID" val="30"/>
</p:tagLst>
</file>

<file path=ppt/tags/tag28.xml><?xml version="1.0" encoding="utf-8"?>
<p:tagLst xmlns:a="http://schemas.openxmlformats.org/drawingml/2006/main" xmlns:r="http://schemas.openxmlformats.org/officeDocument/2006/relationships" xmlns:p="http://schemas.openxmlformats.org/presentationml/2006/main">
  <p:tag name="AS_UNIQUEID" val="40"/>
</p:tagLst>
</file>

<file path=ppt/tags/tag29.xml><?xml version="1.0" encoding="utf-8"?>
<p:tagLst xmlns:a="http://schemas.openxmlformats.org/drawingml/2006/main" xmlns:r="http://schemas.openxmlformats.org/officeDocument/2006/relationships" xmlns:p="http://schemas.openxmlformats.org/presentationml/2006/main">
  <p:tag name="AS_UNIQUEID" val="41"/>
</p:tagLst>
</file>

<file path=ppt/tags/tag3.xml><?xml version="1.0" encoding="utf-8"?>
<p:tagLst xmlns:a="http://schemas.openxmlformats.org/drawingml/2006/main" xmlns:r="http://schemas.openxmlformats.org/officeDocument/2006/relationships" xmlns:p="http://schemas.openxmlformats.org/presentationml/2006/main">
  <p:tag name="AS_UNIQUEID" val="3"/>
</p:tagLst>
</file>

<file path=ppt/tags/tag30.xml><?xml version="1.0" encoding="utf-8"?>
<p:tagLst xmlns:a="http://schemas.openxmlformats.org/drawingml/2006/main" xmlns:r="http://schemas.openxmlformats.org/officeDocument/2006/relationships" xmlns:p="http://schemas.openxmlformats.org/presentationml/2006/main">
  <p:tag name="AS_UNIQUEID" val="42"/>
</p:tagLst>
</file>

<file path=ppt/tags/tag31.xml><?xml version="1.0" encoding="utf-8"?>
<p:tagLst xmlns:a="http://schemas.openxmlformats.org/drawingml/2006/main" xmlns:r="http://schemas.openxmlformats.org/officeDocument/2006/relationships" xmlns:p="http://schemas.openxmlformats.org/presentationml/2006/main">
  <p:tag name="AS_UNIQUEID" val="43"/>
</p:tagLst>
</file>

<file path=ppt/tags/tag32.xml><?xml version="1.0" encoding="utf-8"?>
<p:tagLst xmlns:a="http://schemas.openxmlformats.org/drawingml/2006/main" xmlns:r="http://schemas.openxmlformats.org/officeDocument/2006/relationships" xmlns:p="http://schemas.openxmlformats.org/presentationml/2006/main">
  <p:tag name="AS_UNIQUEID" val="36"/>
</p:tagLst>
</file>

<file path=ppt/tags/tag33.xml><?xml version="1.0" encoding="utf-8"?>
<p:tagLst xmlns:a="http://schemas.openxmlformats.org/drawingml/2006/main" xmlns:r="http://schemas.openxmlformats.org/officeDocument/2006/relationships" xmlns:p="http://schemas.openxmlformats.org/presentationml/2006/main">
  <p:tag name="AS_UNIQUEID" val="37"/>
</p:tagLst>
</file>

<file path=ppt/tags/tag34.xml><?xml version="1.0" encoding="utf-8"?>
<p:tagLst xmlns:a="http://schemas.openxmlformats.org/drawingml/2006/main" xmlns:r="http://schemas.openxmlformats.org/officeDocument/2006/relationships" xmlns:p="http://schemas.openxmlformats.org/presentationml/2006/main">
  <p:tag name="AS_UNIQUEID" val="38"/>
</p:tagLst>
</file>

<file path=ppt/tags/tag4.xml><?xml version="1.0" encoding="utf-8"?>
<p:tagLst xmlns:a="http://schemas.openxmlformats.org/drawingml/2006/main" xmlns:r="http://schemas.openxmlformats.org/officeDocument/2006/relationships" xmlns:p="http://schemas.openxmlformats.org/presentationml/2006/main">
  <p:tag name="AS_UNIQUEID" val="0"/>
</p:tagLst>
</file>

<file path=ppt/tags/tag5.xml><?xml version="1.0" encoding="utf-8"?>
<p:tagLst xmlns:a="http://schemas.openxmlformats.org/drawingml/2006/main" xmlns:r="http://schemas.openxmlformats.org/officeDocument/2006/relationships" xmlns:p="http://schemas.openxmlformats.org/presentationml/2006/main">
  <p:tag name="AS_UNIQUEID" val="9"/>
</p:tagLst>
</file>

<file path=ppt/tags/tag6.xml><?xml version="1.0" encoding="utf-8"?>
<p:tagLst xmlns:a="http://schemas.openxmlformats.org/drawingml/2006/main" xmlns:r="http://schemas.openxmlformats.org/officeDocument/2006/relationships" xmlns:p="http://schemas.openxmlformats.org/presentationml/2006/main">
  <p:tag name="AS_UNIQUEID" val="10"/>
</p:tagLst>
</file>

<file path=ppt/tags/tag7.xml><?xml version="1.0" encoding="utf-8"?>
<p:tagLst xmlns:a="http://schemas.openxmlformats.org/drawingml/2006/main" xmlns:r="http://schemas.openxmlformats.org/officeDocument/2006/relationships" xmlns:p="http://schemas.openxmlformats.org/presentationml/2006/main">
  <p:tag name="AS_UNIQUEID" val="11"/>
</p:tagLst>
</file>

<file path=ppt/tags/tag8.xml><?xml version="1.0" encoding="utf-8"?>
<p:tagLst xmlns:a="http://schemas.openxmlformats.org/drawingml/2006/main" xmlns:r="http://schemas.openxmlformats.org/officeDocument/2006/relationships" xmlns:p="http://schemas.openxmlformats.org/presentationml/2006/main">
  <p:tag name="AS_UNIQUEID" val="5"/>
</p:tagLst>
</file>

<file path=ppt/tags/tag9.xml><?xml version="1.0" encoding="utf-8"?>
<p:tagLst xmlns:a="http://schemas.openxmlformats.org/drawingml/2006/main" xmlns:r="http://schemas.openxmlformats.org/officeDocument/2006/relationships" xmlns:p="http://schemas.openxmlformats.org/presentationml/2006/main">
  <p:tag name="AS_UNIQUEID"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545FEE-AD81-4023-B6AC-5CAEA335ED97}">
  <ds:schemaRefs>
    <ds:schemaRef ds:uri="6d9d7403-2d8c-4818-ae25-2c5629bc7330"/>
    <ds:schemaRef ds:uri="http://purl.org/dc/dcmitype/"/>
    <ds:schemaRef ds:uri="http://purl.org/dc/elements/1.1/"/>
    <ds:schemaRef ds:uri="http://purl.org/dc/terms/"/>
    <ds:schemaRef ds:uri="http://schemas.microsoft.com/office/2006/metadata/properties"/>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d8ecf516-e360-4672-81b9-68723bedb71f"/>
  </ds:schemaRefs>
</ds:datastoreItem>
</file>

<file path=customXml/itemProps2.xml><?xml version="1.0" encoding="utf-8"?>
<ds:datastoreItem xmlns:ds="http://schemas.openxmlformats.org/officeDocument/2006/customXml" ds:itemID="{19766382-032E-4732-B9CE-40BE6D74E0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9D9CC3-1A92-450F-A475-EF23AF4BCF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TotalTime>
  <Words>1183</Words>
  <Application>Microsoft Macintosh PowerPoint</Application>
  <PresentationFormat>Widescreen</PresentationFormat>
  <Paragraphs>97</Paragraphs>
  <Slides>13</Slides>
  <Notes>12</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 Ferguson</dc:creator>
  <cp:lastModifiedBy>Carlo Arboit</cp:lastModifiedBy>
  <cp:revision>37</cp:revision>
  <dcterms:created xsi:type="dcterms:W3CDTF">2020-01-29T17:43:15Z</dcterms:created>
  <dcterms:modified xsi:type="dcterms:W3CDTF">2024-11-13T10:51:13Z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