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4E20C7-058C-4AB4-BF96-749FC8B6E771}" v="213" dt="2022-10-06T11:07:23.963"/>
    <p1510:client id="{AAB6777A-6D82-4CB9-B79A-C4470C92E335}" v="9" dt="2022-10-05T17:12:55.280"/>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88844"/>
  </p:normalViewPr>
  <p:slideViewPr>
    <p:cSldViewPr snapToGrid="0" snapToObjects="1">
      <p:cViewPr varScale="1">
        <p:scale>
          <a:sx n="109" d="100"/>
          <a:sy n="109" d="100"/>
        </p:scale>
        <p:origin x="1288" y="176"/>
      </p:cViewPr>
      <p:guideLst/>
    </p:cSldViewPr>
  </p:slideViewPr>
  <p:notesTextViewPr>
    <p:cViewPr>
      <p:scale>
        <a:sx n="1" d="1"/>
        <a:sy n="1" d="1"/>
      </p:scale>
      <p:origin x="0" y="0"/>
    </p:cViewPr>
  </p:notesTextViewPr>
  <p:notesViewPr>
    <p:cSldViewPr>
      <p:cViewPr>
        <p:scale>
          <a:sx n="66" d="100"/>
          <a:sy n="66" d="100"/>
        </p:scale>
        <p:origin x="2364" y="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F36E12-C2DB-BA49-B9E6-BF15CE35AE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2198A8-1CC9-6A9D-966B-E097C139D4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01D0FA-3081-41D7-861B-AC6E66C7C3BC}" type="datetimeFigureOut">
              <a:rPr lang="en-GB" smtClean="0"/>
              <a:t>13/11/2024</a:t>
            </a:fld>
            <a:endParaRPr lang="en-GB"/>
          </a:p>
        </p:txBody>
      </p:sp>
      <p:sp>
        <p:nvSpPr>
          <p:cNvPr id="4" name="Footer Placeholder 3">
            <a:extLst>
              <a:ext uri="{FF2B5EF4-FFF2-40B4-BE49-F238E27FC236}">
                <a16:creationId xmlns:a16="http://schemas.microsoft.com/office/drawing/2014/main" id="{DCEA51DE-156A-7CD1-2A64-4DF97B97F5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51BA914-FFD3-81E1-FA25-90DAA61408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5586A1-53D2-478E-BD76-2BEB84207E09}" type="slidenum">
              <a:rPr lang="en-GB" smtClean="0"/>
              <a:t>‹#›</a:t>
            </a:fld>
            <a:endParaRPr lang="en-GB"/>
          </a:p>
        </p:txBody>
      </p:sp>
    </p:spTree>
    <p:extLst>
      <p:ext uri="{BB962C8B-B14F-4D97-AF65-F5344CB8AC3E}">
        <p14:creationId xmlns:p14="http://schemas.microsoft.com/office/powerpoint/2010/main" val="1579327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a:t>
            </a:r>
          </a:p>
          <a:p>
            <a:endParaRPr lang="en-US" sz="1200" b="0" i="0" u="none" strike="noStrike" kern="1200" dirty="0">
              <a:solidFill>
                <a:schemeClr val="tx1"/>
              </a:solidFill>
              <a:effectLst/>
              <a:latin typeface="+mn-lt"/>
              <a:ea typeface="+mn-ea"/>
              <a:cs typeface="+mn-cs"/>
            </a:endParaRPr>
          </a:p>
          <a:p>
            <a:r>
              <a:rPr lang="pl" sz="1200" b="0" i="0" strike="noStrike" cap="none" spc="0" baseline="0" dirty="0">
                <a:solidFill>
                  <a:srgbClr val="000000"/>
                </a:solidFill>
                <a:effectLst/>
                <a:latin typeface="+mn-lt"/>
                <a:ea typeface="Calibri"/>
                <a:cs typeface="Calibri"/>
              </a:rPr>
              <a:t>Niniejsze szkolenie zawiera informacje na temat monitorowania pyłu.</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Monitorowanie statyczne może być również używane do celów badawczych,</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celu określania konkretnych źródeł pyłu zawieszonego</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powietrzu</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RKK.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8229599" y="429114"/>
            <a:ext cx="358775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 sz="1400" b="1" i="0" strike="noStrike" cap="none" spc="0" baseline="0" dirty="0">
                <a:solidFill>
                  <a:srgbClr val="F6A317"/>
                </a:solidFill>
                <a:effectLst/>
                <a:latin typeface="Helvetica"/>
                <a:ea typeface="Helvetica"/>
                <a:cs typeface="Helvetica"/>
              </a:rPr>
              <a:t>DOBRE PRAKTYKI DOTYCZĄCE</a:t>
            </a:r>
            <a:r>
              <a:rPr lang="en-US" sz="1400" b="1" i="0" strike="noStrike" cap="none" spc="0" baseline="0" dirty="0">
                <a:solidFill>
                  <a:srgbClr val="F6A317"/>
                </a:solidFill>
                <a:effectLst/>
                <a:latin typeface="Helvetica"/>
                <a:ea typeface="Helvetica"/>
                <a:cs typeface="Helvetica"/>
              </a:rPr>
              <a:t> </a:t>
            </a:r>
            <a:r>
              <a:rPr lang="en-GB" sz="1400" b="1" i="0" strike="noStrike" cap="none" spc="0" baseline="0" dirty="0">
                <a:solidFill>
                  <a:srgbClr val="F6A317"/>
                </a:solidFill>
                <a:effectLst/>
                <a:latin typeface="Helvetica"/>
                <a:ea typeface="Helvetica"/>
                <a:cs typeface="Helvetica"/>
              </a:rPr>
              <a:t>MONITORINGU</a:t>
            </a:r>
            <a:r>
              <a:rPr lang="pl" sz="1400" b="1" i="0" strike="noStrike" cap="none" spc="0" baseline="0" dirty="0">
                <a:solidFill>
                  <a:srgbClr val="F6A317"/>
                </a:solidFill>
                <a:effectLst/>
                <a:latin typeface="Helvetica"/>
                <a:ea typeface="Helvetica"/>
                <a:cs typeface="Helvetica"/>
              </a:rPr>
              <a:t> PYŁU </a:t>
            </a:r>
            <a:br>
              <a:rPr lang="en-IN" sz="1400" b="1" i="0" strike="noStrike" cap="none" spc="0" baseline="0" dirty="0">
                <a:solidFill>
                  <a:srgbClr val="F6A317"/>
                </a:solidFill>
                <a:effectLst/>
                <a:latin typeface="Helvetica"/>
                <a:ea typeface="Helvetica"/>
                <a:cs typeface="Helvetica"/>
              </a:rPr>
            </a:br>
            <a:r>
              <a:rPr lang="pl" sz="1400" b="1" i="0" strike="noStrike" cap="none" spc="0" baseline="0" dirty="0">
                <a:solidFill>
                  <a:srgbClr val="F6A317"/>
                </a:solidFill>
                <a:effectLst/>
                <a:latin typeface="Helvetica"/>
                <a:ea typeface="Helvetica"/>
                <a:cs typeface="Helvetica"/>
              </a:rPr>
              <a:t>(DLA PRACOWNIKÓW) – SZKOLENIE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7534274" cy="850900"/>
          </a:xfrm>
        </p:spPr>
        <p:txBody>
          <a:bodyPr anchor="t"/>
          <a:lstStyle/>
          <a:p>
            <a:pPr>
              <a:lnSpc>
                <a:spcPct val="100000"/>
              </a:lnSpc>
            </a:pPr>
            <a:r>
              <a:rPr lang="pl" sz="2800" b="1" i="0" strike="noStrike" cap="none" spc="0" baseline="0" dirty="0">
                <a:solidFill>
                  <a:srgbClr val="FFFFFF"/>
                </a:solidFill>
                <a:effectLst/>
                <a:latin typeface="Helvetica"/>
                <a:ea typeface="Helvetica"/>
                <a:cs typeface="Helvetica"/>
              </a:rPr>
              <a:t>DOBRE PRAKTYKI DOTYCZĄCE </a:t>
            </a:r>
            <a:r>
              <a:rPr lang="en-GB" sz="2800" b="1" i="0" strike="noStrike" cap="none" spc="0" baseline="0" dirty="0">
                <a:solidFill>
                  <a:srgbClr val="FFFFFF"/>
                </a:solidFill>
                <a:effectLst/>
                <a:latin typeface="Helvetica"/>
                <a:ea typeface="Helvetica"/>
                <a:cs typeface="Helvetica"/>
              </a:rPr>
              <a:t>MONITORINGU</a:t>
            </a:r>
            <a:r>
              <a:rPr lang="pl" sz="2800" b="1" i="0" strike="noStrike" cap="none" spc="0" baseline="0" dirty="0">
                <a:solidFill>
                  <a:srgbClr val="FFFFFF"/>
                </a:solidFill>
                <a:effectLst/>
                <a:latin typeface="Helvetica"/>
                <a:ea typeface="Helvetica"/>
                <a:cs typeface="Helvetica"/>
              </a:rPr>
              <a:t> PYŁU </a:t>
            </a:r>
            <a:br>
              <a:rPr lang="en-IN" sz="2800" b="1" i="0" strike="noStrike" cap="none" spc="0" baseline="0" dirty="0">
                <a:solidFill>
                  <a:srgbClr val="FFFFFF"/>
                </a:solidFill>
                <a:effectLst/>
                <a:latin typeface="Helvetica"/>
                <a:ea typeface="Helvetica"/>
                <a:cs typeface="Helvetica"/>
              </a:rPr>
            </a:br>
            <a:r>
              <a:rPr lang="pl" sz="2800" b="1" i="0" strike="noStrike" cap="none" spc="0" baseline="0" dirty="0">
                <a:solidFill>
                  <a:srgbClr val="FFFFFF"/>
                </a:solidFill>
                <a:effectLst/>
                <a:latin typeface="Helvetica"/>
                <a:ea typeface="Helvetica"/>
                <a:cs typeface="Helvetica"/>
              </a:rPr>
              <a:t>(DLA PRACOWNIKÓW) – SZKOLENIE</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5" name="Rectangle 4">
            <a:extLst>
              <a:ext uri="{FF2B5EF4-FFF2-40B4-BE49-F238E27FC236}">
                <a16:creationId xmlns:a16="http://schemas.microsoft.com/office/drawing/2014/main" id="{4F0B7549-1A6F-4540-9C49-4BC822ADA478}"/>
              </a:ext>
            </a:extLst>
          </p:cNvPr>
          <p:cNvSpPr/>
          <p:nvPr/>
        </p:nvSpPr>
        <p:spPr>
          <a:xfrm>
            <a:off x="7147560" y="228600"/>
            <a:ext cx="464820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WYNIKI </a:t>
            </a:r>
            <a:r>
              <a:rPr lang="pl" sz="2800" dirty="0">
                <a:latin typeface="Helvetica"/>
                <a:ea typeface="Helvetica"/>
                <a:cs typeface="Helvetica"/>
              </a:rPr>
              <a:t>MONITORINGU </a:t>
            </a:r>
            <a:r>
              <a:rPr lang="pl" sz="2800" b="1" i="0" strike="noStrike" cap="none" spc="0" baseline="0" dirty="0">
                <a:solidFill>
                  <a:srgbClr val="F6A317"/>
                </a:solidFill>
                <a:effectLst/>
                <a:latin typeface="Helvetica"/>
                <a:ea typeface="Helvetica"/>
                <a:cs typeface="Helvetica"/>
              </a:rPr>
              <a:t>PYŁU</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2725226"/>
            <a:ext cx="5712046" cy="3201832"/>
          </a:xfrm>
        </p:spPr>
        <p:txBody>
          <a:bodyPr lIns="91440" tIns="45720" rIns="91440" bIns="45720" anchor="t"/>
          <a:lstStyle/>
          <a:p>
            <a:pPr marL="342900" indent="-342900">
              <a:lnSpc>
                <a:spcPts val="2400"/>
              </a:lnSpc>
              <a:buFont typeface="Arial"/>
              <a:buChar char="•"/>
            </a:pPr>
            <a:r>
              <a:rPr lang="pl" sz="1800" b="0" i="0" strike="noStrike" cap="none" spc="0" baseline="0" dirty="0">
                <a:solidFill>
                  <a:srgbClr val="000000"/>
                </a:solidFill>
                <a:effectLst/>
                <a:latin typeface="Helvetica"/>
                <a:ea typeface="Helvetica"/>
                <a:cs typeface="Helvetica"/>
              </a:rPr>
              <a:t>Pracownicy mają prawo do wglądu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wyniki przeprowadzonego przez nich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a:t>
            </a:r>
          </a:p>
          <a:p>
            <a:pPr marL="342900" indent="-342900">
              <a:lnSpc>
                <a:spcPts val="2400"/>
              </a:lnSpc>
              <a:buFont typeface="Arial"/>
              <a:buChar char="•"/>
            </a:pPr>
            <a:r>
              <a:rPr lang="pl" sz="1800" b="0" i="0" strike="noStrike" cap="none" spc="0" baseline="0" dirty="0">
                <a:solidFill>
                  <a:srgbClr val="000000"/>
                </a:solidFill>
                <a:effectLst/>
                <a:latin typeface="Helvetica"/>
                <a:ea typeface="Helvetica"/>
                <a:cs typeface="Helvetica"/>
              </a:rPr>
              <a:t>Pracodawcy powinni przedstawiać informacje związane</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wynikami </a:t>
            </a:r>
            <a:r>
              <a:rPr lang="pl" sz="1800" dirty="0">
                <a:solidFill>
                  <a:srgbClr val="000000"/>
                </a:solidFill>
                <a:latin typeface="Helvetica"/>
                <a:ea typeface="Helvetica"/>
                <a:cs typeface="Helvetica"/>
              </a:rPr>
              <a:t>monitoringu pyłu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trakcie sesji szkoleniowych.</a:t>
            </a:r>
          </a:p>
          <a:p>
            <a:pPr marL="342900" indent="-342900">
              <a:lnSpc>
                <a:spcPts val="2400"/>
              </a:lnSpc>
              <a:buFont typeface="Arial"/>
              <a:buChar char="•"/>
            </a:pPr>
            <a:r>
              <a:rPr lang="pl" sz="1800" b="0" i="0" strike="noStrike" cap="none" spc="0" baseline="0" dirty="0">
                <a:solidFill>
                  <a:srgbClr val="000000"/>
                </a:solidFill>
                <a:effectLst/>
                <a:latin typeface="Helvetica"/>
                <a:ea typeface="Helvetica"/>
                <a:cs typeface="Helvetica"/>
              </a:rPr>
              <a:t>Świadomość zagrożeń związanych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narażeniem na pył pozwala pracownikom na podejmowanie skutecznych środków jego kontroli.</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1"/>
            <a:ext cx="8425749" cy="850900"/>
          </a:xfrm>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CO </a:t>
            </a:r>
            <a:r>
              <a:rPr lang="pl" sz="2800" dirty="0">
                <a:latin typeface="Helvetica"/>
                <a:ea typeface="Helvetica"/>
                <a:cs typeface="Helvetica"/>
              </a:rPr>
              <a:t>NALEŻY</a:t>
            </a:r>
            <a:r>
              <a:rPr lang="pl" sz="2800" b="1" i="0" strike="noStrike" cap="none" spc="0" baseline="0" dirty="0">
                <a:solidFill>
                  <a:srgbClr val="F6A317"/>
                </a:solidFill>
                <a:effectLst/>
                <a:latin typeface="Helvetica"/>
                <a:ea typeface="Helvetica"/>
                <a:cs typeface="Helvetica"/>
              </a:rPr>
              <a:t>, A CZEGO NIE NALEŻY </a:t>
            </a:r>
            <a:r>
              <a:rPr lang="pl" sz="2800" dirty="0">
                <a:latin typeface="Helvetica"/>
                <a:ea typeface="Helvetica"/>
                <a:cs typeface="Helvetica"/>
              </a:rPr>
              <a:t>ROBIĆ, DOKONUJĄC MONITORINGU PYŁU</a:t>
            </a:r>
            <a:endParaRPr lang="pl"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814638"/>
            <a:ext cx="7880982" cy="3230407"/>
          </a:xfrm>
        </p:spPr>
        <p:txBody>
          <a:bodyPr lIns="91440" tIns="45720" rIns="91440" bIns="45720" anchor="t"/>
          <a:lstStyle/>
          <a:p>
            <a:pPr>
              <a:lnSpc>
                <a:spcPct val="100000"/>
              </a:lnSpc>
            </a:pPr>
            <a:r>
              <a:rPr lang="pl" sz="1600" b="1" i="0" strike="noStrike" cap="none" spc="0" baseline="0" dirty="0">
                <a:solidFill>
                  <a:srgbClr val="000000"/>
                </a:solidFill>
                <a:effectLst/>
                <a:latin typeface="Helvetica"/>
                <a:ea typeface="Helvetica"/>
                <a:cs typeface="Helvetica"/>
              </a:rPr>
              <a:t>NALEŻY</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Nosić sprzęt monitorujący przez czas trwania zmiany (w idealnym przypadku)</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Odnotowywać działania</a:t>
            </a:r>
            <a:r>
              <a:rPr lang="en-IN" sz="1600" b="0" i="0" strike="noStrike" cap="none" spc="0" baseline="0" dirty="0">
                <a:solidFill>
                  <a:srgbClr val="000000"/>
                </a:solidFill>
                <a:effectLst/>
                <a:latin typeface="Helvetica"/>
                <a:ea typeface="Helvetica"/>
                <a:cs typeface="Helvetica"/>
              </a:rPr>
              <a:t> </a:t>
            </a:r>
            <a:r>
              <a:rPr lang="en-IN" sz="1600" b="0" i="0" strike="noStrike" cap="none" spc="0" baseline="0" dirty="0" err="1">
                <a:solidFill>
                  <a:srgbClr val="000000"/>
                </a:solidFill>
                <a:effectLst/>
                <a:latin typeface="Helvetica"/>
                <a:ea typeface="Helvetica"/>
                <a:cs typeface="Helvetica"/>
              </a:rPr>
              <a:t>i</a:t>
            </a:r>
            <a:r>
              <a:rPr lang="en-IN" sz="1600" b="0" i="0" strike="noStrike" cap="none" spc="0" baseline="0" dirty="0">
                <a:solidFill>
                  <a:srgbClr val="000000"/>
                </a:solidFill>
                <a:effectLst/>
                <a:latin typeface="Helvetica"/>
                <a:ea typeface="Helvetica"/>
                <a:cs typeface="Helvetica"/>
              </a:rPr>
              <a:t> </a:t>
            </a:r>
            <a:r>
              <a:rPr lang="pl" sz="1600" b="0" i="0" strike="noStrike" cap="none" spc="0" baseline="0" dirty="0">
                <a:solidFill>
                  <a:srgbClr val="000000"/>
                </a:solidFill>
                <a:effectLst/>
                <a:latin typeface="Helvetica"/>
                <a:ea typeface="Helvetica"/>
                <a:cs typeface="Helvetica"/>
              </a:rPr>
              <a:t>zdarzenia mające miejsce podczas zmiany (tzn. rozsypanie materiału</a:t>
            </a:r>
            <a:r>
              <a:rPr lang="en-IN" sz="1600" b="0" i="0" strike="noStrike" cap="none" spc="0" baseline="0" dirty="0">
                <a:solidFill>
                  <a:srgbClr val="000000"/>
                </a:solidFill>
                <a:effectLst/>
                <a:latin typeface="Helvetica"/>
                <a:ea typeface="Helvetica"/>
                <a:cs typeface="Helvetica"/>
              </a:rPr>
              <a:t> </a:t>
            </a:r>
            <a:r>
              <a:rPr lang="en-IN" sz="1600" b="0" i="0" strike="noStrike" cap="none" spc="0" baseline="0" dirty="0" err="1">
                <a:solidFill>
                  <a:srgbClr val="000000"/>
                </a:solidFill>
                <a:effectLst/>
                <a:latin typeface="Helvetica"/>
                <a:ea typeface="Helvetica"/>
                <a:cs typeface="Helvetica"/>
              </a:rPr>
              <a:t>i</a:t>
            </a:r>
            <a:r>
              <a:rPr lang="en-IN" sz="1600" b="0" i="0" strike="noStrike" cap="none" spc="0" baseline="0" dirty="0">
                <a:solidFill>
                  <a:srgbClr val="000000"/>
                </a:solidFill>
                <a:effectLst/>
                <a:latin typeface="Helvetica"/>
                <a:ea typeface="Helvetica"/>
                <a:cs typeface="Helvetica"/>
              </a:rPr>
              <a:t> </a:t>
            </a:r>
            <a:r>
              <a:rPr lang="pl" sz="1600" b="0" i="0" strike="noStrike" cap="none" spc="0" baseline="0" dirty="0">
                <a:solidFill>
                  <a:srgbClr val="000000"/>
                </a:solidFill>
                <a:effectLst/>
                <a:latin typeface="Helvetica"/>
                <a:ea typeface="Helvetica"/>
                <a:cs typeface="Helvetica"/>
              </a:rPr>
              <a:t>wypadki) </a:t>
            </a:r>
          </a:p>
          <a:p>
            <a:pPr marL="285750" indent="-285750">
              <a:lnSpc>
                <a:spcPct val="100000"/>
              </a:lnSpc>
              <a:spcAft>
                <a:spcPts val="1000"/>
              </a:spcAft>
              <a:buSzPct val="85000"/>
              <a:buFont typeface=".Apple Color Emoji UI"/>
              <a:buChar char="✅"/>
            </a:pPr>
            <a:r>
              <a:rPr lang="pl" sz="1600" b="0" i="0" strike="noStrike" cap="none" spc="0" baseline="0" dirty="0">
                <a:solidFill>
                  <a:srgbClr val="000000"/>
                </a:solidFill>
                <a:effectLst/>
                <a:latin typeface="Helvetica"/>
                <a:ea typeface="Helvetica"/>
                <a:cs typeface="Helvetica"/>
              </a:rPr>
              <a:t>Prosić</a:t>
            </a:r>
            <a:r>
              <a:rPr lang="en-IN" sz="1600" b="0" i="0" strike="noStrike" cap="none" spc="0" baseline="0" dirty="0">
                <a:solidFill>
                  <a:srgbClr val="000000"/>
                </a:solidFill>
                <a:effectLst/>
                <a:latin typeface="Helvetica"/>
                <a:ea typeface="Helvetica"/>
                <a:cs typeface="Helvetica"/>
              </a:rPr>
              <a:t> o </a:t>
            </a:r>
            <a:r>
              <a:rPr lang="pl" sz="1600" b="0" i="0" strike="noStrike" cap="none" spc="0" baseline="0" dirty="0">
                <a:solidFill>
                  <a:srgbClr val="000000"/>
                </a:solidFill>
                <a:effectLst/>
                <a:latin typeface="Helvetica"/>
                <a:ea typeface="Helvetica"/>
                <a:cs typeface="Helvetica"/>
              </a:rPr>
              <a:t>wyniki </a:t>
            </a:r>
            <a:r>
              <a:rPr lang="pl" dirty="0">
                <a:solidFill>
                  <a:srgbClr val="000000"/>
                </a:solidFill>
                <a:latin typeface="Helvetica"/>
                <a:ea typeface="Helvetica"/>
                <a:cs typeface="Helvetica"/>
              </a:rPr>
              <a:t>monitoringu</a:t>
            </a:r>
            <a:r>
              <a:rPr lang="pl" sz="1600" b="0" i="0" strike="noStrike" cap="none" spc="0" baseline="0" dirty="0">
                <a:solidFill>
                  <a:srgbClr val="000000"/>
                </a:solidFill>
                <a:effectLst/>
                <a:latin typeface="Helvetica"/>
                <a:ea typeface="Helvetica"/>
                <a:cs typeface="Helvetica"/>
              </a:rPr>
              <a:t> pyłu</a:t>
            </a:r>
          </a:p>
          <a:p>
            <a:pPr>
              <a:lnSpc>
                <a:spcPct val="100000"/>
              </a:lnSpc>
            </a:pPr>
            <a:r>
              <a:rPr lang="pl" sz="1600" b="1" i="0" strike="noStrike" cap="none" spc="0" baseline="0" dirty="0">
                <a:solidFill>
                  <a:srgbClr val="000000"/>
                </a:solidFill>
                <a:effectLst/>
                <a:latin typeface="Helvetica"/>
                <a:ea typeface="Helvetica"/>
                <a:cs typeface="Helvetica"/>
              </a:rPr>
              <a:t>NIE NALEŻY</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Zakłócać działania sprzętu monitorującego</a:t>
            </a:r>
          </a:p>
          <a:p>
            <a:pPr marL="285750" indent="-285750">
              <a:lnSpc>
                <a:spcPct val="100000"/>
              </a:lnSpc>
              <a:buSzPct val="85000"/>
              <a:buFont typeface=".Apple Color Emoji UI"/>
              <a:buChar char="❌"/>
            </a:pPr>
            <a:r>
              <a:rPr lang="pl" sz="1600" b="0" i="0" strike="noStrike" cap="none" spc="0" baseline="0" dirty="0">
                <a:solidFill>
                  <a:srgbClr val="FF0000"/>
                </a:solidFill>
                <a:effectLst/>
                <a:latin typeface="Helvetica"/>
                <a:ea typeface="Helvetica"/>
                <a:cs typeface="Helvetica"/>
              </a:rPr>
              <a:t>Miejsce na tekst instruktora – Dodaj dodatkowy tekst, dotyczący własnego kontekstu</a:t>
            </a:r>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510014" cy="3682369"/>
          </a:xfrm>
        </p:spPr>
        <p:txBody>
          <a:bodyPr lIns="91440" tIns="45720" rIns="91440" bIns="45720" anchor="t"/>
          <a:lstStyle/>
          <a:p>
            <a:pPr>
              <a:lnSpc>
                <a:spcPts val="2400"/>
              </a:lnSpc>
              <a:spcBef>
                <a:spcPts val="600"/>
              </a:spcBef>
              <a:spcAft>
                <a:spcPts val="1000"/>
              </a:spcAft>
            </a:pPr>
            <a:r>
              <a:rPr lang="pl" sz="1800" dirty="0">
                <a:solidFill>
                  <a:srgbClr val="000000"/>
                </a:solidFill>
                <a:latin typeface="Helvetica"/>
                <a:ea typeface="Helvetica"/>
                <a:cs typeface="Helvetica"/>
              </a:rPr>
              <a:t>Monitoring</a:t>
            </a:r>
            <a:r>
              <a:rPr lang="pl" sz="1800" b="0" i="0" strike="noStrike" cap="none" spc="0" baseline="0" dirty="0">
                <a:solidFill>
                  <a:srgbClr val="000000"/>
                </a:solidFill>
                <a:effectLst/>
                <a:latin typeface="Helvetica"/>
                <a:ea typeface="Helvetica"/>
                <a:cs typeface="Helvetica"/>
              </a:rPr>
              <a:t> pyłu nie należy do obowiązków pracownika, ale znajomość procesu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 jest ważna dla wszystkich osób pracujących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materiałami zawierającymi krzemionkę krystaliczną.</a:t>
            </a:r>
          </a:p>
          <a:p>
            <a:pPr marL="285750" indent="-285750">
              <a:lnSpc>
                <a:spcPts val="2400"/>
              </a:lnSpc>
              <a:spcBef>
                <a:spcPts val="600"/>
              </a:spcBef>
              <a:spcAft>
                <a:spcPts val="600"/>
              </a:spcAft>
              <a:buClr>
                <a:srgbClr val="F1B600"/>
              </a:buClr>
              <a:buSzPct val="120000"/>
              <a:buFont typeface="Wingdings" pitchFamily="2" charset="2"/>
              <a:buChar char="q"/>
            </a:pPr>
            <a:r>
              <a:rPr lang="pl" sz="1800" dirty="0">
                <a:solidFill>
                  <a:srgbClr val="000000"/>
                </a:solidFill>
                <a:latin typeface="Helvetica"/>
                <a:ea typeface="Helvetica"/>
                <a:cs typeface="Helvetica"/>
              </a:rPr>
              <a:t>Monitoring</a:t>
            </a:r>
            <a:r>
              <a:rPr lang="pl" sz="1800" b="0" i="0" strike="noStrike" cap="none" spc="0" baseline="0" dirty="0">
                <a:solidFill>
                  <a:srgbClr val="000000"/>
                </a:solidFill>
                <a:effectLst/>
                <a:latin typeface="Helvetica"/>
                <a:ea typeface="Helvetica"/>
                <a:cs typeface="Helvetica"/>
              </a:rPr>
              <a:t> pyłu stanowi istotny aspekt ochrony zdrowia pracowników.</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Od pracowników może być wymagany udział</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procesie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a:t>
            </a:r>
          </a:p>
          <a:p>
            <a:pPr marL="285750" indent="-285750">
              <a:lnSpc>
                <a:spcPts val="2400"/>
              </a:lnSpc>
              <a:spcBef>
                <a:spcPts val="600"/>
              </a:spcBef>
              <a:spcAft>
                <a:spcPts val="600"/>
              </a:spcAft>
              <a:buClr>
                <a:srgbClr val="F1B600"/>
              </a:buClr>
              <a:buSzPct val="120000"/>
              <a:buFont typeface="Wingdings" pitchFamily="2" charset="2"/>
              <a:buChar char="q"/>
            </a:pPr>
            <a:r>
              <a:rPr lang="pl" sz="1800" b="0" i="0" strike="noStrike" cap="none" spc="0" baseline="0" dirty="0">
                <a:solidFill>
                  <a:srgbClr val="000000"/>
                </a:solidFill>
                <a:effectLst/>
                <a:latin typeface="Helvetica"/>
                <a:ea typeface="Helvetica"/>
                <a:cs typeface="Helvetica"/>
              </a:rPr>
              <a:t>Pracownicy mają prawo prosić</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wyniki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uzyskiwać do nich wgląd. Wyniki powinny być wyjaśniane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trakcie sesji szkoleniowych.</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478985" y="1640901"/>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362676"/>
            <a:ext cx="5313841"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dotyczący konkretnego miejsca pracy lub kontekstu.</a:t>
            </a:r>
          </a:p>
          <a:p>
            <a:pPr>
              <a:lnSpc>
                <a:spcPts val="24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ts val="2400"/>
              </a:lnSpc>
            </a:pPr>
            <a:r>
              <a:rPr lang="pl" sz="1800" b="0" i="0" strike="noStrike" cap="none" spc="0" baseline="0" dirty="0">
                <a:solidFill>
                  <a:srgbClr val="000000"/>
                </a:solidFill>
                <a:effectLst/>
                <a:latin typeface="Helvetica"/>
                <a:ea typeface="Helvetica"/>
                <a:cs typeface="Helvetica"/>
              </a:rPr>
              <a:t>Aby utworzyć więcej slajdów, kliknij „Nowy slajd” na zakładce powyżej.</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DODATKOWE MATERIAŁY SZKOLENIOWE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2" y="2362676"/>
            <a:ext cx="6751317" cy="3682369"/>
          </a:xfrm>
        </p:spPr>
        <p:txBody>
          <a:bodyPr lIns="91440" tIns="45720" rIns="91440" bIns="45720" anchor="t"/>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Dobre praktyki dotyczące </a:t>
            </a:r>
            <a:r>
              <a:rPr lang="pl" dirty="0">
                <a:solidFill>
                  <a:srgbClr val="000000"/>
                </a:solidFill>
                <a:latin typeface="Helvetica"/>
                <a:ea typeface="Helvetica"/>
                <a:cs typeface="Helvetica"/>
                <a:hlinkClick r:id="rId3" history="0"/>
              </a:rPr>
              <a:t>monitoringu</a:t>
            </a:r>
            <a:r>
              <a:rPr lang="pl"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 pyłu (Karta zadań 2.3.1)</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Dobre praktyki dotyczące </a:t>
            </a:r>
            <a:r>
              <a:rPr lang="pl" dirty="0">
                <a:solidFill>
                  <a:srgbClr val="000000"/>
                </a:solidFill>
                <a:latin typeface="Helvetica"/>
                <a:ea typeface="Helvetica"/>
                <a:cs typeface="Helvetica"/>
                <a:hlinkClick r:id="rId3" history="0">
                  <a:extLst>
                    <a:ext uri="{A12FA001-AC4F-418D-AE19-62706E023703}">
                      <ahyp:hlinkClr xmlns:ahyp="http://schemas.microsoft.com/office/drawing/2018/hyperlinkcolor" val="tx"/>
                    </a:ext>
                  </a:extLst>
                </a:hlinkClick>
              </a:rPr>
              <a:t>monitoringu</a:t>
            </a:r>
            <a:r>
              <a:rPr lang="pl"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 pyłu</a:t>
            </a:r>
            <a:r>
              <a:rPr lang="en-IN"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 w </a:t>
            </a:r>
            <a:r>
              <a:rPr lang="pl" sz="1600" b="0" i="0" strike="noStrike" cap="none" spc="0" baseline="0" dirty="0">
                <a:solidFill>
                  <a:srgbClr val="000000"/>
                </a:solidFill>
                <a:effectLst/>
                <a:latin typeface="Helvetica"/>
                <a:ea typeface="Helvetica"/>
                <a:cs typeface="Helvetica"/>
                <a:hlinkClick r:id="rId3" history="0">
                  <a:extLst>
                    <a:ext uri="{A12FA001-AC4F-418D-AE19-62706E023703}">
                      <ahyp:hlinkClr xmlns:ahyp="http://schemas.microsoft.com/office/drawing/2018/hyperlinkcolor" val="tx"/>
                    </a:ext>
                  </a:extLst>
                </a:hlinkClick>
              </a:rPr>
              <a:t>czasie rzeczywistym (Karta zadań 2.3.2)</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4"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5" history="0"/>
              </a:rPr>
              <a:t>Przewodnik NEPSI dla małych</a:t>
            </a:r>
            <a:r>
              <a:rPr lang="en-IN" sz="1600" b="0" i="0" strike="noStrike" cap="none" spc="0" baseline="0" dirty="0">
                <a:solidFill>
                  <a:srgbClr val="000000"/>
                </a:solidFill>
                <a:effectLst/>
                <a:latin typeface="Helvetica"/>
                <a:ea typeface="Helvetica"/>
                <a:cs typeface="Helvetica"/>
                <a:hlinkClick r:id="rId5" history="0"/>
              </a:rPr>
              <a:t> i </a:t>
            </a:r>
            <a:r>
              <a:rPr lang="pl" sz="1600" b="0" i="0" strike="noStrike" cap="none" spc="0" baseline="0" dirty="0">
                <a:solidFill>
                  <a:srgbClr val="000000"/>
                </a:solidFill>
                <a:effectLst/>
                <a:latin typeface="Helvetica"/>
                <a:ea typeface="Helvetica"/>
                <a:cs typeface="Helvetica"/>
                <a:hlinkClick r:id="rId5" history="0"/>
              </a:rPr>
              <a:t>średnich przedsiębiorstw</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ea typeface="Calibri"/>
                <a:cs typeface="Calibri"/>
              </a:rPr>
              <a:t>Więcej materiałów szkoleniowych na temat RKK znajdziesz na </a:t>
            </a:r>
            <a:r>
              <a:rPr lang="pl" b="1" i="0" strike="noStrike" cap="none" spc="0" baseline="0" dirty="0">
                <a:solidFill>
                  <a:srgbClr val="000000"/>
                </a:solidFill>
                <a:effectLst/>
                <a:ea typeface="Calibri"/>
                <a:cs typeface="Calibri"/>
              </a:rPr>
              <a:t>Platformie e-szkoleniowej NEPSI</a:t>
            </a:r>
            <a:r>
              <a:rPr lang="pl" b="0" i="0" strike="noStrike" cap="none" spc="0" baseline="0" dirty="0">
                <a:solidFill>
                  <a:srgbClr val="000000"/>
                </a:solidFill>
                <a:effectLst/>
                <a:ea typeface="Calibri"/>
                <a:cs typeface="Calibri"/>
              </a:rPr>
              <a:t> na stronie </a:t>
            </a:r>
            <a:r>
              <a:rPr lang="pl" b="0" i="0" strike="noStrike" cap="none" spc="0" baseline="0" dirty="0">
                <a:solidFill>
                  <a:srgbClr val="000000"/>
                </a:solidFill>
                <a:effectLst/>
                <a:ea typeface="Calibri"/>
                <a:cs typeface="Calibri"/>
                <a:hlinkClick r:id="rId6" history="0"/>
              </a:rPr>
              <a:t>training.nepsi.eu</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PL"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pl-PL" sz="1800" dirty="0">
                <a:latin typeface="Helvetica"/>
                <a:cs typeface="Helvetica"/>
              </a:rPr>
              <a:t>NEPSI przygotował zestaw materiałów edukacyjnych do wykorzystania na etapie szkoleniowym procesu wdrażania Dobrych praktyk NEPSI.</a:t>
            </a:r>
          </a:p>
          <a:p>
            <a:pPr>
              <a:lnSpc>
                <a:spcPts val="2400"/>
              </a:lnSpc>
            </a:pPr>
            <a:r>
              <a:rPr lang="pl-PL" sz="1800" dirty="0">
                <a:latin typeface="Helvetica"/>
                <a:cs typeface="Helvetica"/>
              </a:rPr>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p>
          <a:p>
            <a:pPr>
              <a:lnSpc>
                <a:spcPts val="2400"/>
              </a:lnSpc>
            </a:pPr>
            <a:r>
              <a:rPr lang="pl-PL" sz="1800" dirty="0">
                <a:latin typeface="Helvetica"/>
                <a:cs typeface="Helvetica"/>
              </a:rPr>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652757"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5903776" cy="3682369"/>
          </a:xfrm>
        </p:spPr>
        <p:txBody>
          <a:bodyPr lIns="91440" tIns="45720" rIns="91440" bIns="45720" anchor="t"/>
          <a:lstStyle/>
          <a:p>
            <a:pPr>
              <a:lnSpc>
                <a:spcPts val="2400"/>
              </a:lnSpc>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ts val="2400"/>
              </a:lnSpc>
            </a:pPr>
            <a:r>
              <a:rPr lang="pl" sz="1800" b="0" i="0" strike="noStrike" cap="none" spc="0" baseline="0" dirty="0">
                <a:solidFill>
                  <a:srgbClr val="000000"/>
                </a:solidFill>
                <a:effectLst/>
                <a:latin typeface="Helvetica"/>
                <a:ea typeface="Helvetica"/>
                <a:cs typeface="Helvetica"/>
              </a:rPr>
              <a:t>Niniejsze szkolenie pozwala zdobyć wiedzę na temat:</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Sposobu wykorzystania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 do zapobiegania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kontroli narażenia na RKK</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Rodzajów </a:t>
            </a:r>
            <a:r>
              <a:rPr lang="pl" sz="1800" dirty="0">
                <a:solidFill>
                  <a:srgbClr val="000000"/>
                </a:solidFill>
                <a:latin typeface="Helvetica"/>
                <a:ea typeface="Helvetica"/>
                <a:cs typeface="Helvetica"/>
              </a:rPr>
              <a:t>monitoringu</a:t>
            </a:r>
            <a:r>
              <a:rPr lang="pl" sz="1800" b="0" i="0" strike="noStrike" cap="none" spc="0" baseline="0" dirty="0">
                <a:solidFill>
                  <a:srgbClr val="000000"/>
                </a:solidFill>
                <a:effectLst/>
                <a:latin typeface="Helvetica"/>
                <a:ea typeface="Helvetica"/>
                <a:cs typeface="Helvetica"/>
              </a:rPr>
              <a:t> pyłu</a:t>
            </a:r>
          </a:p>
          <a:p>
            <a:pPr marL="285750" indent="-28575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Zalet </a:t>
            </a:r>
            <a:r>
              <a:rPr lang="pl" sz="1800" dirty="0">
                <a:solidFill>
                  <a:srgbClr val="000000"/>
                </a:solidFill>
                <a:latin typeface="Helvetica"/>
                <a:ea typeface="Helvetica"/>
                <a:cs typeface="Helvetica"/>
              </a:rPr>
              <a:t>monitoringu </a:t>
            </a:r>
            <a:r>
              <a:rPr lang="pl" sz="1800" b="0" i="0" strike="noStrike" cap="none" spc="0" baseline="0" dirty="0">
                <a:solidFill>
                  <a:srgbClr val="000000"/>
                </a:solidFill>
                <a:effectLst/>
                <a:latin typeface="Helvetica"/>
                <a:ea typeface="Helvetica"/>
                <a:cs typeface="Helvetica"/>
              </a:rPr>
              <a:t>pyłu</a:t>
            </a:r>
            <a:r>
              <a:rPr lang="pl" sz="1800" dirty="0">
                <a:solidFill>
                  <a:srgbClr val="000000"/>
                </a:solidFill>
                <a:latin typeface="Helvetica"/>
                <a:ea typeface="Helvetica"/>
                <a:cs typeface="Helvetica"/>
              </a:rPr>
              <a:t> </a:t>
            </a:r>
            <a:endParaRPr lang="pl" sz="1800" b="0" i="0" strike="noStrike" cap="none" spc="0" baseline="0" dirty="0">
              <a:solidFill>
                <a:srgbClr val="000000"/>
              </a:solidFill>
              <a:effectLst/>
              <a:latin typeface="Helvetica"/>
              <a:ea typeface="Helvetica"/>
              <a:cs typeface="Helvetica"/>
            </a:endParaRPr>
          </a:p>
          <a:p>
            <a:pPr marL="285750" indent="-285750">
              <a:lnSpc>
                <a:spcPts val="2400"/>
              </a:lnSpc>
              <a:buFont typeface="Arial" panose="020B0604020202020204" pitchFamily="34" charset="0"/>
              <a:buChar char="•"/>
            </a:pPr>
            <a:endParaRPr lang="en-US" sz="1800" dirty="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416078" cy="3682369"/>
          </a:xfrm>
        </p:spPr>
        <p:txBody>
          <a:bodyPr lIns="91440" tIns="45720" rIns="91440" bIns="45720" anchor="t"/>
          <a:lstStyle/>
          <a:p>
            <a:pPr>
              <a:lnSpc>
                <a:spcPts val="2400"/>
              </a:lnSpc>
            </a:pPr>
            <a:r>
              <a:rPr lang="pl" sz="1800" b="0" i="0" strike="noStrike" cap="none" spc="0" baseline="0" dirty="0">
                <a:solidFill>
                  <a:srgbClr val="000000"/>
                </a:solidFill>
                <a:effectLst/>
                <a:latin typeface="Helvetica"/>
                <a:ea typeface="Helvetica"/>
                <a:cs typeface="Helvetica"/>
              </a:rPr>
              <a:t>Dla przypomnienia, oto pięć głównych metod kontroli pyłu. Choć nie są one bezpośrednio związane</a:t>
            </a:r>
            <a:r>
              <a:rPr lang="en-IN" sz="1800" b="0" i="0" strike="noStrike" cap="none" spc="0" baseline="0" dirty="0">
                <a:solidFill>
                  <a:srgbClr val="000000"/>
                </a:solidFill>
                <a:effectLst/>
                <a:latin typeface="Helvetica"/>
                <a:ea typeface="Helvetica"/>
                <a:cs typeface="Helvetica"/>
              </a:rPr>
              <a:t> z </a:t>
            </a:r>
            <a:r>
              <a:rPr lang="pl" sz="1800" dirty="0">
                <a:solidFill>
                  <a:srgbClr val="000000"/>
                </a:solidFill>
                <a:latin typeface="Helvetica"/>
                <a:ea typeface="Helvetica"/>
                <a:cs typeface="Helvetica"/>
              </a:rPr>
              <a:t>monitoringiem </a:t>
            </a:r>
            <a:r>
              <a:rPr lang="pl" sz="1800" b="0" i="0" strike="noStrike" cap="none" spc="0" baseline="0" dirty="0">
                <a:solidFill>
                  <a:srgbClr val="000000"/>
                </a:solidFill>
                <a:effectLst/>
                <a:latin typeface="Helvetica"/>
                <a:ea typeface="Helvetica"/>
                <a:cs typeface="Helvetica"/>
              </a:rPr>
              <a:t>pyłu, ważne jest, by je zapamiętać!</a:t>
            </a:r>
            <a:r>
              <a:rPr lang="pl" sz="1800" dirty="0">
                <a:solidFill>
                  <a:srgbClr val="000000"/>
                </a:solidFill>
                <a:latin typeface="Helvetica"/>
                <a:ea typeface="Helvetica"/>
                <a:cs typeface="Helvetica"/>
              </a:rPr>
              <a:t> </a:t>
            </a:r>
            <a:endParaRPr lang="pl" sz="1800" b="0" i="0" strike="noStrike" cap="none" spc="0" baseline="0" dirty="0">
              <a:solidFill>
                <a:srgbClr val="000000"/>
              </a:solidFill>
              <a:effectLst/>
              <a:latin typeface="Helvetica"/>
              <a:ea typeface="Helvetica"/>
              <a:cs typeface="Helvetica"/>
            </a:endParaRPr>
          </a:p>
          <a:p>
            <a:pPr>
              <a:lnSpc>
                <a:spcPts val="2400"/>
              </a:lnSpc>
            </a:pPr>
            <a:r>
              <a:rPr lang="pl" sz="1800" b="0" i="0" strike="noStrike" cap="none" spc="0" baseline="0" dirty="0">
                <a:solidFill>
                  <a:srgbClr val="000000"/>
                </a:solidFill>
                <a:effectLst/>
                <a:latin typeface="Helvetica"/>
                <a:ea typeface="Helvetica"/>
                <a:cs typeface="Helvetica"/>
              </a:rPr>
              <a:t>Wyniki </a:t>
            </a:r>
            <a:r>
              <a:rPr lang="pl" sz="1800" dirty="0">
                <a:solidFill>
                  <a:srgbClr val="000000"/>
                </a:solidFill>
                <a:latin typeface="Helvetica"/>
                <a:ea typeface="Helvetica"/>
                <a:cs typeface="Helvetica"/>
              </a:rPr>
              <a:t>monitoringu </a:t>
            </a:r>
            <a:r>
              <a:rPr lang="pl" sz="1800" b="0" i="0" strike="noStrike" cap="none" spc="0" baseline="0" dirty="0">
                <a:solidFill>
                  <a:srgbClr val="000000"/>
                </a:solidFill>
                <a:effectLst/>
                <a:latin typeface="Helvetica"/>
                <a:ea typeface="Helvetica"/>
                <a:cs typeface="Helvetica"/>
              </a:rPr>
              <a:t>narażenia na pył pomagają oceniać skuteczność istniejących środków kontroli pyłu oraz identyfikować sytuacje,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których mogą być potrzebne dodatkowe środki kontroli.</a:t>
            </a:r>
          </a:p>
          <a:p>
            <a:pPr>
              <a:lnSpc>
                <a:spcPts val="2400"/>
              </a:lnSpc>
            </a:pPr>
            <a:endParaRPr lang="en-US" sz="2000" dirty="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a:p>
            <a:endParaRPr lang="en-US" dirty="0"/>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SPRZĘT OCHRONNY</a:t>
            </a:r>
          </a:p>
          <a:p>
            <a:r>
              <a:rPr lang="pl" sz="1200" b="0" i="0" strike="noStrike" cap="none" spc="0" baseline="0" dirty="0">
                <a:solidFill>
                  <a:srgbClr val="000000"/>
                </a:solidFill>
                <a:effectLst/>
                <a:latin typeface="Calibri"/>
                <a:ea typeface="Calibri"/>
                <a:cs typeface="Calibri"/>
              </a:rPr>
              <a:t>ŚOI (np. maski) chronią pracowników przed pyłem, gdy wszystkie inne środki kontroli nie zapewniają wystarczającej kontroli ryzyka związanego</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narażeniem.</a:t>
            </a:r>
          </a:p>
          <a:p>
            <a:endParaRPr lang="en-US" dirty="0"/>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JAK </a:t>
            </a:r>
            <a:r>
              <a:rPr lang="pl" sz="2800" dirty="0">
                <a:latin typeface="Helvetica"/>
                <a:ea typeface="Helvetica"/>
                <a:cs typeface="Helvetica"/>
              </a:rPr>
              <a:t>MONITORING</a:t>
            </a:r>
            <a:r>
              <a:rPr lang="pl" sz="2800" b="1" i="0" strike="noStrike" cap="none" spc="0" baseline="0" dirty="0">
                <a:solidFill>
                  <a:srgbClr val="F6A317"/>
                </a:solidFill>
                <a:effectLst/>
                <a:latin typeface="Helvetica"/>
                <a:ea typeface="Helvetica"/>
                <a:cs typeface="Helvetica"/>
              </a:rPr>
              <a:t> PYŁU </a:t>
            </a:r>
            <a:r>
              <a:rPr lang="pl" sz="2800" dirty="0">
                <a:latin typeface="Helvetica"/>
                <a:ea typeface="Helvetica"/>
                <a:cs typeface="Helvetica"/>
              </a:rPr>
              <a:t>WYKORZYSTYWANY</a:t>
            </a:r>
            <a:r>
              <a:rPr lang="pl" sz="2800" b="1" i="0" strike="noStrike" cap="none" spc="0" baseline="0" dirty="0">
                <a:solidFill>
                  <a:srgbClr val="F6A317"/>
                </a:solidFill>
                <a:effectLst/>
                <a:latin typeface="Helvetica"/>
                <a:ea typeface="Helvetica"/>
                <a:cs typeface="Helvetica"/>
              </a:rPr>
              <a:t> JEST </a:t>
            </a:r>
            <a:br>
              <a:rPr lang="en-IN" sz="2800" b="1" i="0" strike="noStrike" cap="none" spc="0" baseline="0" dirty="0">
                <a:solidFill>
                  <a:srgbClr val="F6A317"/>
                </a:solidFill>
                <a:effectLst/>
                <a:latin typeface="Helvetica"/>
                <a:ea typeface="Helvetica"/>
                <a:cs typeface="Helvetica"/>
              </a:rPr>
            </a:br>
            <a:r>
              <a:rPr lang="pl" sz="2800" b="1" i="0" strike="noStrike" cap="none" spc="0" baseline="0" dirty="0">
                <a:solidFill>
                  <a:srgbClr val="F6A317"/>
                </a:solidFill>
                <a:effectLst/>
                <a:latin typeface="Helvetica"/>
                <a:ea typeface="Helvetica"/>
                <a:cs typeface="Helvetica"/>
              </a:rPr>
              <a:t>DO OGRANICZANIA NARAŻENIA NA RKK</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2" y="3585340"/>
            <a:ext cx="5771041" cy="2676092"/>
          </a:xfrm>
        </p:spPr>
        <p:txBody>
          <a:bodyPr lIns="91440" tIns="45720" rIns="91440" bIns="45720" anchor="t"/>
          <a:lstStyle/>
          <a:p>
            <a:pPr>
              <a:lnSpc>
                <a:spcPts val="2400"/>
              </a:lnSpc>
            </a:pPr>
            <a:r>
              <a:rPr lang="pl" sz="1800" b="0" i="0" strike="noStrike" cap="none" spc="0" baseline="0" dirty="0">
                <a:solidFill>
                  <a:srgbClr val="000000"/>
                </a:solidFill>
                <a:effectLst/>
                <a:latin typeface="Helvetica"/>
                <a:ea typeface="Helvetica"/>
                <a:cs typeface="Helvetica"/>
              </a:rPr>
              <a:t>Branże</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firmy, które pracują</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materiałami zawierającymi krzemionkę krystaliczną zobowiązane są do rutynowego sprawdzania poziomów narażenia na pył</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miejscu pracy. </a:t>
            </a:r>
          </a:p>
          <a:p>
            <a:pPr>
              <a:lnSpc>
                <a:spcPts val="2400"/>
              </a:lnSpc>
            </a:pPr>
            <a:r>
              <a:rPr lang="pl" sz="1800" dirty="0">
                <a:solidFill>
                  <a:srgbClr val="000000"/>
                </a:solidFill>
                <a:latin typeface="Helvetica"/>
                <a:ea typeface="Helvetica"/>
                <a:cs typeface="Helvetica"/>
              </a:rPr>
              <a:t>Monitoring</a:t>
            </a:r>
            <a:r>
              <a:rPr lang="pl" sz="1800" b="0" i="0" strike="noStrike" cap="none" spc="0" baseline="0" dirty="0">
                <a:solidFill>
                  <a:srgbClr val="000000"/>
                </a:solidFill>
                <a:effectLst/>
                <a:latin typeface="Helvetica"/>
                <a:ea typeface="Helvetica"/>
                <a:cs typeface="Helvetica"/>
              </a:rPr>
              <a:t> pyłu to proces używany do zbierania danych dotyczących jakości powietrza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określania ilości cząsteczek pyłu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otaczającym powietrzu</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miejscu pracy.</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stretch>
            <a:fillRect/>
          </a:stretch>
        </p:blipFill>
        <p:spPr>
          <a:xfrm>
            <a:off x="7239000" y="1564895"/>
            <a:ext cx="4099556"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3" y="1640901"/>
            <a:ext cx="11018515" cy="850900"/>
          </a:xfrm>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ZALETY </a:t>
            </a:r>
            <a:r>
              <a:rPr lang="pl" sz="2800" dirty="0">
                <a:latin typeface="Helvetica"/>
                <a:ea typeface="Helvetica"/>
                <a:cs typeface="Helvetica"/>
              </a:rPr>
              <a:t>MONITORINGU</a:t>
            </a:r>
            <a:r>
              <a:rPr lang="pl" sz="2800" b="1" i="0" strike="noStrike" cap="none" spc="0" baseline="0" dirty="0">
                <a:solidFill>
                  <a:srgbClr val="F6A317"/>
                </a:solidFill>
                <a:effectLst/>
                <a:latin typeface="Helvetica"/>
                <a:ea typeface="Helvetica"/>
                <a:cs typeface="Helvetica"/>
              </a:rPr>
              <a:t> POWIETRZA</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244689"/>
            <a:ext cx="11018517" cy="3682369"/>
          </a:xfrm>
        </p:spPr>
        <p:txBody>
          <a:bodyPr lIns="91440" tIns="45720" rIns="91440" bIns="45720" anchor="t"/>
          <a:lstStyle/>
          <a:p>
            <a:pPr>
              <a:lnSpc>
                <a:spcPts val="2400"/>
              </a:lnSpc>
              <a:spcAft>
                <a:spcPts val="1000"/>
              </a:spcAft>
            </a:pPr>
            <a:r>
              <a:rPr lang="pl" sz="1800" dirty="0">
                <a:solidFill>
                  <a:srgbClr val="000000"/>
                </a:solidFill>
                <a:latin typeface="Helvetica"/>
                <a:ea typeface="Helvetica"/>
                <a:cs typeface="Helvetica"/>
              </a:rPr>
              <a:t>Monitoring pyłu</a:t>
            </a:r>
            <a:r>
              <a:rPr lang="pl" sz="1800" b="0" i="0" strike="noStrike" cap="none" spc="0" baseline="0" dirty="0">
                <a:solidFill>
                  <a:srgbClr val="000000"/>
                </a:solidFill>
                <a:effectLst/>
                <a:latin typeface="Helvetica"/>
                <a:ea typeface="Helvetica"/>
                <a:cs typeface="Helvetica"/>
              </a:rPr>
              <a:t> umożliwia firmom:</a:t>
            </a:r>
          </a:p>
          <a:p>
            <a:pPr marL="342900" indent="-342900">
              <a:lnSpc>
                <a:spcPts val="2400"/>
              </a:lnSpc>
              <a:spcBef>
                <a:spcPct val="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Ocenę poziomu ryzyka zawodowego, na jakie narażeni są pracownicy,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zapewnianie ich</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bezpieczeństwie. </a:t>
            </a:r>
          </a:p>
          <a:p>
            <a:pPr marL="342900" indent="-342900">
              <a:lnSpc>
                <a:spcPts val="2400"/>
              </a:lnSpc>
              <a:spcBef>
                <a:spcPct val="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Sprawdzanie, czy poziom pyłu mieści się</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granicach krajowych dopuszczalnych norm zawodowego narażenia na pył.</a:t>
            </a:r>
          </a:p>
          <a:p>
            <a:pPr marL="342900" indent="-342900">
              <a:lnSpc>
                <a:spcPts val="2400"/>
              </a:lnSpc>
              <a:spcBef>
                <a:spcPct val="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Uzyskiwanie pełnych informacji dotyczących poziomu narażenia na pył na terenie ich zakładów (w odniesieniu do pracowników</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niskim narażeniu)</a:t>
            </a:r>
          </a:p>
          <a:p>
            <a:pPr marL="342900" indent="-342900">
              <a:lnSpc>
                <a:spcPts val="2400"/>
              </a:lnSpc>
              <a:spcBef>
                <a:spcPct val="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Identyfikowanie sytuacji, które wymagają dalszych badań lub wprowadzenia środków kontrolnych ograniczających narażenie na pył.</a:t>
            </a:r>
          </a:p>
          <a:p>
            <a:pPr marL="342900" indent="-342900">
              <a:lnSpc>
                <a:spcPts val="2400"/>
              </a:lnSpc>
              <a:spcBef>
                <a:spcPct val="0"/>
              </a:spcBef>
              <a:spcAft>
                <a:spcPts val="600"/>
              </a:spcAft>
              <a:buFont typeface="Arial" panose="020B0604020202020204" pitchFamily="34" charset="0"/>
              <a:buChar char="•"/>
            </a:pPr>
            <a:r>
              <a:rPr lang="pl" sz="1800" dirty="0">
                <a:solidFill>
                  <a:srgbClr val="000000"/>
                </a:solidFill>
                <a:latin typeface="Helvetica"/>
                <a:ea typeface="Helvetica"/>
                <a:cs typeface="Helvetica"/>
              </a:rPr>
              <a:t>Monitoring</a:t>
            </a:r>
            <a:r>
              <a:rPr lang="pl" sz="1800" b="0" i="0" strike="noStrike" cap="none" spc="0" baseline="0" dirty="0">
                <a:solidFill>
                  <a:srgbClr val="000000"/>
                </a:solidFill>
                <a:effectLst/>
                <a:latin typeface="Helvetica"/>
                <a:ea typeface="Helvetica"/>
                <a:cs typeface="Helvetica"/>
              </a:rPr>
              <a:t> wyników/skuteczności wprowadzonych środków kontroli pyłu.</a:t>
            </a:r>
          </a:p>
          <a:p>
            <a:pPr marL="342900" indent="-342900">
              <a:lnSpc>
                <a:spcPts val="2400"/>
              </a:lnSpc>
              <a:spcBef>
                <a:spcPct val="0"/>
              </a:spcBef>
              <a:spcAft>
                <a:spcPts val="600"/>
              </a:spcAft>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Sporządzanie dokumentacji dotyczącej spełniania przez nie wymogów prawnych.</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RODZAJE </a:t>
            </a:r>
            <a:r>
              <a:rPr lang="pl" sz="2800" dirty="0">
                <a:latin typeface="Helvetica"/>
                <a:ea typeface="Helvetica"/>
                <a:cs typeface="Helvetica"/>
              </a:rPr>
              <a:t>MONITORINGU</a:t>
            </a:r>
            <a:endParaRPr lang="pl"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lIns="91440" tIns="45720" rIns="91440" bIns="45720" anchor="t"/>
          <a:lstStyle/>
          <a:p>
            <a:pPr>
              <a:lnSpc>
                <a:spcPts val="2400"/>
              </a:lnSpc>
              <a:spcAft>
                <a:spcPts val="1000"/>
              </a:spcAft>
            </a:pPr>
            <a:r>
              <a:rPr lang="pl" sz="1800" b="0" i="0" strike="noStrike" cap="none" spc="0" baseline="0" dirty="0">
                <a:solidFill>
                  <a:srgbClr val="000000"/>
                </a:solidFill>
                <a:effectLst/>
                <a:latin typeface="Helvetica"/>
                <a:ea typeface="Helvetica"/>
                <a:cs typeface="Helvetica"/>
              </a:rPr>
              <a:t>Istnieją dwa rodzaje </a:t>
            </a:r>
            <a:r>
              <a:rPr lang="pl" sz="1800" dirty="0">
                <a:solidFill>
                  <a:srgbClr val="000000"/>
                </a:solidFill>
                <a:latin typeface="Helvetica"/>
                <a:ea typeface="Helvetica"/>
                <a:cs typeface="Helvetica"/>
              </a:rPr>
              <a:t>monitoringu pyłu</a:t>
            </a:r>
            <a:r>
              <a:rPr lang="pl" sz="1800" b="0" i="0" strike="noStrike" cap="none" spc="0" baseline="0" dirty="0">
                <a:solidFill>
                  <a:srgbClr val="000000"/>
                </a:solidFill>
                <a:effectLst/>
                <a:latin typeface="Helvetica"/>
                <a:ea typeface="Helvetica"/>
                <a:cs typeface="Helvetica"/>
              </a:rPr>
              <a:t>, które mogą być stosowane łącznie lub indywidualnie:</a:t>
            </a:r>
          </a:p>
          <a:p>
            <a:pPr>
              <a:lnSpc>
                <a:spcPts val="2400"/>
              </a:lnSpc>
            </a:pPr>
            <a:r>
              <a:rPr lang="pl" sz="1800" b="1" dirty="0">
                <a:solidFill>
                  <a:srgbClr val="000000"/>
                </a:solidFill>
                <a:latin typeface="Helvetica"/>
                <a:cs typeface="Helvetica"/>
              </a:rPr>
              <a:t>Monitoring osobisty</a:t>
            </a:r>
            <a:endParaRPr lang="pl"/>
          </a:p>
          <a:p>
            <a:pPr marL="342900" indent="-342900">
              <a:lnSpc>
                <a:spcPts val="2400"/>
              </a:lnSpc>
              <a:spcAft>
                <a:spcPts val="1000"/>
              </a:spcAft>
              <a:buFont typeface="Arial"/>
              <a:buChar char="•"/>
            </a:pPr>
            <a:r>
              <a:rPr lang="pl" sz="1800" b="0" i="0" strike="noStrike" cap="none" spc="0" baseline="0" dirty="0">
                <a:solidFill>
                  <a:srgbClr val="000000"/>
                </a:solidFill>
                <a:effectLst/>
                <a:latin typeface="Helvetica"/>
                <a:ea typeface="Helvetica"/>
                <a:cs typeface="Helvetica"/>
              </a:rPr>
              <a:t>Metoda ta wymaga od pracowników noszenia sprzętu monitorującego (do pobierania próbek powietrza wdychanego przez pracowników) zazwyczaj przez czas trwania zwykłej zmiany.</a:t>
            </a:r>
          </a:p>
          <a:p>
            <a:pPr>
              <a:lnSpc>
                <a:spcPts val="2400"/>
              </a:lnSpc>
            </a:pPr>
            <a:r>
              <a:rPr lang="pl" sz="1800" b="1" dirty="0">
                <a:solidFill>
                  <a:srgbClr val="000000"/>
                </a:solidFill>
                <a:latin typeface="Helvetica"/>
                <a:ea typeface="Helvetica"/>
                <a:cs typeface="Helvetica"/>
              </a:rPr>
              <a:t>Monitoring statyczny</a:t>
            </a:r>
            <a:endParaRPr lang="pl" sz="1800" b="1" i="0" strike="noStrike" cap="none" spc="0" baseline="0" dirty="0">
              <a:solidFill>
                <a:srgbClr val="000000"/>
              </a:solidFill>
              <a:effectLst/>
              <a:latin typeface="Helvetica"/>
              <a:ea typeface="Helvetica"/>
              <a:cs typeface="Helvetica"/>
            </a:endParaRPr>
          </a:p>
          <a:p>
            <a:pPr marL="342900" indent="-342900">
              <a:lnSpc>
                <a:spcPts val="2400"/>
              </a:lnSpc>
              <a:buFont typeface="Arial"/>
              <a:buChar char="•"/>
            </a:pPr>
            <a:r>
              <a:rPr lang="pl" sz="1800" b="0" i="0" strike="noStrike" cap="none" spc="0" baseline="0" dirty="0">
                <a:solidFill>
                  <a:srgbClr val="000000"/>
                </a:solidFill>
                <a:effectLst/>
                <a:latin typeface="Helvetica"/>
                <a:ea typeface="Helvetica"/>
                <a:cs typeface="Helvetica"/>
              </a:rPr>
              <a:t>Metoda ta jest stosowana do pomiaru jakości powietrza</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miejscach,</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których pył może stanowić zagrożenie. Proces pobierania próbek powinien obejmować normalne godziny pracy personelu. </a:t>
            </a:r>
          </a:p>
          <a:p>
            <a:pPr>
              <a:lnSpc>
                <a:spcPts val="2400"/>
              </a:lnSpc>
            </a:pPr>
            <a:endParaRPr lang="en-US" sz="1800" dirty="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701274" cy="746125"/>
          </a:xfrm>
        </p:spPr>
        <p:txBody>
          <a:bodyPr lIns="91440" tIns="45720" rIns="91440" bIns="45720" anchor="t"/>
          <a:lstStyle/>
          <a:p>
            <a:pPr>
              <a:lnSpc>
                <a:spcPct val="100000"/>
              </a:lnSpc>
            </a:pPr>
            <a:r>
              <a:rPr lang="pl" sz="2800" b="1" i="0" strike="noStrike" cap="none" spc="0" baseline="0" dirty="0">
                <a:solidFill>
                  <a:srgbClr val="F6A317"/>
                </a:solidFill>
                <a:effectLst/>
                <a:latin typeface="Helvetica"/>
                <a:ea typeface="Helvetica"/>
                <a:cs typeface="Helvetica"/>
              </a:rPr>
              <a:t>JAKI WPŁYW </a:t>
            </a:r>
            <a:r>
              <a:rPr lang="pl" sz="2800" dirty="0">
                <a:latin typeface="Helvetica"/>
                <a:ea typeface="Helvetica"/>
                <a:cs typeface="Helvetica"/>
              </a:rPr>
              <a:t>MONITORING OSOBISTY MOŻE</a:t>
            </a:r>
            <a:r>
              <a:rPr lang="pl" sz="2800" b="1" i="0" strike="noStrike" cap="none" spc="0" baseline="0" dirty="0">
                <a:solidFill>
                  <a:srgbClr val="F6A317"/>
                </a:solidFill>
                <a:effectLst/>
                <a:latin typeface="Helvetica"/>
                <a:ea typeface="Helvetica"/>
                <a:cs typeface="Helvetica"/>
              </a:rPr>
              <a:t> MIEĆ NA CIEBIE</a:t>
            </a:r>
            <a:endParaRPr lang="pl" dirty="0"/>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3040441"/>
            <a:ext cx="5453624" cy="3201832"/>
          </a:xfrm>
        </p:spPr>
        <p:txBody>
          <a:bodyPr lIns="91440" tIns="45720" rIns="91440" bIns="45720" anchor="t"/>
          <a:lstStyle/>
          <a:p>
            <a:pPr>
              <a:lnSpc>
                <a:spcPts val="2400"/>
              </a:lnSpc>
            </a:pPr>
            <a:r>
              <a:rPr lang="pl" sz="1800" dirty="0">
                <a:solidFill>
                  <a:srgbClr val="000000"/>
                </a:solidFill>
                <a:latin typeface="Helvetica"/>
                <a:ea typeface="Helvetica"/>
                <a:cs typeface="Helvetica"/>
              </a:rPr>
              <a:t>Monitoring</a:t>
            </a:r>
            <a:r>
              <a:rPr lang="pl" sz="1800" b="0" i="0" strike="noStrike" cap="none" spc="0" baseline="0" dirty="0">
                <a:solidFill>
                  <a:srgbClr val="000000"/>
                </a:solidFill>
                <a:effectLst/>
                <a:latin typeface="Helvetica"/>
                <a:ea typeface="Helvetica"/>
                <a:cs typeface="Helvetica"/>
              </a:rPr>
              <a:t> pyłu należy do obowiązków pracodawcy, ale proces ten może wymagać udziału pracowników. W takich wypadkach:</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Noś sprzęt przez jak najdłuższą część swojej zmiany</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Nie zakłócaj działania sprzętu monitorującego</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Notuj działania</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zdarzenia związane</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wytwarzaniem pyłu, mające miejsce podczas zmiany (np. usterki, rozsypanie materiału itp.)</a:t>
            </a:r>
          </a:p>
          <a:p>
            <a:pPr marL="342900" indent="-342900">
              <a:lnSpc>
                <a:spcPts val="2400"/>
              </a:lnSpc>
              <a:buFont typeface="Arial" panose="020B0604020202020204" pitchFamily="34" charset="0"/>
              <a:buChar char="•"/>
            </a:pPr>
            <a:endParaRPr lang="en-US" sz="1800" dirty="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a:blip r:embed="rId3"/>
          <a:srcRect l="10814" r="10814"/>
          <a:stretch>
            <a:fillRect/>
          </a:stretch>
        </p:blipFill>
        <p:spPr>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F59EE4-5D6A-471E-BEED-DC9394DD36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TotalTime>
  <Words>1034</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92</cp:revision>
  <dcterms:created xsi:type="dcterms:W3CDTF">2020-06-24T14:35:04Z</dcterms:created>
  <dcterms:modified xsi:type="dcterms:W3CDTF">2024-11-13T10:51:38Z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