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72" r:id="rId8"/>
    <p:sldId id="276" r:id="rId9"/>
    <p:sldId id="279" r:id="rId10"/>
    <p:sldId id="274" r:id="rId11"/>
    <p:sldId id="275" r:id="rId12"/>
    <p:sldId id="268" r:id="rId13"/>
    <p:sldId id="264" r:id="rId14"/>
    <p:sldId id="266"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80952"/>
  </p:normalViewPr>
  <p:slideViewPr>
    <p:cSldViewPr snapToGrid="0" snapToObjects="1">
      <p:cViewPr varScale="1">
        <p:scale>
          <a:sx n="98" d="100"/>
          <a:sy n="98" d="100"/>
        </p:scale>
        <p:origin x="182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3775618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26673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13325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Eine übermäßige Belastung durch alveolengängiges kristallines Siliziumdioxid (RCS) hat auf lange Sicht schwerwiegende Folgen. Aus diesem Grund ist es wichtig, dass alle Arbeitskräfte bewährte Praktiken kennen, die die Belastung durch Quarzstaub begrenzen oder eliminieren. </a:t>
            </a:r>
          </a:p>
          <a:p>
            <a:endParaRPr lang="en-US" sz="1200" b="0" i="0" u="none" strike="noStrike" kern="1200" dirty="0">
              <a:solidFill>
                <a:schemeClr val="tx1"/>
              </a:solidFill>
              <a:effectLst/>
              <a:latin typeface="+mn-lt"/>
              <a:ea typeface="+mn-ea"/>
              <a:cs typeface="+mn-cs"/>
            </a:endParaRPr>
          </a:p>
          <a:p>
            <a:r>
              <a:rPr lang="de" sz="1200" b="0" i="0" strike="noStrike" cap="none" spc="0" baseline="0" dirty="0">
                <a:solidFill>
                  <a:srgbClr val="000000"/>
                </a:solidFill>
                <a:effectLst/>
                <a:latin typeface="+mn-lt"/>
                <a:ea typeface="Calibri"/>
                <a:cs typeface="Calibri"/>
              </a:rPr>
              <a:t>Diese Schulung beinhaltet Informationen über die Einhausung von Prozessen. Denken Sie daran, dass eine Risikobewertung notwendig ist, bevor Sie einen Prozess einhausen, auch wenn dies in erster Linie das Management betrifft.</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269237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124168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5160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61195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14994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55742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de" sz="1000" b="0" i="0" strike="noStrike" cap="none" spc="0" baseline="0">
                <a:solidFill>
                  <a:srgbClr val="000000"/>
                </a:solidFill>
                <a:effectLst/>
                <a:latin typeface="Helvetica"/>
                <a:ea typeface="Helvetica"/>
                <a:cs typeface="Helvetica"/>
              </a:rPr>
              <a:t>Dieses Schulungspaket wurde als Teil des NEPSI-Handbuchs für bewährte Praktiken entwickelt – mehr Infos auf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849516-AA19-3D46-9A5F-42366BC6957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BD320CFC-6F29-3B43-89D6-E5D26E6D334C}"/>
              </a:ext>
            </a:extLst>
          </p:cNvPr>
          <p:cNvSpPr txBox="1"/>
          <p:nvPr userDrawn="1"/>
        </p:nvSpPr>
        <p:spPr>
          <a:xfrm>
            <a:off x="7955279" y="429114"/>
            <a:ext cx="386207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 sz="1400" b="1" i="0" strike="noStrike" cap="none" spc="0" baseline="0" dirty="0">
                <a:solidFill>
                  <a:srgbClr val="F6A317"/>
                </a:solidFill>
                <a:effectLst/>
                <a:latin typeface="Helvetica"/>
                <a:ea typeface="Helvetica"/>
                <a:cs typeface="Helvetica"/>
              </a:rPr>
              <a:t>BEWÄHRTE PRAKTIKEN FÜR </a:t>
            </a:r>
            <a:br>
              <a:rPr lang="de" sz="1400" b="1" i="0" strike="noStrike" cap="none" spc="0" baseline="0" dirty="0">
                <a:solidFill>
                  <a:srgbClr val="F6A317"/>
                </a:solidFill>
                <a:effectLst/>
                <a:latin typeface="Helvetica"/>
                <a:ea typeface="Helvetica"/>
                <a:cs typeface="Helvetica"/>
              </a:rPr>
            </a:br>
            <a:r>
              <a:rPr lang="de" sz="1400" b="1" i="0" strike="noStrike" cap="none" spc="0" baseline="0" dirty="0">
                <a:solidFill>
                  <a:srgbClr val="F6A317"/>
                </a:solidFill>
                <a:effectLst/>
                <a:latin typeface="Helvetica"/>
                <a:ea typeface="Helvetica"/>
                <a:cs typeface="Helvetica"/>
              </a:rPr>
              <a:t>DIE EINHAUSUNG VON PROZESSEN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training.nepsi.eu/" TargetMode="External"/><Relationship Id="rId4" Type="http://schemas.openxmlformats.org/officeDocument/2006/relationships/hyperlink" Target="https://toolkit.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p:txBody>
          <a:bodyPr anchor="t"/>
          <a:lstStyle/>
          <a:p>
            <a:pPr>
              <a:lnSpc>
                <a:spcPct val="100000"/>
              </a:lnSpc>
            </a:pPr>
            <a:r>
              <a:rPr lang="de" sz="2800" b="1" i="0" strike="noStrike" cap="none" spc="0" baseline="0" dirty="0">
                <a:solidFill>
                  <a:srgbClr val="FFFFFF"/>
                </a:solidFill>
                <a:effectLst/>
                <a:latin typeface="Helvetica"/>
                <a:ea typeface="Helvetica"/>
                <a:cs typeface="Helvetica"/>
              </a:rPr>
              <a:t>BEWÄHRTE PRAKTIKEN FÜR </a:t>
            </a:r>
            <a:br>
              <a:rPr lang="de" sz="2800" b="1" i="0" strike="noStrike" cap="none" spc="0" baseline="0" dirty="0">
                <a:solidFill>
                  <a:srgbClr val="FFFFFF"/>
                </a:solidFill>
                <a:effectLst/>
                <a:latin typeface="Helvetica"/>
                <a:ea typeface="Helvetica"/>
                <a:cs typeface="Helvetica"/>
              </a:rPr>
            </a:br>
            <a:r>
              <a:rPr lang="de" sz="2800" b="1" i="0" strike="noStrike" cap="none" spc="0" baseline="0" dirty="0">
                <a:solidFill>
                  <a:srgbClr val="FFFFFF"/>
                </a:solidFill>
                <a:effectLst/>
                <a:latin typeface="Helvetica"/>
                <a:ea typeface="Helvetica"/>
                <a:cs typeface="Helvetica"/>
              </a:rPr>
              <a:t>DIE EINHAUSUNG VON PROZESSEN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5AABC0BD-1A3A-A149-87EF-3C6B21A03FC4}"/>
              </a:ext>
            </a:extLst>
          </p:cNvPr>
          <p:cNvSpPr/>
          <p:nvPr/>
        </p:nvSpPr>
        <p:spPr>
          <a:xfrm>
            <a:off x="8024649" y="321972"/>
            <a:ext cx="3772400" cy="63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FAZIT</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970398" cy="3682369"/>
          </a:xfrm>
        </p:spPr>
        <p:txBody>
          <a:bodyPr/>
          <a:lstStyle/>
          <a:p>
            <a:pPr>
              <a:lnSpc>
                <a:spcPts val="2400"/>
              </a:lnSpc>
              <a:spcBef>
                <a:spcPts val="600"/>
              </a:spcBef>
              <a:spcAft>
                <a:spcPts val="1000"/>
              </a:spcAft>
            </a:pPr>
            <a:r>
              <a:rPr lang="de" sz="1800" b="0" i="0" strike="noStrike" cap="none" spc="0" baseline="0" dirty="0">
                <a:solidFill>
                  <a:srgbClr val="000000"/>
                </a:solidFill>
                <a:effectLst/>
                <a:latin typeface="Helvetica"/>
                <a:ea typeface="Helvetica"/>
                <a:cs typeface="Helvetica"/>
              </a:rPr>
              <a:t>Die Einhausung von Prozessen ist eines der effektivsten Mittel zur Staubminimierung. Denken Sie daran: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Verwenden Sie stets geschlossene Prozesse mit Belüftungssystemen, sofern vorhanden – melden Sie Mängel.</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Erstellen Sie einen Plan für den sicheren Umgang mit Situationen, in denen Sie die Einhausung betreten müssen.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FF0000"/>
                </a:solidFill>
                <a:effectLst/>
                <a:latin typeface="Helvetica"/>
                <a:ea typeface="Helvetica"/>
                <a:cs typeface="Helvetica"/>
              </a:rPr>
              <a:t>Lehrkraft kann weitere Schlussfolgerungen hinzuzufügen.</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697142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LEERE SEITE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de" sz="1800" b="0" i="0" strike="noStrike" cap="none" spc="0" baseline="0">
                <a:solidFill>
                  <a:srgbClr val="000000"/>
                </a:solidFill>
                <a:effectLst/>
                <a:latin typeface="Helvetica"/>
                <a:ea typeface="Helvetica"/>
                <a:cs typeface="Helvetica"/>
              </a:rPr>
              <a:t>Verwenden Sie diese Folie, um spezielles Schulungsmaterial für eine bestimmte Arbeitsumgebung/ einen bestimmten Kontext zu erstellen.</a:t>
            </a:r>
          </a:p>
          <a:p>
            <a:pPr>
              <a:lnSpc>
                <a:spcPts val="2400"/>
              </a:lnSpc>
            </a:pPr>
            <a:r>
              <a:rPr lang="de" sz="1800" b="0" i="0" strike="noStrike" cap="none" spc="0" baseline="0">
                <a:solidFill>
                  <a:srgbClr val="000000"/>
                </a:solidFill>
                <a:effectLst/>
                <a:latin typeface="Helvetica"/>
                <a:ea typeface="Helvetica"/>
                <a:cs typeface="Helvetica"/>
              </a:rPr>
              <a:t>Um das Bild zu ändern, klicken Sie mit der rechten Maustaste &gt; Bild ändern &gt; dieses Gerät.</a:t>
            </a:r>
          </a:p>
          <a:p>
            <a:pPr>
              <a:lnSpc>
                <a:spcPts val="2400"/>
              </a:lnSpc>
            </a:pPr>
            <a:r>
              <a:rPr lang="de" sz="1800" b="0" i="0" strike="noStrike" cap="none" spc="0" baseline="0">
                <a:solidFill>
                  <a:srgbClr val="000000"/>
                </a:solidFill>
                <a:effectLst/>
                <a:latin typeface="Helvetica"/>
                <a:ea typeface="Helvetica"/>
                <a:cs typeface="Helvetica"/>
              </a:rPr>
              <a:t>Um weitere Folien zu erstellen, klicken Sie oben auf die Registerkarte „Neue Folie“.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947529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WEITERES LERNMATERIAL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3" history="0"/>
              </a:rPr>
              <a:t>NEPSI-Handbuch für bewährte Praktiken</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4" history="0"/>
              </a:rPr>
              <a:t>NEPSI-Handbuch für KMUs</a:t>
            </a:r>
          </a:p>
        </p:txBody>
      </p:sp>
      <p:sp>
        <p:nvSpPr>
          <p:cNvPr id="4" name="Rounded Rectangle 3">
            <a:extLst>
              <a:ext uri="{FF2B5EF4-FFF2-40B4-BE49-F238E27FC236}">
                <a16:creationId xmlns:a16="http://schemas.microsoft.com/office/drawing/2014/main" id="{F7893D7C-3663-E843-BD9F-D8A29E67A4E2}"/>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F847176E-8490-B540-BA3B-9AB4076A48C6}"/>
              </a:ext>
            </a:extLst>
          </p:cNvPr>
          <p:cNvSpPr/>
          <p:nvPr/>
        </p:nvSpPr>
        <p:spPr>
          <a:xfrm>
            <a:off x="1088454" y="5260551"/>
            <a:ext cx="10022946" cy="441788"/>
          </a:xfrm>
          <a:prstGeom prst="rect">
            <a:avLst/>
          </a:prstGeom>
          <a:noFill/>
          <a:ln>
            <a:noFill/>
          </a:ln>
        </p:spPr>
        <p:txBody>
          <a:bodyPr wrap="square" anchor="ctr">
            <a:spAutoFit/>
          </a:bodyPr>
          <a:lstStyle/>
          <a:p>
            <a:pPr>
              <a:lnSpc>
                <a:spcPts val="3000"/>
              </a:lnSpc>
              <a:spcBef>
                <a:spcPts val="1200"/>
              </a:spcBef>
              <a:spcAft>
                <a:spcPts val="1200"/>
              </a:spcAft>
              <a:buSzPct val="130000"/>
            </a:pPr>
            <a:r>
              <a:rPr lang="de" b="0" i="0" strike="noStrike" cap="none" spc="0" baseline="0" dirty="0">
                <a:solidFill>
                  <a:srgbClr val="000000"/>
                </a:solidFill>
                <a:effectLst/>
                <a:latin typeface="Calibri"/>
                <a:ea typeface="Calibri"/>
                <a:cs typeface="Calibri"/>
              </a:rPr>
              <a:t>Unsere NEPSI E-Learning-Plattform mit weiteren Lernressourcen zu RCS finden Sie unter </a:t>
            </a:r>
            <a:r>
              <a:rPr lang="de" b="0" i="0" strike="noStrike" cap="none" spc="0" baseline="0" dirty="0">
                <a:solidFill>
                  <a:srgbClr val="000000"/>
                </a:solidFill>
                <a:effectLst/>
                <a:latin typeface="Calibri"/>
                <a:ea typeface="Calibri"/>
                <a:cs typeface="Calibri"/>
                <a:hlinkClick r:id="rId5" history="0"/>
              </a:rPr>
              <a:t>training.nepsi.eu</a:t>
            </a:r>
            <a:r>
              <a:rPr lang="de" b="0" i="0" strike="noStrike" cap="none" spc="0" baseline="0" dirty="0">
                <a:solidFill>
                  <a:srgbClr val="000000"/>
                </a:solidFill>
                <a:effectLst/>
                <a:latin typeface="Calibri"/>
                <a:ea typeface="Calibri"/>
                <a:cs typeface="Calibri"/>
              </a:rPr>
              <a:t>.</a:t>
            </a:r>
          </a:p>
        </p:txBody>
      </p:sp>
    </p:spTree>
    <p:extLst>
      <p:ext uri="{BB962C8B-B14F-4D97-AF65-F5344CB8AC3E}">
        <p14:creationId xmlns:p14="http://schemas.microsoft.com/office/powerpoint/2010/main" val="2604231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de-DE" sz="2800" dirty="0"/>
              <a:t>VORWORT (FÜR LEHRKRAFT)</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a:xfrm>
            <a:off x="777243" y="2362676"/>
            <a:ext cx="10080000" cy="3601153"/>
          </a:xfrm>
        </p:spPr>
        <p:txBody>
          <a:bodyPr anchor="t"/>
          <a:lstStyle/>
          <a:p>
            <a:pPr>
              <a:lnSpc>
                <a:spcPts val="2400"/>
              </a:lnSpc>
            </a:pPr>
            <a:r>
              <a:rPr lang="de-DE" sz="1800" dirty="0">
                <a:latin typeface="Helvetica"/>
                <a:cs typeface="Helvetica"/>
              </a:rPr>
              <a:t>Als Teil der Schulung zur Umsetzung der NEPSI bewährten Praktiken hat NEPSI eine Reihe an Lehrmaterial entwickelt. </a:t>
            </a:r>
          </a:p>
          <a:p>
            <a:pPr>
              <a:lnSpc>
                <a:spcPts val="2400"/>
              </a:lnSpc>
            </a:pPr>
            <a:r>
              <a:rPr lang="de-DE" sz="1800" dirty="0">
                <a:latin typeface="Helvetica"/>
                <a:cs typeface="Helvetica"/>
              </a:rPr>
              <a:t>Jedes PowerPoint-Schulungspaket behandelt ein Thema, das für Arbeitskräfte in allen Branchen relevant ist, die Materialien verwenden, die kristalline Kieselsäure enthalten. Die Pakete informieren über die mit dem Thema verbundenen Risiken der Staubbelastung sowie über bewährte Praktiken und Maßnahmen, die zu deren Verringerung dienen. Ziel der Schulung ist es, die Arbeitskräfte zu informieren und zu schulen, damit sie die Sicherheitsmaßnahmen effektiv anwenden und die Belastung durch lungengängiges kristallines Siliziumdioxid (RCS) am Arbeitsplatz reduzieren können.</a:t>
            </a:r>
          </a:p>
          <a:p>
            <a:pPr>
              <a:lnSpc>
                <a:spcPts val="2400"/>
              </a:lnSpc>
            </a:pPr>
            <a:r>
              <a:rPr lang="de-DE" sz="1800" dirty="0">
                <a:latin typeface="Helvetica"/>
                <a:cs typeface="Helvetica"/>
              </a:rPr>
              <a:t>Verwenden Sie die leere Vorlage und die Platzhalter, um diesem Schulungspaket bei Bedarf zusätzliche Informationen hinzuzufügen.</a:t>
            </a:r>
          </a:p>
        </p:txBody>
      </p:sp>
    </p:spTree>
    <p:extLst>
      <p:ext uri="{BB962C8B-B14F-4D97-AF65-F5344CB8AC3E}">
        <p14:creationId xmlns:p14="http://schemas.microsoft.com/office/powerpoint/2010/main" val="41509613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BITTE BEACHTEN</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3" y="2362676"/>
            <a:ext cx="10080000"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de" sz="1800" b="0" i="0" strike="noStrike" cap="none" spc="0" baseline="0">
                <a:solidFill>
                  <a:srgbClr val="000000"/>
                </a:solidFill>
                <a:effectLst/>
                <a:latin typeface="Helvetica"/>
                <a:ea typeface="Helvetica"/>
                <a:cs typeface="Helvetica"/>
              </a:rPr>
              <a:t>Die Informationen in dieser PowerPoint-Schulung sind lediglich von beratendem und informativem Charakter. </a:t>
            </a:r>
            <a:r>
              <a:rPr lang="de" sz="1800" b="0" i="0" strike="noStrike" cap="none" spc="0" baseline="0" dirty="0">
                <a:solidFill>
                  <a:srgbClr val="000000"/>
                </a:solidFill>
                <a:effectLst/>
                <a:latin typeface="Helvetica"/>
                <a:ea typeface="Helvetica"/>
                <a:cs typeface="Helvetica"/>
              </a:rPr>
              <a:t>Es handelt sich nicht um eine Norm oder Vorschrift und die Schulung schafft weder neue rechtliche Pflichten noch ändert sie bestehenden Pflichten, die durch die Gesetzgebung und Politik vorliegen.</a:t>
            </a:r>
          </a:p>
        </p:txBody>
      </p:sp>
    </p:spTree>
    <p:extLst>
      <p:ext uri="{BB962C8B-B14F-4D97-AF65-F5344CB8AC3E}">
        <p14:creationId xmlns:p14="http://schemas.microsoft.com/office/powerpoint/2010/main" val="3750592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EINLEITUNG</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362676"/>
            <a:ext cx="6238412" cy="3682369"/>
          </a:xfrm>
        </p:spPr>
        <p:txBody>
          <a:bodyPr/>
          <a:lstStyle/>
          <a:p>
            <a:pPr>
              <a:lnSpc>
                <a:spcPts val="2400"/>
              </a:lnSpc>
            </a:pPr>
            <a:r>
              <a:rPr lang="de" sz="1800" b="1" i="0" strike="noStrike" cap="none" spc="0" baseline="0" dirty="0">
                <a:solidFill>
                  <a:srgbClr val="000000"/>
                </a:solidFill>
                <a:effectLst/>
                <a:latin typeface="Helvetica"/>
                <a:ea typeface="Helvetica"/>
                <a:cs typeface="Helvetica"/>
              </a:rPr>
              <a:t>Zu lernen sich vor arbeitsbedingten Gesundheitsgefahren zu schützen, ist Priorität.</a:t>
            </a:r>
          </a:p>
          <a:p>
            <a:pPr>
              <a:lnSpc>
                <a:spcPts val="2400"/>
              </a:lnSpc>
            </a:pPr>
            <a:r>
              <a:rPr lang="de" sz="1800" b="0" i="0" strike="noStrike" cap="none" spc="0" baseline="0" dirty="0">
                <a:solidFill>
                  <a:srgbClr val="000000"/>
                </a:solidFill>
                <a:effectLst/>
                <a:latin typeface="Helvetica"/>
                <a:ea typeface="Helvetica"/>
                <a:cs typeface="Helvetica"/>
              </a:rPr>
              <a:t>In dieser PowerPoint-Schulung erfahren Sie mehr über:</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Wie geschlossene Prozesse die Belastung durch alveolengängiges kristallines Siliziumdioxid (RCS) reduzieren</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Grundlegende Hinweise zur Einhausung von Prozessen</a:t>
            </a:r>
          </a:p>
          <a:p>
            <a:pPr marL="285750" indent="-285750">
              <a:lnSpc>
                <a:spcPts val="2400"/>
              </a:lnSpc>
              <a:buFont typeface="Arial" panose="020B0604020202020204" pitchFamily="34" charset="0"/>
              <a:buChar char="•"/>
            </a:pPr>
            <a:r>
              <a:rPr lang="de" sz="1800" b="0" i="0" strike="noStrike" cap="none" spc="0" baseline="0" dirty="0">
                <a:solidFill>
                  <a:srgbClr val="FF0000"/>
                </a:solidFill>
                <a:effectLst/>
                <a:latin typeface="Helvetica"/>
                <a:ea typeface="Helvetica"/>
                <a:cs typeface="Helvetica"/>
              </a:rPr>
              <a:t>Text für Lehrkraft zum Ausfüllen – wenn Sie eine spezielle Folie hinzugefügt haben, fügen Sie einen kurzen Überblick über das kontextbezogene Material ein</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 name="Picture 9">
            <a:extLst>
              <a:ext uri="{FF2B5EF4-FFF2-40B4-BE49-F238E27FC236}">
                <a16:creationId xmlns:a16="http://schemas.microsoft.com/office/drawing/2014/main" id="{760860C5-0CBA-2242-8E0A-3F6EB8D1FA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1078" y="1409545"/>
            <a:ext cx="3888456" cy="4635500"/>
          </a:xfrm>
          <a:prstGeom prst="rect">
            <a:avLst/>
          </a:prstGeom>
        </p:spPr>
      </p:pic>
    </p:spTree>
    <p:extLst>
      <p:ext uri="{BB962C8B-B14F-4D97-AF65-F5344CB8AC3E}">
        <p14:creationId xmlns:p14="http://schemas.microsoft.com/office/powerpoint/2010/main" val="10099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618344" cy="1043870"/>
          </a:xfrm>
        </p:spPr>
        <p:txBody>
          <a:bodyPr/>
          <a:lstStyle/>
          <a:p>
            <a:pPr>
              <a:lnSpc>
                <a:spcPct val="100000"/>
              </a:lnSpc>
            </a:pPr>
            <a:r>
              <a:rPr lang="de" sz="2800" b="1" i="0" strike="noStrike" cap="none" spc="0" baseline="0">
                <a:solidFill>
                  <a:srgbClr val="F6A317"/>
                </a:solidFill>
                <a:effectLst/>
                <a:latin typeface="Helvetica"/>
                <a:ea typeface="Helvetica"/>
                <a:cs typeface="Helvetica"/>
              </a:rPr>
              <a:t>TECHNIKEN ZUR STAUBMINIMIERUNG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de" sz="1800" b="0" i="0" strike="noStrike" cap="none" spc="0" baseline="0">
                <a:solidFill>
                  <a:srgbClr val="000000"/>
                </a:solidFill>
                <a:effectLst/>
                <a:latin typeface="Helvetica"/>
                <a:ea typeface="Helvetica"/>
                <a:cs typeface="Helvetica"/>
              </a:rPr>
              <a:t>Die Einhausung von Prozessen ist eine der fünf wichtigsten Techniken zur Staubminimierung. </a:t>
            </a:r>
          </a:p>
        </p:txBody>
      </p:sp>
      <p:pic>
        <p:nvPicPr>
          <p:cNvPr id="22" name="Picture 21" descr="A screenshot of a cell phone&#10;&#10;Description automatically generated">
            <a:extLst>
              <a:ext uri="{FF2B5EF4-FFF2-40B4-BE49-F238E27FC236}">
                <a16:creationId xmlns:a16="http://schemas.microsoft.com/office/drawing/2014/main" id="{68818E16-91E9-784D-B4E3-689DB471E948}"/>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8C09F87-375D-CD40-86A8-BA10D2F5DD56}"/>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9FECBC9-9CF9-0243-BEF6-45B0997BC4E3}"/>
              </a:ext>
            </a:extLst>
          </p:cNvPr>
          <p:cNvPicPr>
            <a:picLocks noChangeAspect="1"/>
          </p:cNvPicPr>
          <p:nvPr/>
        </p:nvPicPr>
        <p:blipFill>
          <a:blip r:embed="rId3"/>
          <a:srcRect l="7057" t="9146" r="76967" b="66230"/>
          <a:stretch>
            <a:fillRect/>
          </a:stretch>
        </p:blipFill>
        <p:spPr>
          <a:xfrm>
            <a:off x="5365058" y="3636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CF873D9-0EB7-034E-A2C5-1DB4C1E89288}"/>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B6323561-2819-0946-A0E6-0253502A7E6A}"/>
              </a:ext>
            </a:extLst>
          </p:cNvPr>
          <p:cNvPicPr>
            <a:picLocks noChangeAspect="1"/>
          </p:cNvPicPr>
          <p:nvPr/>
        </p:nvPicPr>
        <p:blipFill>
          <a:blip r:embed="rId3"/>
          <a:srcRect l="58184" t="9878" r="26749" b="66739"/>
          <a:stretch>
            <a:fillRect/>
          </a:stretch>
        </p:blipFill>
        <p:spPr>
          <a:xfrm>
            <a:off x="5395588" y="4896000"/>
            <a:ext cx="1012189" cy="1010607"/>
          </a:xfrm>
          <a:prstGeom prst="rect">
            <a:avLst/>
          </a:prstGeom>
        </p:spPr>
      </p:pic>
      <p:sp>
        <p:nvSpPr>
          <p:cNvPr id="27" name="TextBox 26">
            <a:extLst>
              <a:ext uri="{FF2B5EF4-FFF2-40B4-BE49-F238E27FC236}">
                <a16:creationId xmlns:a16="http://schemas.microsoft.com/office/drawing/2014/main" id="{41EA0067-ECC0-9F46-B509-6F01E2568439}"/>
              </a:ext>
            </a:extLst>
          </p:cNvPr>
          <p:cNvSpPr txBox="1"/>
          <p:nvPr/>
        </p:nvSpPr>
        <p:spPr>
          <a:xfrm>
            <a:off x="6579514" y="1702138"/>
            <a:ext cx="2134063" cy="218912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GUTE HYGIENE / SAUBERKEIT</a:t>
            </a:r>
          </a:p>
          <a:p>
            <a:r>
              <a:rPr lang="de" sz="1200" b="0" i="0" strike="noStrike" cap="none" spc="0" baseline="0">
                <a:solidFill>
                  <a:srgbClr val="000000"/>
                </a:solidFill>
                <a:effectLst/>
                <a:latin typeface="Calibri"/>
                <a:ea typeface="Calibri"/>
                <a:cs typeface="Calibri"/>
              </a:rPr>
              <a:t>Das Waschen der Arbeitskleidung und das Aufsaugen von Staub, der bei der Arbeit entsteht, verhindert, dass sich mit der Zeit Staub ansammelt – ein sauberer Arbeitsplatz ist ein sicherer Arbeitsplatz.</a:t>
            </a:r>
          </a:p>
          <a:p>
            <a:endParaRPr lang="en-US"/>
          </a:p>
        </p:txBody>
      </p:sp>
      <p:sp>
        <p:nvSpPr>
          <p:cNvPr id="28" name="TextBox 27">
            <a:extLst>
              <a:ext uri="{FF2B5EF4-FFF2-40B4-BE49-F238E27FC236}">
                <a16:creationId xmlns:a16="http://schemas.microsoft.com/office/drawing/2014/main" id="{8D9DCF61-CEA2-724F-B242-1E76E64974CC}"/>
              </a:ext>
            </a:extLst>
          </p:cNvPr>
          <p:cNvSpPr txBox="1"/>
          <p:nvPr/>
        </p:nvSpPr>
        <p:spPr>
          <a:xfrm>
            <a:off x="6579514" y="3636000"/>
            <a:ext cx="2264650" cy="1531188"/>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EINHAUSUNG</a:t>
            </a:r>
          </a:p>
          <a:p>
            <a:pPr>
              <a:spcAft>
                <a:spcPts val="300"/>
              </a:spcAft>
            </a:pPr>
            <a:r>
              <a:rPr lang="de" sz="1200" b="0" i="0" strike="noStrike" cap="none" spc="0" baseline="0" dirty="0">
                <a:solidFill>
                  <a:srgbClr val="000000"/>
                </a:solidFill>
                <a:effectLst/>
                <a:latin typeface="Calibri"/>
                <a:ea typeface="Calibri"/>
                <a:cs typeface="Calibri"/>
              </a:rPr>
              <a:t>Die Durchführung von RCS-produzierenden Prozessen in einer geschlossenen Umgebung verhindert die Staubbelastung direkt an der Quelle.</a:t>
            </a:r>
          </a:p>
          <a:p>
            <a:pPr>
              <a:spcAft>
                <a:spcPts val="300"/>
              </a:spcAft>
            </a:pPr>
            <a:endParaRPr lang="en-US" dirty="0"/>
          </a:p>
        </p:txBody>
      </p:sp>
      <p:sp>
        <p:nvSpPr>
          <p:cNvPr id="29" name="TextBox 28">
            <a:extLst>
              <a:ext uri="{FF2B5EF4-FFF2-40B4-BE49-F238E27FC236}">
                <a16:creationId xmlns:a16="http://schemas.microsoft.com/office/drawing/2014/main" id="{CE4E4F25-4CFB-3A49-A64A-A70F15E1F980}"/>
              </a:ext>
            </a:extLst>
          </p:cNvPr>
          <p:cNvSpPr txBox="1"/>
          <p:nvPr/>
        </p:nvSpPr>
        <p:spPr>
          <a:xfrm>
            <a:off x="6579515" y="4896000"/>
            <a:ext cx="2134063" cy="1517897"/>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ABSAUGUNG / BELÜFTUNG</a:t>
            </a:r>
          </a:p>
          <a:p>
            <a:pPr>
              <a:spcAft>
                <a:spcPts val="300"/>
              </a:spcAft>
            </a:pPr>
            <a:r>
              <a:rPr lang="de" sz="1200" b="0" i="0" strike="noStrike" cap="none" spc="0" baseline="0">
                <a:solidFill>
                  <a:srgbClr val="000000"/>
                </a:solidFill>
                <a:effectLst/>
                <a:latin typeface="Calibri"/>
                <a:ea typeface="Calibri"/>
                <a:cs typeface="Calibri"/>
              </a:rPr>
              <a:t>Fangen Sie RCS direkt an der Quelle ein, bevor wir ihm ausgesetzt sind und tauschen Sie kontaminierte Luft mit sauberer Luft aus.</a:t>
            </a:r>
          </a:p>
          <a:p>
            <a:endParaRPr lang="en-US"/>
          </a:p>
        </p:txBody>
      </p:sp>
      <p:sp>
        <p:nvSpPr>
          <p:cNvPr id="30" name="TextBox 29">
            <a:extLst>
              <a:ext uri="{FF2B5EF4-FFF2-40B4-BE49-F238E27FC236}">
                <a16:creationId xmlns:a16="http://schemas.microsoft.com/office/drawing/2014/main" id="{78636677-A458-1348-9592-41FF06655114}"/>
              </a:ext>
            </a:extLst>
          </p:cNvPr>
          <p:cNvSpPr txBox="1"/>
          <p:nvPr/>
        </p:nvSpPr>
        <p:spPr>
          <a:xfrm>
            <a:off x="9787266" y="3131929"/>
            <a:ext cx="2134062" cy="147975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SCHUTZAUSRÜSTUNG</a:t>
            </a:r>
          </a:p>
          <a:p>
            <a:r>
              <a:rPr lang="de" sz="1200" b="0" i="0" strike="noStrike" cap="none" spc="0" baseline="0">
                <a:solidFill>
                  <a:srgbClr val="000000"/>
                </a:solidFill>
                <a:effectLst/>
                <a:latin typeface="Calibri"/>
                <a:ea typeface="Calibri"/>
                <a:cs typeface="Calibri"/>
              </a:rPr>
              <a:t>PSA (z.B. Gesichtsmasken) schützt vor Staub, wenn alle anderen Kontrollmaßnahmen nicht ausreichen, um das Risiko zu minimieren.</a:t>
            </a:r>
          </a:p>
          <a:p>
            <a:endParaRPr lang="en-US"/>
          </a:p>
        </p:txBody>
      </p:sp>
      <p:sp>
        <p:nvSpPr>
          <p:cNvPr id="31" name="TextBox 30">
            <a:extLst>
              <a:ext uri="{FF2B5EF4-FFF2-40B4-BE49-F238E27FC236}">
                <a16:creationId xmlns:a16="http://schemas.microsoft.com/office/drawing/2014/main" id="{EE692C28-2726-4C44-B23E-0B6547100EB6}"/>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WASSER</a:t>
            </a:r>
          </a:p>
          <a:p>
            <a:pPr>
              <a:spcAft>
                <a:spcPts val="300"/>
              </a:spcAft>
            </a:pPr>
            <a:r>
              <a:rPr lang="de" sz="1200" b="0" i="0" strike="noStrike" cap="none" spc="0" baseline="0">
                <a:solidFill>
                  <a:srgbClr val="000000"/>
                </a:solidFill>
                <a:effectLst/>
                <a:latin typeface="Calibri"/>
                <a:ea typeface="Calibri"/>
                <a:cs typeface="Calibri"/>
              </a:rPr>
              <a:t>Wenn Sie Wasser in Ihre Prozesse integrieren, verhindern Sie, dass Staub in die Luft gelangt, indem Sie die Partikel mit Wasser auffangen.</a:t>
            </a:r>
          </a:p>
          <a:p>
            <a:pPr>
              <a:spcAft>
                <a:spcPts val="300"/>
              </a:spcAft>
            </a:pPr>
            <a:endParaRPr lang="en-US"/>
          </a:p>
        </p:txBody>
      </p:sp>
    </p:spTree>
    <p:extLst>
      <p:ext uri="{BB962C8B-B14F-4D97-AF65-F5344CB8AC3E}">
        <p14:creationId xmlns:p14="http://schemas.microsoft.com/office/powerpoint/2010/main" val="6499128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DIE RISIKEN BEI DIESER TÄTIGKEIT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Die Funktionsfähigkeit dieser Geräte ist entscheidend für den Schutz vor RCS.</a:t>
            </a:r>
          </a:p>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Langfristige Belastung durch hohe RCS-Werte kann zu schweren Lungenerkrankungen führen.</a:t>
            </a:r>
          </a:p>
          <a:p>
            <a:pPr>
              <a:lnSpc>
                <a:spcPts val="2400"/>
              </a:lnSpc>
            </a:pPr>
            <a:r>
              <a:rPr lang="de" sz="1800" b="0" i="0" strike="noStrike" cap="none" spc="0" baseline="0">
                <a:solidFill>
                  <a:srgbClr val="000000"/>
                </a:solidFill>
                <a:effectLst/>
                <a:latin typeface="Helvetica"/>
                <a:ea typeface="Helvetica"/>
                <a:cs typeface="Helvetica"/>
              </a:rPr>
              <a:t>Es ist wichtig, dass wir uns jeden Tag vor der Belastung durch diesen Staub schützen. </a:t>
            </a:r>
          </a:p>
          <a:p>
            <a:pPr>
              <a:lnSpc>
                <a:spcPts val="2400"/>
              </a:lnSpc>
            </a:pPr>
            <a:r>
              <a:rPr lang="de" sz="1800" b="0" i="0" strike="noStrike" cap="none" spc="0" baseline="0">
                <a:solidFill>
                  <a:srgbClr val="000000"/>
                </a:solidFill>
                <a:effectLst/>
                <a:latin typeface="Helvetica"/>
                <a:ea typeface="Helvetica"/>
                <a:cs typeface="Helvetica"/>
              </a:rPr>
              <a:t>Wenn wir bewährte Praktiken anwenden, schützen wir unsere Gesundheit.</a:t>
            </a:r>
          </a:p>
          <a:p>
            <a:pPr>
              <a:lnSpc>
                <a:spcPts val="2400"/>
              </a:lnSpc>
            </a:pPr>
            <a:r>
              <a:rPr lang="de" sz="1800" b="0" i="0" strike="noStrike" cap="none" spc="0" baseline="0">
                <a:solidFill>
                  <a:srgbClr val="000000"/>
                </a:solidFill>
                <a:effectLst/>
                <a:latin typeface="Helvetica"/>
                <a:ea typeface="Helvetica"/>
                <a:cs typeface="Helvetica"/>
              </a:rPr>
              <a:t>Wie werden Sie Ihren Ruhestand verbringen?</a:t>
            </a:r>
          </a:p>
        </p:txBody>
      </p:sp>
      <p:pic>
        <p:nvPicPr>
          <p:cNvPr id="7" name="Picture Placeholder 6" descr="A picture containing person, indoor, bed, room">
            <a:extLst>
              <a:ext uri="{FF2B5EF4-FFF2-40B4-BE49-F238E27FC236}">
                <a16:creationId xmlns:a16="http://schemas.microsoft.com/office/drawing/2014/main" id="{75584AA5-573D-3143-A3D7-8466C5F1D7B1}"/>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old man a wave on a surfboard in the ocean&#10;&#10;">
            <a:extLst>
              <a:ext uri="{FF2B5EF4-FFF2-40B4-BE49-F238E27FC236}">
                <a16:creationId xmlns:a16="http://schemas.microsoft.com/office/drawing/2014/main" id="{5777F1DB-FD2D-604D-BCED-03F299D03C6A}"/>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5970397" cy="850900"/>
          </a:xfrm>
        </p:spPr>
        <p:txBody>
          <a:bodyPr/>
          <a:lstStyle/>
          <a:p>
            <a:pPr>
              <a:lnSpc>
                <a:spcPct val="100000"/>
              </a:lnSpc>
            </a:pPr>
            <a:r>
              <a:rPr lang="de" sz="2800" b="1" i="0" strike="noStrike" cap="none" spc="0" baseline="0" dirty="0">
                <a:solidFill>
                  <a:srgbClr val="F6A317"/>
                </a:solidFill>
                <a:effectLst/>
                <a:latin typeface="Helvetica"/>
                <a:ea typeface="Helvetica"/>
                <a:cs typeface="Helvetica"/>
              </a:rPr>
              <a:t>WIE GESCHLOSSENE PROZESSE HELFEN, DIE BELASTUNG DURCH RCS ZU REDUZIEREN</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3122073"/>
            <a:ext cx="5815644" cy="3343886"/>
          </a:xfrm>
        </p:spPr>
        <p:txBody>
          <a:bodyPr/>
          <a:lstStyle/>
          <a:p>
            <a:pPr>
              <a:lnSpc>
                <a:spcPts val="2400"/>
              </a:lnSpc>
            </a:pPr>
            <a:r>
              <a:rPr lang="de" sz="1800" b="0" i="0" strike="noStrike" cap="none" spc="0" baseline="0" dirty="0">
                <a:solidFill>
                  <a:srgbClr val="000000"/>
                </a:solidFill>
                <a:effectLst/>
                <a:latin typeface="Helvetica"/>
                <a:ea typeface="Helvetica"/>
                <a:cs typeface="Helvetica"/>
              </a:rPr>
              <a:t>Ein geschlossener Prozess ist eine Methode zur Staubkontrolle und eine Möglichkeit, die Staubbelastung zu reduzieren, indem die Quelle eines staubigen Prozesses eingeschlossen oder isoliert wird.</a:t>
            </a:r>
          </a:p>
          <a:p>
            <a:pPr>
              <a:lnSpc>
                <a:spcPts val="2400"/>
              </a:lnSpc>
            </a:pPr>
            <a:r>
              <a:rPr lang="de" sz="1800" b="0" i="0" strike="noStrike" cap="none" spc="0" baseline="0" dirty="0">
                <a:solidFill>
                  <a:srgbClr val="000000"/>
                </a:solidFill>
                <a:effectLst/>
                <a:latin typeface="Helvetica"/>
                <a:ea typeface="Helvetica"/>
                <a:cs typeface="Helvetica"/>
              </a:rPr>
              <a:t>Indem man einfach eine Barriere zwischen der Quelle und den Arbeitskräften errichtet, kann die Staubbelastung erheblich reduziert werden. Die Einhausung kann bei vielen industriellen Prozessen eingesetzt werden.</a:t>
            </a:r>
          </a:p>
          <a:p>
            <a:pPr>
              <a:lnSpc>
                <a:spcPts val="2400"/>
              </a:lnSpc>
            </a:pPr>
            <a:endParaRPr lang="en-GB" sz="1800" dirty="0"/>
          </a:p>
        </p:txBody>
      </p:sp>
      <p:pic>
        <p:nvPicPr>
          <p:cNvPr id="7" name="Picture Placeholder 6">
            <a:extLst>
              <a:ext uri="{FF2B5EF4-FFF2-40B4-BE49-F238E27FC236}">
                <a16:creationId xmlns:a16="http://schemas.microsoft.com/office/drawing/2014/main" id="{63580427-43A6-D54D-ACF6-A07EB7A71289}"/>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16200" r="10802"/>
          <a:stretch/>
        </p:blipFill>
        <p:spPr>
          <a:xfrm>
            <a:off x="6952592" y="1608138"/>
            <a:ext cx="4864757" cy="4437062"/>
          </a:xfrm>
          <a:prstGeom prst="rect">
            <a:avLst/>
          </a:prstGeom>
        </p:spPr>
      </p:pic>
    </p:spTree>
    <p:extLst>
      <p:ext uri="{BB962C8B-B14F-4D97-AF65-F5344CB8AC3E}">
        <p14:creationId xmlns:p14="http://schemas.microsoft.com/office/powerpoint/2010/main" val="3208528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D07F6-F671-414B-9E70-788937392699}"/>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GRUNDLEGENDE HINWEISE ZUR EINHAUSUNG VON PROZESSEN</a:t>
            </a:r>
          </a:p>
        </p:txBody>
      </p:sp>
      <p:sp>
        <p:nvSpPr>
          <p:cNvPr id="3" name="Text Placeholder 2">
            <a:extLst>
              <a:ext uri="{FF2B5EF4-FFF2-40B4-BE49-F238E27FC236}">
                <a16:creationId xmlns:a16="http://schemas.microsoft.com/office/drawing/2014/main" id="{3ECECF46-66B8-494E-9163-99E894D41121}"/>
              </a:ext>
            </a:extLst>
          </p:cNvPr>
          <p:cNvSpPr>
            <a:spLocks noGrp="1"/>
          </p:cNvSpPr>
          <p:nvPr>
            <p:ph type="body" sz="quarter" idx="11"/>
          </p:nvPr>
        </p:nvSpPr>
        <p:spPr>
          <a:xfrm>
            <a:off x="777243" y="2700338"/>
            <a:ext cx="10333122" cy="3263491"/>
          </a:xfrm>
        </p:spPr>
        <p:txBody>
          <a:bodyPr anchor="t"/>
          <a:lstStyle/>
          <a:p>
            <a:pPr>
              <a:lnSpc>
                <a:spcPts val="2400"/>
              </a:lnSpc>
            </a:pPr>
            <a:r>
              <a:rPr lang="de" sz="1800" b="0" i="0" strike="noStrike" cap="none" spc="0" baseline="0" dirty="0">
                <a:solidFill>
                  <a:srgbClr val="000000"/>
                </a:solidFill>
                <a:effectLst/>
                <a:latin typeface="Helvetica"/>
                <a:ea typeface="Helvetica"/>
                <a:cs typeface="Helvetica"/>
              </a:rPr>
              <a:t>Die Einhausung von Prozessen ist eine der effektivsten Methoden zur Staubminimierung:</a:t>
            </a:r>
          </a:p>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Es ist immer besser, Staub an der Quelle zu bekämpfen, als sich auf persönliche Schutzausrüstung (z.B. Staubmasken) für die Arbeitskräfte zu verlassen, die nur den Tragenden schützt und nicht immer zuverlässig ist.</a:t>
            </a:r>
          </a:p>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Der Einsatz von Entlüftungen und Unterdruck kann die Einhausung unterstützen. Eine ordnungsgemäße Belüftung des Arbeitsplatzes sorgt für eine gute Luftqualität und verhindert, dass Staub wieder eindringt.</a:t>
            </a:r>
          </a:p>
          <a:p>
            <a:pPr>
              <a:lnSpc>
                <a:spcPts val="2400"/>
              </a:lnSpc>
            </a:pPr>
            <a:endParaRPr lang="en-GB" sz="1800" dirty="0"/>
          </a:p>
        </p:txBody>
      </p:sp>
    </p:spTree>
    <p:extLst>
      <p:ext uri="{BB962C8B-B14F-4D97-AF65-F5344CB8AC3E}">
        <p14:creationId xmlns:p14="http://schemas.microsoft.com/office/powerpoint/2010/main" val="560902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10995656" cy="850900"/>
          </a:xfrm>
        </p:spPr>
        <p:txBody>
          <a:bodyPr anchor="t"/>
          <a:lstStyle/>
          <a:p>
            <a:pPr>
              <a:lnSpc>
                <a:spcPct val="100000"/>
              </a:lnSpc>
            </a:pPr>
            <a:r>
              <a:rPr lang="de" sz="2800" b="1" i="0" strike="noStrike" cap="none" spc="0" baseline="0" dirty="0">
                <a:solidFill>
                  <a:srgbClr val="F6A317"/>
                </a:solidFill>
                <a:effectLst/>
                <a:latin typeface="Helvetica"/>
                <a:ea typeface="Helvetica"/>
                <a:cs typeface="Helvetica"/>
              </a:rPr>
              <a:t>DOS UND DON'TS DER EINHAUSUNG VON PROZESSEN</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329691"/>
            <a:ext cx="10995658" cy="3230407"/>
          </a:xfrm>
        </p:spPr>
        <p:txBody>
          <a:bodyPr/>
          <a:lstStyle/>
          <a:p>
            <a:pPr>
              <a:lnSpc>
                <a:spcPct val="100000"/>
              </a:lnSpc>
              <a:spcBef>
                <a:spcPts val="600"/>
              </a:spcBef>
            </a:pPr>
            <a:r>
              <a:rPr lang="de" sz="1600" b="1" i="0" strike="noStrike" cap="none" spc="0" baseline="0" dirty="0">
                <a:solidFill>
                  <a:srgbClr val="000000"/>
                </a:solidFill>
                <a:effectLst/>
                <a:latin typeface="Helvetica"/>
                <a:ea typeface="Helvetica"/>
                <a:cs typeface="Helvetica"/>
              </a:rPr>
              <a:t>DO</a:t>
            </a:r>
          </a:p>
          <a:p>
            <a:pPr marL="285750" indent="-285750">
              <a:lnSpc>
                <a:spcPct val="100000"/>
              </a:lnSpc>
              <a:spcBef>
                <a:spcPts val="3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Betreiben Sie den Prozess nur, wenn das Gehäuse geschlossen ist und die Belüftung eingeschaltet ist.</a:t>
            </a:r>
          </a:p>
          <a:p>
            <a:pPr marL="285750" indent="-285750">
              <a:lnSpc>
                <a:spcPct val="100000"/>
              </a:lnSpc>
              <a:spcBef>
                <a:spcPts val="3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Überprüfen Sie die Einhausung regelmäßig auf Schäden und melden Sie Mängel.</a:t>
            </a:r>
          </a:p>
          <a:p>
            <a:pPr marL="285750" indent="-285750">
              <a:lnSpc>
                <a:spcPct val="100000"/>
              </a:lnSpc>
              <a:spcBef>
                <a:spcPts val="3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Erstellen Sie einen Plan für den sicheren Umgang mit Maschinenstörungen und Verschüttungen, die innerhalb der Einhausung auftreten.</a:t>
            </a:r>
          </a:p>
          <a:p>
            <a:pPr marL="285750" indent="-285750">
              <a:lnSpc>
                <a:spcPct val="100000"/>
              </a:lnSpc>
              <a:spcBef>
                <a:spcPts val="3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Halten Sie den Prozess an und warten Sie, bis die Luft rein ist, bevor Sie die Einhausung betreten.</a:t>
            </a:r>
          </a:p>
          <a:p>
            <a:pPr marL="285750" indent="-285750">
              <a:lnSpc>
                <a:spcPct val="100000"/>
              </a:lnSpc>
              <a:spcBef>
                <a:spcPts val="300"/>
              </a:spcBef>
              <a:spcAft>
                <a:spcPts val="1000"/>
              </a:spcAft>
              <a:buSzPct val="85000"/>
              <a:buFont typeface=".Apple Color Emoji UI"/>
              <a:buChar char="✅"/>
            </a:pPr>
            <a:r>
              <a:rPr lang="de" sz="1600" b="0" i="0" strike="noStrike" cap="none" spc="0" baseline="0" dirty="0">
                <a:solidFill>
                  <a:srgbClr val="FF0000"/>
                </a:solidFill>
                <a:effectLst/>
                <a:latin typeface="Helvetica"/>
                <a:ea typeface="Helvetica"/>
                <a:cs typeface="Helvetica"/>
              </a:rPr>
              <a:t>Text für Lehrkraft – Fügen Sie zusätzlichen Text über die Einhausung von Prozessen ein, der für Ihren eigenen Kontext relevant sind.</a:t>
            </a:r>
          </a:p>
          <a:p>
            <a:pPr>
              <a:lnSpc>
                <a:spcPct val="100000"/>
              </a:lnSpc>
              <a:spcBef>
                <a:spcPts val="600"/>
              </a:spcBef>
            </a:pPr>
            <a:r>
              <a:rPr lang="de" sz="1600" b="1" i="0" strike="noStrike" cap="none" spc="0" baseline="0" dirty="0">
                <a:solidFill>
                  <a:srgbClr val="000000"/>
                </a:solidFill>
                <a:effectLst/>
                <a:latin typeface="Helvetica"/>
                <a:ea typeface="Helvetica"/>
                <a:cs typeface="Helvetica"/>
              </a:rPr>
              <a:t>DON’T</a:t>
            </a:r>
          </a:p>
          <a:p>
            <a:pPr marL="285750" indent="-285750">
              <a:lnSpc>
                <a:spcPct val="100000"/>
              </a:lnSpc>
              <a:spcBef>
                <a:spcPts val="3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Betreten Sie die Einhausung nicht, ohne die Vorsichtsmaßnahmen zum Schutz vor Staub zu beachten (z.B. persönliche Schutzausrüstung).</a:t>
            </a:r>
          </a:p>
          <a:p>
            <a:pPr marL="285750" indent="-285750">
              <a:lnSpc>
                <a:spcPct val="100000"/>
              </a:lnSpc>
              <a:spcBef>
                <a:spcPts val="300"/>
              </a:spcBef>
              <a:buSzPct val="85000"/>
              <a:buFont typeface=".Apple Color Emoji UI"/>
              <a:buChar char="❌"/>
            </a:pPr>
            <a:r>
              <a:rPr lang="de" sz="1600" b="0" i="0" strike="noStrike" cap="none" spc="0" baseline="0" dirty="0">
                <a:solidFill>
                  <a:srgbClr val="000000"/>
                </a:solidFill>
                <a:effectLst/>
                <a:latin typeface="Helvetica"/>
                <a:ea typeface="Helvetica"/>
                <a:cs typeface="Helvetica"/>
              </a:rPr>
              <a:t>Betreiben Sie keinen Prozess mit geöffneten Türen.</a:t>
            </a:r>
          </a:p>
          <a:p>
            <a:pPr marL="285750" indent="-285750">
              <a:lnSpc>
                <a:spcPct val="100000"/>
              </a:lnSpc>
              <a:spcBef>
                <a:spcPts val="300"/>
              </a:spcBef>
              <a:buSzPct val="85000"/>
              <a:buFont typeface=".Apple Color Emoji UI"/>
              <a:buChar char="❌"/>
            </a:pPr>
            <a:r>
              <a:rPr lang="de" sz="1600" b="0" i="0" strike="noStrike" cap="none" spc="0" baseline="0" dirty="0">
                <a:solidFill>
                  <a:srgbClr val="FF0000"/>
                </a:solidFill>
                <a:effectLst/>
                <a:latin typeface="Helvetica"/>
                <a:ea typeface="Helvetica"/>
                <a:cs typeface="Helvetica"/>
              </a:rPr>
              <a:t>Text für Lehrkraft – Fügen Sie zusätzlichen Text über die Einhausung von Prozessen ein, der für Ihren eigenen Kontext relevant sind.</a:t>
            </a:r>
          </a:p>
          <a:p>
            <a:pPr marL="285750" indent="-285750">
              <a:lnSpc>
                <a:spcPct val="100000"/>
              </a:lnSpc>
              <a:spcBef>
                <a:spcPts val="400"/>
              </a:spcBef>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34471329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2A8F690A-DE69-4A37-AF67-C4B254B54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purl.org/dc/dcmitype/"/>
    <ds:schemaRef ds:uri="d8ecf516-e360-4672-81b9-68723bedb71f"/>
    <ds:schemaRef ds:uri="6d9d7403-2d8c-4818-ae25-2c5629bc7330"/>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995</Words>
  <Application>Microsoft Macintosh PowerPoint</Application>
  <PresentationFormat>Widescreen</PresentationFormat>
  <Paragraphs>75</Paragraphs>
  <Slides>12</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37</cp:revision>
  <dcterms:created xsi:type="dcterms:W3CDTF">2020-07-22T09:08:33Z</dcterms:created>
  <dcterms:modified xsi:type="dcterms:W3CDTF">2024-11-13T11:19:54Z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