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80" r:id="rId6"/>
    <p:sldId id="278" r:id="rId7"/>
    <p:sldId id="272" r:id="rId8"/>
    <p:sldId id="276" r:id="rId9"/>
    <p:sldId id="279" r:id="rId10"/>
    <p:sldId id="259" r:id="rId11"/>
    <p:sldId id="258" r:id="rId12"/>
    <p:sldId id="268" r:id="rId13"/>
    <p:sldId id="264" r:id="rId14"/>
    <p:sldId id="266" r:id="rId15"/>
    <p:sldId id="267"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aldi Da Costa" initials="BC" lastIdx="0" clrIdx="0">
    <p:extLst>
      <p:ext uri="{19B8F6BF-5375-455C-9EA6-DF929625EA0E}">
        <p15:presenceInfo xmlns:p15="http://schemas.microsoft.com/office/powerpoint/2012/main" userId="S::bonaldi.da.costa@leidar.com::ff0be919-81a7-4c78-87bf-fdc5c4b47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C569C-9D28-4CAE-9CDE-03D505A7DAEE}" v="1" dt="2022-09-27T13:43:40.283"/>
    <p1510:client id="{C554B40F-5844-804B-87D5-03CCEE90A14E}" v="2" dt="2020-12-09T20:36:21.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497"/>
  </p:normalViewPr>
  <p:slideViewPr>
    <p:cSldViewPr snapToGrid="0" snapToObjects="1">
      <p:cViewPr varScale="1">
        <p:scale>
          <a:sx n="99" d="100"/>
          <a:sy n="99" d="100"/>
        </p:scale>
        <p:origin x="1504" y="168"/>
      </p:cViewPr>
      <p:guideLst/>
    </p:cSldViewPr>
  </p:slideViewPr>
  <p:notesTextViewPr>
    <p:cViewPr>
      <p:scale>
        <a:sx n="1" d="1"/>
        <a:sy n="1" d="1"/>
      </p:scale>
      <p:origin x="0" y="0"/>
    </p:cViewPr>
  </p:notesTextViewPr>
  <p:notesViewPr>
    <p:cSldViewPr snapToGrid="0" snapToObject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653F8B-5239-234F-9090-D5C5587CB9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8A8CC3-448A-C444-81EF-1CDB7D3C85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5C30E7-F848-6E41-A6B8-226CB7FDFA57}" type="datetimeFigureOut">
              <a:rPr lang="en-US" smtClean="0"/>
              <a:t>11/13/24</a:t>
            </a:fld>
            <a:endParaRPr lang="en-US"/>
          </a:p>
        </p:txBody>
      </p:sp>
      <p:sp>
        <p:nvSpPr>
          <p:cNvPr id="4" name="Footer Placeholder 3">
            <a:extLst>
              <a:ext uri="{FF2B5EF4-FFF2-40B4-BE49-F238E27FC236}">
                <a16:creationId xmlns:a16="http://schemas.microsoft.com/office/drawing/2014/main" id="{27B225A3-E81F-5A41-A498-8D900E4586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4D490D-EEC4-824B-BEE2-88F321E130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BEC090-9609-0B43-B1E6-C27C9F8AE621}" type="slidenum">
              <a:rPr lang="en-US" smtClean="0"/>
              <a:t>‹#›</a:t>
            </a:fld>
            <a:endParaRPr lang="en-US"/>
          </a:p>
        </p:txBody>
      </p:sp>
    </p:spTree>
    <p:extLst>
      <p:ext uri="{BB962C8B-B14F-4D97-AF65-F5344CB8AC3E}">
        <p14:creationId xmlns:p14="http://schemas.microsoft.com/office/powerpoint/2010/main" val="296169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98625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 sz="1200" b="0" i="0" strike="noStrike" cap="none" spc="0" baseline="0" dirty="0">
                <a:solidFill>
                  <a:srgbClr val="000000"/>
                </a:solidFill>
                <a:effectLst/>
                <a:latin typeface="+mn-lt"/>
                <a:ea typeface="Calibri"/>
                <a:cs typeface="Calibri"/>
              </a:rPr>
              <a:t>Eine übermäßige Belastung durch alveolengängiges kristallines Siliziumdioxid (RCS) kann langfristig zu ernsthaften Gesundheitsproblemen führen. Aus diesem Grund ist es wichtig, dass alle Arbeitskräfte bewährte Praktiken kennen, die die Belastung durch Quarzstaub begrenzen oder eliminieren.</a:t>
            </a:r>
          </a:p>
          <a:p>
            <a:endParaRPr lang="en-US" sz="1200" b="0" i="0" u="none" strike="noStrike" kern="1200" dirty="0">
              <a:solidFill>
                <a:schemeClr val="tx1"/>
              </a:solidFill>
              <a:effectLst/>
              <a:latin typeface="+mn-lt"/>
              <a:ea typeface="+mn-ea"/>
              <a:cs typeface="+mn-cs"/>
            </a:endParaRPr>
          </a:p>
          <a:p>
            <a:r>
              <a:rPr lang="de" sz="1200" b="0" i="0" strike="noStrike" cap="none" spc="0" baseline="0" dirty="0">
                <a:solidFill>
                  <a:srgbClr val="000000"/>
                </a:solidFill>
                <a:effectLst/>
                <a:latin typeface="+mn-lt"/>
                <a:ea typeface="Calibri"/>
                <a:cs typeface="Calibri"/>
              </a:rPr>
              <a:t>Diese Schulung beinhaltet Informationen über die Staubminimierung in Verpackungssystemen. Denken Sie daran, dass bei der Entwicklung eines Verpackungssystems eine Risikobewertung erforderlich ist, auch wenn diese in erster Linie das Management betrifft.</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157304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378571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328686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29024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243522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99297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965871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de" sz="1000" b="0" i="0" strike="noStrike" cap="none" spc="0" baseline="0">
                <a:solidFill>
                  <a:srgbClr val="000000"/>
                </a:solidFill>
                <a:effectLst/>
                <a:latin typeface="Helvetica"/>
                <a:ea typeface="Helvetica"/>
                <a:cs typeface="Helvetica"/>
              </a:rPr>
              <a:t>Dieses Schulungspaket wurde als Teil des NEPSI-Handbuchs für bewährte Praktiken entwickelt – mehr Infos auf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E986A1-7033-134E-9D98-20614C351E07}"/>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40A8D2DD-CA00-0F4B-9F4E-4E2920A0EF83}"/>
              </a:ext>
            </a:extLst>
          </p:cNvPr>
          <p:cNvSpPr txBox="1"/>
          <p:nvPr userDrawn="1"/>
        </p:nvSpPr>
        <p:spPr>
          <a:xfrm>
            <a:off x="7889965" y="429114"/>
            <a:ext cx="3927385"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 sz="1400" b="1" i="0" strike="noStrike" cap="none" spc="0" baseline="0">
                <a:solidFill>
                  <a:srgbClr val="F6A317"/>
                </a:solidFill>
                <a:effectLst/>
                <a:latin typeface="Helvetica"/>
                <a:ea typeface="Helvetica"/>
                <a:cs typeface="Helvetica"/>
              </a:rPr>
              <a:t>BEWÄHRTE PRAKTIKEN FÜR VERPACKUNGSSYSTEME</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p:txBody>
          <a:bodyPr anchor="t"/>
          <a:lstStyle/>
          <a:p>
            <a:r>
              <a:rPr lang="de" sz="2800" b="1" i="0" strike="noStrike" cap="none" spc="0" baseline="0">
                <a:solidFill>
                  <a:srgbClr val="FFFFFF"/>
                </a:solidFill>
                <a:effectLst/>
                <a:latin typeface="Helvetica"/>
                <a:ea typeface="Helvetica"/>
                <a:cs typeface="Helvetica"/>
              </a:rPr>
              <a:t>BEWÄHRTE PRAKTIKEN FÜR VERPACKUNGSSYSTEME</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CF063FC7-ED73-1242-BAEC-62A14628DD1C}"/>
              </a:ext>
            </a:extLst>
          </p:cNvPr>
          <p:cNvSpPr/>
          <p:nvPr/>
        </p:nvSpPr>
        <p:spPr>
          <a:xfrm>
            <a:off x="7583215" y="304800"/>
            <a:ext cx="4253186"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FAZIT</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2" y="2362676"/>
            <a:ext cx="6790205" cy="3682369"/>
          </a:xfrm>
        </p:spPr>
        <p:txBody>
          <a:bodyPr/>
          <a:lstStyle/>
          <a:p>
            <a:pPr>
              <a:lnSpc>
                <a:spcPts val="2400"/>
              </a:lnSpc>
              <a:spcBef>
                <a:spcPts val="600"/>
              </a:spcBef>
              <a:spcAft>
                <a:spcPts val="1000"/>
              </a:spcAft>
            </a:pPr>
            <a:r>
              <a:rPr lang="de" sz="1800" b="0" i="0" strike="noStrike" cap="none" spc="0" baseline="0" dirty="0">
                <a:solidFill>
                  <a:srgbClr val="000000"/>
                </a:solidFill>
                <a:effectLst/>
                <a:latin typeface="Helvetica"/>
                <a:ea typeface="Helvetica"/>
                <a:cs typeface="Helvetica"/>
              </a:rPr>
              <a:t>Der richtige Einsatz von Verpackungssystemen kann dazu beitragen, eine sichere, staubfreie Arbeitsumgebung zu schaffen. Denken Sie daran:</a:t>
            </a:r>
          </a:p>
          <a:p>
            <a:pPr marL="285750" indent="-285750">
              <a:lnSpc>
                <a:spcPts val="2400"/>
              </a:lnSpc>
              <a:spcBef>
                <a:spcPts val="600"/>
              </a:spcBef>
              <a:spcAft>
                <a:spcPts val="600"/>
              </a:spcAft>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Verwenden Sie immer die vorgesehenen Staubschutzmaßnahmen.</a:t>
            </a:r>
          </a:p>
          <a:p>
            <a:pPr marL="285750" indent="-285750">
              <a:lnSpc>
                <a:spcPts val="2400"/>
              </a:lnSpc>
              <a:spcBef>
                <a:spcPts val="600"/>
              </a:spcBef>
              <a:spcAft>
                <a:spcPts val="600"/>
              </a:spcAft>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Wenn Sie den Verdacht haben, dass die Maßnahmen zur Staubminimierung fehlerhaft sind, melden Sie dies dem Verantwortlichen vor Ort.</a:t>
            </a:r>
          </a:p>
          <a:p>
            <a:pPr marL="285750" indent="-285750">
              <a:lnSpc>
                <a:spcPts val="2400"/>
              </a:lnSpc>
              <a:spcBef>
                <a:spcPts val="600"/>
              </a:spcBef>
              <a:spcAft>
                <a:spcPts val="600"/>
              </a:spcAft>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Kümmern Sie sich sofort um Verschüttungen.</a:t>
            </a:r>
          </a:p>
          <a:p>
            <a:pPr marL="285750" indent="-285750">
              <a:lnSpc>
                <a:spcPts val="2400"/>
              </a:lnSpc>
              <a:spcBef>
                <a:spcPts val="600"/>
              </a:spcBef>
              <a:spcAft>
                <a:spcPts val="600"/>
              </a:spcAft>
              <a:buClr>
                <a:srgbClr val="F1B600"/>
              </a:buClr>
              <a:buSzPct val="120000"/>
              <a:buFont typeface="Wingdings" pitchFamily="2" charset="2"/>
              <a:buChar char="q"/>
            </a:pPr>
            <a:r>
              <a:rPr lang="de" sz="1800" b="0" i="0" strike="noStrike" cap="none" spc="0" baseline="0" dirty="0">
                <a:solidFill>
                  <a:srgbClr val="FF0000"/>
                </a:solidFill>
                <a:effectLst/>
                <a:latin typeface="Helvetica"/>
                <a:ea typeface="Helvetica"/>
                <a:cs typeface="Helvetica"/>
              </a:rPr>
              <a:t>Lehrkraft kann weitere Schlussfolgerungen hinzuzufügen.</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38913629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LEERE SEITE</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de" sz="1800" b="0" i="0" strike="noStrike" cap="none" spc="0" baseline="0">
                <a:solidFill>
                  <a:srgbClr val="000000"/>
                </a:solidFill>
                <a:effectLst/>
                <a:latin typeface="Helvetica"/>
                <a:ea typeface="Helvetica"/>
                <a:cs typeface="Helvetica"/>
              </a:rPr>
              <a:t>Verwenden Sie diese Folie, um spezielles Schulungsmaterial für eine bestimmte Arbeitsumgebung/ einen bestimmten Kontext zu erstellen.</a:t>
            </a:r>
          </a:p>
          <a:p>
            <a:pPr>
              <a:lnSpc>
                <a:spcPts val="2400"/>
              </a:lnSpc>
            </a:pPr>
            <a:r>
              <a:rPr lang="de" sz="1800" b="0" i="0" strike="noStrike" cap="none" spc="0" baseline="0">
                <a:solidFill>
                  <a:srgbClr val="000000"/>
                </a:solidFill>
                <a:effectLst/>
                <a:latin typeface="Helvetica"/>
                <a:ea typeface="Helvetica"/>
                <a:cs typeface="Helvetica"/>
              </a:rPr>
              <a:t>Um das Bild zu ändern, klicken Sie mit der rechten Maustaste &gt; Bild ändern &gt; dieses Gerät.</a:t>
            </a:r>
          </a:p>
          <a:p>
            <a:pPr>
              <a:lnSpc>
                <a:spcPts val="2400"/>
              </a:lnSpc>
            </a:pPr>
            <a:r>
              <a:rPr lang="de" sz="1800" b="0" i="0" strike="noStrike" cap="none" spc="0" baseline="0">
                <a:solidFill>
                  <a:srgbClr val="000000"/>
                </a:solidFill>
                <a:effectLst/>
                <a:latin typeface="Helvetica"/>
                <a:ea typeface="Helvetica"/>
                <a:cs typeface="Helvetica"/>
              </a:rPr>
              <a:t>Um weitere Folien zu erstellen, klicken Sie oben auf die Registerkarte „Neue Folie“.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34749383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538853" cy="850900"/>
          </a:xfrm>
        </p:spPr>
        <p:txBody>
          <a:bodyPr/>
          <a:lstStyle/>
          <a:p>
            <a:pPr>
              <a:lnSpc>
                <a:spcPct val="100000"/>
              </a:lnSpc>
            </a:pPr>
            <a:r>
              <a:rPr lang="de" sz="2800" b="1" i="0" strike="noStrike" cap="none" spc="0" baseline="0">
                <a:solidFill>
                  <a:srgbClr val="F6A317"/>
                </a:solidFill>
                <a:effectLst/>
                <a:latin typeface="Helvetica"/>
                <a:ea typeface="Helvetica"/>
                <a:cs typeface="Helvetica"/>
              </a:rPr>
              <a:t>WEITERES LERNMATERIAL</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a:solidFill>
                  <a:srgbClr val="000000"/>
                </a:solidFill>
                <a:effectLst/>
                <a:latin typeface="Helvetica"/>
                <a:ea typeface="Helvetica"/>
                <a:cs typeface="Helvetica"/>
                <a:hlinkClick r:id="rId3" history="0"/>
              </a:rPr>
              <a:t>Bewährte Praktiken für Verpackungssysteme (Aufgabenblatt 2.1.18)</a:t>
            </a:r>
          </a:p>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a:solidFill>
                  <a:srgbClr val="000000"/>
                </a:solidFill>
                <a:effectLst/>
                <a:latin typeface="Helvetica"/>
                <a:ea typeface="Helvetica"/>
                <a:cs typeface="Helvetica"/>
                <a:hlinkClick r:id="rId4" history="0"/>
              </a:rPr>
              <a:t>NEPSI-Handbuch für bewährte Praktiken</a:t>
            </a:r>
          </a:p>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a:solidFill>
                  <a:srgbClr val="000000"/>
                </a:solidFill>
                <a:effectLst/>
                <a:latin typeface="Helvetica"/>
                <a:ea typeface="Helvetica"/>
                <a:cs typeface="Helvetica"/>
                <a:hlinkClick r:id="rId5" history="0"/>
              </a:rPr>
              <a:t>NEPSI-Handbuch für KMUs</a:t>
            </a:r>
          </a:p>
        </p:txBody>
      </p:sp>
      <p:sp>
        <p:nvSpPr>
          <p:cNvPr id="4" name="Rounded Rectangle 3">
            <a:extLst>
              <a:ext uri="{FF2B5EF4-FFF2-40B4-BE49-F238E27FC236}">
                <a16:creationId xmlns:a16="http://schemas.microsoft.com/office/drawing/2014/main" id="{B7D37025-CF26-3E41-B62B-FA7A5189F7BB}"/>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C5B5180F-48D4-B54F-A222-3F330B0A6C22}"/>
              </a:ext>
            </a:extLst>
          </p:cNvPr>
          <p:cNvSpPr/>
          <p:nvPr/>
        </p:nvSpPr>
        <p:spPr>
          <a:xfrm>
            <a:off x="1088454" y="5260551"/>
            <a:ext cx="10022946" cy="441788"/>
          </a:xfrm>
          <a:prstGeom prst="rect">
            <a:avLst/>
          </a:prstGeom>
          <a:noFill/>
          <a:ln>
            <a:noFill/>
          </a:ln>
        </p:spPr>
        <p:txBody>
          <a:bodyPr wrap="square" anchor="ctr">
            <a:spAutoFit/>
          </a:bodyPr>
          <a:lstStyle/>
          <a:p>
            <a:pPr>
              <a:lnSpc>
                <a:spcPts val="3000"/>
              </a:lnSpc>
              <a:spcBef>
                <a:spcPts val="1200"/>
              </a:spcBef>
              <a:spcAft>
                <a:spcPts val="1200"/>
              </a:spcAft>
              <a:buSzPct val="130000"/>
            </a:pPr>
            <a:r>
              <a:rPr lang="de" b="0" i="0" strike="noStrike" cap="none" spc="0" baseline="0" dirty="0">
                <a:solidFill>
                  <a:srgbClr val="000000"/>
                </a:solidFill>
                <a:effectLst/>
                <a:latin typeface="Calibri"/>
                <a:ea typeface="Calibri"/>
                <a:cs typeface="Calibri"/>
              </a:rPr>
              <a:t>Unsere NEPSI E-Learning-Plattform mit weiteren Lernressourcen zu RCS finden Sie unter </a:t>
            </a:r>
            <a:r>
              <a:rPr lang="de" b="0" i="0" strike="noStrike" cap="none" spc="0" baseline="0" dirty="0">
                <a:solidFill>
                  <a:srgbClr val="000000"/>
                </a:solidFill>
                <a:effectLst/>
                <a:latin typeface="Calibri"/>
                <a:ea typeface="Calibri"/>
                <a:cs typeface="Calibri"/>
                <a:hlinkClick r:id="rId6" history="0"/>
              </a:rPr>
              <a:t>training.nepsi.eu</a:t>
            </a:r>
            <a:r>
              <a:rPr lang="de" b="0" i="0" strike="noStrike" cap="none" spc="0" baseline="0" dirty="0">
                <a:solidFill>
                  <a:srgbClr val="000000"/>
                </a:solidFill>
                <a:effectLst/>
                <a:latin typeface="Calibri"/>
                <a:ea typeface="Calibri"/>
                <a:cs typeface="Calibri"/>
              </a:rPr>
              <a:t>.</a:t>
            </a:r>
          </a:p>
        </p:txBody>
      </p:sp>
    </p:spTree>
    <p:extLst>
      <p:ext uri="{BB962C8B-B14F-4D97-AF65-F5344CB8AC3E}">
        <p14:creationId xmlns:p14="http://schemas.microsoft.com/office/powerpoint/2010/main" val="5457933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de-DE" sz="2800" dirty="0"/>
              <a:t>VORWORT (FÜR LEHRKRAFT)</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a:xfrm>
            <a:off x="777243" y="2362676"/>
            <a:ext cx="10080000" cy="3601153"/>
          </a:xfrm>
        </p:spPr>
        <p:txBody>
          <a:bodyPr anchor="t"/>
          <a:lstStyle/>
          <a:p>
            <a:pPr>
              <a:lnSpc>
                <a:spcPts val="2400"/>
              </a:lnSpc>
            </a:pPr>
            <a:r>
              <a:rPr lang="de-DE" sz="1800" dirty="0">
                <a:latin typeface="Helvetica"/>
                <a:cs typeface="Helvetica"/>
              </a:rPr>
              <a:t>Als Teil der Schulung zur Umsetzung der NEPSI bewährten Praktiken hat NEPSI eine Reihe an Lehrmaterial entwickelt. </a:t>
            </a:r>
          </a:p>
          <a:p>
            <a:pPr>
              <a:lnSpc>
                <a:spcPts val="2400"/>
              </a:lnSpc>
            </a:pPr>
            <a:r>
              <a:rPr lang="de-DE" sz="1800" dirty="0">
                <a:latin typeface="Helvetica"/>
                <a:cs typeface="Helvetica"/>
              </a:rPr>
              <a:t>Jedes PowerPoint-Schulungspaket behandelt ein Thema, das für Arbeitskräfte in allen Branchen relevant ist, die Materialien verwenden, die kristalline Kieselsäure enthalten. Die Pakete informieren über die mit dem Thema verbundenen Risiken der Staubbelastung sowie über bewährte Praktiken und Maßnahmen, die zu deren Verringerung dienen. Ziel der Schulung ist es, die Arbeitskräfte zu informieren und zu schulen, damit sie die Sicherheitsmaßnahmen effektiv anwenden und die Belastung durch lungengängiges kristallines Siliziumdioxid (RCS) am Arbeitsplatz reduzieren können.</a:t>
            </a:r>
          </a:p>
          <a:p>
            <a:pPr>
              <a:lnSpc>
                <a:spcPts val="2400"/>
              </a:lnSpc>
            </a:pPr>
            <a:r>
              <a:rPr lang="de-DE" sz="1800" dirty="0">
                <a:latin typeface="Helvetica"/>
                <a:cs typeface="Helvetica"/>
              </a:rPr>
              <a:t>Verwenden Sie die leere Vorlage und die Platzhalter, um diesem Schulungspaket bei Bedarf zusätzliche Informationen hinzuzufügen.</a:t>
            </a:r>
          </a:p>
        </p:txBody>
      </p:sp>
    </p:spTree>
    <p:extLst>
      <p:ext uri="{BB962C8B-B14F-4D97-AF65-F5344CB8AC3E}">
        <p14:creationId xmlns:p14="http://schemas.microsoft.com/office/powerpoint/2010/main" val="14414726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BITTE BEACHTEN</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de" sz="1800" b="0" i="0" strike="noStrike" cap="none" spc="0" baseline="0">
                <a:solidFill>
                  <a:srgbClr val="000000"/>
                </a:solidFill>
                <a:effectLst/>
                <a:latin typeface="Helvetica"/>
                <a:ea typeface="Helvetica"/>
                <a:cs typeface="Helvetica"/>
              </a:rPr>
              <a:t>Die Informationen in dieser PowerPoint-Schulung sind lediglich von beratendem und informativem Charakter. Es handelt sich nicht um eine Norm oder Vorschrift und die Schulung schafft weder neue rechtliche Pflichten noch ändert sie bestehenden Pflichten, die durch die Gesetzgebung und Politik vorliegen.</a:t>
            </a:r>
          </a:p>
        </p:txBody>
      </p:sp>
    </p:spTree>
    <p:extLst>
      <p:ext uri="{BB962C8B-B14F-4D97-AF65-F5344CB8AC3E}">
        <p14:creationId xmlns:p14="http://schemas.microsoft.com/office/powerpoint/2010/main" val="42649918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EINLEITUNG</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208566"/>
            <a:ext cx="7211692" cy="3682369"/>
          </a:xfrm>
        </p:spPr>
        <p:txBody>
          <a:bodyPr/>
          <a:lstStyle/>
          <a:p>
            <a:pPr>
              <a:lnSpc>
                <a:spcPts val="2200"/>
              </a:lnSpc>
              <a:spcBef>
                <a:spcPts val="600"/>
              </a:spcBef>
            </a:pPr>
            <a:r>
              <a:rPr lang="de" sz="1800" b="1" i="0" strike="noStrike" cap="none" spc="0" baseline="0" dirty="0">
                <a:solidFill>
                  <a:srgbClr val="000000"/>
                </a:solidFill>
                <a:effectLst/>
                <a:latin typeface="Helvetica"/>
                <a:ea typeface="Helvetica"/>
                <a:cs typeface="Helvetica"/>
              </a:rPr>
              <a:t>Zu lernen sich vor arbeitsbedingten Gesundheitsgefahren zu schützen, ist Priorität.</a:t>
            </a:r>
          </a:p>
          <a:p>
            <a:pPr>
              <a:lnSpc>
                <a:spcPts val="2200"/>
              </a:lnSpc>
              <a:spcBef>
                <a:spcPts val="600"/>
              </a:spcBef>
            </a:pPr>
            <a:r>
              <a:rPr lang="de" sz="1800" b="0" i="0" strike="noStrike" cap="none" spc="0" baseline="0" dirty="0">
                <a:solidFill>
                  <a:srgbClr val="000000"/>
                </a:solidFill>
                <a:effectLst/>
                <a:latin typeface="Helvetica"/>
                <a:ea typeface="Helvetica"/>
                <a:cs typeface="Helvetica"/>
              </a:rPr>
              <a:t>In dieser PowerPoint-Schulung erfahren Sie mehr über:</a:t>
            </a:r>
          </a:p>
          <a:p>
            <a:pPr marL="285750" indent="-285750">
              <a:lnSpc>
                <a:spcPts val="2200"/>
              </a:lnSpc>
              <a:spcBef>
                <a:spcPts val="60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Wie luftübertragener Staub bei Verpackungsprozessen entstehen kann.</a:t>
            </a:r>
          </a:p>
          <a:p>
            <a:pPr marL="285750" indent="-285750">
              <a:lnSpc>
                <a:spcPts val="2200"/>
              </a:lnSpc>
              <a:spcBef>
                <a:spcPts val="60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Wie Verpackungssysteme konzipiert sind, um die Freisetzung von luftübertragenem Staub, einschließlich alveolengängigem kristallinem Siliziumdioxid (RCS), zu minimieren.</a:t>
            </a:r>
          </a:p>
          <a:p>
            <a:pPr marL="285750" indent="-285750">
              <a:lnSpc>
                <a:spcPts val="2200"/>
              </a:lnSpc>
              <a:spcBef>
                <a:spcPts val="60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Welche bewährten Praktiken Sie befolgen sollten, um sich vor der Belastung durch luftübertragenen Staub zu schützen.</a:t>
            </a:r>
          </a:p>
          <a:p>
            <a:pPr marL="285750" indent="-285750">
              <a:lnSpc>
                <a:spcPts val="2200"/>
              </a:lnSpc>
              <a:spcBef>
                <a:spcPts val="600"/>
              </a:spcBef>
              <a:buFont typeface="Arial" panose="020B0604020202020204" pitchFamily="34" charset="0"/>
              <a:buChar char="•"/>
            </a:pPr>
            <a:r>
              <a:rPr lang="de" sz="1800" b="0" i="0" strike="noStrike" cap="none" spc="0" baseline="0" dirty="0">
                <a:solidFill>
                  <a:srgbClr val="FF0000"/>
                </a:solidFill>
                <a:effectLst/>
                <a:latin typeface="Helvetica"/>
                <a:ea typeface="Helvetica"/>
                <a:cs typeface="Helvetica"/>
              </a:rPr>
              <a:t>Text für Lehrkraft zum Ausfüllen – wenn Sie eine spezielle Folie hinzugefügt haben, fügen Sie einen kurzen Überblick über das kontextbezogene Material ein</a:t>
            </a:r>
          </a:p>
          <a:p>
            <a:pPr marL="285750" indent="-285750">
              <a:lnSpc>
                <a:spcPts val="2200"/>
              </a:lnSpc>
              <a:spcBef>
                <a:spcPts val="600"/>
              </a:spcBef>
              <a:buFont typeface="Arial" panose="020B0604020202020204" pitchFamily="34" charset="0"/>
              <a:buChar char="•"/>
            </a:pPr>
            <a:endParaRPr lang="en-US" sz="1800" dirty="0"/>
          </a:p>
        </p:txBody>
      </p:sp>
      <p:pic>
        <p:nvPicPr>
          <p:cNvPr id="8" name="Picture 7">
            <a:extLst>
              <a:ext uri="{FF2B5EF4-FFF2-40B4-BE49-F238E27FC236}">
                <a16:creationId xmlns:a16="http://schemas.microsoft.com/office/drawing/2014/main" id="{0CC3E6B2-EE12-4F15-A315-3A2E4677E5F5}"/>
              </a:ext>
            </a:extLst>
          </p:cNvPr>
          <p:cNvPicPr>
            <a:picLocks noChangeAspect="1"/>
          </p:cNvPicPr>
          <p:nvPr/>
        </p:nvPicPr>
        <p:blipFill>
          <a:blip r:embed="rId3"/>
          <a:stretch>
            <a:fillRect/>
          </a:stretch>
        </p:blipFill>
        <p:spPr>
          <a:xfrm flipH="1">
            <a:off x="8173869" y="1967104"/>
            <a:ext cx="3604674" cy="4318847"/>
          </a:xfrm>
          <a:prstGeom prst="rect">
            <a:avLst/>
          </a:prstGeom>
        </p:spPr>
      </p:pic>
    </p:spTree>
    <p:extLst>
      <p:ext uri="{BB962C8B-B14F-4D97-AF65-F5344CB8AC3E}">
        <p14:creationId xmlns:p14="http://schemas.microsoft.com/office/powerpoint/2010/main" val="42821397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726452" cy="850900"/>
          </a:xfrm>
        </p:spPr>
        <p:txBody>
          <a:bodyPr/>
          <a:lstStyle/>
          <a:p>
            <a:pPr>
              <a:lnSpc>
                <a:spcPct val="100000"/>
              </a:lnSpc>
            </a:pPr>
            <a:r>
              <a:rPr lang="de" sz="2800" b="1" i="0" strike="noStrike" cap="none" spc="0" baseline="0">
                <a:solidFill>
                  <a:srgbClr val="F6A317"/>
                </a:solidFill>
                <a:effectLst/>
                <a:latin typeface="Helvetica"/>
                <a:ea typeface="Helvetica"/>
                <a:cs typeface="Helvetica"/>
              </a:rPr>
              <a:t>TECHNIKEN ZUR STAUBMINIMIERUNG</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de" sz="1800" b="0" i="0" strike="noStrike" cap="none" spc="0" baseline="0">
                <a:solidFill>
                  <a:srgbClr val="000000"/>
                </a:solidFill>
                <a:effectLst/>
                <a:latin typeface="Helvetica"/>
                <a:ea typeface="Helvetica"/>
                <a:cs typeface="Helvetica"/>
              </a:rPr>
              <a:t>Staub, der durch Verpackungssysteme entsteht, kann durch Einhausung, Absaugung/Belüftung, PSA und gute Hygiene/Sauberkeit bekämpft werden. Dies sind vier der fünf wichtigsten Techniken zur Staubminimierung. </a:t>
            </a:r>
          </a:p>
        </p:txBody>
      </p:sp>
      <p:pic>
        <p:nvPicPr>
          <p:cNvPr id="22" name="Picture 21" descr="A screenshot of a cell phone&#10;&#10;Description automatically generated">
            <a:extLst>
              <a:ext uri="{FF2B5EF4-FFF2-40B4-BE49-F238E27FC236}">
                <a16:creationId xmlns:a16="http://schemas.microsoft.com/office/drawing/2014/main" id="{2B0026DD-F1F1-FA49-8E79-D018334040D6}"/>
              </a:ext>
            </a:extLst>
          </p:cNvPr>
          <p:cNvPicPr>
            <a:picLocks noChangeAspect="1"/>
          </p:cNvPicPr>
          <p:nvPr/>
        </p:nvPicPr>
        <p:blipFill>
          <a:blip r:embed="rId3"/>
          <a:srcRect l="6858" t="62670" r="77165" b="13177"/>
          <a:stretch>
            <a:fillRect/>
          </a:stretch>
        </p:blipFill>
        <p:spPr>
          <a:xfrm>
            <a:off x="8647437"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381534C1-77A2-CF4A-9361-EC3672247CD3}"/>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8BE07B0B-ED48-C643-ACA4-111B514A4733}"/>
              </a:ext>
            </a:extLst>
          </p:cNvPr>
          <p:cNvPicPr>
            <a:picLocks noChangeAspect="1"/>
          </p:cNvPicPr>
          <p:nvPr/>
        </p:nvPicPr>
        <p:blipFill>
          <a:blip r:embed="rId3"/>
          <a:srcRect l="7057" t="9146" r="76967" b="66230"/>
          <a:stretch>
            <a:fillRect/>
          </a:stretch>
        </p:blipFill>
        <p:spPr>
          <a:xfrm>
            <a:off x="5365058" y="3636000"/>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FA9C561C-0EC1-624D-8CAB-A0D04D76EEF2}"/>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24FF097B-D0BF-414D-AF40-29BCC1DD133E}"/>
              </a:ext>
            </a:extLst>
          </p:cNvPr>
          <p:cNvPicPr>
            <a:picLocks noChangeAspect="1"/>
          </p:cNvPicPr>
          <p:nvPr/>
        </p:nvPicPr>
        <p:blipFill>
          <a:blip r:embed="rId3"/>
          <a:srcRect l="58184" t="9878" r="26749" b="66739"/>
          <a:stretch>
            <a:fillRect/>
          </a:stretch>
        </p:blipFill>
        <p:spPr>
          <a:xfrm>
            <a:off x="5395588" y="4896000"/>
            <a:ext cx="1012189" cy="1010607"/>
          </a:xfrm>
          <a:prstGeom prst="rect">
            <a:avLst/>
          </a:prstGeom>
        </p:spPr>
      </p:pic>
      <p:sp>
        <p:nvSpPr>
          <p:cNvPr id="27" name="TextBox 26">
            <a:extLst>
              <a:ext uri="{FF2B5EF4-FFF2-40B4-BE49-F238E27FC236}">
                <a16:creationId xmlns:a16="http://schemas.microsoft.com/office/drawing/2014/main" id="{3CEC0409-8611-1643-A87A-AF88B0E67012}"/>
              </a:ext>
            </a:extLst>
          </p:cNvPr>
          <p:cNvSpPr txBox="1"/>
          <p:nvPr/>
        </p:nvSpPr>
        <p:spPr>
          <a:xfrm>
            <a:off x="6579514" y="1702138"/>
            <a:ext cx="2134063" cy="2189128"/>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GUTE HYGIENE / SAUBERKEIT</a:t>
            </a:r>
          </a:p>
          <a:p>
            <a:r>
              <a:rPr lang="de" sz="1200" b="0" i="0" strike="noStrike" cap="none" spc="0" baseline="0">
                <a:solidFill>
                  <a:srgbClr val="000000"/>
                </a:solidFill>
                <a:effectLst/>
                <a:latin typeface="Calibri"/>
                <a:ea typeface="Calibri"/>
                <a:cs typeface="Calibri"/>
              </a:rPr>
              <a:t>Das Waschen der Arbeitskleidung und das Aufsaugen von Staub, der bei der Arbeit entsteht, verhindert, dass sich mit der Zeit Staub ansammelt – ein sauberer Arbeitsplatz ist ein sicherer Arbeitsplatz.</a:t>
            </a:r>
          </a:p>
          <a:p>
            <a:endParaRPr lang="en-US"/>
          </a:p>
        </p:txBody>
      </p:sp>
      <p:sp>
        <p:nvSpPr>
          <p:cNvPr id="28" name="TextBox 27">
            <a:extLst>
              <a:ext uri="{FF2B5EF4-FFF2-40B4-BE49-F238E27FC236}">
                <a16:creationId xmlns:a16="http://schemas.microsoft.com/office/drawing/2014/main" id="{D228286A-8CEA-F84E-9ABC-11862383BC30}"/>
              </a:ext>
            </a:extLst>
          </p:cNvPr>
          <p:cNvSpPr txBox="1"/>
          <p:nvPr/>
        </p:nvSpPr>
        <p:spPr>
          <a:xfrm>
            <a:off x="6579514" y="3636000"/>
            <a:ext cx="2264650" cy="1531188"/>
          </a:xfrm>
          <a:prstGeom prst="rect">
            <a:avLst/>
          </a:prstGeom>
          <a:noFill/>
        </p:spPr>
        <p:txBody>
          <a:bodyPr wrap="square" rtlCol="0">
            <a:spAutoFit/>
          </a:bodyPr>
          <a:lstStyle/>
          <a:p>
            <a:pPr>
              <a:spcAft>
                <a:spcPts val="300"/>
              </a:spcAft>
            </a:pPr>
            <a:r>
              <a:rPr lang="de" sz="1050" b="1" i="0" strike="noStrike" cap="none" spc="50" baseline="0" dirty="0">
                <a:solidFill>
                  <a:srgbClr val="EF9A2E"/>
                </a:solidFill>
                <a:effectLst/>
                <a:latin typeface="Futura Medium"/>
                <a:ea typeface="Futura Medium"/>
                <a:cs typeface="Futura Medium"/>
              </a:rPr>
              <a:t>EINHAUSUNG</a:t>
            </a:r>
          </a:p>
          <a:p>
            <a:pPr>
              <a:spcAft>
                <a:spcPts val="300"/>
              </a:spcAft>
            </a:pPr>
            <a:r>
              <a:rPr lang="de" sz="1200" b="0" i="0" strike="noStrike" cap="none" spc="0" baseline="0" dirty="0">
                <a:solidFill>
                  <a:srgbClr val="000000"/>
                </a:solidFill>
                <a:effectLst/>
                <a:latin typeface="Calibri"/>
                <a:ea typeface="Calibri"/>
                <a:cs typeface="Calibri"/>
              </a:rPr>
              <a:t>Die Durchführung von RCS-produzierenden Prozessen in einer geschlossenen Umgebung verhindert die Staubbelastung direkt an der Quelle.</a:t>
            </a:r>
          </a:p>
          <a:p>
            <a:pPr>
              <a:spcAft>
                <a:spcPts val="300"/>
              </a:spcAft>
            </a:pPr>
            <a:endParaRPr lang="en-US" dirty="0"/>
          </a:p>
        </p:txBody>
      </p:sp>
      <p:sp>
        <p:nvSpPr>
          <p:cNvPr id="29" name="TextBox 28">
            <a:extLst>
              <a:ext uri="{FF2B5EF4-FFF2-40B4-BE49-F238E27FC236}">
                <a16:creationId xmlns:a16="http://schemas.microsoft.com/office/drawing/2014/main" id="{87819C9B-BB41-FF46-B99B-11FB6A610ED7}"/>
              </a:ext>
            </a:extLst>
          </p:cNvPr>
          <p:cNvSpPr txBox="1"/>
          <p:nvPr/>
        </p:nvSpPr>
        <p:spPr>
          <a:xfrm>
            <a:off x="6579515" y="4896000"/>
            <a:ext cx="2134063" cy="1517897"/>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ABSAUGUNG / BELÜFTUNG</a:t>
            </a:r>
          </a:p>
          <a:p>
            <a:pPr>
              <a:spcAft>
                <a:spcPts val="300"/>
              </a:spcAft>
            </a:pPr>
            <a:r>
              <a:rPr lang="de" sz="1200" b="0" i="0" strike="noStrike" cap="none" spc="0" baseline="0">
                <a:solidFill>
                  <a:srgbClr val="000000"/>
                </a:solidFill>
                <a:effectLst/>
                <a:latin typeface="Calibri"/>
                <a:ea typeface="Calibri"/>
                <a:cs typeface="Calibri"/>
              </a:rPr>
              <a:t>Fangen Sie RCS direkt an der Quelle ein, bevor wir ihm ausgesetzt sind und tauschen Sie kontaminierte Luft mit sauberer Luft aus.</a:t>
            </a:r>
          </a:p>
          <a:p>
            <a:endParaRPr lang="en-US"/>
          </a:p>
        </p:txBody>
      </p:sp>
      <p:sp>
        <p:nvSpPr>
          <p:cNvPr id="30" name="TextBox 29">
            <a:extLst>
              <a:ext uri="{FF2B5EF4-FFF2-40B4-BE49-F238E27FC236}">
                <a16:creationId xmlns:a16="http://schemas.microsoft.com/office/drawing/2014/main" id="{7C8B457A-3FBD-CB4E-9A73-46D2335E83A2}"/>
              </a:ext>
            </a:extLst>
          </p:cNvPr>
          <p:cNvSpPr txBox="1"/>
          <p:nvPr/>
        </p:nvSpPr>
        <p:spPr>
          <a:xfrm>
            <a:off x="9787266" y="3131929"/>
            <a:ext cx="2134062" cy="1479758"/>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SCHUTZAUSRÜSTUNG</a:t>
            </a:r>
          </a:p>
          <a:p>
            <a:r>
              <a:rPr lang="de" sz="1200" b="0" i="0" strike="noStrike" cap="none" spc="0" baseline="0">
                <a:solidFill>
                  <a:srgbClr val="000000"/>
                </a:solidFill>
                <a:effectLst/>
                <a:latin typeface="Calibri"/>
                <a:ea typeface="Calibri"/>
                <a:cs typeface="Calibri"/>
              </a:rPr>
              <a:t>PSA (z.B. Gesichtsmasken) schützt vor Staub, wenn alle anderen Kontrollmaßnahmen nicht ausreichen, um das Risiko zu minimieren.</a:t>
            </a:r>
          </a:p>
          <a:p>
            <a:endParaRPr lang="en-US"/>
          </a:p>
        </p:txBody>
      </p:sp>
      <p:sp>
        <p:nvSpPr>
          <p:cNvPr id="31" name="TextBox 30">
            <a:extLst>
              <a:ext uri="{FF2B5EF4-FFF2-40B4-BE49-F238E27FC236}">
                <a16:creationId xmlns:a16="http://schemas.microsoft.com/office/drawing/2014/main" id="{C754B37F-BB38-2843-9B03-B0065CE18A39}"/>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WASSER</a:t>
            </a:r>
          </a:p>
          <a:p>
            <a:pPr>
              <a:spcAft>
                <a:spcPts val="300"/>
              </a:spcAft>
            </a:pPr>
            <a:r>
              <a:rPr lang="de" sz="1200" b="0" i="0" strike="noStrike" cap="none" spc="0" baseline="0">
                <a:solidFill>
                  <a:srgbClr val="000000"/>
                </a:solidFill>
                <a:effectLst/>
                <a:latin typeface="Calibri"/>
                <a:ea typeface="Calibri"/>
                <a:cs typeface="Calibri"/>
              </a:rPr>
              <a:t>Wenn Sie Wasser in Ihre Prozesse integrieren, verhindern Sie, dass Staub in die Luft gelangt, indem Sie die Partikel mit Wasser auffangen.</a:t>
            </a:r>
          </a:p>
          <a:p>
            <a:pPr>
              <a:spcAft>
                <a:spcPts val="300"/>
              </a:spcAft>
            </a:pPr>
            <a:endParaRPr lang="en-US"/>
          </a:p>
        </p:txBody>
      </p:sp>
    </p:spTree>
    <p:extLst>
      <p:ext uri="{BB962C8B-B14F-4D97-AF65-F5344CB8AC3E}">
        <p14:creationId xmlns:p14="http://schemas.microsoft.com/office/powerpoint/2010/main" val="31046494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de" sz="2800" b="1" i="0" strike="noStrike" cap="none" spc="0" baseline="0">
                <a:solidFill>
                  <a:srgbClr val="F6A317"/>
                </a:solidFill>
                <a:effectLst/>
                <a:latin typeface="Helvetica"/>
                <a:ea typeface="Helvetica"/>
                <a:cs typeface="Helvetica"/>
              </a:rPr>
              <a:t>DIE RISIKEN BEI DIESER TÄTIGKEIT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Diese Tätigkeit kann sehr staubig sein.</a:t>
            </a:r>
          </a:p>
          <a:p>
            <a:pPr marL="342900" indent="-34290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Langfristige Belastung durch hohe RCS-Werte kann zu schweren Lungenerkrankungen führen.</a:t>
            </a:r>
          </a:p>
          <a:p>
            <a:pPr>
              <a:lnSpc>
                <a:spcPts val="2400"/>
              </a:lnSpc>
            </a:pPr>
            <a:r>
              <a:rPr lang="de" sz="1800" b="0" i="0" strike="noStrike" cap="none" spc="0" baseline="0">
                <a:solidFill>
                  <a:srgbClr val="000000"/>
                </a:solidFill>
                <a:effectLst/>
                <a:latin typeface="Helvetica"/>
                <a:ea typeface="Helvetica"/>
                <a:cs typeface="Helvetica"/>
              </a:rPr>
              <a:t>Es ist wichtig, dass wir uns jeden Tag vor der Belastung durch diesen Staub schützen. </a:t>
            </a:r>
          </a:p>
          <a:p>
            <a:pPr>
              <a:lnSpc>
                <a:spcPts val="2400"/>
              </a:lnSpc>
            </a:pPr>
            <a:r>
              <a:rPr lang="de" sz="1800" b="0" i="0" strike="noStrike" cap="none" spc="0" baseline="0">
                <a:solidFill>
                  <a:srgbClr val="000000"/>
                </a:solidFill>
                <a:effectLst/>
                <a:latin typeface="Helvetica"/>
                <a:ea typeface="Helvetica"/>
                <a:cs typeface="Helvetica"/>
              </a:rPr>
              <a:t>Wenn wir bewährte Praktiken anwenden, schützen wir unsere Gesundheit.</a:t>
            </a:r>
          </a:p>
          <a:p>
            <a:pPr>
              <a:lnSpc>
                <a:spcPts val="2400"/>
              </a:lnSpc>
            </a:pPr>
            <a:r>
              <a:rPr lang="de" sz="1800" b="0" i="0" strike="noStrike" cap="none" spc="0" baseline="0">
                <a:solidFill>
                  <a:srgbClr val="000000"/>
                </a:solidFill>
                <a:effectLst/>
                <a:latin typeface="Helvetica"/>
                <a:ea typeface="Helvetica"/>
                <a:cs typeface="Helvetica"/>
              </a:rPr>
              <a:t>Wie werden Sie Ihren Ruhestand verbringen?</a:t>
            </a:r>
          </a:p>
        </p:txBody>
      </p:sp>
      <p:pic>
        <p:nvPicPr>
          <p:cNvPr id="7" name="Picture Placeholder 6" descr="A picture containing person, indoor, bed, room&#10;&#10;Description automatically generated">
            <a:extLst>
              <a:ext uri="{FF2B5EF4-FFF2-40B4-BE49-F238E27FC236}">
                <a16:creationId xmlns:a16="http://schemas.microsoft.com/office/drawing/2014/main" id="{D34E9FCA-DC38-C849-A46F-0E3EAC1FF5EF}"/>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DBEE0B74-491E-364F-AD5D-E9531794F1B7}"/>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4" y="1640901"/>
            <a:ext cx="6096167" cy="850900"/>
          </a:xfrm>
        </p:spPr>
        <p:txBody>
          <a:bodyPr/>
          <a:lstStyle/>
          <a:p>
            <a:pPr>
              <a:lnSpc>
                <a:spcPct val="100000"/>
              </a:lnSpc>
            </a:pPr>
            <a:r>
              <a:rPr lang="de" sz="2800" b="1" i="0" strike="noStrike" cap="none" spc="0" baseline="0">
                <a:solidFill>
                  <a:srgbClr val="F6A317"/>
                </a:solidFill>
                <a:effectLst/>
                <a:latin typeface="Helvetica"/>
                <a:ea typeface="Helvetica"/>
                <a:cs typeface="Helvetica"/>
              </a:rPr>
              <a:t>WIE VERPACKUNGSSYSTEME RCS ERZEUGEN KÖNNEN</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588144"/>
            <a:ext cx="7719486" cy="3786897"/>
          </a:xfrm>
        </p:spPr>
        <p:txBody>
          <a:bodyPr anchor="t"/>
          <a:lstStyle/>
          <a:p>
            <a:pPr>
              <a:lnSpc>
                <a:spcPts val="2400"/>
              </a:lnSpc>
            </a:pPr>
            <a:r>
              <a:rPr lang="de" sz="1800" b="0" i="0" strike="noStrike" cap="none" spc="0" baseline="0" dirty="0">
                <a:solidFill>
                  <a:srgbClr val="000000"/>
                </a:solidFill>
                <a:effectLst/>
                <a:latin typeface="Helvetica"/>
                <a:ea typeface="Helvetica"/>
                <a:cs typeface="Helvetica"/>
              </a:rPr>
              <a:t>Bei Verpackungsanlagen werden große Mengen an Material bearbeitet, das häufig kristalline Kieselsäure enthält. </a:t>
            </a:r>
          </a:p>
          <a:p>
            <a:pPr>
              <a:lnSpc>
                <a:spcPts val="2400"/>
              </a:lnSpc>
              <a:spcAft>
                <a:spcPts val="1000"/>
              </a:spcAft>
            </a:pPr>
            <a:r>
              <a:rPr lang="de" sz="1800" b="0" i="0" strike="noStrike" cap="none" spc="0" baseline="0" dirty="0">
                <a:solidFill>
                  <a:srgbClr val="000000"/>
                </a:solidFill>
                <a:effectLst/>
                <a:latin typeface="Helvetica"/>
                <a:ea typeface="Helvetica"/>
                <a:cs typeface="Helvetica"/>
              </a:rPr>
              <a:t>Die Art der Verpackung beeinflusst die Menge des lungengängigen Staubs, der entstehen kann. </a:t>
            </a:r>
          </a:p>
          <a:p>
            <a:pPr marL="342900" indent="-342900">
              <a:lnSpc>
                <a:spcPts val="2400"/>
              </a:lnSpc>
              <a:spcBef>
                <a:spcPct val="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Trockene Materialien neigen dazu, mehr Staub zu erzeugen als feuchte Materialien.</a:t>
            </a:r>
          </a:p>
          <a:p>
            <a:pPr marL="342900" indent="-342900">
              <a:lnSpc>
                <a:spcPts val="2400"/>
              </a:lnSpc>
              <a:spcBef>
                <a:spcPct val="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Schnelleres Verpacken mit höherer Energie erzeugt tendenziell mehr Staub.</a:t>
            </a:r>
          </a:p>
          <a:p>
            <a:pPr marL="342900" indent="-342900">
              <a:lnSpc>
                <a:spcPts val="2400"/>
              </a:lnSpc>
              <a:spcBef>
                <a:spcPct val="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Wenn Druckluft verwendet wird, um pulverförmiges Material zu verflüssigen, kann mehr luftübertragener Staub freigesetzt werden.</a:t>
            </a:r>
          </a:p>
          <a:p>
            <a:pPr marL="342900" indent="-342900">
              <a:lnSpc>
                <a:spcPts val="2400"/>
              </a:lnSpc>
              <a:spcBef>
                <a:spcPct val="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Es entsteht mehr Staub, wenn Materialien aus größerer Höhe fallen.</a:t>
            </a:r>
          </a:p>
        </p:txBody>
      </p:sp>
      <p:pic>
        <p:nvPicPr>
          <p:cNvPr id="5" name="Picture Placeholder 4">
            <a:extLst>
              <a:ext uri="{FF2B5EF4-FFF2-40B4-BE49-F238E27FC236}">
                <a16:creationId xmlns:a16="http://schemas.microsoft.com/office/drawing/2014/main" id="{8AB09799-0A5F-7E4E-BA72-C61BBCD61EE7}"/>
              </a:ext>
            </a:extLst>
          </p:cNvPr>
          <p:cNvPicPr>
            <a:picLocks noGrp="1" noChangeAspect="1"/>
          </p:cNvPicPr>
          <p:nvPr>
            <p:ph type="pic" sz="quarter" idx="12"/>
          </p:nvPr>
        </p:nvPicPr>
        <p:blipFill>
          <a:blip r:embed="rId2"/>
          <a:srcRect l="5125" t="-744" r="9725" b="-4"/>
          <a:stretch>
            <a:fillRect/>
          </a:stretch>
        </p:blipFill>
        <p:spPr>
          <a:xfrm>
            <a:off x="8167955" y="1640901"/>
            <a:ext cx="3750067" cy="4437062"/>
          </a:xfrm>
          <a:prstGeom prst="rect">
            <a:avLst/>
          </a:prstGeom>
        </p:spPr>
      </p:pic>
    </p:spTree>
    <p:extLst>
      <p:ext uri="{BB962C8B-B14F-4D97-AF65-F5344CB8AC3E}">
        <p14:creationId xmlns:p14="http://schemas.microsoft.com/office/powerpoint/2010/main" val="175128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DF78AE9-31BF-0D41-A908-3D6C66E884F5}"/>
              </a:ext>
            </a:extLst>
          </p:cNvPr>
          <p:cNvSpPr>
            <a:spLocks noGrp="1"/>
          </p:cNvSpPr>
          <p:nvPr>
            <p:ph type="body" sz="quarter" idx="10"/>
          </p:nvPr>
        </p:nvSpPr>
        <p:spPr>
          <a:xfrm>
            <a:off x="767310" y="1627663"/>
            <a:ext cx="11136220" cy="850900"/>
          </a:xfrm>
        </p:spPr>
        <p:txBody>
          <a:bodyPr/>
          <a:lstStyle/>
          <a:p>
            <a:pPr>
              <a:lnSpc>
                <a:spcPct val="100000"/>
              </a:lnSpc>
            </a:pPr>
            <a:r>
              <a:rPr lang="de" sz="2800" b="1" i="0" strike="noStrike" cap="none" spc="0" baseline="0">
                <a:solidFill>
                  <a:srgbClr val="F6A317"/>
                </a:solidFill>
                <a:effectLst/>
                <a:latin typeface="Helvetica"/>
                <a:ea typeface="Helvetica"/>
                <a:cs typeface="Helvetica"/>
              </a:rPr>
              <a:t>MINIMIERUNG DER STAUBELASTUNG MIT VERPACKUNGSSYSTEMEN</a:t>
            </a:r>
          </a:p>
        </p:txBody>
      </p:sp>
      <p:sp>
        <p:nvSpPr>
          <p:cNvPr id="10" name="Text Placeholder 2">
            <a:extLst>
              <a:ext uri="{FF2B5EF4-FFF2-40B4-BE49-F238E27FC236}">
                <a16:creationId xmlns:a16="http://schemas.microsoft.com/office/drawing/2014/main" id="{9C1EF9F7-2221-1543-A2F5-B76D3B0073D4}"/>
              </a:ext>
            </a:extLst>
          </p:cNvPr>
          <p:cNvSpPr>
            <a:spLocks noGrp="1"/>
          </p:cNvSpPr>
          <p:nvPr>
            <p:ph type="body" sz="quarter" idx="11"/>
          </p:nvPr>
        </p:nvSpPr>
        <p:spPr>
          <a:xfrm>
            <a:off x="787857" y="2637390"/>
            <a:ext cx="11115673" cy="3220629"/>
          </a:xfrm>
        </p:spPr>
        <p:txBody>
          <a:bodyPr lIns="91440" tIns="45720" rIns="91440" bIns="45720" anchor="t"/>
          <a:lstStyle/>
          <a:p>
            <a:pPr>
              <a:lnSpc>
                <a:spcPct val="100000"/>
              </a:lnSpc>
            </a:pPr>
            <a:r>
              <a:rPr lang="de" sz="1600" b="0" i="0" strike="noStrike" cap="none" spc="0" baseline="0" dirty="0">
                <a:solidFill>
                  <a:srgbClr val="000000"/>
                </a:solidFill>
                <a:effectLst/>
                <a:latin typeface="Helvetica"/>
                <a:ea typeface="Helvetica"/>
                <a:cs typeface="Helvetica"/>
              </a:rPr>
              <a:t>Die wichtigsten Maßnahmen zur Staubminimierung sind Automatisierung, Einhausung von Prozessen und Belüftung.</a:t>
            </a:r>
          </a:p>
          <a:p>
            <a:pPr marL="342900" indent="-342900">
              <a:lnSpc>
                <a:spcPct val="100000"/>
              </a:lnSpc>
              <a:buFont typeface="Arial" panose="020B0604020202020204" pitchFamily="34" charset="0"/>
              <a:buChar char="•"/>
            </a:pPr>
            <a:r>
              <a:rPr lang="de" sz="1600" b="0" i="0" strike="noStrike" cap="none" spc="0" baseline="0" dirty="0">
                <a:solidFill>
                  <a:srgbClr val="000000"/>
                </a:solidFill>
                <a:effectLst/>
                <a:latin typeface="Helvetica"/>
                <a:ea typeface="Helvetica"/>
                <a:cs typeface="Helvetica"/>
              </a:rPr>
              <a:t>Die </a:t>
            </a:r>
            <a:r>
              <a:rPr lang="de" sz="1600" b="1" i="0" strike="noStrike" cap="none" spc="0" baseline="0" dirty="0">
                <a:solidFill>
                  <a:srgbClr val="000000"/>
                </a:solidFill>
                <a:effectLst/>
                <a:latin typeface="Helvetica"/>
                <a:ea typeface="Helvetica"/>
                <a:cs typeface="Helvetica"/>
              </a:rPr>
              <a:t>Automatisierung </a:t>
            </a:r>
            <a:r>
              <a:rPr lang="de" sz="1600" i="0" strike="noStrike" cap="none" spc="0" baseline="0" dirty="0">
                <a:solidFill>
                  <a:srgbClr val="000000"/>
                </a:solidFill>
                <a:effectLst/>
                <a:latin typeface="Helvetica"/>
                <a:ea typeface="Helvetica"/>
                <a:cs typeface="Helvetica"/>
              </a:rPr>
              <a:t>trägt</a:t>
            </a:r>
            <a:r>
              <a:rPr lang="de" sz="1600" b="0" i="0" strike="noStrike" cap="none" spc="0" baseline="0" dirty="0">
                <a:solidFill>
                  <a:srgbClr val="000000"/>
                </a:solidFill>
                <a:effectLst/>
                <a:latin typeface="Helvetica"/>
                <a:ea typeface="Helvetica"/>
                <a:cs typeface="Helvetica"/>
              </a:rPr>
              <a:t> dazu bei, den Kontakt der Arbeitskräfte mit staubigen Prozessen zu minimieren und ermöglicht die Fernüberwachung von Arbeitsprozessen von einem sauberen Kontrollraum aus.</a:t>
            </a:r>
          </a:p>
          <a:p>
            <a:pPr marL="342900" indent="-342900">
              <a:lnSpc>
                <a:spcPct val="100000"/>
              </a:lnSpc>
              <a:buFont typeface="Arial" panose="020B0604020202020204" pitchFamily="34" charset="0"/>
              <a:buChar char="•"/>
            </a:pPr>
            <a:r>
              <a:rPr lang="de" sz="1600" b="0" i="0" strike="noStrike" cap="none" spc="0" baseline="0" dirty="0">
                <a:solidFill>
                  <a:srgbClr val="000000"/>
                </a:solidFill>
                <a:effectLst/>
                <a:latin typeface="Helvetica"/>
                <a:ea typeface="Helvetica"/>
                <a:cs typeface="Helvetica"/>
              </a:rPr>
              <a:t>Die </a:t>
            </a:r>
            <a:r>
              <a:rPr lang="de" sz="1600" b="1" i="0" strike="noStrike" cap="none" spc="0" baseline="0" dirty="0">
                <a:solidFill>
                  <a:srgbClr val="000000"/>
                </a:solidFill>
                <a:effectLst/>
                <a:latin typeface="Helvetica"/>
                <a:ea typeface="Helvetica"/>
                <a:cs typeface="Helvetica"/>
              </a:rPr>
              <a:t>Einhausung</a:t>
            </a:r>
            <a:r>
              <a:rPr lang="de" sz="1600" b="0" i="0" strike="noStrike" cap="none" spc="0" baseline="0" dirty="0">
                <a:solidFill>
                  <a:srgbClr val="000000"/>
                </a:solidFill>
                <a:effectLst/>
                <a:latin typeface="Helvetica"/>
                <a:ea typeface="Helvetica"/>
                <a:cs typeface="Helvetica"/>
              </a:rPr>
              <a:t> trägt dazu bei, die Ausbreitung von Staub direkt an der Quelle zu minimieren. </a:t>
            </a:r>
          </a:p>
          <a:p>
            <a:pPr marL="1028700" lvl="1" indent="-342900">
              <a:lnSpc>
                <a:spcPct val="100000"/>
              </a:lnSpc>
              <a:spcBef>
                <a:spcPts val="1000"/>
              </a:spcBef>
            </a:pPr>
            <a:r>
              <a:rPr lang="de" sz="1600" b="0" i="0" strike="noStrike" cap="none" spc="0" baseline="0" dirty="0">
                <a:solidFill>
                  <a:srgbClr val="000000"/>
                </a:solidFill>
                <a:effectLst/>
                <a:latin typeface="Helvetica"/>
                <a:ea typeface="Helvetica"/>
                <a:cs typeface="Helvetica"/>
              </a:rPr>
              <a:t>Eine physische Barriere zwischen dem Prozess und der Arbeitskraft kann ein hohes Maß an Schutz bieten. Es müssen jedoch Vorsichtsmaßnahmen zum Schutz vor der Staubbelastung getroffen werden, wenn Sie die Einhausung betreten werden muss!</a:t>
            </a:r>
          </a:p>
          <a:p>
            <a:pPr marL="1028700" lvl="1" indent="-342900">
              <a:lnSpc>
                <a:spcPct val="100000"/>
              </a:lnSpc>
              <a:spcBef>
                <a:spcPts val="1000"/>
              </a:spcBef>
            </a:pPr>
            <a:r>
              <a:rPr lang="de" sz="1600" b="0" i="0" strike="noStrike" cap="none" spc="0" baseline="0" dirty="0">
                <a:solidFill>
                  <a:srgbClr val="000000"/>
                </a:solidFill>
                <a:effectLst/>
                <a:latin typeface="Helvetica"/>
                <a:ea typeface="Helvetica"/>
                <a:cs typeface="Helvetica"/>
              </a:rPr>
              <a:t>Eine dichte Abdichtung zwischen Einfüllstutzen und Säcken hilft, den Austritt von Staub zu verhindern.</a:t>
            </a:r>
          </a:p>
          <a:p>
            <a:pPr marL="342900" indent="-342900">
              <a:lnSpc>
                <a:spcPct val="100000"/>
              </a:lnSpc>
              <a:buFont typeface="Arial" panose="020B0604020202020204" pitchFamily="34" charset="0"/>
              <a:buChar char="•"/>
            </a:pPr>
            <a:r>
              <a:rPr lang="de" sz="1600" b="0" i="0" strike="noStrike" cap="none" spc="0" baseline="0" dirty="0">
                <a:solidFill>
                  <a:srgbClr val="000000"/>
                </a:solidFill>
                <a:effectLst/>
                <a:latin typeface="Helvetica"/>
                <a:ea typeface="Helvetica"/>
                <a:cs typeface="Helvetica"/>
              </a:rPr>
              <a:t>Die </a:t>
            </a:r>
            <a:r>
              <a:rPr lang="de" sz="1600" b="1" i="0" strike="noStrike" cap="none" spc="0" baseline="0" dirty="0">
                <a:solidFill>
                  <a:srgbClr val="000000"/>
                </a:solidFill>
                <a:effectLst/>
                <a:latin typeface="Helvetica"/>
                <a:ea typeface="Helvetica"/>
                <a:cs typeface="Helvetica"/>
              </a:rPr>
              <a:t>Absaugung</a:t>
            </a:r>
            <a:r>
              <a:rPr lang="de" sz="1600" b="0" i="0" strike="noStrike" cap="none" spc="0" baseline="0" dirty="0">
                <a:solidFill>
                  <a:srgbClr val="000000"/>
                </a:solidFill>
                <a:effectLst/>
                <a:latin typeface="Helvetica"/>
                <a:ea typeface="Helvetica"/>
                <a:cs typeface="Helvetica"/>
              </a:rPr>
              <a:t> fängt den Staub an der Quelle ab, bevor wir ihm ausgesetzt sind.</a:t>
            </a:r>
          </a:p>
          <a:p>
            <a:pPr marL="342900" indent="-342900">
              <a:lnSpc>
                <a:spcPct val="100000"/>
              </a:lnSpc>
              <a:buFont typeface="Arial" panose="020B0604020202020204" pitchFamily="34" charset="0"/>
              <a:buChar char="•"/>
            </a:pPr>
            <a:r>
              <a:rPr lang="de" sz="1600" b="0" i="0" strike="noStrike" cap="none" spc="0" baseline="0" dirty="0">
                <a:solidFill>
                  <a:srgbClr val="000000"/>
                </a:solidFill>
                <a:effectLst/>
                <a:latin typeface="Helvetica"/>
                <a:ea typeface="Helvetica"/>
                <a:cs typeface="Helvetica"/>
              </a:rPr>
              <a:t>Wenn die oben genannten Maßnahmen nicht ausreichen, kann auch eine </a:t>
            </a:r>
            <a:r>
              <a:rPr lang="de" sz="1600" b="1" i="0" strike="noStrike" cap="none" spc="0" baseline="0" dirty="0">
                <a:solidFill>
                  <a:srgbClr val="000000"/>
                </a:solidFill>
                <a:effectLst/>
                <a:latin typeface="Helvetica"/>
                <a:ea typeface="Helvetica"/>
                <a:cs typeface="Helvetica"/>
              </a:rPr>
              <a:t>Atemschutzausrüstung</a:t>
            </a:r>
            <a:r>
              <a:rPr lang="de" sz="1600" b="0" i="0" strike="noStrike" cap="none" spc="0" baseline="0" dirty="0">
                <a:solidFill>
                  <a:srgbClr val="000000"/>
                </a:solidFill>
                <a:effectLst/>
                <a:latin typeface="Helvetica"/>
                <a:ea typeface="Helvetica"/>
                <a:cs typeface="Helvetica"/>
              </a:rPr>
              <a:t> erforderlich sein.</a:t>
            </a:r>
          </a:p>
        </p:txBody>
      </p:sp>
    </p:spTree>
    <p:extLst>
      <p:ext uri="{BB962C8B-B14F-4D97-AF65-F5344CB8AC3E}">
        <p14:creationId xmlns:p14="http://schemas.microsoft.com/office/powerpoint/2010/main" val="39221608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DOS UND DON'TS FÜR VERPACKUNGSSYSTEME</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4" y="2681121"/>
            <a:ext cx="10995657" cy="3230407"/>
          </a:xfrm>
        </p:spPr>
        <p:txBody>
          <a:bodyPr/>
          <a:lstStyle/>
          <a:p>
            <a:pPr>
              <a:lnSpc>
                <a:spcPct val="100000"/>
              </a:lnSpc>
              <a:spcBef>
                <a:spcPts val="600"/>
              </a:spcBef>
            </a:pPr>
            <a:r>
              <a:rPr lang="de" sz="1400" b="1" i="0" strike="noStrike" cap="none" spc="0" baseline="0" dirty="0">
                <a:solidFill>
                  <a:srgbClr val="000000"/>
                </a:solidFill>
                <a:effectLst/>
                <a:latin typeface="Helvetica"/>
                <a:ea typeface="Helvetica"/>
                <a:cs typeface="Helvetica"/>
              </a:rPr>
              <a:t>DO</a:t>
            </a:r>
          </a:p>
          <a:p>
            <a:pPr marL="285750" indent="-285750">
              <a:lnSpc>
                <a:spcPct val="100000"/>
              </a:lnSpc>
              <a:spcBef>
                <a:spcPts val="600"/>
              </a:spcBef>
              <a:buSzPct val="85000"/>
              <a:buFont typeface=".Apple Color Emoji UI"/>
              <a:buChar char="✅"/>
            </a:pPr>
            <a:r>
              <a:rPr lang="de" sz="1400" b="0" i="0" strike="noStrike" cap="none" spc="0" baseline="0" dirty="0">
                <a:solidFill>
                  <a:srgbClr val="000000"/>
                </a:solidFill>
                <a:effectLst/>
                <a:latin typeface="Helvetica"/>
                <a:ea typeface="Helvetica"/>
                <a:cs typeface="Helvetica"/>
              </a:rPr>
              <a:t>Verwenden Sie die vorgesehenen Maßnahmen zur Staubminimierung. Zusätzlich kann ein Atemschutz erforderlich sein.</a:t>
            </a:r>
          </a:p>
          <a:p>
            <a:pPr marL="285750" indent="-285750">
              <a:lnSpc>
                <a:spcPct val="100000"/>
              </a:lnSpc>
              <a:spcBef>
                <a:spcPts val="600"/>
              </a:spcBef>
              <a:buSzPct val="85000"/>
              <a:buFont typeface=".Apple Color Emoji UI"/>
              <a:buChar char="✅"/>
            </a:pPr>
            <a:r>
              <a:rPr lang="de" sz="1400" b="0" i="0" strike="noStrike" cap="none" spc="0" baseline="0" dirty="0">
                <a:solidFill>
                  <a:srgbClr val="000000"/>
                </a:solidFill>
                <a:effectLst/>
                <a:latin typeface="Helvetica"/>
                <a:ea typeface="Helvetica"/>
                <a:cs typeface="Helvetica"/>
              </a:rPr>
              <a:t>Erstellen Sie einen Plan für den sicheren Umgang mit Verschüttungen und saugen Sie diese sofort auf oder nutzen Sie ein Nassreinigungsverfahren.</a:t>
            </a:r>
          </a:p>
          <a:p>
            <a:pPr marL="285750" indent="-285750">
              <a:lnSpc>
                <a:spcPct val="100000"/>
              </a:lnSpc>
              <a:spcBef>
                <a:spcPts val="600"/>
              </a:spcBef>
              <a:buSzPct val="85000"/>
              <a:buFont typeface=".Apple Color Emoji UI"/>
              <a:buChar char="✅"/>
            </a:pPr>
            <a:r>
              <a:rPr lang="de" sz="1400" b="0" i="0" strike="noStrike" cap="none" spc="0" baseline="0" dirty="0">
                <a:solidFill>
                  <a:srgbClr val="000000"/>
                </a:solidFill>
                <a:effectLst/>
                <a:latin typeface="Helvetica"/>
                <a:ea typeface="Helvetica"/>
                <a:cs typeface="Helvetica"/>
              </a:rPr>
              <a:t>Stellen Sie sicher, dass die Belüftungssysteme funktionsfähig sind.</a:t>
            </a:r>
          </a:p>
          <a:p>
            <a:pPr marL="285750" indent="-285750">
              <a:lnSpc>
                <a:spcPct val="100000"/>
              </a:lnSpc>
              <a:spcBef>
                <a:spcPts val="600"/>
              </a:spcBef>
              <a:spcAft>
                <a:spcPts val="600"/>
              </a:spcAft>
              <a:buSzPct val="85000"/>
              <a:buFont typeface=".Apple Color Emoji UI"/>
              <a:buChar char="✅"/>
            </a:pPr>
            <a:r>
              <a:rPr lang="de" sz="1400" b="0" i="0" strike="noStrike" cap="none" spc="0" baseline="0" dirty="0">
                <a:solidFill>
                  <a:srgbClr val="000000"/>
                </a:solidFill>
                <a:effectLst/>
                <a:latin typeface="Helvetica"/>
                <a:ea typeface="Helvetica"/>
                <a:cs typeface="Helvetica"/>
              </a:rPr>
              <a:t>Melden Sie Defekte an Ihren Vorgesetzten.</a:t>
            </a:r>
          </a:p>
          <a:p>
            <a:pPr>
              <a:lnSpc>
                <a:spcPct val="100000"/>
              </a:lnSpc>
              <a:spcBef>
                <a:spcPts val="600"/>
              </a:spcBef>
            </a:pPr>
            <a:r>
              <a:rPr lang="de" sz="1400" b="1" i="0" strike="noStrike" cap="none" spc="0" baseline="0" dirty="0">
                <a:solidFill>
                  <a:srgbClr val="000000"/>
                </a:solidFill>
                <a:effectLst/>
                <a:latin typeface="Helvetica"/>
                <a:ea typeface="Helvetica"/>
                <a:cs typeface="Helvetica"/>
              </a:rPr>
              <a:t>DON’T</a:t>
            </a:r>
          </a:p>
          <a:p>
            <a:pPr marL="285750" indent="-285750">
              <a:lnSpc>
                <a:spcPct val="100000"/>
              </a:lnSpc>
              <a:spcBef>
                <a:spcPts val="600"/>
              </a:spcBef>
              <a:buSzPct val="85000"/>
              <a:buFont typeface=".Apple Color Emoji UI"/>
              <a:buChar char="❌"/>
            </a:pPr>
            <a:r>
              <a:rPr lang="de" sz="1400" b="0" i="0" strike="noStrike" cap="none" spc="0" baseline="0" dirty="0">
                <a:solidFill>
                  <a:srgbClr val="000000"/>
                </a:solidFill>
                <a:effectLst/>
                <a:latin typeface="Helvetica"/>
                <a:ea typeface="Helvetica"/>
                <a:cs typeface="Helvetica"/>
              </a:rPr>
              <a:t>Betreten Sie eine Einhausung nicht, ohne Vorsichtsmaßnahmen gegen die Staubbelastung zu treffen, z.B. einen Atemschutz.</a:t>
            </a:r>
          </a:p>
          <a:p>
            <a:pPr marL="285750" indent="-285750">
              <a:lnSpc>
                <a:spcPct val="100000"/>
              </a:lnSpc>
              <a:spcBef>
                <a:spcPts val="600"/>
              </a:spcBef>
              <a:buSzPct val="85000"/>
              <a:buFont typeface=".Apple Color Emoji UI"/>
              <a:buChar char="❌"/>
            </a:pPr>
            <a:r>
              <a:rPr lang="de" sz="1400" b="0" i="0" strike="noStrike" cap="none" spc="0" baseline="0" dirty="0">
                <a:solidFill>
                  <a:srgbClr val="000000"/>
                </a:solidFill>
                <a:effectLst/>
                <a:latin typeface="Helvetica"/>
                <a:ea typeface="Helvetica"/>
                <a:cs typeface="Helvetica"/>
              </a:rPr>
              <a:t>Greifen Sie sich nicht in die Sicherheitsmaßnahmen ein. Sie sind für Ihre Sicherheit und Gesundheit vorgesehen.</a:t>
            </a:r>
          </a:p>
          <a:p>
            <a:pPr marL="285750" indent="-285750">
              <a:lnSpc>
                <a:spcPct val="100000"/>
              </a:lnSpc>
              <a:spcBef>
                <a:spcPts val="600"/>
              </a:spcBef>
              <a:buSzPct val="85000"/>
              <a:buFont typeface=".Apple Color Emoji UI"/>
              <a:buChar char="❌"/>
            </a:pPr>
            <a:r>
              <a:rPr lang="de" sz="1400" b="0" i="0" strike="noStrike" cap="none" spc="0" baseline="0" dirty="0">
                <a:solidFill>
                  <a:srgbClr val="000000"/>
                </a:solidFill>
                <a:effectLst/>
                <a:latin typeface="Helvetica"/>
                <a:ea typeface="Helvetica"/>
                <a:cs typeface="Helvetica"/>
              </a:rPr>
              <a:t>Reinigen Sie Staub nicht mit einer trockenen Bürste. Verwenden Sie stattdessen einen Staubsauger oder nutzen Sie ein Nassreinigungsverfahren.</a:t>
            </a:r>
          </a:p>
          <a:p>
            <a:pPr marL="285750" indent="-285750">
              <a:lnSpc>
                <a:spcPct val="100000"/>
              </a:lnSpc>
              <a:spcBef>
                <a:spcPts val="600"/>
              </a:spcBef>
              <a:buSzPct val="85000"/>
              <a:buFont typeface=".Apple Color Emoji UI"/>
              <a:buChar char="❌"/>
            </a:pPr>
            <a:r>
              <a:rPr lang="de" sz="1400" b="0" i="0" strike="noStrike" cap="none" spc="0" baseline="0" dirty="0">
                <a:solidFill>
                  <a:srgbClr val="FF0000"/>
                </a:solidFill>
                <a:effectLst/>
                <a:latin typeface="Helvetica"/>
                <a:ea typeface="Helvetica"/>
                <a:cs typeface="Helvetica"/>
              </a:rPr>
              <a:t>Text für Lehrkraft – fügen Sie zusätzliche Informationen hinzu, die für Ihren Arbeitskontext relevant sind</a:t>
            </a:r>
          </a:p>
          <a:p>
            <a:pPr marL="285750" indent="-285750">
              <a:lnSpc>
                <a:spcPct val="100000"/>
              </a:lnSpc>
              <a:spcBef>
                <a:spcPts val="600"/>
              </a:spcBef>
              <a:buSzPct val="85000"/>
              <a:buFont typeface=".Apple Color Emoji UI"/>
              <a:buChar char="✅"/>
            </a:pPr>
            <a:endParaRPr lang="en-US" sz="1400" dirty="0"/>
          </a:p>
        </p:txBody>
      </p:sp>
    </p:spTree>
    <p:extLst>
      <p:ext uri="{BB962C8B-B14F-4D97-AF65-F5344CB8AC3E}">
        <p14:creationId xmlns:p14="http://schemas.microsoft.com/office/powerpoint/2010/main" val="423055596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AB44B-0676-4A93-A7C9-281884835A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545FEE-AD81-4023-B6AC-5CAEA335ED97}">
  <ds:schemaRefs>
    <ds:schemaRef ds:uri="6d9d7403-2d8c-4818-ae25-2c5629bc7330"/>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 ds:uri="d8ecf516-e360-4672-81b9-68723bedb71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E9D9CC3-1A92-450F-A475-EF23AF4BC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51</TotalTime>
  <Words>1108</Words>
  <Application>Microsoft Macintosh PowerPoint</Application>
  <PresentationFormat>Widescreen</PresentationFormat>
  <Paragraphs>85</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45</cp:revision>
  <dcterms:created xsi:type="dcterms:W3CDTF">2020-07-22T07:31:06Z</dcterms:created>
  <dcterms:modified xsi:type="dcterms:W3CDTF">2024-11-13T11:20:26Z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