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06583-31FD-BD48-89EF-682565EB6103}" v="2" dt="2020-12-09T20:16: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84762"/>
  </p:normalViewPr>
  <p:slideViewPr>
    <p:cSldViewPr snapToGrid="0" snapToObjects="1">
      <p:cViewPr varScale="1">
        <p:scale>
          <a:sx n="103" d="100"/>
          <a:sy n="103" d="100"/>
        </p:scale>
        <p:origin x="1056"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Diese Schulung beinhaltet Empfehlungen für die Bearbeitung (z.B. Bohren, Schneiden, Schleifen) von Materialien, die kristalline Kieselsäure enthalten, mit handgeführten Elektrowerkzeugen mit Wassersystem.</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Um die Belastung durch gefährliche Staubmengen zu vermeiden, die durch energetische Prozesse entstehen, sollten Sie Nassverfahren verwenden. Durch die Verwendung von Wasser wird der Staub aufgefangen und die Belastung auf ein Minimum reduziert.</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Das folgende Video zeigt die Wirkung von Wasser als Mittel zur Staubbekämpfung bei Nassprozessen. Neben dem Video sehen Sie ein Diagramm und einen roten Balken, der die Staubkonzentration in mg/m3 anzeigt.</a:t>
            </a:r>
          </a:p>
          <a:p>
            <a:endParaRPr lang="en-GB" sz="1200" b="0" i="0" u="none" strike="noStrike" kern="1200" dirty="0">
              <a:solidFill>
                <a:schemeClr val="tx1"/>
              </a:solidFill>
              <a:effectLst/>
              <a:latin typeface="+mn-lt"/>
              <a:ea typeface="+mn-ea"/>
              <a:cs typeface="+mn-cs"/>
            </a:endParaRPr>
          </a:p>
          <a:p>
            <a:r>
              <a:rPr lang="de" sz="1200" b="0" i="0" strike="noStrike" cap="none" spc="0" baseline="0" dirty="0">
                <a:solidFill>
                  <a:srgbClr val="000000"/>
                </a:solidFill>
                <a:effectLst/>
                <a:latin typeface="+mn-lt"/>
                <a:ea typeface="Calibri"/>
                <a:cs typeface="Calibri"/>
              </a:rPr>
              <a:t>Beim Messen der Staubkonzentration geht es nicht um alveolengängiges kristallines Siliziumdioxid, es basiert auf einer halbquantitativen Messung. Entscheidend ist nicht der Wert der Staubkonzentration, sondern der relative Unterschied zwischen der Belastung bei befolgen der bewährten Praktiken und abweichenden Praktiken.</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Nassverfahren sollten immer verwendet werden, wenn sie verfügbar sind, um die Entstehung von Staub in der Luft zu minimieren. Nicht alle Elektrowerkzeuge sind für das Nassverfahren geeignet. Stellen Sie sicher, dass die verwendeten Geräte für die jeweilige Aufgabe geeignet sind.</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Vergewissern Sie sich vor dem Einsatz von Nassverfahren, dass die Geräte und das Wassersystem richtig funktionieren. Wenn Sie den Verdacht haben, dass die Geräte nicht richtig funktionieren, wenden Sie sich an den Manager vor Ort.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8347165" y="429114"/>
            <a:ext cx="3470185"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 sz="1400" b="1" i="0" strike="noStrike" cap="none" spc="0" baseline="0">
                <a:solidFill>
                  <a:srgbClr val="F6A317"/>
                </a:solidFill>
                <a:effectLst/>
                <a:latin typeface="Helvetica"/>
                <a:ea typeface="Helvetica"/>
                <a:cs typeface="Helvetica"/>
              </a:rPr>
              <a:t>BEWÄHRTE PRAKTIKEN FÜR NASSVERFAHREN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6723665" cy="850900"/>
          </a:xfrm>
        </p:spPr>
        <p:txBody>
          <a:bodyPr anchor="t"/>
          <a:lstStyle/>
          <a:p>
            <a:pPr>
              <a:lnSpc>
                <a:spcPct val="100000"/>
              </a:lnSpc>
            </a:pPr>
            <a:r>
              <a:rPr lang="de" sz="2800" b="1" i="0" strike="noStrike" cap="none" spc="0" baseline="0">
                <a:solidFill>
                  <a:srgbClr val="FFFFFF"/>
                </a:solidFill>
                <a:effectLst/>
                <a:latin typeface="Helvetica"/>
                <a:ea typeface="Helvetica"/>
                <a:cs typeface="Helvetica"/>
              </a:rPr>
              <a:t>BEWÄHRTE PRAKTIKEN FÜR NASSVERFAHREN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8454452" y="308919"/>
            <a:ext cx="3346251"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4787984"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DOS UND DON'TS FÜR NASSPROZESSE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743802"/>
            <a:ext cx="11020016" cy="3230407"/>
          </a:xfrm>
        </p:spPr>
        <p:txBody>
          <a:bodyPr/>
          <a:lstStyle/>
          <a:p>
            <a:pPr>
              <a:lnSpc>
                <a:spcPct val="100000"/>
              </a:lnSpc>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eine wasserbasierte Methode zur Staubminimierung, wenn dies möglich und sicher ist.</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Stellen Sie sicher, dass das Wasser in ein geeignetes Abflusssystem geleitet wird.</a:t>
            </a:r>
          </a:p>
          <a:p>
            <a:pPr marL="285750" indent="-285750">
              <a:lnSpc>
                <a:spcPct val="100000"/>
              </a:lnSpc>
              <a:spcAft>
                <a:spcPts val="1000"/>
              </a:spcAft>
              <a:buSzPct val="85000"/>
              <a:buFont typeface=".Apple Color Emoji UI"/>
              <a:buChar char="✅"/>
            </a:pPr>
            <a:r>
              <a:rPr lang="de" sz="1600" b="0" i="0" strike="noStrike" cap="none" spc="0" baseline="0" dirty="0">
                <a:solidFill>
                  <a:srgbClr val="000000"/>
                </a:solidFill>
                <a:effectLst/>
                <a:latin typeface="Helvetica"/>
                <a:ea typeface="Helvetica"/>
                <a:cs typeface="Helvetica"/>
              </a:rPr>
              <a:t>Beseitigen Sie Verschüttungen und Pfützen sofort.</a:t>
            </a:r>
          </a:p>
          <a:p>
            <a:pPr>
              <a:lnSpc>
                <a:spcPct val="100000"/>
              </a:lnSpc>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keinen übermäßigen Wasserdruck, der den abgesetzten Staub aufwirbeln kann. Ein feiner Nebel oder Sprühnebel ist effektiver als ein Strahl.</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Nassverfahren nicht mit Geräten, die keine Wasserinfiltration haben.</a:t>
            </a:r>
          </a:p>
          <a:p>
            <a:pPr marL="285750" indent="-285750">
              <a:lnSpc>
                <a:spcPct val="100000"/>
              </a:lnSpc>
              <a:buSzPct val="85000"/>
              <a:buFont typeface=".Apple Color Emoji UI"/>
              <a:buChar char="❌"/>
            </a:pPr>
            <a:r>
              <a:rPr lang="de" sz="1600" b="0" i="0" strike="noStrike" cap="none" spc="0" baseline="0" dirty="0">
                <a:solidFill>
                  <a:srgbClr val="FF0000"/>
                </a:solidFill>
                <a:effectLst/>
                <a:latin typeface="Helvetica"/>
                <a:ea typeface="Helvetica"/>
                <a:cs typeface="Helvetica"/>
              </a:rPr>
              <a:t>Text für Lehrkraft - Fügen Sie zusätzlichen Text über Maßnahmen im Zusammenhang mit Nassverfahren hinzu, der für Ihren eigenen Kontext relevant ist</a:t>
            </a:r>
          </a:p>
          <a:p>
            <a:pPr marL="285750" indent="-285750">
              <a:lnSpc>
                <a:spcPct val="100000"/>
              </a:lnSpc>
              <a:buSzPct val="85000"/>
              <a:buFont typeface=".Apple Color Emoji UI"/>
              <a:buChar char="✅"/>
            </a:pPr>
            <a:endParaRPr lang="en-US" dirty="0"/>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2" y="2362676"/>
            <a:ext cx="6193183" cy="3682369"/>
          </a:xfrm>
        </p:spPr>
        <p:txBody>
          <a:bodyPr anchor="t"/>
          <a:lstStyle/>
          <a:p>
            <a:pPr>
              <a:lnSpc>
                <a:spcPts val="2400"/>
              </a:lnSpc>
            </a:pPr>
            <a:r>
              <a:rPr lang="de" sz="2000" b="0" i="0" strike="noStrike" cap="none" spc="0" baseline="0" dirty="0">
                <a:solidFill>
                  <a:srgbClr val="000000"/>
                </a:solidFill>
                <a:effectLst/>
                <a:latin typeface="Helvetica"/>
                <a:ea typeface="Helvetica"/>
                <a:cs typeface="Helvetica"/>
              </a:rPr>
              <a:t>Nassverfahren halten den Staub auf ein Minimum und reduzieren das Risiko der RCS-Belastung.</a:t>
            </a:r>
          </a:p>
          <a:p>
            <a:pPr>
              <a:lnSpc>
                <a:spcPts val="2400"/>
              </a:lnSpc>
            </a:pPr>
            <a:r>
              <a:rPr lang="de" sz="2000" b="0" i="0" strike="noStrike" cap="none" spc="0" baseline="0" dirty="0">
                <a:solidFill>
                  <a:srgbClr val="000000"/>
                </a:solidFill>
                <a:effectLst/>
                <a:latin typeface="Helvetica"/>
                <a:ea typeface="Helvetica"/>
                <a:cs typeface="Helvetica"/>
              </a:rPr>
              <a:t>Denken Sie daran:</a:t>
            </a:r>
          </a:p>
          <a:p>
            <a:pPr marL="285750" indent="-285750">
              <a:lnSpc>
                <a:spcPts val="2400"/>
              </a:lnSpc>
              <a:buClr>
                <a:srgbClr val="F1B600"/>
              </a:buClr>
              <a:buSzPct val="120000"/>
              <a:buFont typeface="Wingdings" pitchFamily="2" charset="2"/>
              <a:buChar char="q"/>
            </a:pPr>
            <a:r>
              <a:rPr lang="de" sz="2000" b="0" i="0" strike="noStrike" cap="none" spc="0" baseline="0" dirty="0">
                <a:solidFill>
                  <a:srgbClr val="000000"/>
                </a:solidFill>
                <a:effectLst/>
                <a:latin typeface="Helvetica"/>
                <a:ea typeface="Helvetica"/>
                <a:cs typeface="Helvetica"/>
              </a:rPr>
              <a:t>Verwenden Sie immer Nassverfahren, wenn sie verfügbar sind.</a:t>
            </a:r>
          </a:p>
          <a:p>
            <a:pPr marL="285750" indent="-285750">
              <a:lnSpc>
                <a:spcPts val="2400"/>
              </a:lnSpc>
              <a:buClr>
                <a:srgbClr val="F1B600"/>
              </a:buClr>
              <a:buSzPct val="120000"/>
              <a:buFont typeface="Wingdings" pitchFamily="2" charset="2"/>
              <a:buChar char="q"/>
            </a:pPr>
            <a:r>
              <a:rPr lang="de" sz="2000" b="0" i="0" strike="noStrike" cap="none" spc="0" baseline="0" dirty="0">
                <a:solidFill>
                  <a:srgbClr val="000000"/>
                </a:solidFill>
                <a:effectLst/>
                <a:latin typeface="Helvetica"/>
                <a:ea typeface="Helvetica"/>
                <a:cs typeface="Helvetica"/>
              </a:rPr>
              <a:t>Stellen Sie sicher, dass die Wassersysteme für die jeweilige Aufgabe geeignet und ausreichend sind.</a:t>
            </a:r>
          </a:p>
          <a:p>
            <a:pPr marL="285750" indent="-285750">
              <a:lnSpc>
                <a:spcPts val="2400"/>
              </a:lnSpc>
              <a:buClr>
                <a:srgbClr val="F1B600"/>
              </a:buClr>
              <a:buSzPct val="120000"/>
              <a:buFont typeface="Wingdings" pitchFamily="2" charset="2"/>
              <a:buChar char="q"/>
            </a:pPr>
            <a:r>
              <a:rPr lang="de" sz="2000" b="0" i="0" strike="noStrike" cap="none" spc="0" baseline="0" dirty="0">
                <a:solidFill>
                  <a:srgbClr val="000000"/>
                </a:solidFill>
                <a:effectLst/>
                <a:latin typeface="Helvetica"/>
                <a:ea typeface="Helvetica"/>
                <a:cs typeface="Helvetica"/>
              </a:rPr>
              <a:t>Wenn Sie den Verdacht haben, dass ein Wassersystem nicht richtig funktioniert, wenden Sie sich an den Manager vor Ort.</a:t>
            </a:r>
          </a:p>
          <a:p>
            <a:pPr marL="285750" indent="-285750">
              <a:lnSpc>
                <a:spcPts val="2400"/>
              </a:lnSpc>
              <a:buClr>
                <a:srgbClr val="F1B600"/>
              </a:buClr>
              <a:buSzPct val="120000"/>
              <a:buFont typeface="Wingdings" pitchFamily="2" charset="2"/>
              <a:buChar char="q"/>
            </a:pPr>
            <a:endParaRPr lang="en-GB" sz="2000" dirty="0"/>
          </a:p>
          <a:p>
            <a:pPr>
              <a:lnSpc>
                <a:spcPts val="2400"/>
              </a:lnSpc>
            </a:pPr>
            <a:endParaRPr lang="en-US"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7" history="0"/>
              </a:rPr>
              <a:t>Bewährte Verfahren für die Nassbearbeitung von mineralischen Werkstücken mit handgeführten Elektrowerkzeugen, die kristalline Kieselsäure enthalten (Aufgabenblatt 2.1.14d)</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7" history="0"/>
              </a:rPr>
              <a:t>Bewährte Verfahren für die Verwendung von Wasser/Zusätzen auf Straßen oder offenen Flächen zur Verringerung der Staubkonzentration </a:t>
            </a:r>
            <a:br>
              <a:rPr lang="de" sz="1600" b="0" i="0" strike="noStrike" cap="none" spc="0" baseline="0" dirty="0">
                <a:solidFill>
                  <a:srgbClr val="000000"/>
                </a:solidFill>
                <a:effectLst/>
                <a:latin typeface="Helvetica"/>
                <a:ea typeface="Helvetica"/>
                <a:cs typeface="Helvetica"/>
                <a:hlinkClick r:id="rId7" history="0"/>
              </a:rPr>
            </a:br>
            <a:r>
              <a:rPr lang="de" sz="1600" b="0" i="0" strike="noStrike" cap="none" spc="0" baseline="0" dirty="0">
                <a:solidFill>
                  <a:srgbClr val="000000"/>
                </a:solidFill>
                <a:effectLst/>
                <a:latin typeface="Helvetica"/>
                <a:ea typeface="Helvetica"/>
                <a:cs typeface="Helvetica"/>
                <a:hlinkClick r:id="rId7" history="0"/>
              </a:rPr>
              <a:t>(Aufgabenblatt 2.2.27)</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7" history="0"/>
              </a:rPr>
              <a:t>Bewährte Verfahren für die wasserbasierte Staubbekämpfung (Aufgabenblatt 2.2.35)</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7" history="0"/>
              </a:rPr>
              <a:t>Bewährte Verfahren für Nassschneideverfahren von Mauersteinen, Agglomeratsteinen und Natursteinen (Aufgabenblatt 2.2.42)</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8"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9" history="0"/>
              </a:rPr>
              <a:t>NEPSI-Handbuch für KMUs</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449233"/>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10"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a:t>
            </a:r>
            <a:r>
              <a:rPr lang="de" sz="1800" b="0" i="0" strike="noStrike" cap="none" spc="0" baseline="0">
                <a:solidFill>
                  <a:srgbClr val="000000"/>
                </a:solidFill>
                <a:effectLst/>
                <a:latin typeface="Helvetica"/>
                <a:ea typeface="Helvetica"/>
                <a:cs typeface="Helvetica"/>
              </a:rPr>
              <a:t>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6403046" cy="3682369"/>
          </a:xfrm>
        </p:spPr>
        <p:txBody>
          <a:bodyPr/>
          <a:lstStyle/>
          <a:p>
            <a:pPr>
              <a:lnSpc>
                <a:spcPts val="2400"/>
              </a:lnSpc>
              <a:spcBef>
                <a:spcPts val="600"/>
              </a:spcBef>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Wie Wasser in hochenergetischen industriellen Prozessen verwendet wird, um die Belastung durch alveolengängigen kristallinen Siliziumdioxidstaub (RCS) zu reduzieren</a:t>
            </a:r>
          </a:p>
          <a:p>
            <a:pPr marL="285750" indent="-285750">
              <a:lnSpc>
                <a:spcPts val="24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Wie und wann man Nassverfahren einsetzt</a:t>
            </a:r>
          </a:p>
          <a:p>
            <a:pPr marL="285750" indent="-285750">
              <a:lnSpc>
                <a:spcPts val="24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Bewährte Praktiken und Dos &amp; Don'ts für Nassverfahren</a:t>
            </a:r>
          </a:p>
          <a:p>
            <a:pPr marL="285750" indent="-285750">
              <a:lnSpc>
                <a:spcPts val="2400"/>
              </a:lnSpc>
              <a:spcBef>
                <a:spcPts val="600"/>
              </a:spcBef>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285750" indent="-285750">
              <a:lnSpc>
                <a:spcPts val="2400"/>
              </a:lnSpc>
              <a:spcBef>
                <a:spcPts val="600"/>
              </a:spcBef>
              <a:buFont typeface="Arial" panose="020B0604020202020204" pitchFamily="34" charset="0"/>
              <a:buChar char="•"/>
            </a:pPr>
            <a:endParaRPr lang="en-US" sz="18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a:blip r:embed="rId3"/>
          <a:srcRect l="43438" t="3" r="24496" b="-3"/>
          <a:stretch>
            <a:fillRect/>
          </a:stretch>
        </p:blipFill>
        <p:spPr>
          <a:xfrm>
            <a:off x="7382117" y="2204486"/>
            <a:ext cx="4335841"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de" sz="1800" b="0" i="0" strike="noStrike" cap="none" spc="0" baseline="0">
                <a:solidFill>
                  <a:srgbClr val="000000"/>
                </a:solidFill>
                <a:effectLst/>
                <a:latin typeface="Helvetica"/>
                <a:ea typeface="Helvetica"/>
                <a:cs typeface="Helvetica"/>
              </a:rPr>
              <a:t>Nassverfahren sind eine der fünf wichtigsten Techniken zur Staubbekämpfung.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BEI DIESER TÄTIGKEIT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Funktionsfähigkeit dieser Geräte ist wichtig, um uns vor RCS zu schützen.</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Langfristige Belastung durch hohe RCS-Werte kann zu schweren Lungenerkrankungen führen.</a:t>
            </a:r>
          </a:p>
          <a:p>
            <a:pPr>
              <a:lnSpc>
                <a:spcPts val="2400"/>
              </a:lnSpc>
            </a:pPr>
            <a:r>
              <a:rPr lang="de" sz="1800" b="0" i="0" strike="noStrike" cap="none" spc="0" baseline="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a:solidFill>
                  <a:srgbClr val="000000"/>
                </a:solidFill>
                <a:effectLst/>
                <a:latin typeface="Helvetica"/>
                <a:ea typeface="Helvetica"/>
                <a:cs typeface="Helvetica"/>
              </a:rPr>
              <a:t>Wenn wir bewährte Praktiken anwenden, schützen wir unsere Gesundheit.</a:t>
            </a:r>
          </a:p>
          <a:p>
            <a:pPr>
              <a:lnSpc>
                <a:spcPts val="2400"/>
              </a:lnSpc>
            </a:pPr>
            <a:r>
              <a:rPr lang="de" sz="1800" b="0" i="0" strike="noStrike" cap="none" spc="0" baseline="0">
                <a:solidFill>
                  <a:srgbClr val="000000"/>
                </a:solidFill>
                <a:effectLst/>
                <a:latin typeface="Helvetica"/>
                <a:ea typeface="Helvetica"/>
                <a:cs typeface="Helvetica"/>
              </a:rPr>
              <a:t>Wie werden Sie Ihren Ruhestand verbringen?</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a:xfrm>
            <a:off x="777244" y="1640901"/>
            <a:ext cx="5698507"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WIE NASSVERFAHREN DIE RCS-BELASTUNG REDUZIEREN</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3" y="2617077"/>
            <a:ext cx="5698508" cy="3669152"/>
          </a:xfrm>
        </p:spPr>
        <p:txBody>
          <a:bodyPr/>
          <a:lstStyle/>
          <a:p>
            <a:pPr>
              <a:lnSpc>
                <a:spcPts val="2200"/>
              </a:lnSpc>
              <a:spcBef>
                <a:spcPts val="600"/>
              </a:spcBef>
            </a:pPr>
            <a:r>
              <a:rPr lang="de" sz="1800" b="0" i="0" strike="noStrike" cap="none" spc="0" baseline="0" dirty="0">
                <a:solidFill>
                  <a:srgbClr val="000000"/>
                </a:solidFill>
                <a:effectLst/>
                <a:latin typeface="Helvetica"/>
                <a:ea typeface="Helvetica"/>
                <a:cs typeface="Helvetica"/>
              </a:rPr>
              <a:t>Nassverfahren werden in energetischen industriellen Prozessen eingesetzt, bei denen Materialien verarbeitet werden, die kristalline Kieselsäure enthalten, wie Bohren, Schneiden, Schleifen und Schmirgeln. Wassersysteme können in Werkzeuge und Anlagen integriert werden.</a:t>
            </a:r>
          </a:p>
          <a:p>
            <a:pPr>
              <a:lnSpc>
                <a:spcPts val="2200"/>
              </a:lnSpc>
              <a:spcBef>
                <a:spcPts val="600"/>
              </a:spcBef>
            </a:pPr>
            <a:r>
              <a:rPr lang="de" sz="1800" b="0" i="0" strike="noStrike" cap="none" spc="0" baseline="0" dirty="0">
                <a:solidFill>
                  <a:srgbClr val="000000"/>
                </a:solidFill>
                <a:effectLst/>
                <a:latin typeface="Helvetica"/>
                <a:ea typeface="Helvetica"/>
                <a:cs typeface="Helvetica"/>
              </a:rPr>
              <a:t>Wasser kann zur Kontrolle von Staub in der Luft verwendet werden, der durch Fahrzeugbewegungen auf Straßen und Baustellen entsteht, und auch zur allgemeinen Reinigung.</a:t>
            </a:r>
          </a:p>
          <a:p>
            <a:pPr>
              <a:lnSpc>
                <a:spcPts val="2200"/>
              </a:lnSpc>
              <a:spcBef>
                <a:spcPts val="600"/>
              </a:spcBef>
            </a:pPr>
            <a:r>
              <a:rPr lang="de" sz="1800" b="0" i="0" strike="noStrike" cap="none" spc="0" baseline="0" dirty="0">
                <a:solidFill>
                  <a:srgbClr val="000000"/>
                </a:solidFill>
                <a:effectLst/>
                <a:latin typeface="Helvetica"/>
                <a:ea typeface="Helvetica"/>
                <a:cs typeface="Helvetica"/>
              </a:rPr>
              <a:t>Das Wasser fängt die Staubpartikel auf und verhindert, dass sie sich in der Luft verteilen.</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a:blip r:embed="rId3"/>
          <a:srcRect l="10794" r="10794"/>
          <a:stretch>
            <a:fillRect/>
          </a:stretch>
        </p:blipFill>
        <p:spPr>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WASSERBASIERTE STAUBBEKÄMPFUNG</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400"/>
              </a:lnSpc>
            </a:pPr>
            <a:r>
              <a:rPr lang="de" sz="1800" b="0" i="0" strike="noStrike" cap="none" spc="0" baseline="0">
                <a:solidFill>
                  <a:srgbClr val="000000"/>
                </a:solidFill>
                <a:effectLst/>
                <a:latin typeface="Helvetica"/>
                <a:ea typeface="Helvetica"/>
                <a:cs typeface="Helvetica"/>
              </a:rPr>
              <a:t>Wasser reduziert die Staubentwicklung bei hochenergetischen Prozessen.</a:t>
            </a:r>
          </a:p>
          <a:p>
            <a:pPr>
              <a:lnSpc>
                <a:spcPts val="2400"/>
              </a:lnSpc>
            </a:pPr>
            <a:r>
              <a:rPr lang="de" sz="1800" b="0" i="0" strike="noStrike" cap="none" spc="0" baseline="0">
                <a:solidFill>
                  <a:srgbClr val="000000"/>
                </a:solidFill>
                <a:effectLst/>
                <a:latin typeface="Helvetica"/>
                <a:ea typeface="Helvetica"/>
                <a:cs typeface="Helvetica"/>
              </a:rPr>
              <a:t>(Klicken Sie, um das Video abzuspielen.)</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dirty="0">
                <a:solidFill>
                  <a:srgbClr val="F6A317"/>
                </a:solidFill>
                <a:effectLst/>
                <a:latin typeface="Helvetica"/>
                <a:ea typeface="Helvetica"/>
                <a:cs typeface="Helvetica"/>
              </a:rPr>
              <a:t>VERWENDUNG VON NASSVERFAHREN</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2" y="2707450"/>
            <a:ext cx="5815645" cy="3682369"/>
          </a:xfrm>
        </p:spPr>
        <p:txBody>
          <a:bodyPr anchor="t"/>
          <a:lstStyle/>
          <a:p>
            <a:pPr>
              <a:lnSpc>
                <a:spcPts val="2200"/>
              </a:lnSpc>
            </a:pPr>
            <a:r>
              <a:rPr lang="de" sz="1700" b="0" i="0" strike="noStrike" cap="none" spc="0" baseline="0" dirty="0">
                <a:solidFill>
                  <a:srgbClr val="000000"/>
                </a:solidFill>
                <a:effectLst/>
                <a:latin typeface="Helvetica"/>
                <a:ea typeface="Helvetica"/>
                <a:cs typeface="Helvetica"/>
              </a:rPr>
              <a:t>Nassverfahren sind immer vorzuziehen, wenn sie verfügbar (und sicher in der Anwendung) sind. Wenn Sie Nassverfahren verwenden: </a:t>
            </a:r>
          </a:p>
          <a:p>
            <a:pPr marL="342900" indent="-342900">
              <a:lnSpc>
                <a:spcPts val="2200"/>
              </a:lnSpc>
              <a:spcBef>
                <a:spcPts val="600"/>
              </a:spcBef>
              <a:buFont typeface="Arial" panose="020B0604020202020204" pitchFamily="34" charset="0"/>
              <a:buChar char="•"/>
            </a:pPr>
            <a:r>
              <a:rPr lang="de" sz="1700" b="0" i="0" strike="noStrike" cap="none" spc="0" baseline="0" dirty="0">
                <a:solidFill>
                  <a:srgbClr val="000000"/>
                </a:solidFill>
                <a:effectLst/>
                <a:latin typeface="Helvetica"/>
                <a:ea typeface="Helvetica"/>
                <a:cs typeface="Helvetica"/>
              </a:rPr>
              <a:t>Stellen Sie sicher, dass der Raum gut belüftet ist.</a:t>
            </a:r>
          </a:p>
          <a:p>
            <a:pPr marL="342900" indent="-342900">
              <a:lnSpc>
                <a:spcPts val="2200"/>
              </a:lnSpc>
              <a:spcBef>
                <a:spcPts val="600"/>
              </a:spcBef>
              <a:buFont typeface="Arial" panose="020B0604020202020204" pitchFamily="34" charset="0"/>
              <a:buChar char="•"/>
            </a:pPr>
            <a:r>
              <a:rPr lang="de" sz="1700" b="0" i="0" strike="noStrike" cap="none" spc="0" baseline="0" dirty="0">
                <a:solidFill>
                  <a:srgbClr val="000000"/>
                </a:solidFill>
                <a:effectLst/>
                <a:latin typeface="Helvetica"/>
                <a:ea typeface="Helvetica"/>
                <a:cs typeface="Helvetica"/>
              </a:rPr>
              <a:t>Stellen Sie sicher, dass die Wasserversorgung für die jeweilige Aufgabe geeignet und ausreichend ist.</a:t>
            </a:r>
          </a:p>
          <a:p>
            <a:pPr marL="342900" indent="-342900">
              <a:lnSpc>
                <a:spcPts val="2200"/>
              </a:lnSpc>
              <a:spcBef>
                <a:spcPts val="600"/>
              </a:spcBef>
              <a:buFont typeface="Arial" panose="020B0604020202020204" pitchFamily="34" charset="0"/>
              <a:buChar char="•"/>
            </a:pPr>
            <a:r>
              <a:rPr lang="de" sz="1700" b="0" i="0" strike="noStrike" cap="none" spc="0" baseline="0" dirty="0">
                <a:solidFill>
                  <a:srgbClr val="000000"/>
                </a:solidFill>
                <a:effectLst/>
                <a:latin typeface="Helvetica"/>
                <a:ea typeface="Helvetica"/>
                <a:cs typeface="Helvetica"/>
              </a:rPr>
              <a:t>Reinigen Sie mit auch mit einem Nassverfahren.</a:t>
            </a:r>
          </a:p>
          <a:p>
            <a:pPr marL="342900" indent="-342900">
              <a:lnSpc>
                <a:spcPts val="2200"/>
              </a:lnSpc>
              <a:spcBef>
                <a:spcPts val="600"/>
              </a:spcBef>
              <a:buFont typeface="Arial" panose="020B0604020202020204" pitchFamily="34" charset="0"/>
              <a:buChar char="•"/>
            </a:pPr>
            <a:r>
              <a:rPr lang="de" sz="1700" b="0" i="0" strike="noStrike" cap="none" spc="0" baseline="0" dirty="0">
                <a:solidFill>
                  <a:srgbClr val="000000"/>
                </a:solidFill>
                <a:effectLst/>
                <a:latin typeface="Helvetica"/>
                <a:ea typeface="Helvetica"/>
                <a:cs typeface="Helvetica"/>
              </a:rPr>
              <a:t>Schützen Sie die Wasserversorgung vor dem Einfrieren.</a:t>
            </a:r>
          </a:p>
          <a:p>
            <a:pPr marL="342900" indent="-342900">
              <a:lnSpc>
                <a:spcPts val="2200"/>
              </a:lnSpc>
              <a:spcBef>
                <a:spcPts val="600"/>
              </a:spcBef>
              <a:buFont typeface="Arial" panose="020B0604020202020204" pitchFamily="34" charset="0"/>
              <a:buChar char="•"/>
            </a:pPr>
            <a:r>
              <a:rPr lang="de" sz="1700" b="0" i="0" strike="noStrike" cap="none" spc="0" baseline="0" dirty="0">
                <a:solidFill>
                  <a:srgbClr val="000000"/>
                </a:solidFill>
                <a:effectLst/>
                <a:latin typeface="Helvetica"/>
                <a:ea typeface="Helvetica"/>
                <a:cs typeface="Helvetica"/>
              </a:rPr>
              <a:t>Achten Sie auf bakterielles Wachstum durch Wasserquellen, wenn sich Tröpfchen in der Luft bilden.</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7CC8F2-C340-4BEF-9B70-2633088C9C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TotalTime>
  <Words>1261</Words>
  <Application>Microsoft Macintosh PowerPoint</Application>
  <PresentationFormat>Widescreen</PresentationFormat>
  <Paragraphs>96</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36</cp:revision>
  <dcterms:created xsi:type="dcterms:W3CDTF">2020-01-29T17:43:15Z</dcterms:created>
  <dcterms:modified xsi:type="dcterms:W3CDTF">2024-11-13T11:20:36Z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