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3" r:id="rId6"/>
    <p:sldId id="278" r:id="rId7"/>
    <p:sldId id="268" r:id="rId8"/>
    <p:sldId id="276" r:id="rId9"/>
    <p:sldId id="279" r:id="rId10"/>
    <p:sldId id="259" r:id="rId11"/>
    <p:sldId id="271" r:id="rId12"/>
    <p:sldId id="269" r:id="rId13"/>
    <p:sldId id="270" r:id="rId14"/>
    <p:sldId id="274" r:id="rId15"/>
    <p:sldId id="264" r:id="rId16"/>
    <p:sldId id="26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Jones" initials="JJ" lastIdx="0" clrIdx="0">
    <p:extLst>
      <p:ext uri="{19B8F6BF-5375-455C-9EA6-DF929625EA0E}">
        <p15:presenceInfo xmlns:p15="http://schemas.microsoft.com/office/powerpoint/2012/main" userId="S::jeremy.jones@leidar.com::37de2d04-ce17-4de6-a131-ce4cc9050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550B0-52FB-A54F-90E1-3571E8ADE49B}" v="1" dt="2020-12-09T20:36: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3"/>
    <p:restoredTop sz="94626"/>
  </p:normalViewPr>
  <p:slideViewPr>
    <p:cSldViewPr snapToGrid="0">
      <p:cViewPr varScale="1">
        <p:scale>
          <a:sx n="116" d="100"/>
          <a:sy n="116" d="100"/>
        </p:scale>
        <p:origin x="504"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283801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9167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13</a:t>
            </a:fld>
            <a:endParaRPr lang="en-US"/>
          </a:p>
        </p:txBody>
      </p:sp>
    </p:spTree>
    <p:extLst>
      <p:ext uri="{BB962C8B-B14F-4D97-AF65-F5344CB8AC3E}">
        <p14:creationId xmlns:p14="http://schemas.microsoft.com/office/powerpoint/2010/main" val="243075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 sz="1800" b="0" i="0" strike="noStrike" cap="none" spc="0" baseline="0" dirty="0">
                <a:solidFill>
                  <a:srgbClr val="000000"/>
                </a:solidFill>
                <a:effectLst/>
                <a:latin typeface="Calibri"/>
                <a:ea typeface="Calibri"/>
                <a:cs typeface="Calibri"/>
              </a:rPr>
              <a:t>Pārmērīga ieelpojamā kristāliskā silīcija dioksīda (</a:t>
            </a:r>
            <a:r>
              <a:rPr lang="lv" sz="1800" b="0" i="1" strike="noStrike" cap="none" spc="0" baseline="0" dirty="0">
                <a:solidFill>
                  <a:srgbClr val="000000"/>
                </a:solidFill>
                <a:effectLst/>
                <a:latin typeface="Calibri"/>
                <a:ea typeface="Calibri"/>
                <a:cs typeface="Calibri"/>
              </a:rPr>
              <a:t>RCS</a:t>
            </a:r>
            <a:r>
              <a:rPr lang="lv" sz="1800" b="0" i="0" strike="noStrike" cap="none" spc="0" baseline="0" dirty="0">
                <a:solidFill>
                  <a:srgbClr val="000000"/>
                </a:solidFill>
                <a:effectLst/>
                <a:latin typeface="Calibri"/>
                <a:ea typeface="Calibri"/>
                <a:cs typeface="Calibri"/>
              </a:rPr>
              <a:t>) iedarbība ilgtermiņā var izraisīt nopietnas veselības problēmas darbiniekiem. Šā iemesla dēļ ir svarīgi, lai visi darbinieki būtu informēti par labo praksi, kas ierobežo vai novērš silīcija dioksīda putekļu iedarbību.</a:t>
            </a:r>
          </a:p>
          <a:p>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lv" sz="1200" b="0" i="0" strike="noStrike" cap="none" spc="0" baseline="0" dirty="0">
                <a:solidFill>
                  <a:srgbClr val="000000"/>
                </a:solidFill>
                <a:effectLst/>
                <a:latin typeface="Calibri"/>
                <a:ea typeface="Calibri"/>
                <a:cs typeface="Calibri"/>
              </a:rPr>
              <a:t>Šīs apmācības sniedz norādījumus par mazo un beramkravu maisu iztukšošanu, ja tajos ir ievietoti kristālisko silīcija dioksīdu saturoši materiāli.</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09712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51234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 sz="1200" b="0" i="0" strike="noStrike" cap="none" spc="0" baseline="0">
                <a:solidFill>
                  <a:srgbClr val="000000"/>
                </a:solidFill>
                <a:effectLst/>
                <a:latin typeface="Calibri"/>
                <a:ea typeface="Calibri"/>
                <a:cs typeface="Calibri"/>
              </a:rPr>
              <a:t>Maisu iztukšošanas procesi un nepareiza apiešanās ar tukšajiem maisiem var ievērojami paaugstināt putekļu iedarbības līmeni. Šā iemesla dēļ jāievēro laba prakse, iztukšojot maisus. Mazo maisu iztukšošanai ieteicams izmantot automātiskās vai pusautomātiskās maisu iztukšošanas stacijas. </a:t>
            </a: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 sz="1200" b="0" i="0" strike="noStrike" cap="none" spc="0" baseline="0">
                <a:solidFill>
                  <a:srgbClr val="000000"/>
                </a:solidFill>
                <a:effectLst/>
                <a:latin typeface="Calibri"/>
                <a:ea typeface="Calibri"/>
                <a:cs typeface="Calibri"/>
              </a:rPr>
              <a:t>Maisu iztukšošanas procesi un nepareiza apiešanās ar tukšajiem maisiem var ievērojami paaugstināt putekļu iedarbības līmeni. Šā iemesla dēļ jāievēro laba prakse, iztukšojot maisus. Mazo maisu iztukšošanai ieteicams izmantot automātiskās vai pusautomātiskās maisu iztukšošanas stacijas.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13401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 sz="1200" b="0" i="0" strike="noStrike" cap="none" spc="0" baseline="0">
                <a:solidFill>
                  <a:srgbClr val="000000"/>
                </a:solidFill>
                <a:effectLst/>
                <a:latin typeface="Calibri"/>
                <a:ea typeface="Calibri"/>
                <a:cs typeface="Calibri"/>
              </a:rPr>
              <a:t>Lai gan tas ne vienmēr ir nepieciešams, ieteicams izmantot automātiskas vai pusautomātiskas maisu izkraušanas stacijas, lai samazinātu cilvēka kļūdu un traumu skaitu.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lv" sz="1200" b="0" i="0" strike="noStrike" cap="none" spc="0" baseline="0">
                <a:solidFill>
                  <a:srgbClr val="000000"/>
                </a:solidFill>
                <a:effectLst/>
                <a:latin typeface="Calibri"/>
                <a:ea typeface="Calibri"/>
                <a:cs typeface="Calibri"/>
              </a:rPr>
              <a:t>Maisa saspiešana rada ļoti daudz putekļu. Darbiniekiem jāsaritina tukšie maisi nosūces zonā.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lv" sz="1200" b="0" i="0" strike="noStrike" cap="none" spc="0" baseline="0">
                <a:solidFill>
                  <a:srgbClr val="000000"/>
                </a:solidFill>
                <a:effectLst/>
                <a:latin typeface="Calibri"/>
                <a:ea typeface="Calibri"/>
                <a:cs typeface="Calibri"/>
              </a:rPr>
              <a:t>Iztukšojot maza maisiņa saturu, pārliecinieties, ka tā atvērtais gals ir vērsts uz pretējo pusi. Lai pilnībā novērstu putekļu veidošanos, iztukšojiet maisu lielā plastikāta maisā, kas balstīts un atvērts uz metāla rāmja.</a:t>
            </a:r>
          </a:p>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5608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 sz="1200" b="0" i="0" strike="noStrike" cap="none" spc="0" baseline="0">
                <a:solidFill>
                  <a:srgbClr val="000000"/>
                </a:solidFill>
                <a:effectLst/>
                <a:latin typeface="Calibri"/>
                <a:ea typeface="Calibri"/>
                <a:cs typeface="Calibri"/>
              </a:rPr>
              <a:t>Beramkravu maisu izmantošana ir ekonomiskāka un videi draudzīgāka nekā vairāku mazu maisu izmantošana. Beramkravu maisos var ietilpt tikpat daudz materiāla kā uz veselas paletes ar maziem maisiņiem. Tāpēc, kad tie ir pilni, tie ir pārāk smagi, lai tos varētu apstrādāt bez mašīnas palīdzības.</a:t>
            </a:r>
          </a:p>
          <a:p>
            <a:endParaRPr lang="en-GB" sz="1200" b="0" i="0" u="none" strike="noStrike" kern="1200">
              <a:solidFill>
                <a:schemeClr val="tx1"/>
              </a:solidFill>
              <a:effectLst/>
              <a:latin typeface="+mn-lt"/>
              <a:ea typeface="+mn-ea"/>
              <a:cs typeface="+mn-cs"/>
            </a:endParaRPr>
          </a:p>
          <a:p>
            <a:r>
              <a:rPr lang="lv" sz="1200" b="0" i="0" strike="noStrike" cap="none" spc="0" baseline="0">
                <a:solidFill>
                  <a:srgbClr val="000000"/>
                </a:solidFill>
                <a:effectLst/>
                <a:latin typeface="Calibri"/>
                <a:ea typeface="Calibri"/>
                <a:cs typeface="Calibri"/>
              </a:rPr>
              <a:t>Iztukšojot beramkravu maisu saturu ar griešanas paņēmienu, ieteicams lietot individuālos aizsardzības līdzekļus. </a:t>
            </a:r>
          </a:p>
          <a:p>
            <a:endParaRPr lang="en-GB"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52903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 sz="1800" b="0" i="0" strike="noStrike" cap="none" spc="0" baseline="0">
                <a:solidFill>
                  <a:srgbClr val="000000"/>
                </a:solidFill>
                <a:effectLst/>
                <a:latin typeface="Calibri"/>
                <a:ea typeface="Calibri"/>
                <a:cs typeface="Calibri"/>
              </a:rPr>
              <a:t>Pirms maisu iztukšošanas procesa uzsākšanas pārliecinieties, vai darbojas gan ventilācijas, gan nosūces sistēmas. Ja jums ir aizdomas par problēmām, sazinieties ar objekta pārvaldnieku. Noteikti pārbaudiet, vai nav ārējo faktoru, piemēram, caurvēja, kas var būtiski ietekmēt ventilācijas sistēmas.</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lv" sz="1800" b="0" i="0" strike="noStrike" cap="none" spc="0" baseline="0">
                <a:solidFill>
                  <a:srgbClr val="000000"/>
                </a:solidFill>
                <a:effectLst/>
                <a:latin typeface="Calibri"/>
                <a:ea typeface="Calibri"/>
                <a:cs typeface="Calibri"/>
              </a:rPr>
              <a:t>Ja iespējams, izmantojiet pārvietošanas palīglīdzekļus, lai samazinātu cilvēka kļūdu un traumu skaitu. Nekad nepārpildiet maisus, lai izvairītos no nevajadzīgas noplūdes, kas var radīt papildu apdraudējumu. Ja rodas noplūdes, nekavējoties likvidējiet tās, izmantojot mitrās vai sausās tīrīšanas metodes.</a:t>
            </a:r>
          </a:p>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30476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246971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5CE0D2-EE58-F143-8FC9-DE2A7199D8B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6304" y="366936"/>
            <a:ext cx="1000630" cy="628302"/>
          </a:xfrm>
          <a:prstGeom prst="rect">
            <a:avLst/>
          </a:prstGeom>
        </p:spPr>
      </p:pic>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lv" sz="1000" b="0" i="0" strike="noStrike" cap="none" spc="0" baseline="0">
                <a:solidFill>
                  <a:srgbClr val="000000"/>
                </a:solidFill>
                <a:effectLst/>
                <a:latin typeface="Helvetica"/>
                <a:ea typeface="Helvetica"/>
                <a:cs typeface="Helvetica"/>
              </a:rPr>
              <a:t>Šis mācību materiāls ir izstrādāts NEPSI Labas prakses rokasgrāmatas ietvaros – skat. vietni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5A6482CC-0324-A84F-97E9-A03D3526EC1E}"/>
              </a:ext>
            </a:extLst>
          </p:cNvPr>
          <p:cNvSpPr txBox="1"/>
          <p:nvPr userDrawn="1"/>
        </p:nvSpPr>
        <p:spPr>
          <a:xfrm>
            <a:off x="8412481" y="429114"/>
            <a:ext cx="3404870"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lv" sz="1400" b="1" i="0" strike="noStrike" cap="none" spc="0" baseline="0" dirty="0">
                <a:solidFill>
                  <a:srgbClr val="F6A317"/>
                </a:solidFill>
                <a:effectLst/>
                <a:latin typeface="Helvetica"/>
                <a:ea typeface="Helvetica"/>
                <a:cs typeface="Helvetica"/>
              </a:rPr>
              <a:t>LABĀS PRAKSES APMĀCĪBAS PAR MAISU IZTUKŠOŠANU</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902987"/>
            <a:ext cx="6598996" cy="850900"/>
          </a:xfrm>
        </p:spPr>
        <p:txBody>
          <a:bodyPr anchor="t"/>
          <a:lstStyle/>
          <a:p>
            <a:pPr>
              <a:lnSpc>
                <a:spcPct val="100000"/>
              </a:lnSpc>
            </a:pPr>
            <a:r>
              <a:rPr lang="lv" sz="2800" b="1" i="0" strike="noStrike" cap="none" spc="0" baseline="0">
                <a:solidFill>
                  <a:srgbClr val="FFFFFF"/>
                </a:solidFill>
                <a:effectLst/>
                <a:latin typeface="Helvetica"/>
                <a:ea typeface="Helvetica"/>
                <a:cs typeface="Helvetica"/>
              </a:rPr>
              <a:t>LABĀS PRAKSES APMĀCĪBAS PAR MAISU IZTUKŠOŠANU</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AA57D0A2-72FB-833B-A4E4-C5E570A14C32}"/>
              </a:ext>
            </a:extLst>
          </p:cNvPr>
          <p:cNvSpPr/>
          <p:nvPr/>
        </p:nvSpPr>
        <p:spPr>
          <a:xfrm>
            <a:off x="8384345" y="365760"/>
            <a:ext cx="3418449" cy="60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5C532-796E-0E45-8861-6D255108102B}"/>
              </a:ext>
            </a:extLst>
          </p:cNvPr>
          <p:cNvSpPr>
            <a:spLocks noGrp="1"/>
          </p:cNvSpPr>
          <p:nvPr>
            <p:ph type="body" sz="quarter" idx="10"/>
          </p:nvPr>
        </p:nvSpPr>
        <p:spPr/>
        <p:txBody>
          <a:bodyPr anchor="t"/>
          <a:lstStyle/>
          <a:p>
            <a:pPr>
              <a:lnSpc>
                <a:spcPct val="100000"/>
              </a:lnSpc>
            </a:pPr>
            <a:r>
              <a:rPr lang="lv" sz="2800" b="1" i="0" strike="noStrike" cap="none" spc="0" baseline="0">
                <a:solidFill>
                  <a:srgbClr val="F6A317"/>
                </a:solidFill>
                <a:effectLst/>
                <a:latin typeface="Helvetica"/>
                <a:ea typeface="Helvetica"/>
                <a:cs typeface="Helvetica"/>
              </a:rPr>
              <a:t>IETEIKUMI VISPĀRĪGAI MAISU IZTUKŠOŠANAI</a:t>
            </a:r>
          </a:p>
        </p:txBody>
      </p:sp>
      <p:sp>
        <p:nvSpPr>
          <p:cNvPr id="3" name="Text Placeholder 2">
            <a:extLst>
              <a:ext uri="{FF2B5EF4-FFF2-40B4-BE49-F238E27FC236}">
                <a16:creationId xmlns:a16="http://schemas.microsoft.com/office/drawing/2014/main" id="{93220A22-4954-F04B-A3F3-F1A9A2F05281}"/>
              </a:ext>
            </a:extLst>
          </p:cNvPr>
          <p:cNvSpPr>
            <a:spLocks noGrp="1"/>
          </p:cNvSpPr>
          <p:nvPr>
            <p:ph type="body" sz="quarter" idx="11"/>
          </p:nvPr>
        </p:nvSpPr>
        <p:spPr>
          <a:xfrm>
            <a:off x="777241" y="2765284"/>
            <a:ext cx="6076393" cy="3201832"/>
          </a:xfrm>
        </p:spPr>
        <p:txBody>
          <a:bodyPr/>
          <a:lstStyle/>
          <a:p>
            <a:pPr>
              <a:lnSpc>
                <a:spcPct val="100000"/>
              </a:lnSpc>
              <a:spcBef>
                <a:spcPts val="600"/>
              </a:spcBef>
              <a:buSzPct val="85000"/>
            </a:pPr>
            <a:r>
              <a:rPr lang="lv" sz="1500" b="1" i="0" strike="noStrike" cap="none" spc="0" baseline="0" dirty="0">
                <a:solidFill>
                  <a:srgbClr val="000000"/>
                </a:solidFill>
                <a:effectLst/>
                <a:latin typeface="Helvetica"/>
                <a:ea typeface="Helvetica"/>
                <a:cs typeface="Helvetica"/>
              </a:rPr>
              <a:t>KO DARĪT</a:t>
            </a:r>
          </a:p>
          <a:p>
            <a:pPr marL="342900" indent="-342900">
              <a:lnSpc>
                <a:spcPct val="100000"/>
              </a:lnSpc>
              <a:spcBef>
                <a:spcPts val="600"/>
              </a:spcBef>
              <a:buSzPct val="85000"/>
              <a:buFont typeface=".Apple Color Emoji UI"/>
              <a:buChar char="✅"/>
            </a:pPr>
            <a:r>
              <a:rPr lang="lv" sz="1500" b="0" i="0" strike="noStrike" cap="none" spc="0" baseline="0" dirty="0">
                <a:solidFill>
                  <a:srgbClr val="000000"/>
                </a:solidFill>
                <a:effectLst/>
                <a:latin typeface="Helvetica"/>
                <a:ea typeface="Helvetica"/>
                <a:cs typeface="Helvetica"/>
              </a:rPr>
              <a:t>Pārliecinieties, ka putekļu nosūces sistēmas darbojas pareizi.</a:t>
            </a:r>
          </a:p>
          <a:p>
            <a:pPr marL="342900" indent="-342900">
              <a:lnSpc>
                <a:spcPct val="100000"/>
              </a:lnSpc>
              <a:spcBef>
                <a:spcPts val="600"/>
              </a:spcBef>
              <a:buSzPct val="85000"/>
              <a:buFont typeface=".Apple Color Emoji UI"/>
              <a:buChar char="✅"/>
            </a:pPr>
            <a:r>
              <a:rPr lang="lv" sz="1500" b="0" i="0" strike="noStrike" cap="none" spc="0" baseline="0" dirty="0">
                <a:solidFill>
                  <a:srgbClr val="000000"/>
                </a:solidFill>
                <a:effectLst/>
                <a:latin typeface="Helvetica"/>
                <a:ea typeface="Helvetica"/>
                <a:cs typeface="Helvetica"/>
              </a:rPr>
              <a:t>Pārbaudiet, vai nav bojājumu vai traucētas darbības pazīmes un ziņojiet par defektiem.</a:t>
            </a:r>
          </a:p>
          <a:p>
            <a:pPr marL="342900" indent="-342900">
              <a:lnSpc>
                <a:spcPct val="100000"/>
              </a:lnSpc>
              <a:spcBef>
                <a:spcPts val="600"/>
              </a:spcBef>
              <a:buSzPct val="85000"/>
              <a:buFont typeface=".Apple Color Emoji UI"/>
              <a:buChar char="✅"/>
            </a:pPr>
            <a:r>
              <a:rPr lang="lv" sz="1500" b="0" i="0" strike="noStrike" cap="none" spc="0" baseline="0" dirty="0">
                <a:solidFill>
                  <a:srgbClr val="000000"/>
                </a:solidFill>
                <a:effectLst/>
                <a:latin typeface="Helvetica"/>
                <a:ea typeface="Helvetica"/>
                <a:cs typeface="Helvetica"/>
              </a:rPr>
              <a:t>Lietojiet IAL (putekļu masku), ja nav pieejami citi putekļu kontroles līdzekļi.</a:t>
            </a:r>
          </a:p>
          <a:p>
            <a:pPr marL="342900" indent="-342900">
              <a:lnSpc>
                <a:spcPct val="100000"/>
              </a:lnSpc>
              <a:spcBef>
                <a:spcPts val="600"/>
              </a:spcBef>
              <a:spcAft>
                <a:spcPts val="1000"/>
              </a:spcAft>
              <a:buSzPct val="85000"/>
              <a:buFont typeface=".Apple Color Emoji UI"/>
              <a:buChar char="✅"/>
            </a:pPr>
            <a:r>
              <a:rPr lang="lv" sz="1500" b="0" i="0" strike="noStrike" cap="none" spc="0" baseline="0" dirty="0">
                <a:solidFill>
                  <a:srgbClr val="000000"/>
                </a:solidFill>
                <a:effectLst/>
                <a:latin typeface="Helvetica"/>
                <a:ea typeface="Helvetica"/>
                <a:cs typeface="Helvetica"/>
              </a:rPr>
              <a:t>Nekavējoties likvidējiet noplūdes, izmantojot putekļsūcēju vai mitro tīrīšanu.</a:t>
            </a:r>
          </a:p>
          <a:p>
            <a:pPr>
              <a:lnSpc>
                <a:spcPct val="100000"/>
              </a:lnSpc>
              <a:spcBef>
                <a:spcPts val="600"/>
              </a:spcBef>
            </a:pPr>
            <a:r>
              <a:rPr lang="lv" sz="1500" b="1" i="0" strike="noStrike" cap="none" spc="0" baseline="0" dirty="0">
                <a:solidFill>
                  <a:srgbClr val="000000"/>
                </a:solidFill>
                <a:effectLst/>
                <a:latin typeface="Helvetica"/>
                <a:ea typeface="Helvetica"/>
                <a:cs typeface="Helvetica"/>
              </a:rPr>
              <a:t>KO NEDARĪT</a:t>
            </a:r>
          </a:p>
          <a:p>
            <a:pPr marL="285750" indent="-285750">
              <a:lnSpc>
                <a:spcPct val="100000"/>
              </a:lnSpc>
              <a:spcBef>
                <a:spcPts val="600"/>
              </a:spcBef>
              <a:buSzPct val="85000"/>
              <a:buFont typeface=".Apple Color Emoji UI"/>
              <a:buChar char="❌"/>
            </a:pPr>
            <a:r>
              <a:rPr lang="lv" sz="1500" b="0" i="0" strike="noStrike" cap="none" spc="0" baseline="0" dirty="0">
                <a:solidFill>
                  <a:srgbClr val="000000"/>
                </a:solidFill>
                <a:effectLst/>
                <a:latin typeface="Helvetica"/>
                <a:ea typeface="Helvetica"/>
                <a:cs typeface="Helvetica"/>
              </a:rPr>
              <a:t>Pārāk ātri neiztukšojiet mazo maisiņu saturu.</a:t>
            </a:r>
          </a:p>
          <a:p>
            <a:pPr marL="285750" indent="-285750">
              <a:lnSpc>
                <a:spcPct val="100000"/>
              </a:lnSpc>
              <a:spcBef>
                <a:spcPts val="600"/>
              </a:spcBef>
              <a:buSzPct val="85000"/>
              <a:buFont typeface=".Apple Color Emoji UI"/>
              <a:buChar char="❌"/>
            </a:pPr>
            <a:r>
              <a:rPr lang="lv" sz="1500" b="0" i="0" strike="noStrike" cap="none" spc="0" baseline="0" dirty="0">
                <a:solidFill>
                  <a:srgbClr val="000000"/>
                </a:solidFill>
                <a:effectLst/>
                <a:latin typeface="Helvetica"/>
                <a:ea typeface="Helvetica"/>
                <a:cs typeface="Helvetica"/>
              </a:rPr>
              <a:t>Neļaut atkritumu tvertnēm pārpildīties.</a:t>
            </a:r>
          </a:p>
          <a:p>
            <a:pPr marL="285750" indent="-285750">
              <a:lnSpc>
                <a:spcPct val="100000"/>
              </a:lnSpc>
              <a:spcBef>
                <a:spcPts val="600"/>
              </a:spcBef>
              <a:buSzPct val="85000"/>
              <a:buFont typeface=".Apple Color Emoji UI"/>
              <a:buChar char="❌"/>
            </a:pPr>
            <a:r>
              <a:rPr lang="lv" sz="1500" b="0" i="0" strike="noStrike" cap="none" spc="0" baseline="0" dirty="0">
                <a:solidFill>
                  <a:srgbClr val="000000"/>
                </a:solidFill>
                <a:effectLst/>
                <a:latin typeface="Helvetica"/>
                <a:ea typeface="Helvetica"/>
                <a:cs typeface="Helvetica"/>
              </a:rPr>
              <a:t>Tīrīšanai neizmantojiet sausu birsti vai saspiestu gaisu.</a:t>
            </a:r>
          </a:p>
          <a:p>
            <a:pPr marL="342900" indent="-342900">
              <a:lnSpc>
                <a:spcPct val="100000"/>
              </a:lnSpc>
              <a:spcBef>
                <a:spcPts val="600"/>
              </a:spcBef>
              <a:buSzPct val="85000"/>
              <a:buFont typeface=".Apple Color Emoji UI"/>
              <a:buChar char="✅"/>
            </a:pPr>
            <a:endParaRPr lang="en-GB" sz="1500" dirty="0"/>
          </a:p>
          <a:p>
            <a:pPr marL="285750" indent="-285750">
              <a:lnSpc>
                <a:spcPct val="100000"/>
              </a:lnSpc>
              <a:spcBef>
                <a:spcPts val="600"/>
              </a:spcBef>
              <a:buFont typeface="Arial" panose="020B0604020202020204" pitchFamily="34" charset="0"/>
              <a:buChar char="•"/>
            </a:pPr>
            <a:endParaRPr lang="en-US" sz="1500" dirty="0"/>
          </a:p>
        </p:txBody>
      </p:sp>
      <p:pic>
        <p:nvPicPr>
          <p:cNvPr id="5" name="Picture Placeholder 4">
            <a:extLst>
              <a:ext uri="{FF2B5EF4-FFF2-40B4-BE49-F238E27FC236}">
                <a16:creationId xmlns:a16="http://schemas.microsoft.com/office/drawing/2014/main" id="{5673BCE9-F112-484A-969D-A6FFF87628DB}"/>
              </a:ext>
            </a:extLst>
          </p:cNvPr>
          <p:cNvPicPr>
            <a:picLocks noGrp="1" noChangeAspect="1"/>
          </p:cNvPicPr>
          <p:nvPr>
            <p:ph type="pic" sz="quarter" idx="12"/>
          </p:nvPr>
        </p:nvPicPr>
        <p:blipFill>
          <a:blip r:embed="rId3"/>
          <a:srcRect t="30" b="30"/>
          <a:stretch>
            <a:fillRect/>
          </a:stretch>
        </p:blipFill>
        <p:spPr>
          <a:xfrm>
            <a:off x="7155848" y="2086252"/>
            <a:ext cx="4661502" cy="3958948"/>
          </a:xfrm>
          <a:prstGeom prst="rect">
            <a:avLst/>
          </a:prstGeom>
        </p:spPr>
      </p:pic>
    </p:spTree>
    <p:extLst>
      <p:ext uri="{BB962C8B-B14F-4D97-AF65-F5344CB8AC3E}">
        <p14:creationId xmlns:p14="http://schemas.microsoft.com/office/powerpoint/2010/main" val="614341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lv" sz="2800" b="1" i="0" strike="noStrike" cap="none" spc="0" baseline="0">
                <a:solidFill>
                  <a:srgbClr val="F6A317"/>
                </a:solidFill>
                <a:effectLst/>
                <a:latin typeface="Helvetica"/>
                <a:ea typeface="Helvetica"/>
                <a:cs typeface="Helvetica"/>
              </a:rPr>
              <a:t>TUKŠS SLAIDS</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lv" sz="1800" b="0" i="0" strike="noStrike" cap="none" spc="0" baseline="0">
                <a:solidFill>
                  <a:srgbClr val="000000"/>
                </a:solidFill>
                <a:effectLst/>
                <a:latin typeface="Helvetica"/>
                <a:ea typeface="Helvetica"/>
                <a:cs typeface="Helvetica"/>
              </a:rPr>
              <a:t>Izmantojiet šo slaidu, lai izveidotu darba videi/kontekstam pielāgotu mācību materiālu.</a:t>
            </a:r>
          </a:p>
          <a:p>
            <a:pPr>
              <a:lnSpc>
                <a:spcPts val="2400"/>
              </a:lnSpc>
            </a:pPr>
            <a:r>
              <a:rPr lang="lv" sz="1800" b="0" i="0" strike="noStrike" cap="none" spc="0" baseline="0">
                <a:solidFill>
                  <a:srgbClr val="000000"/>
                </a:solidFill>
                <a:effectLst/>
                <a:latin typeface="Helvetica"/>
                <a:ea typeface="Helvetica"/>
                <a:cs typeface="Helvetica"/>
              </a:rPr>
              <a:t>Lai mainītu attēlu, noklikšķiniet ar peles labo taustiņu &gt; mainīt attēlu &gt; no faila.</a:t>
            </a:r>
          </a:p>
          <a:p>
            <a:pPr>
              <a:lnSpc>
                <a:spcPts val="2400"/>
              </a:lnSpc>
            </a:pPr>
            <a:r>
              <a:rPr lang="lv" sz="1800" b="0" i="0" strike="noStrike" cap="none" spc="0" baseline="0">
                <a:solidFill>
                  <a:srgbClr val="000000"/>
                </a:solidFill>
                <a:effectLst/>
                <a:latin typeface="Helvetica"/>
                <a:ea typeface="Helvetica"/>
                <a:cs typeface="Helvetica"/>
              </a:rPr>
              <a:t>Lai izveidotu vairāk slaidu, noklikšķiniet uz cilnes "Jauns slaids".</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046636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lv" sz="2800" b="1" i="0" strike="noStrike" cap="none" spc="0" baseline="0">
                <a:solidFill>
                  <a:srgbClr val="F6A317"/>
                </a:solidFill>
                <a:effectLst/>
                <a:latin typeface="Helvetica"/>
                <a:ea typeface="Helvetica"/>
                <a:cs typeface="Helvetica"/>
              </a:rPr>
              <a:t>NOSLĒGUMS</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5159323" cy="3682369"/>
          </a:xfrm>
        </p:spPr>
        <p:txBody>
          <a:bodyPr/>
          <a:lstStyle/>
          <a:p>
            <a:pPr>
              <a:lnSpc>
                <a:spcPts val="2400"/>
              </a:lnSpc>
              <a:spcBef>
                <a:spcPts val="600"/>
              </a:spcBef>
              <a:spcAft>
                <a:spcPts val="1000"/>
              </a:spcAft>
            </a:pPr>
            <a:r>
              <a:rPr lang="lv" sz="1800" b="0" i="0" strike="noStrike" cap="none" spc="0" baseline="0" dirty="0">
                <a:solidFill>
                  <a:srgbClr val="000000"/>
                </a:solidFill>
                <a:effectLst/>
                <a:latin typeface="Helvetica"/>
                <a:ea typeface="Helvetica"/>
                <a:cs typeface="Helvetica"/>
              </a:rPr>
              <a:t>Maisu iztukšošana var izraisīt saskarsmi ar </a:t>
            </a:r>
            <a:r>
              <a:rPr lang="lv" sz="1800" b="0" i="1" strike="noStrike" cap="none" spc="0" baseline="0" dirty="0">
                <a:solidFill>
                  <a:srgbClr val="000000"/>
                </a:solidFill>
                <a:effectLst/>
                <a:latin typeface="Helvetica"/>
                <a:ea typeface="Helvetica"/>
                <a:cs typeface="Helvetica"/>
              </a:rPr>
              <a:t>RCS</a:t>
            </a:r>
            <a:r>
              <a:rPr lang="lv" sz="1800" b="0" i="0" strike="noStrike" cap="none" spc="0" baseline="0" dirty="0">
                <a:solidFill>
                  <a:srgbClr val="000000"/>
                </a:solidFill>
                <a:effectLst/>
                <a:latin typeface="Helvetica"/>
                <a:ea typeface="Helvetica"/>
                <a:cs typeface="Helvetica"/>
              </a:rPr>
              <a:t>. Lai aizsargātu savu veselību, atcerieties:</a:t>
            </a:r>
          </a:p>
          <a:p>
            <a:pPr marL="285750" indent="-285750">
              <a:lnSpc>
                <a:spcPts val="2400"/>
              </a:lnSpc>
              <a:spcBef>
                <a:spcPts val="600"/>
              </a:spcBef>
              <a:spcAft>
                <a:spcPts val="600"/>
              </a:spcAft>
              <a:buClr>
                <a:srgbClr val="F1B600"/>
              </a:buClr>
              <a:buSzPct val="120000"/>
              <a:buFont typeface="Wingdings" pitchFamily="2" charset="2"/>
              <a:buChar char="q"/>
            </a:pPr>
            <a:r>
              <a:rPr lang="lv" sz="1800" b="0" i="0" strike="noStrike" cap="none" spc="0" baseline="0" dirty="0">
                <a:solidFill>
                  <a:srgbClr val="000000"/>
                </a:solidFill>
                <a:effectLst/>
                <a:latin typeface="Helvetica"/>
                <a:ea typeface="Helvetica"/>
                <a:cs typeface="Helvetica"/>
              </a:rPr>
              <a:t>Pārbaudiet, vai ir ieslēgtas ventilācijas un nosūces sistēmas (ja tādas ir).</a:t>
            </a:r>
          </a:p>
          <a:p>
            <a:pPr marL="285750" indent="-285750">
              <a:lnSpc>
                <a:spcPts val="2400"/>
              </a:lnSpc>
              <a:spcBef>
                <a:spcPts val="600"/>
              </a:spcBef>
              <a:spcAft>
                <a:spcPts val="600"/>
              </a:spcAft>
              <a:buClr>
                <a:srgbClr val="F1B600"/>
              </a:buClr>
              <a:buSzPct val="120000"/>
              <a:buFont typeface="Wingdings" pitchFamily="2" charset="2"/>
              <a:buChar char="q"/>
            </a:pPr>
            <a:r>
              <a:rPr lang="lv" sz="1800" b="0" i="0" strike="noStrike" cap="none" spc="0" baseline="0" dirty="0">
                <a:solidFill>
                  <a:srgbClr val="000000"/>
                </a:solidFill>
                <a:effectLst/>
                <a:latin typeface="Helvetica"/>
                <a:ea typeface="Helvetica"/>
                <a:cs typeface="Helvetica"/>
              </a:rPr>
              <a:t>Vienmēr izmantojiet mehānismus, ja tādi ir pieejami</a:t>
            </a:r>
          </a:p>
          <a:p>
            <a:pPr marL="285750" indent="-285750">
              <a:lnSpc>
                <a:spcPts val="2400"/>
              </a:lnSpc>
              <a:spcBef>
                <a:spcPts val="600"/>
              </a:spcBef>
              <a:spcAft>
                <a:spcPts val="600"/>
              </a:spcAft>
              <a:buClr>
                <a:srgbClr val="F1B600"/>
              </a:buClr>
              <a:buSzPct val="120000"/>
              <a:buFont typeface="Wingdings" pitchFamily="2" charset="2"/>
              <a:buChar char="q"/>
            </a:pPr>
            <a:r>
              <a:rPr lang="lv" sz="1800" b="0" i="0" strike="noStrike" cap="none" spc="0" baseline="0" dirty="0">
                <a:solidFill>
                  <a:srgbClr val="000000"/>
                </a:solidFill>
                <a:effectLst/>
                <a:latin typeface="Helvetica"/>
                <a:ea typeface="Helvetica"/>
                <a:cs typeface="Helvetica"/>
              </a:rPr>
              <a:t>Rūpīgi atbrīvojieties no tukšajiem maisiņiem, lai samazinātu putekļu veidošanos.</a:t>
            </a:r>
          </a:p>
          <a:p>
            <a:pPr marL="285750" indent="-285750">
              <a:lnSpc>
                <a:spcPts val="2400"/>
              </a:lnSpc>
              <a:spcBef>
                <a:spcPts val="600"/>
              </a:spcBef>
              <a:spcAft>
                <a:spcPts val="600"/>
              </a:spcAft>
              <a:buClr>
                <a:srgbClr val="F1B600"/>
              </a:buClr>
              <a:buSzPct val="120000"/>
              <a:buFont typeface="Wingdings" pitchFamily="2" charset="2"/>
              <a:buChar char="q"/>
            </a:pPr>
            <a:r>
              <a:rPr lang="lv" sz="1800" b="0" i="0" strike="noStrike" cap="none" spc="0" baseline="0" dirty="0">
                <a:solidFill>
                  <a:srgbClr val="000000"/>
                </a:solidFill>
                <a:effectLst/>
                <a:latin typeface="Helvetica"/>
                <a:ea typeface="Helvetica"/>
                <a:cs typeface="Helvetica"/>
              </a:rPr>
              <a:t>Nekavējoties likvidējiet noplūdes.</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7404611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8538206" cy="850900"/>
          </a:xfrm>
        </p:spPr>
        <p:txBody>
          <a:bodyPr/>
          <a:lstStyle/>
          <a:p>
            <a:r>
              <a:rPr lang="lv" sz="2800" b="1" i="0" strike="noStrike" cap="none" spc="0" baseline="0">
                <a:solidFill>
                  <a:srgbClr val="F6A317"/>
                </a:solidFill>
                <a:effectLst/>
                <a:latin typeface="Helvetica"/>
                <a:ea typeface="Helvetica"/>
                <a:cs typeface="Helvetica"/>
              </a:rPr>
              <a:t>PAPILDU MĀCĪBU MATERIĀLI</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lv" sz="1600" b="0" i="0" strike="noStrike" cap="none" spc="0" baseline="0">
                <a:solidFill>
                  <a:srgbClr val="000000"/>
                </a:solidFill>
                <a:effectLst/>
                <a:latin typeface="Helvetica"/>
                <a:ea typeface="Helvetica"/>
                <a:cs typeface="Helvetica"/>
                <a:hlinkClick r:id="rId3" history="0"/>
              </a:rPr>
              <a:t>Labā prakse maisu iztukšošanai – mazi maisi (Uzdevumu lapa 2.2.1a)</a:t>
            </a:r>
          </a:p>
          <a:p>
            <a:pPr marL="285750" indent="-285750">
              <a:lnSpc>
                <a:spcPts val="2300"/>
              </a:lnSpc>
              <a:spcBef>
                <a:spcPts val="600"/>
              </a:spcBef>
              <a:spcAft>
                <a:spcPts val="600"/>
              </a:spcAft>
              <a:buSzPct val="130000"/>
              <a:buFont typeface="Arial" panose="020B0604020202020204" pitchFamily="34" charset="0"/>
              <a:buChar char="•"/>
            </a:pPr>
            <a:r>
              <a:rPr lang="lv" sz="1600" b="0" i="0" strike="noStrike" cap="none" spc="0" baseline="0">
                <a:solidFill>
                  <a:srgbClr val="000000"/>
                </a:solidFill>
                <a:effectLst/>
                <a:latin typeface="Helvetica"/>
                <a:ea typeface="Helvetica"/>
                <a:cs typeface="Helvetica"/>
                <a:hlinkClick r:id="rId3" history="0"/>
              </a:rPr>
              <a:t>Labā prakse maisu iztukšošanai – beramkravu maisi (Uzdevumu lapa 2.2.1b)</a:t>
            </a:r>
          </a:p>
          <a:p>
            <a:pPr marL="285750" indent="-285750">
              <a:lnSpc>
                <a:spcPts val="2300"/>
              </a:lnSpc>
              <a:spcBef>
                <a:spcPts val="600"/>
              </a:spcBef>
              <a:spcAft>
                <a:spcPts val="600"/>
              </a:spcAft>
              <a:buSzPct val="130000"/>
              <a:buFont typeface="Arial" panose="020B0604020202020204" pitchFamily="34" charset="0"/>
              <a:buChar char="•"/>
            </a:pPr>
            <a:r>
              <a:rPr lang="lv" sz="1600" b="0" i="0" strike="noStrike" cap="none" spc="0" baseline="0">
                <a:solidFill>
                  <a:srgbClr val="000000"/>
                </a:solidFill>
                <a:effectLst/>
                <a:latin typeface="Helvetica"/>
                <a:ea typeface="Helvetica"/>
                <a:cs typeface="Helvetica"/>
                <a:hlinkClick r:id="rId4" history="0"/>
              </a:rPr>
              <a:t>NEPSI Labās prakses rokasgrāmata</a:t>
            </a:r>
          </a:p>
          <a:p>
            <a:pPr marL="285750" indent="-285750">
              <a:lnSpc>
                <a:spcPts val="2300"/>
              </a:lnSpc>
              <a:spcBef>
                <a:spcPts val="600"/>
              </a:spcBef>
              <a:spcAft>
                <a:spcPts val="600"/>
              </a:spcAft>
              <a:buSzPct val="130000"/>
              <a:buFont typeface="Arial" panose="020B0604020202020204" pitchFamily="34" charset="0"/>
              <a:buChar char="•"/>
            </a:pPr>
            <a:r>
              <a:rPr lang="lv" sz="1600" b="0" i="0" strike="noStrike" cap="none" spc="0" baseline="0">
                <a:solidFill>
                  <a:srgbClr val="000000"/>
                </a:solidFill>
                <a:effectLst/>
                <a:latin typeface="Helvetica"/>
                <a:ea typeface="Helvetica"/>
                <a:cs typeface="Helvetica"/>
                <a:hlinkClick r:id="rId5" history="0"/>
              </a:rPr>
              <a:t>NEPSI Rokasgrāmata MVU</a:t>
            </a:r>
          </a:p>
        </p:txBody>
      </p:sp>
      <p:sp>
        <p:nvSpPr>
          <p:cNvPr id="7" name="Rounded Rectangle 6">
            <a:extLst>
              <a:ext uri="{FF2B5EF4-FFF2-40B4-BE49-F238E27FC236}">
                <a16:creationId xmlns:a16="http://schemas.microsoft.com/office/drawing/2014/main" id="{14E28B3C-7525-2647-8060-DF8784BB1D0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078A17F6-8702-D247-85AE-DA38BF686899}"/>
              </a:ext>
            </a:extLst>
          </p:cNvPr>
          <p:cNvSpPr/>
          <p:nvPr/>
        </p:nvSpPr>
        <p:spPr>
          <a:xfrm>
            <a:off x="1088454" y="5298382"/>
            <a:ext cx="10022946" cy="366126"/>
          </a:xfrm>
          <a:prstGeom prst="rect">
            <a:avLst/>
          </a:prstGeom>
          <a:noFill/>
          <a:ln>
            <a:noFill/>
          </a:ln>
        </p:spPr>
        <p:txBody>
          <a:bodyPr wrap="square" anchor="ctr">
            <a:spAutoFit/>
          </a:bodyPr>
          <a:lstStyle/>
          <a:p>
            <a:pPr>
              <a:spcBef>
                <a:spcPts val="1200"/>
              </a:spcBef>
              <a:spcAft>
                <a:spcPts val="1200"/>
              </a:spcAft>
              <a:buSzPct val="130000"/>
            </a:pPr>
            <a:r>
              <a:rPr lang="lv" sz="1800" b="0" i="0" strike="noStrike" cap="none" spc="0" baseline="0" dirty="0">
                <a:solidFill>
                  <a:srgbClr val="000000"/>
                </a:solidFill>
                <a:effectLst/>
                <a:latin typeface="Calibri"/>
                <a:ea typeface="Calibri"/>
                <a:cs typeface="Calibri"/>
              </a:rPr>
              <a:t>Apmeklējiet </a:t>
            </a:r>
            <a:r>
              <a:rPr lang="lv" sz="1800" b="1" i="0" strike="noStrike" cap="none" spc="0" baseline="0" dirty="0">
                <a:solidFill>
                  <a:srgbClr val="000000"/>
                </a:solidFill>
                <a:effectLst/>
                <a:latin typeface="Calibri"/>
                <a:ea typeface="Calibri"/>
                <a:cs typeface="Calibri"/>
              </a:rPr>
              <a:t>NEPSI E-mācību platformu</a:t>
            </a:r>
            <a:r>
              <a:rPr lang="en-US" sz="1800" b="1" i="0" strike="noStrike" cap="none" spc="0" baseline="0" dirty="0">
                <a:solidFill>
                  <a:srgbClr val="000000"/>
                </a:solidFill>
                <a:effectLst/>
                <a:latin typeface="Calibri"/>
                <a:ea typeface="Calibri"/>
                <a:cs typeface="Calibri"/>
              </a:rPr>
              <a:t> </a:t>
            </a:r>
            <a:r>
              <a:rPr lang="lv" sz="1800" b="0" i="0" strike="noStrike" cap="none" spc="0" baseline="0" dirty="0">
                <a:solidFill>
                  <a:srgbClr val="000000"/>
                </a:solidFill>
                <a:effectLst/>
                <a:latin typeface="Calibri"/>
                <a:ea typeface="Calibri"/>
                <a:cs typeface="Calibri"/>
                <a:hlinkClick r:id="rId6" history="0"/>
              </a:rPr>
              <a:t>training.nepsi.eu</a:t>
            </a:r>
            <a:r>
              <a:rPr lang="lv" sz="1800" b="0" i="0" strike="noStrike" cap="none" spc="0" baseline="0" dirty="0">
                <a:solidFill>
                  <a:srgbClr val="000000"/>
                </a:solidFill>
                <a:effectLst/>
                <a:latin typeface="Calibri"/>
                <a:ea typeface="Calibri"/>
                <a:cs typeface="Calibri"/>
              </a:rPr>
              <a:t>, lai iegūtu vairāk mācību resursu par </a:t>
            </a:r>
            <a:r>
              <a:rPr lang="lv" sz="1800" b="0" i="1" strike="noStrike" cap="none" spc="0" baseline="0" dirty="0">
                <a:solidFill>
                  <a:srgbClr val="000000"/>
                </a:solidFill>
                <a:effectLst/>
                <a:latin typeface="Calibri"/>
                <a:ea typeface="Calibri"/>
                <a:cs typeface="Calibri"/>
              </a:rPr>
              <a:t>RCS</a:t>
            </a:r>
            <a:r>
              <a:rPr lang="lv" sz="1800" b="0" i="0" strike="noStrike" cap="none" spc="0" baseline="0" dirty="0">
                <a:solidFill>
                  <a:srgbClr val="000000"/>
                </a:solidFill>
                <a:effectLst/>
                <a:latin typeface="Calibri"/>
                <a:ea typeface="Calibri"/>
                <a:cs typeface="Calibri"/>
              </a:rPr>
              <a:t>.</a:t>
            </a:r>
          </a:p>
        </p:txBody>
      </p:sp>
    </p:spTree>
    <p:extLst>
      <p:ext uri="{BB962C8B-B14F-4D97-AF65-F5344CB8AC3E}">
        <p14:creationId xmlns:p14="http://schemas.microsoft.com/office/powerpoint/2010/main" val="2111959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en-IN" sz="2800" b="1" i="0" strike="noStrike" cap="none" spc="0" baseline="0" dirty="0">
                <a:solidFill>
                  <a:srgbClr val="F6A317"/>
                </a:solidFill>
                <a:effectLst/>
                <a:latin typeface="Helvetica"/>
                <a:ea typeface="Helvetica"/>
                <a:cs typeface="Helvetica"/>
              </a:rPr>
              <a:t>PREAMBULA (PASNIEDZĒJAM)</a:t>
            </a:r>
            <a:endParaRPr lang="lv"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a:xfrm>
            <a:off x="777243" y="2362676"/>
            <a:ext cx="10533182" cy="3601153"/>
          </a:xfrm>
        </p:spPr>
        <p:txBody>
          <a:bodyPr anchor="t"/>
          <a:lstStyle/>
          <a:p>
            <a:pPr>
              <a:lnSpc>
                <a:spcPts val="2400"/>
              </a:lnSpc>
            </a:pPr>
            <a:r>
              <a:rPr lang="lv-LV" sz="1800" b="0" i="0" strike="noStrike" cap="none" spc="0" baseline="0" dirty="0">
                <a:solidFill>
                  <a:srgbClr val="000000"/>
                </a:solidFill>
                <a:effectLst/>
                <a:latin typeface="Helvetica"/>
                <a:ea typeface="Helvetica"/>
                <a:cs typeface="Helvetica"/>
              </a:rPr>
              <a:t>NEPSI Labās prakses īstenošanā izglītības posma ietvaros NEPSI ir izstrādājusi izglītojošu resursu kopumu.</a:t>
            </a:r>
          </a:p>
          <a:p>
            <a:pPr>
              <a:lnSpc>
                <a:spcPts val="2400"/>
              </a:lnSpc>
            </a:pPr>
            <a:r>
              <a:rPr lang="lv-LV" sz="1800" b="0" i="0" strike="noStrike" cap="none" spc="0" baseline="0" dirty="0">
                <a:solidFill>
                  <a:srgbClr val="000000"/>
                </a:solidFill>
                <a:effectLst/>
                <a:latin typeface="Helvetica"/>
                <a:ea typeface="Helvetica"/>
                <a:cs typeface="Helvetica"/>
              </a:rPr>
              <a:t>Katrā PowerPoint mācību prezentācijā ir aplūkota tēma, kas attiecas uz darbiniekiem visās nozarēs, kurās izmanto kristālisko silīcija dioksīdu saturošus materiālus. Mācību prezentācijā ir sniegta informācija par putekļu iedarbības riskiem, kas saistīti ar attiecīgo tematu, un par labu praksi un pieejamajiem pasākumiem, lai tos samazinātu. Mācību mērķis ir informēt un izglītot darbiniekus, lai viņi varētu efektīvi piemērot kontroles pasākumus un samazināt ieelpojamā kristāliskā silīcija dioksīda (</a:t>
            </a:r>
            <a:r>
              <a:rPr lang="lv-LV" sz="1800" b="0" i="1" strike="noStrike" cap="none" spc="0" baseline="0" dirty="0">
                <a:solidFill>
                  <a:srgbClr val="000000"/>
                </a:solidFill>
                <a:effectLst/>
                <a:latin typeface="Helvetica"/>
                <a:ea typeface="Helvetica"/>
                <a:cs typeface="Helvetica"/>
              </a:rPr>
              <a:t>RCS</a:t>
            </a:r>
            <a:r>
              <a:rPr lang="lv-LV" sz="1800" b="0" i="0" strike="noStrike" cap="none" spc="0" baseline="0" dirty="0">
                <a:solidFill>
                  <a:srgbClr val="000000"/>
                </a:solidFill>
                <a:effectLst/>
                <a:latin typeface="Helvetica"/>
                <a:ea typeface="Helvetica"/>
                <a:cs typeface="Helvetica"/>
              </a:rPr>
              <a:t>) iedarbību darba vietā.</a:t>
            </a:r>
          </a:p>
          <a:p>
            <a:pPr>
              <a:lnSpc>
                <a:spcPts val="2400"/>
              </a:lnSpc>
            </a:pPr>
            <a:r>
              <a:rPr lang="lv-LV" sz="1800" b="0" i="0" strike="noStrike" cap="none" spc="0" baseline="0" dirty="0">
                <a:solidFill>
                  <a:srgbClr val="000000"/>
                </a:solidFill>
                <a:effectLst/>
                <a:latin typeface="Helvetica"/>
                <a:ea typeface="Helvetica"/>
                <a:cs typeface="Helvetica"/>
              </a:rPr>
              <a:t>Izmantojiet tukšo veidni un vietzīmes, lai pēc vajadzības pievienotu papildu informāciju šai mācību paketei.</a:t>
            </a:r>
          </a:p>
        </p:txBody>
      </p:sp>
    </p:spTree>
    <p:extLst>
      <p:ext uri="{BB962C8B-B14F-4D97-AF65-F5344CB8AC3E}">
        <p14:creationId xmlns:p14="http://schemas.microsoft.com/office/powerpoint/2010/main" val="1464836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lv" sz="2800" b="1" i="0" strike="noStrike" cap="none" spc="0" baseline="0">
                <a:solidFill>
                  <a:srgbClr val="F6A317"/>
                </a:solidFill>
                <a:effectLst/>
                <a:latin typeface="Helvetica"/>
                <a:ea typeface="Helvetica"/>
                <a:cs typeface="Helvetica"/>
              </a:rPr>
              <a:t>IEVĒROJIET</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lv" sz="1800" b="0" i="0" strike="noStrike" cap="none" spc="0" baseline="0">
                <a:solidFill>
                  <a:srgbClr val="000000"/>
                </a:solidFill>
                <a:effectLst/>
                <a:latin typeface="Helvetica"/>
                <a:ea typeface="Helvetica"/>
                <a:cs typeface="Helvetica"/>
              </a:rPr>
              <a:t>Šajā PowerPoint apmācības prezentācijā sniegtajai informācijai ir konsultatīvs raksturs un informatīvs saturs. Tas nav standarts vai regulējums, un tas neveido jaunus likumā noteiktus pienākumus, nedz arī maina esošos pienākumus, ko nosaka tiesību akti un politika veselības aizsardzības jomā.</a:t>
            </a:r>
          </a:p>
        </p:txBody>
      </p:sp>
    </p:spTree>
    <p:extLst>
      <p:ext uri="{BB962C8B-B14F-4D97-AF65-F5344CB8AC3E}">
        <p14:creationId xmlns:p14="http://schemas.microsoft.com/office/powerpoint/2010/main" val="1504994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lv" sz="2800" b="1" i="0" strike="noStrike" cap="none" spc="0" baseline="0">
                <a:solidFill>
                  <a:srgbClr val="F6A317"/>
                </a:solidFill>
                <a:effectLst/>
                <a:latin typeface="Helvetica"/>
                <a:ea typeface="Helvetica"/>
                <a:cs typeface="Helvetica"/>
              </a:rPr>
              <a:t>IEVADS</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p:txBody>
          <a:bodyPr/>
          <a:lstStyle/>
          <a:p>
            <a:pPr>
              <a:lnSpc>
                <a:spcPts val="2400"/>
              </a:lnSpc>
              <a:spcAft>
                <a:spcPts val="1000"/>
              </a:spcAft>
            </a:pPr>
            <a:r>
              <a:rPr lang="lv" sz="1800" b="1" i="0" strike="noStrike" cap="none" spc="0" baseline="0" dirty="0">
                <a:solidFill>
                  <a:srgbClr val="000000"/>
                </a:solidFill>
                <a:effectLst/>
                <a:latin typeface="Helvetica"/>
                <a:ea typeface="Helvetica"/>
                <a:cs typeface="Helvetica"/>
              </a:rPr>
              <a:t>Svarīgākais ir iemācīties aizsargāt sevi pret apdraudējumiem, kas var rasties darbā.</a:t>
            </a:r>
          </a:p>
          <a:p>
            <a:pPr>
              <a:lnSpc>
                <a:spcPts val="2400"/>
              </a:lnSpc>
            </a:pPr>
            <a:r>
              <a:rPr lang="lv" sz="1800" b="0" i="0" strike="noStrike" cap="none" spc="0" baseline="0" dirty="0">
                <a:solidFill>
                  <a:srgbClr val="000000"/>
                </a:solidFill>
                <a:effectLst/>
                <a:latin typeface="Helvetica"/>
                <a:ea typeface="Helvetica"/>
                <a:cs typeface="Helvetica"/>
              </a:rPr>
              <a:t>Šajā PowerPoint apmācības prezentācijā jūs uzzināsiet:</a:t>
            </a:r>
          </a:p>
          <a:p>
            <a:pPr marL="285750" indent="-285750">
              <a:lnSpc>
                <a:spcPts val="2400"/>
              </a:lnSpc>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Par to, kādu risku rada maisu iztukšošana</a:t>
            </a:r>
          </a:p>
          <a:p>
            <a:pPr marL="285750" indent="-285750">
              <a:lnSpc>
                <a:spcPts val="2400"/>
              </a:lnSpc>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Kādi ir īpašie norādījumi un labā prakse, iztukšojot mazos un beramkravu maisus</a:t>
            </a:r>
          </a:p>
          <a:p>
            <a:pPr marL="285750" indent="-285750">
              <a:lnSpc>
                <a:spcPts val="2400"/>
              </a:lnSpc>
              <a:buFont typeface="Arial" panose="020B0604020202020204" pitchFamily="34" charset="0"/>
              <a:buChar char="•"/>
            </a:pPr>
            <a:r>
              <a:rPr lang="lv" sz="1800" b="0" i="0" strike="noStrike" cap="none" spc="0" baseline="0" dirty="0">
                <a:solidFill>
                  <a:srgbClr val="FF0000"/>
                </a:solidFill>
                <a:effectLst/>
                <a:latin typeface="Helvetica"/>
                <a:ea typeface="Helvetica"/>
                <a:cs typeface="Helvetica"/>
              </a:rPr>
              <a:t>Teksta daļa, ko aizpilda pasniedzējs – ja esat pievienojis individualizētu slaidu, ievietojiet īsu pārskatu par konteksta materiālu.</a:t>
            </a:r>
          </a:p>
          <a:p>
            <a:pPr marL="285750" indent="-285750">
              <a:lnSpc>
                <a:spcPts val="2400"/>
              </a:lnSpc>
              <a:buFont typeface="Arial" panose="020B0604020202020204" pitchFamily="34" charset="0"/>
              <a:buChar char="•"/>
            </a:pPr>
            <a:endParaRPr lang="en-US" sz="1800" dirty="0"/>
          </a:p>
        </p:txBody>
      </p:sp>
      <p:pic>
        <p:nvPicPr>
          <p:cNvPr id="1027" name="Picture 3" descr="page1image1800773776">
            <a:extLst>
              <a:ext uri="{FF2B5EF4-FFF2-40B4-BE49-F238E27FC236}">
                <a16:creationId xmlns:a16="http://schemas.microsoft.com/office/drawing/2014/main" id="{F193EC80-B5EB-7840-8854-22197ACED08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6858000" cy="2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a:extLst>
              <a:ext uri="{FF2B5EF4-FFF2-40B4-BE49-F238E27FC236}">
                <a16:creationId xmlns:a16="http://schemas.microsoft.com/office/drawing/2014/main" id="{20AB2A23-D707-4FA4-B47B-5E5073EA9AF8}"/>
              </a:ext>
            </a:extLst>
          </p:cNvPr>
          <p:cNvPicPr>
            <a:picLocks noGrp="1" noChangeAspect="1"/>
          </p:cNvPicPr>
          <p:nvPr>
            <p:ph type="pic" sz="quarter" idx="12"/>
          </p:nvPr>
        </p:nvPicPr>
        <p:blipFill>
          <a:blip r:embed="rId4"/>
          <a:srcRect t="11" b="11"/>
          <a:stretch>
            <a:fillRect/>
          </a:stretch>
        </p:blipFill>
        <p:spPr>
          <a:prstGeom prst="rect">
            <a:avLst/>
          </a:prstGeom>
        </p:spPr>
      </p:pic>
    </p:spTree>
    <p:extLst>
      <p:ext uri="{BB962C8B-B14F-4D97-AF65-F5344CB8AC3E}">
        <p14:creationId xmlns:p14="http://schemas.microsoft.com/office/powerpoint/2010/main" val="40673254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640901"/>
            <a:ext cx="4484341" cy="850900"/>
          </a:xfrm>
        </p:spPr>
        <p:txBody>
          <a:bodyPr/>
          <a:lstStyle/>
          <a:p>
            <a:pPr>
              <a:lnSpc>
                <a:spcPct val="100000"/>
              </a:lnSpc>
            </a:pPr>
            <a:r>
              <a:rPr lang="lv" sz="2800" b="1" i="0" strike="noStrike" cap="none" spc="0" baseline="0">
                <a:solidFill>
                  <a:srgbClr val="F6A317"/>
                </a:solidFill>
                <a:effectLst/>
                <a:latin typeface="Helvetica"/>
                <a:ea typeface="Helvetica"/>
                <a:cs typeface="Helvetica"/>
              </a:rPr>
              <a:t>PUTEKĻU KONTROLES METODES</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87815" cy="3682369"/>
          </a:xfrm>
        </p:spPr>
        <p:txBody>
          <a:bodyPr/>
          <a:lstStyle/>
          <a:p>
            <a:pPr>
              <a:lnSpc>
                <a:spcPts val="2400"/>
              </a:lnSpc>
            </a:pPr>
            <a:r>
              <a:rPr lang="lv" sz="1800" b="0" i="0" strike="noStrike" cap="none" spc="0" baseline="0" dirty="0">
                <a:solidFill>
                  <a:srgbClr val="000000"/>
                </a:solidFill>
                <a:effectLst/>
                <a:latin typeface="Helvetica"/>
                <a:ea typeface="Helvetica"/>
                <a:cs typeface="Helvetica"/>
              </a:rPr>
              <a:t>Maisu iztukšošanas procesā izmanto norobežošanu, nosūci/ventilāciju un IAL, kas ir trīs no piecām galvenajām putekļu kontroles metodēm.</a:t>
            </a:r>
          </a:p>
        </p:txBody>
      </p:sp>
      <p:pic>
        <p:nvPicPr>
          <p:cNvPr id="10" name="Picture 9" descr="A screenshot of a cell phone&#10;&#10;Description automatically generated">
            <a:extLst>
              <a:ext uri="{FF2B5EF4-FFF2-40B4-BE49-F238E27FC236}">
                <a16:creationId xmlns:a16="http://schemas.microsoft.com/office/drawing/2014/main" id="{0A4FF0BC-CD02-CE45-8E5D-C17478572F6C}"/>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FDE9C5F-E39C-0741-A46F-6A3D5B66934B}"/>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1CB1C758-72DE-A948-B84D-6FEC264CCEF8}"/>
              </a:ext>
            </a:extLst>
          </p:cNvPr>
          <p:cNvPicPr>
            <a:picLocks noChangeAspect="1"/>
          </p:cNvPicPr>
          <p:nvPr/>
        </p:nvPicPr>
        <p:blipFill>
          <a:blip r:embed="rId3"/>
          <a:srcRect l="7057" t="9146" r="76967" b="66230"/>
          <a:stretch>
            <a:fillRect/>
          </a:stretch>
        </p:blipFill>
        <p:spPr>
          <a:xfrm>
            <a:off x="5365058" y="3255685"/>
            <a:ext cx="1073250" cy="10642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39A95D21-133A-2C4D-BED8-49444FEA5AC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FD2A1D9-CDEC-B845-81BA-21F68A5BC003}"/>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16" name="TextBox 15">
            <a:extLst>
              <a:ext uri="{FF2B5EF4-FFF2-40B4-BE49-F238E27FC236}">
                <a16:creationId xmlns:a16="http://schemas.microsoft.com/office/drawing/2014/main" id="{A190AA7F-7A5C-3A44-B842-7E36550CCADC}"/>
              </a:ext>
            </a:extLst>
          </p:cNvPr>
          <p:cNvSpPr txBox="1"/>
          <p:nvPr/>
        </p:nvSpPr>
        <p:spPr>
          <a:xfrm>
            <a:off x="6579514" y="1702138"/>
            <a:ext cx="2134063" cy="1823002"/>
          </a:xfrm>
          <a:prstGeom prst="rect">
            <a:avLst/>
          </a:prstGeom>
          <a:noFill/>
        </p:spPr>
        <p:txBody>
          <a:bodyPr wrap="square" rtlCol="0">
            <a:spAutoFit/>
          </a:bodyPr>
          <a:lstStyle/>
          <a:p>
            <a:pPr>
              <a:spcAft>
                <a:spcPts val="300"/>
              </a:spcAft>
            </a:pPr>
            <a:r>
              <a:rPr lang="lv" sz="1050" b="1" i="0" strike="noStrike" cap="none" spc="50" baseline="0">
                <a:solidFill>
                  <a:srgbClr val="EF9A2E"/>
                </a:solidFill>
                <a:effectLst/>
                <a:latin typeface="Futura Medium"/>
                <a:ea typeface="Futura Medium"/>
                <a:cs typeface="Futura Medium"/>
              </a:rPr>
              <a:t>LABA HIGIĒNA / UZKOPŠANA</a:t>
            </a:r>
          </a:p>
          <a:p>
            <a:r>
              <a:rPr lang="lv" sz="1200" b="0" i="0" strike="noStrike" cap="none" spc="0" baseline="0">
                <a:solidFill>
                  <a:srgbClr val="000000"/>
                </a:solidFill>
                <a:effectLst/>
                <a:latin typeface="Calibri"/>
                <a:ea typeface="Calibri"/>
                <a:cs typeface="Calibri"/>
              </a:rPr>
              <a:t>Mazgājot darba apģērbu un savācot putekļus, kas rodas darba procesā, ar putekļsūcēju, tiek novērsta putekļu uzkrāšanās laika gaitā – tīra darba vieta ir droša.</a:t>
            </a:r>
          </a:p>
          <a:p>
            <a:endParaRPr lang="en-US"/>
          </a:p>
        </p:txBody>
      </p:sp>
      <p:sp>
        <p:nvSpPr>
          <p:cNvPr id="17" name="TextBox 16">
            <a:extLst>
              <a:ext uri="{FF2B5EF4-FFF2-40B4-BE49-F238E27FC236}">
                <a16:creationId xmlns:a16="http://schemas.microsoft.com/office/drawing/2014/main" id="{8BB31F04-6F1B-7C44-AD58-2066BAD92F03}"/>
              </a:ext>
            </a:extLst>
          </p:cNvPr>
          <p:cNvSpPr txBox="1"/>
          <p:nvPr/>
        </p:nvSpPr>
        <p:spPr>
          <a:xfrm>
            <a:off x="6579514" y="3394767"/>
            <a:ext cx="2134063" cy="1334834"/>
          </a:xfrm>
          <a:prstGeom prst="rect">
            <a:avLst/>
          </a:prstGeom>
          <a:noFill/>
        </p:spPr>
        <p:txBody>
          <a:bodyPr wrap="square" rtlCol="0">
            <a:spAutoFit/>
          </a:bodyPr>
          <a:lstStyle/>
          <a:p>
            <a:pPr>
              <a:spcAft>
                <a:spcPts val="300"/>
              </a:spcAft>
            </a:pPr>
            <a:r>
              <a:rPr lang="lv" sz="1050" b="1" i="0" strike="noStrike" cap="none" spc="50" baseline="0" dirty="0">
                <a:solidFill>
                  <a:srgbClr val="EF9A2E"/>
                </a:solidFill>
                <a:effectLst/>
                <a:latin typeface="Futura Medium"/>
                <a:ea typeface="Futura Medium"/>
                <a:cs typeface="Futura Medium"/>
              </a:rPr>
              <a:t>NOROBEŽOŠANA</a:t>
            </a:r>
          </a:p>
          <a:p>
            <a:pPr>
              <a:spcAft>
                <a:spcPts val="300"/>
              </a:spcAft>
            </a:pPr>
            <a:r>
              <a:rPr lang="lv" sz="1200" b="0" i="1" strike="noStrike" cap="none" spc="0" baseline="0" dirty="0">
                <a:solidFill>
                  <a:srgbClr val="000000"/>
                </a:solidFill>
                <a:effectLst/>
                <a:latin typeface="Calibri"/>
                <a:ea typeface="Calibri"/>
                <a:cs typeface="Calibri"/>
              </a:rPr>
              <a:t>RCS</a:t>
            </a:r>
            <a:r>
              <a:rPr lang="lv" sz="1200" b="0" i="0" strike="noStrike" cap="none" spc="0" baseline="0" dirty="0">
                <a:solidFill>
                  <a:srgbClr val="000000"/>
                </a:solidFill>
                <a:effectLst/>
                <a:latin typeface="Calibri"/>
                <a:ea typeface="Calibri"/>
                <a:cs typeface="Calibri"/>
              </a:rPr>
              <a:t> ražošanas procesu veikšana norobežotā vidē novērš putekļu iedarbību to rašanās vietā.</a:t>
            </a:r>
          </a:p>
          <a:p>
            <a:pPr>
              <a:spcAft>
                <a:spcPts val="300"/>
              </a:spcAft>
            </a:pPr>
            <a:endParaRPr lang="en-US" dirty="0"/>
          </a:p>
        </p:txBody>
      </p:sp>
      <p:sp>
        <p:nvSpPr>
          <p:cNvPr id="18" name="TextBox 17">
            <a:extLst>
              <a:ext uri="{FF2B5EF4-FFF2-40B4-BE49-F238E27FC236}">
                <a16:creationId xmlns:a16="http://schemas.microsoft.com/office/drawing/2014/main" id="{17252FA7-9898-C944-A4ED-422A0BBA4364}"/>
              </a:ext>
            </a:extLst>
          </p:cNvPr>
          <p:cNvSpPr txBox="1"/>
          <p:nvPr/>
        </p:nvSpPr>
        <p:spPr>
          <a:xfrm>
            <a:off x="6579515" y="4852474"/>
            <a:ext cx="2134063" cy="1334834"/>
          </a:xfrm>
          <a:prstGeom prst="rect">
            <a:avLst/>
          </a:prstGeom>
          <a:noFill/>
        </p:spPr>
        <p:txBody>
          <a:bodyPr wrap="square" rtlCol="0">
            <a:spAutoFit/>
          </a:bodyPr>
          <a:lstStyle/>
          <a:p>
            <a:pPr>
              <a:spcAft>
                <a:spcPts val="300"/>
              </a:spcAft>
            </a:pPr>
            <a:r>
              <a:rPr lang="lv" sz="1050" b="1" i="0" strike="noStrike" cap="none" spc="50" baseline="0" dirty="0">
                <a:solidFill>
                  <a:srgbClr val="EF9A2E"/>
                </a:solidFill>
                <a:effectLst/>
                <a:latin typeface="Futura Medium"/>
                <a:ea typeface="Futura Medium"/>
                <a:cs typeface="Futura Medium"/>
              </a:rPr>
              <a:t>NOSŪCE / VENTILĀCIJA</a:t>
            </a:r>
          </a:p>
          <a:p>
            <a:pPr>
              <a:spcAft>
                <a:spcPts val="300"/>
              </a:spcAft>
            </a:pPr>
            <a:r>
              <a:rPr lang="lv" sz="1200" b="0" i="1" strike="noStrike" cap="none" spc="0" baseline="0" dirty="0">
                <a:solidFill>
                  <a:srgbClr val="000000"/>
                </a:solidFill>
                <a:effectLst/>
                <a:latin typeface="Calibri"/>
                <a:ea typeface="Calibri"/>
                <a:cs typeface="Calibri"/>
              </a:rPr>
              <a:t>RCS</a:t>
            </a:r>
            <a:r>
              <a:rPr lang="lv" sz="1200" b="0" i="0" strike="noStrike" cap="none" spc="0" baseline="0" dirty="0">
                <a:solidFill>
                  <a:srgbClr val="000000"/>
                </a:solidFill>
                <a:effectLst/>
                <a:latin typeface="Calibri"/>
                <a:ea typeface="Calibri"/>
                <a:cs typeface="Calibri"/>
              </a:rPr>
              <a:t> uztveršana tā rašanās vietā pirms mēs esam pakļauti tā iedarbībai, un piesārņotā gaisa aizstāšana ar tīru gaisu.</a:t>
            </a:r>
          </a:p>
          <a:p>
            <a:endParaRPr lang="en-US" dirty="0"/>
          </a:p>
        </p:txBody>
      </p:sp>
      <p:sp>
        <p:nvSpPr>
          <p:cNvPr id="19" name="TextBox 18">
            <a:extLst>
              <a:ext uri="{FF2B5EF4-FFF2-40B4-BE49-F238E27FC236}">
                <a16:creationId xmlns:a16="http://schemas.microsoft.com/office/drawing/2014/main" id="{EFBD6A7B-EEA6-9C4B-AF5E-6A76F51CF8CA}"/>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lv" sz="1050" b="1" i="0" strike="noStrike" cap="none" spc="50" baseline="0">
                <a:solidFill>
                  <a:srgbClr val="EF9A2E"/>
                </a:solidFill>
                <a:effectLst/>
                <a:latin typeface="Futura Medium"/>
                <a:ea typeface="Futura Medium"/>
                <a:cs typeface="Futura Medium"/>
              </a:rPr>
              <a:t>AIZSARGIERĪCES</a:t>
            </a:r>
          </a:p>
          <a:p>
            <a:r>
              <a:rPr lang="lv" sz="1200" b="0" i="0" strike="noStrike" cap="none" spc="0" baseline="0">
                <a:solidFill>
                  <a:srgbClr val="000000"/>
                </a:solidFill>
                <a:effectLst/>
                <a:latin typeface="Calibri"/>
                <a:ea typeface="Calibri"/>
                <a:cs typeface="Calibri"/>
              </a:rPr>
              <a:t>IAL (piemēram, sejas maskas) aizsargā darbiniekus no putekļiem, ja visi pārējie kontroles pasākumi ir nepietiekami, lai kontrolētu iedarbības risku.</a:t>
            </a:r>
          </a:p>
          <a:p>
            <a:endParaRPr lang="en-US"/>
          </a:p>
        </p:txBody>
      </p:sp>
      <p:sp>
        <p:nvSpPr>
          <p:cNvPr id="20" name="TextBox 19">
            <a:extLst>
              <a:ext uri="{FF2B5EF4-FFF2-40B4-BE49-F238E27FC236}">
                <a16:creationId xmlns:a16="http://schemas.microsoft.com/office/drawing/2014/main" id="{35F6BAD4-9655-6A40-A26D-474E75EDD087}"/>
              </a:ext>
            </a:extLst>
          </p:cNvPr>
          <p:cNvSpPr txBox="1"/>
          <p:nvPr/>
        </p:nvSpPr>
        <p:spPr>
          <a:xfrm>
            <a:off x="9787266" y="1679231"/>
            <a:ext cx="2134062" cy="1151771"/>
          </a:xfrm>
          <a:prstGeom prst="rect">
            <a:avLst/>
          </a:prstGeom>
          <a:noFill/>
        </p:spPr>
        <p:txBody>
          <a:bodyPr wrap="square" rtlCol="0">
            <a:spAutoFit/>
          </a:bodyPr>
          <a:lstStyle/>
          <a:p>
            <a:pPr>
              <a:spcAft>
                <a:spcPts val="300"/>
              </a:spcAft>
            </a:pPr>
            <a:r>
              <a:rPr lang="lv" sz="1050" b="1" i="0" strike="noStrike" cap="none" spc="50" baseline="0">
                <a:solidFill>
                  <a:srgbClr val="EF9A2E"/>
                </a:solidFill>
                <a:effectLst/>
                <a:latin typeface="Futura Medium"/>
                <a:ea typeface="Futura Medium"/>
                <a:cs typeface="Futura Medium"/>
              </a:rPr>
              <a:t>ŪDENS</a:t>
            </a:r>
          </a:p>
          <a:p>
            <a:pPr>
              <a:spcAft>
                <a:spcPts val="300"/>
              </a:spcAft>
            </a:pPr>
            <a:r>
              <a:rPr lang="lv" sz="1200" b="0" i="0" strike="noStrike" cap="none" spc="0" baseline="0">
                <a:solidFill>
                  <a:srgbClr val="000000"/>
                </a:solidFill>
                <a:effectLst/>
                <a:latin typeface="Calibri"/>
                <a:ea typeface="Calibri"/>
                <a:cs typeface="Calibri"/>
              </a:rPr>
              <a:t>Mitrinot procesus, tiek novērsta putekļu nonākšana gaisā, jo ūdens aiztur daļiņas.</a:t>
            </a:r>
          </a:p>
          <a:p>
            <a:pPr>
              <a:spcAft>
                <a:spcPts val="300"/>
              </a:spcAft>
            </a:pPr>
            <a:endParaRPr lang="en-US"/>
          </a:p>
        </p:txBody>
      </p:sp>
    </p:spTree>
    <p:extLst>
      <p:ext uri="{BB962C8B-B14F-4D97-AF65-F5344CB8AC3E}">
        <p14:creationId xmlns:p14="http://schemas.microsoft.com/office/powerpoint/2010/main" val="1266961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6" y="1616076"/>
            <a:ext cx="4019838" cy="850900"/>
          </a:xfrm>
        </p:spPr>
        <p:txBody>
          <a:bodyPr/>
          <a:lstStyle/>
          <a:p>
            <a:pPr>
              <a:lnSpc>
                <a:spcPct val="100000"/>
              </a:lnSpc>
            </a:pPr>
            <a:r>
              <a:rPr lang="lv" sz="2800" b="1" i="0" strike="noStrike" cap="none" spc="0" baseline="0">
                <a:solidFill>
                  <a:srgbClr val="F6A317"/>
                </a:solidFill>
                <a:effectLst/>
                <a:latin typeface="Helvetica"/>
                <a:ea typeface="Helvetica"/>
                <a:cs typeface="Helvetica"/>
              </a:rPr>
              <a:t>ŠĪS DARBĪBAS RADĪTIE RISKI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Šīs darbības var radīt daudz putekļu.</a:t>
            </a:r>
          </a:p>
          <a:p>
            <a:pPr marL="342900" indent="-342900">
              <a:lnSpc>
                <a:spcPts val="2400"/>
              </a:lnSpc>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Ilgstoša augsta </a:t>
            </a:r>
            <a:r>
              <a:rPr lang="lv" sz="1800" b="0" i="1" strike="noStrike" cap="none" spc="0" baseline="0" dirty="0">
                <a:solidFill>
                  <a:srgbClr val="000000"/>
                </a:solidFill>
                <a:effectLst/>
                <a:latin typeface="Helvetica"/>
                <a:ea typeface="Helvetica"/>
                <a:cs typeface="Helvetica"/>
              </a:rPr>
              <a:t>RCS</a:t>
            </a:r>
            <a:r>
              <a:rPr lang="lv" sz="1800" b="0" i="0" strike="noStrike" cap="none" spc="0" baseline="0" dirty="0">
                <a:solidFill>
                  <a:srgbClr val="000000"/>
                </a:solidFill>
                <a:effectLst/>
                <a:latin typeface="Helvetica"/>
                <a:ea typeface="Helvetica"/>
                <a:cs typeface="Helvetica"/>
              </a:rPr>
              <a:t> līmeņa iedarbība var ierosināt invaliditāti izraisošas plaušu slimības.</a:t>
            </a:r>
          </a:p>
          <a:p>
            <a:pPr>
              <a:lnSpc>
                <a:spcPts val="2400"/>
              </a:lnSpc>
            </a:pPr>
            <a:r>
              <a:rPr lang="lv" sz="1800" b="0" i="0" strike="noStrike" cap="none" spc="0" baseline="0" dirty="0">
                <a:solidFill>
                  <a:srgbClr val="000000"/>
                </a:solidFill>
                <a:effectLst/>
                <a:latin typeface="Helvetica"/>
                <a:ea typeface="Helvetica"/>
                <a:cs typeface="Helvetica"/>
              </a:rPr>
              <a:t>Ir svarīgi, lai mēs katru dienu pasargātu sevi no šo gaisā esošo putekļu iedarbības. </a:t>
            </a:r>
          </a:p>
          <a:p>
            <a:pPr>
              <a:lnSpc>
                <a:spcPts val="2400"/>
              </a:lnSpc>
            </a:pPr>
            <a:r>
              <a:rPr lang="lv" sz="1800" b="0" i="0" strike="noStrike" cap="none" spc="0" baseline="0" dirty="0">
                <a:solidFill>
                  <a:srgbClr val="000000"/>
                </a:solidFill>
                <a:effectLst/>
                <a:latin typeface="Helvetica"/>
                <a:ea typeface="Helvetica"/>
                <a:cs typeface="Helvetica"/>
              </a:rPr>
              <a:t>Ievērojot labu praksi šodien, mēs būsim veseli rīt.</a:t>
            </a:r>
          </a:p>
          <a:p>
            <a:pPr>
              <a:lnSpc>
                <a:spcPts val="2400"/>
              </a:lnSpc>
            </a:pPr>
            <a:r>
              <a:rPr lang="lv" sz="1800" b="0" i="0" strike="noStrike" cap="none" spc="0" baseline="0" dirty="0">
                <a:solidFill>
                  <a:srgbClr val="000000"/>
                </a:solidFill>
                <a:effectLst/>
                <a:latin typeface="Helvetica"/>
                <a:ea typeface="Helvetica"/>
                <a:cs typeface="Helvetica"/>
              </a:rPr>
              <a:t>Kā pavadīsiet savu pensijas laiku?</a:t>
            </a:r>
          </a:p>
        </p:txBody>
      </p:sp>
      <p:pic>
        <p:nvPicPr>
          <p:cNvPr id="7" name="Picture Placeholder 6" descr="A picture containing person, indoor, bed, room&#10;&#10;Description automatically generated">
            <a:extLst>
              <a:ext uri="{FF2B5EF4-FFF2-40B4-BE49-F238E27FC236}">
                <a16:creationId xmlns:a16="http://schemas.microsoft.com/office/drawing/2014/main" id="{DF3F899B-D30C-E144-8421-4C4567D76F4E}"/>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E1BCBA96-62D3-A543-BB6F-692BFC03EE21}"/>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lv" sz="2800" b="1" i="0" strike="noStrike" cap="none" spc="0" baseline="0" dirty="0">
                <a:solidFill>
                  <a:srgbClr val="F6A317"/>
                </a:solidFill>
                <a:effectLst/>
                <a:latin typeface="Helvetica"/>
                <a:ea typeface="Helvetica"/>
                <a:cs typeface="Helvetica"/>
              </a:rPr>
              <a:t>KĀ MAISU IZTUKŠOŠANA RADA </a:t>
            </a:r>
            <a:r>
              <a:rPr lang="lv" sz="2800" b="1" i="1" strike="noStrike" cap="none" spc="0" baseline="0" dirty="0">
                <a:solidFill>
                  <a:srgbClr val="F6A317"/>
                </a:solidFill>
                <a:effectLst/>
                <a:latin typeface="Helvetica"/>
                <a:ea typeface="Helvetica"/>
                <a:cs typeface="Helvetica"/>
              </a:rPr>
              <a:t>RCS</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677432"/>
            <a:ext cx="5679827" cy="2938988"/>
          </a:xfrm>
        </p:spPr>
        <p:txBody>
          <a:bodyPr anchor="t"/>
          <a:lstStyle/>
          <a:p>
            <a:pPr marL="342900" indent="-342900">
              <a:lnSpc>
                <a:spcPts val="2400"/>
              </a:lnSpc>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Maisa iztukšošana izraisa putekļu nonākšanu gaisā, kad saturs izkļūst no maisa.</a:t>
            </a:r>
          </a:p>
          <a:p>
            <a:pPr marL="342900" indent="-342900">
              <a:lnSpc>
                <a:spcPts val="2400"/>
              </a:lnSpc>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Ātra maisu iztukšošana rada daudz putekļu, samazina gaisa kvalitāti un, iespējams, pakļauj darbiniekus </a:t>
            </a:r>
            <a:r>
              <a:rPr lang="lv" sz="1800" b="0" i="1" strike="noStrike" cap="none" spc="0" baseline="0" dirty="0">
                <a:solidFill>
                  <a:srgbClr val="000000"/>
                </a:solidFill>
                <a:effectLst/>
                <a:latin typeface="Helvetica"/>
                <a:ea typeface="Helvetica"/>
                <a:cs typeface="Helvetica"/>
              </a:rPr>
              <a:t>RCS</a:t>
            </a:r>
            <a:r>
              <a:rPr lang="lv" sz="1800" b="0" i="0" strike="noStrike" cap="none" spc="0" baseline="0" dirty="0">
                <a:solidFill>
                  <a:srgbClr val="000000"/>
                </a:solidFill>
                <a:effectLst/>
                <a:latin typeface="Helvetica"/>
                <a:ea typeface="Helvetica"/>
                <a:cs typeface="Helvetica"/>
              </a:rPr>
              <a:t> iedarbībai. </a:t>
            </a:r>
          </a:p>
          <a:p>
            <a:pPr marL="342900" indent="-342900">
              <a:lnSpc>
                <a:spcPts val="2400"/>
              </a:lnSpc>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Smalki, sausi, pulverveida materiāli apstrādes laikā rada visvairāk gaisā esošo putekļu.</a:t>
            </a:r>
          </a:p>
          <a:p>
            <a:pPr>
              <a:lnSpc>
                <a:spcPts val="2400"/>
              </a:lnSpc>
            </a:pPr>
            <a:r>
              <a:rPr lang="lv" sz="1800" b="0" i="0" strike="noStrike" cap="none" spc="0" baseline="0" dirty="0">
                <a:solidFill>
                  <a:srgbClr val="000000"/>
                </a:solidFill>
                <a:effectLst/>
                <a:latin typeface="Helvetica"/>
                <a:ea typeface="Helvetica"/>
                <a:cs typeface="Helvetica"/>
              </a:rPr>
              <a:t>Šajā apmācību materiālā aplūkoti divu veidu maisi, kuru drošai apstrādei nepieciešami atšķirīgi pasākumi.</a:t>
            </a:r>
          </a:p>
        </p:txBody>
      </p:sp>
      <p:pic>
        <p:nvPicPr>
          <p:cNvPr id="5" name="Picture Placeholder 4">
            <a:extLst>
              <a:ext uri="{FF2B5EF4-FFF2-40B4-BE49-F238E27FC236}">
                <a16:creationId xmlns:a16="http://schemas.microsoft.com/office/drawing/2014/main" id="{A6AD1ABC-1D28-4C4B-9A2A-798FBEEA55CC}"/>
              </a:ext>
            </a:extLst>
          </p:cNvPr>
          <p:cNvPicPr>
            <a:picLocks noGrp="1" noChangeAspect="1"/>
          </p:cNvPicPr>
          <p:nvPr>
            <p:ph type="pic" sz="quarter" idx="12"/>
          </p:nvPr>
        </p:nvPicPr>
        <p:blipFill>
          <a:blip r:embed="rId3"/>
          <a:srcRect t="11" b="11"/>
          <a:stretch>
            <a:fillRect/>
          </a:stretch>
        </p:blipFill>
        <p:spPr>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lv" sz="2800" b="1" i="0" strike="noStrike" cap="none" spc="0" baseline="0">
                <a:solidFill>
                  <a:srgbClr val="F6A317"/>
                </a:solidFill>
                <a:effectLst/>
                <a:latin typeface="Helvetica"/>
                <a:ea typeface="Helvetica"/>
                <a:cs typeface="Helvetica"/>
              </a:rPr>
              <a:t>MAZIE MAISI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282774"/>
            <a:ext cx="6191728" cy="4042262"/>
          </a:xfrm>
        </p:spPr>
        <p:txBody>
          <a:bodyPr anchor="t"/>
          <a:lstStyle/>
          <a:p>
            <a:pPr>
              <a:lnSpc>
                <a:spcPts val="2200"/>
              </a:lnSpc>
              <a:spcAft>
                <a:spcPts val="1000"/>
              </a:spcAft>
            </a:pPr>
            <a:r>
              <a:rPr lang="lv" sz="1800" b="0" i="0" strike="noStrike" cap="none" spc="0" baseline="0" dirty="0">
                <a:solidFill>
                  <a:srgbClr val="000000"/>
                </a:solidFill>
                <a:effectLst/>
                <a:latin typeface="Helvetica"/>
                <a:ea typeface="Helvetica"/>
                <a:cs typeface="Helvetica"/>
              </a:rPr>
              <a:t>Lai samazinātu putekļu veidošanos, iztukšojot maisus:</a:t>
            </a:r>
          </a:p>
          <a:p>
            <a:pPr marL="285750" indent="-285750">
              <a:lnSpc>
                <a:spcPts val="22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Ja iespējams, izmantojiet automātiskās vai pusautomātiskās maisu iztukšošanas stacijas.</a:t>
            </a:r>
          </a:p>
          <a:p>
            <a:pPr marL="285750" indent="-285750">
              <a:lnSpc>
                <a:spcPts val="22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Ja procesu nav iespējams automatizēt, tas ir jānorobežo. Ja iespējams, izmantojiet manuālu maisu iztukšošanas staciju, kas aprīkota ar nosūces ventilāciju.</a:t>
            </a:r>
          </a:p>
          <a:p>
            <a:pPr marL="285750" indent="-285750">
              <a:lnSpc>
                <a:spcPts val="22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Sagāziet maisiņa saturu uzmanīgi, ar atvērto galu uz sāniem.</a:t>
            </a:r>
          </a:p>
          <a:p>
            <a:pPr marL="285750" indent="-285750">
              <a:lnSpc>
                <a:spcPts val="22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Saritiniet tukšos maisiņus nosūces zonā.</a:t>
            </a:r>
          </a:p>
          <a:p>
            <a:pPr marL="285750" indent="-285750">
              <a:lnSpc>
                <a:spcPts val="22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Ja citi kontroles līdzekļi nav pieejami, lietojiet IAL.</a:t>
            </a:r>
          </a:p>
          <a:p>
            <a:pPr marL="285750" indent="-285750">
              <a:lnSpc>
                <a:spcPts val="22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Izmetiet tukšos maisiņus lielā plastikāta maisā. Neļaujiet tiem pārpildīties. Cieši aiztaisiet maisu pirms utilizācijas.</a:t>
            </a:r>
          </a:p>
        </p:txBody>
      </p:sp>
      <p:pic>
        <p:nvPicPr>
          <p:cNvPr id="6" name="Picture Placeholder 5">
            <a:extLst>
              <a:ext uri="{FF2B5EF4-FFF2-40B4-BE49-F238E27FC236}">
                <a16:creationId xmlns:a16="http://schemas.microsoft.com/office/drawing/2014/main" id="{86B10849-2150-4DE3-AC0E-EE895C68CA58}"/>
              </a:ext>
            </a:extLst>
          </p:cNvPr>
          <p:cNvPicPr>
            <a:picLocks noGrp="1" noChangeAspect="1"/>
          </p:cNvPicPr>
          <p:nvPr>
            <p:ph type="pic" sz="quarter" idx="12"/>
          </p:nvPr>
        </p:nvPicPr>
        <p:blipFill>
          <a:blip r:embed="rId3"/>
          <a:srcRect t="10" b="10"/>
          <a:stretch/>
        </p:blipFill>
        <p:spPr>
          <a:xfrm>
            <a:off x="6968972" y="1640901"/>
            <a:ext cx="4759601" cy="4042262"/>
          </a:xfrm>
          <a:prstGeom prst="rect">
            <a:avLst/>
          </a:prstGeom>
        </p:spPr>
      </p:pic>
    </p:spTree>
    <p:extLst>
      <p:ext uri="{BB962C8B-B14F-4D97-AF65-F5344CB8AC3E}">
        <p14:creationId xmlns:p14="http://schemas.microsoft.com/office/powerpoint/2010/main" val="1674633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lv" sz="2800" b="1" i="0" strike="noStrike" cap="none" spc="0" baseline="0" dirty="0">
                <a:solidFill>
                  <a:srgbClr val="F6A317"/>
                </a:solidFill>
                <a:effectLst/>
                <a:latin typeface="Helvetica"/>
                <a:ea typeface="Helvetica"/>
                <a:cs typeface="Helvetica"/>
              </a:rPr>
              <a:t>BERAMKRAVU MAISI </a:t>
            </a:r>
            <a:br>
              <a:rPr lang="en-US" sz="2800" b="1" i="0" strike="noStrike" cap="none" spc="0" baseline="0" dirty="0">
                <a:solidFill>
                  <a:srgbClr val="F6A317"/>
                </a:solidFill>
                <a:effectLst/>
                <a:latin typeface="Helvetica"/>
                <a:ea typeface="Helvetica"/>
                <a:cs typeface="Helvetica"/>
              </a:rPr>
            </a:br>
            <a:r>
              <a:rPr lang="lv" sz="2800" b="1" i="0" strike="noStrike" cap="none" spc="0" baseline="0" dirty="0">
                <a:solidFill>
                  <a:srgbClr val="F6A317"/>
                </a:solidFill>
                <a:effectLst/>
                <a:latin typeface="Helvetica"/>
                <a:ea typeface="Helvetica"/>
                <a:cs typeface="Helvetica"/>
              </a:rPr>
              <a:t>(LIELIE MAISI)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729132"/>
            <a:ext cx="5996420" cy="3315913"/>
          </a:xfrm>
        </p:spPr>
        <p:txBody>
          <a:bodyPr/>
          <a:lstStyle/>
          <a:p>
            <a:pPr>
              <a:lnSpc>
                <a:spcPts val="2400"/>
              </a:lnSpc>
              <a:spcAft>
                <a:spcPts val="1000"/>
              </a:spcAft>
            </a:pPr>
            <a:r>
              <a:rPr lang="lv" sz="1800" b="0" i="0" strike="noStrike" cap="none" spc="0" baseline="0" dirty="0">
                <a:solidFill>
                  <a:srgbClr val="000000"/>
                </a:solidFill>
                <a:effectLst/>
                <a:latin typeface="Helvetica"/>
                <a:ea typeface="Helvetica"/>
                <a:cs typeface="Helvetica"/>
              </a:rPr>
              <a:t>Lai samazinātu putekļu veidošanos, iztukšojot maisus:</a:t>
            </a:r>
          </a:p>
          <a:p>
            <a:pPr marL="342900" indent="-342900">
              <a:lnSpc>
                <a:spcPts val="24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Ja iespējams, izmantojiet automātiskās maisu iztukšošanas stacijas. Tās nodrošina labu blīvējumu un ir aprīkotas ar putekļu savākšanas un materiāla plūsmas kontroles sistēmām.</a:t>
            </a:r>
          </a:p>
          <a:p>
            <a:pPr marL="342900" indent="-342900">
              <a:lnSpc>
                <a:spcPts val="24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Lietojiet individuālās aizsardzības līdzekļus, kad ar rokām atverat vai griežat beramkravu maisus.</a:t>
            </a:r>
          </a:p>
          <a:p>
            <a:pPr marL="342900" indent="-342900">
              <a:lnSpc>
                <a:spcPts val="2400"/>
              </a:lnSpc>
              <a:spcBef>
                <a:spcPts val="600"/>
              </a:spcBef>
              <a:buFont typeface="Arial" panose="020B0604020202020204" pitchFamily="34" charset="0"/>
              <a:buChar char="•"/>
            </a:pPr>
            <a:r>
              <a:rPr lang="lv" sz="1800" b="0" i="0" strike="noStrike" cap="none" spc="0" baseline="0" dirty="0">
                <a:solidFill>
                  <a:srgbClr val="000000"/>
                </a:solidFill>
                <a:effectLst/>
                <a:latin typeface="Helvetica"/>
                <a:ea typeface="Helvetica"/>
                <a:cs typeface="Helvetica"/>
              </a:rPr>
              <a:t>Tukšos maisiņus nesaspiediet manuāli. Iemetiet tos lielā plastikāta maisā. Neļaujiet tiem pārpildīties. Cieši aiztaisiet maisu pirms utilizācijas.</a:t>
            </a:r>
          </a:p>
          <a:p>
            <a:pPr marL="342900" indent="-342900">
              <a:lnSpc>
                <a:spcPts val="2400"/>
              </a:lnSpc>
              <a:buFont typeface="Arial" panose="020B0604020202020204" pitchFamily="34" charset="0"/>
              <a:buChar char="•"/>
            </a:pPr>
            <a:endParaRPr lang="en-US" sz="1800" dirty="0"/>
          </a:p>
        </p:txBody>
      </p:sp>
      <p:pic>
        <p:nvPicPr>
          <p:cNvPr id="6" name="Picture Placeholder 5">
            <a:extLst>
              <a:ext uri="{FF2B5EF4-FFF2-40B4-BE49-F238E27FC236}">
                <a16:creationId xmlns:a16="http://schemas.microsoft.com/office/drawing/2014/main" id="{074E228A-18BC-43A0-B6E6-95FEED15FB66}"/>
              </a:ext>
            </a:extLst>
          </p:cNvPr>
          <p:cNvPicPr>
            <a:picLocks noGrp="1" noChangeAspect="1"/>
          </p:cNvPicPr>
          <p:nvPr>
            <p:ph type="pic" sz="quarter" idx="12"/>
          </p:nvPr>
        </p:nvPicPr>
        <p:blipFill>
          <a:blip r:embed="rId3"/>
          <a:srcRect t="14379" b="14379"/>
          <a:stretch/>
        </p:blipFill>
        <p:spPr>
          <a:xfrm>
            <a:off x="6592888" y="1608138"/>
            <a:ext cx="5224462" cy="4437062"/>
          </a:xfrm>
          <a:prstGeom prst="rect">
            <a:avLst/>
          </a:prstGeom>
        </p:spPr>
      </p:pic>
    </p:spTree>
    <p:extLst>
      <p:ext uri="{BB962C8B-B14F-4D97-AF65-F5344CB8AC3E}">
        <p14:creationId xmlns:p14="http://schemas.microsoft.com/office/powerpoint/2010/main" val="38418307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AFC8ACB4-6782-4D70-AAD4-978AF9F75C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http://purl.org/dc/elements/1.1/"/>
    <ds:schemaRef ds:uri="http://purl.org/dc/dcmitype/"/>
    <ds:schemaRef ds:uri="http://www.w3.org/XML/1998/namespace"/>
    <ds:schemaRef ds:uri="6d9d7403-2d8c-4818-ae25-2c5629bc7330"/>
    <ds:schemaRef ds:uri="http://schemas.microsoft.com/office/2006/metadata/properties"/>
    <ds:schemaRef ds:uri="http://schemas.microsoft.com/office/2006/documentManagement/types"/>
    <ds:schemaRef ds:uri="http://purl.org/dc/terms/"/>
    <ds:schemaRef ds:uri="d8ecf516-e360-4672-81b9-68723bedb71f"/>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125</TotalTime>
  <Words>1251</Words>
  <Application>Microsoft Macintosh PowerPoint</Application>
  <PresentationFormat>Widescreen</PresentationFormat>
  <Paragraphs>102</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Ferguson</dc:creator>
  <cp:lastModifiedBy>Carlo Arboit</cp:lastModifiedBy>
  <cp:revision>16</cp:revision>
  <dcterms:created xsi:type="dcterms:W3CDTF">2020-01-29T17:43:15Z</dcterms:created>
  <dcterms:modified xsi:type="dcterms:W3CDTF">2024-11-13T11:27:37Z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