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3" r:id="rId7"/>
    <p:sldId id="272" r:id="rId8"/>
    <p:sldId id="275" r:id="rId9"/>
    <p:sldId id="276" r:id="rId10"/>
    <p:sldId id="260" r:id="rId11"/>
    <p:sldId id="274" r:id="rId12"/>
    <p:sldId id="277" r:id="rId13"/>
    <p:sldId id="279" r:id="rId14"/>
    <p:sldId id="266" r:id="rId15"/>
    <p:sldId id="264" r:id="rId16"/>
    <p:sldId id="278" r:id="rId17"/>
    <p:sldId id="281"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Jones" initials="JJ" lastIdx="0" clrIdx="0">
    <p:extLst>
      <p:ext uri="{19B8F6BF-5375-455C-9EA6-DF929625EA0E}">
        <p15:presenceInfo xmlns:p15="http://schemas.microsoft.com/office/powerpoint/2012/main" userId="S::jeremy.jones@leidar.com::37de2d04-ce17-4de6-a131-ce4cc9050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C2694-770B-0945-884E-439F56319AFD}" v="1" dt="2020-12-09T20:31:24.619"/>
    <p1510:client id="{E78CC9D5-22F2-42D0-9C6E-7AE6F11C3D14}" v="16" dt="2022-09-21T17:16:59.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78639" autoAdjust="0"/>
  </p:normalViewPr>
  <p:slideViewPr>
    <p:cSldViewPr snapToGrid="0">
      <p:cViewPr varScale="1">
        <p:scale>
          <a:sx n="95" d="100"/>
          <a:sy n="95" d="100"/>
        </p:scale>
        <p:origin x="1768"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u" sz="1200" b="0" i="0" strike="noStrike" cap="none" spc="0" baseline="0">
                <a:solidFill>
                  <a:srgbClr val="808080"/>
                </a:solidFill>
                <a:effectLst/>
                <a:latin typeface="Calibri"/>
                <a:ea typeface="Calibri"/>
                <a:cs typeface="Calibri"/>
              </a:rPr>
              <a:t>TISZTESSÉGES HASZNÁLATI TÁJÉKOZTATÁS: Ez a dokumentum tartalmazhat olyan szerzői jogvédelem alatt álló anyagokat, amelyek felhasználását a szerzői jog tulajdonosa nem minden esetben engedélyezte külön. Ilyen tartalmakat azért teszünk elérhetővé, hogy elősegítsük a belélegezhető kristályos szilícium-dioxid (RCS) jelentette veszélyek megértését.</a:t>
            </a:r>
          </a:p>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a:p>
        </p:txBody>
      </p:sp>
    </p:spTree>
    <p:extLst>
      <p:ext uri="{BB962C8B-B14F-4D97-AF65-F5344CB8AC3E}">
        <p14:creationId xmlns:p14="http://schemas.microsoft.com/office/powerpoint/2010/main" val="44618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901075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96255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 sz="1800" b="0" i="0" strike="noStrike" cap="none" spc="0" baseline="0">
                <a:solidFill>
                  <a:srgbClr val="000000"/>
                </a:solidFill>
                <a:effectLst/>
                <a:latin typeface="Calibri"/>
                <a:ea typeface="Calibri"/>
                <a:cs typeface="Calibri"/>
              </a:rPr>
              <a:t>A túlzott RCS kitettség hosszú távon súlyos egészségügyi problémákat okozhat a munkavállalóknak. Ezért fontos, hogy minden munkavállaló tisztában legyen azokkal az iránymutató gyakorlatokkal, amelyek csökkentik vagy megakadályozzák a szilícium-dioxid pornak való kitettséget. </a:t>
            </a:r>
          </a:p>
          <a:p>
            <a:endParaRPr lang="en-US" sz="1200" b="0" i="0" u="none" strike="noStrike" kern="1200">
              <a:solidFill>
                <a:schemeClr val="tx1"/>
              </a:solidFill>
              <a:effectLst/>
              <a:latin typeface="+mn-lt"/>
              <a:ea typeface="+mn-ea"/>
              <a:cs typeface="+mn-cs"/>
            </a:endParaRPr>
          </a:p>
          <a:p>
            <a:r>
              <a:rPr lang="hu" sz="1200" b="0" i="0" strike="noStrike" cap="none" spc="0" baseline="0">
                <a:solidFill>
                  <a:srgbClr val="000000"/>
                </a:solidFill>
                <a:effectLst/>
                <a:latin typeface="Calibri"/>
                <a:ea typeface="Calibri"/>
                <a:cs typeface="Calibri"/>
              </a:rPr>
              <a:t>Ez a képzés alapvető információkat nyújt az RCS-ről.</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14643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54612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92138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05551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97532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09661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955672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hu" sz="1000" b="0" i="0" strike="noStrike" cap="none" spc="0" baseline="0">
                <a:solidFill>
                  <a:srgbClr val="000000"/>
                </a:solidFill>
                <a:effectLst/>
                <a:latin typeface="Helvetica"/>
                <a:ea typeface="Helvetica"/>
                <a:cs typeface="Helvetica"/>
              </a:rPr>
              <a:t>Ez a képzési csomag a NEPSI Gyakorlati Útmutatójának részeként készült - látogasson el a guide.nepsi.eu oldalra.</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5366B3-A96E-EA4E-B349-6DB4608F06A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7" name="Text Placeholder 4">
            <a:extLst>
              <a:ext uri="{FF2B5EF4-FFF2-40B4-BE49-F238E27FC236}">
                <a16:creationId xmlns:a16="http://schemas.microsoft.com/office/drawing/2014/main" id="{1EE8AA19-9B18-934D-8071-A0234AFA1771}"/>
              </a:ext>
            </a:extLst>
          </p:cNvPr>
          <p:cNvSpPr txBox="1"/>
          <p:nvPr userDrawn="1"/>
        </p:nvSpPr>
        <p:spPr>
          <a:xfrm>
            <a:off x="8007531" y="429114"/>
            <a:ext cx="380982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r" defTabSz="914400" rtl="0" eaLnBrk="1" fontAlgn="auto" latinLnBrk="0" hangingPunct="1">
              <a:lnSpc>
                <a:spcPct val="90000"/>
              </a:lnSpc>
              <a:spcBef>
                <a:spcPts val="1000"/>
              </a:spcBef>
              <a:spcAft>
                <a:spcPct val="0"/>
              </a:spcAft>
              <a:buClrTx/>
              <a:buSzTx/>
              <a:buFontTx/>
              <a:buNone/>
              <a:defRPr/>
            </a:pPr>
            <a:r>
              <a:rPr lang="hu" sz="1400" b="1" i="0" strike="noStrike" cap="none" spc="0" baseline="0">
                <a:solidFill>
                  <a:srgbClr val="F6A317"/>
                </a:solidFill>
                <a:effectLst/>
                <a:latin typeface="Helvetica"/>
                <a:ea typeface="Helvetica"/>
                <a:cs typeface="Helvetica"/>
              </a:rPr>
              <a:t>A BELÉLEGEZHETŐ KRISTÁLYOS SZILÍCIUM-DIOXID ÁLTALÁNOS BEMUTATÁSA</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7534275" cy="850900"/>
          </a:xfrm>
        </p:spPr>
        <p:txBody>
          <a:bodyPr anchor="t"/>
          <a:lstStyle/>
          <a:p>
            <a:pPr>
              <a:lnSpc>
                <a:spcPct val="100000"/>
              </a:lnSpc>
            </a:pPr>
            <a:r>
              <a:rPr lang="hu" sz="2800" b="1" i="0" strike="noStrike" cap="none" spc="0" baseline="0" dirty="0">
                <a:solidFill>
                  <a:srgbClr val="FFFFFF"/>
                </a:solidFill>
                <a:effectLst/>
                <a:latin typeface="Helvetica"/>
                <a:ea typeface="Helvetica"/>
                <a:cs typeface="Helvetica"/>
              </a:rPr>
              <a:t>A BELÉLEGEZHETŐ KRISTÁLYOS SZILÍCIUM-DIOXID ÁLTALÁNOS BEMUTATÁSA</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p:cNvSpPr/>
          <p:nvPr/>
        </p:nvSpPr>
        <p:spPr>
          <a:xfrm>
            <a:off x="8630307" y="332509"/>
            <a:ext cx="3223642" cy="781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857037" cy="850900"/>
          </a:xfrm>
        </p:spPr>
        <p:txBody>
          <a:bodyPr/>
          <a:lstStyle/>
          <a:p>
            <a:pPr>
              <a:lnSpc>
                <a:spcPct val="100000"/>
              </a:lnSpc>
              <a:spcBef>
                <a:spcPct val="0"/>
              </a:spcBef>
            </a:pPr>
            <a:r>
              <a:rPr lang="hu" sz="2800" b="1" i="0" strike="noStrike" cap="none" spc="0" baseline="0">
                <a:solidFill>
                  <a:srgbClr val="F6A317"/>
                </a:solidFill>
                <a:effectLst/>
                <a:latin typeface="Helvetica"/>
                <a:ea typeface="Helvetica"/>
                <a:cs typeface="Helvetica"/>
              </a:rPr>
              <a:t>PORKEZELÉSI MÓDSZEREK</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hu" sz="1800" b="0" i="0" strike="noStrike" cap="none" spc="0" baseline="0">
                <a:solidFill>
                  <a:srgbClr val="000000"/>
                </a:solidFill>
                <a:effectLst/>
                <a:latin typeface="Helvetica"/>
                <a:ea typeface="Helvetica"/>
                <a:cs typeface="Helvetica"/>
              </a:rPr>
              <a:t>Az RCS kezelésére öt fő porszabályozási technikát alkalmaznak, melyek a NEPSI iránymutató gyakorlatának részét képezik.</a:t>
            </a:r>
          </a:p>
        </p:txBody>
      </p:sp>
      <p:pic>
        <p:nvPicPr>
          <p:cNvPr id="22" name="Picture 21" descr="A screenshot of a cell phone&#10;&#10;Description automatically generated">
            <a:extLst>
              <a:ext uri="{FF2B5EF4-FFF2-40B4-BE49-F238E27FC236}">
                <a16:creationId xmlns:a16="http://schemas.microsoft.com/office/drawing/2014/main" id="{6F8956E3-45A5-6E4F-988E-E3C8522E29A7}"/>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14CE66F1-0094-A24B-9C59-EFC75E82EA3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0A06FE69-E1C7-8C40-950E-1CBB5C5772EE}"/>
              </a:ext>
            </a:extLst>
          </p:cNvPr>
          <p:cNvPicPr>
            <a:picLocks noChangeAspect="1"/>
          </p:cNvPicPr>
          <p:nvPr/>
        </p:nvPicPr>
        <p:blipFill>
          <a:blip r:embed="rId3"/>
          <a:srcRect l="7057" t="9146" r="76967" b="66230"/>
          <a:stretch>
            <a:fillRect/>
          </a:stretch>
        </p:blipFill>
        <p:spPr>
          <a:xfrm>
            <a:off x="5365058" y="3394767"/>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CFAD72FA-DEFB-534E-8C57-A3697D0FDC40}"/>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49EBACDE-E94B-CF4D-8EE1-977BD02BA990}"/>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2EA0A871-AEF3-A340-96A8-AA671C538727}"/>
              </a:ext>
            </a:extLst>
          </p:cNvPr>
          <p:cNvSpPr txBox="1"/>
          <p:nvPr/>
        </p:nvSpPr>
        <p:spPr>
          <a:xfrm>
            <a:off x="6579514" y="1702138"/>
            <a:ext cx="2134063" cy="2006065"/>
          </a:xfrm>
          <a:prstGeom prst="rect">
            <a:avLst/>
          </a:prstGeom>
          <a:noFill/>
        </p:spPr>
        <p:txBody>
          <a:bodyPr wrap="square" rtlCol="0">
            <a:spAutoFit/>
          </a:bodyPr>
          <a:lstStyle/>
          <a:p>
            <a:pPr>
              <a:spcAft>
                <a:spcPts val="300"/>
              </a:spcAft>
            </a:pPr>
            <a:r>
              <a:rPr lang="hu" sz="1050" b="1" i="0" strike="noStrike" cap="none" spc="50" baseline="0">
                <a:solidFill>
                  <a:srgbClr val="EF9A2E"/>
                </a:solidFill>
                <a:effectLst/>
                <a:latin typeface="Futura Medium"/>
                <a:ea typeface="Futura Medium"/>
                <a:cs typeface="Futura Medium"/>
              </a:rPr>
              <a:t>EGYÉNI ÉS MUNKAHELYI HIGIÉNIA</a:t>
            </a:r>
          </a:p>
          <a:p>
            <a:r>
              <a:rPr lang="hu" sz="1200" b="0" i="0" strike="noStrike" cap="none" spc="0" baseline="0">
                <a:solidFill>
                  <a:srgbClr val="000000"/>
                </a:solidFill>
                <a:effectLst/>
                <a:latin typeface="Calibri"/>
                <a:ea typeface="Calibri"/>
                <a:cs typeface="Calibri"/>
              </a:rPr>
              <a:t>A munkaruhák mosásával és a folyamatok során keletkező por felporszívózásával megakadályozható, hogy a por idővel felhalmozódjon - a tiszta munkaterület biztonságos munkaterület.</a:t>
            </a:r>
          </a:p>
          <a:p>
            <a:endParaRPr lang="en-US"/>
          </a:p>
        </p:txBody>
      </p:sp>
      <p:sp>
        <p:nvSpPr>
          <p:cNvPr id="28" name="TextBox 27">
            <a:extLst>
              <a:ext uri="{FF2B5EF4-FFF2-40B4-BE49-F238E27FC236}">
                <a16:creationId xmlns:a16="http://schemas.microsoft.com/office/drawing/2014/main" id="{FAF4682E-EDA9-8A40-B8EE-34732A9D50FF}"/>
              </a:ext>
            </a:extLst>
          </p:cNvPr>
          <p:cNvSpPr txBox="1"/>
          <p:nvPr/>
        </p:nvSpPr>
        <p:spPr>
          <a:xfrm>
            <a:off x="6579514" y="3394767"/>
            <a:ext cx="2134063" cy="1700960"/>
          </a:xfrm>
          <a:prstGeom prst="rect">
            <a:avLst/>
          </a:prstGeom>
          <a:noFill/>
        </p:spPr>
        <p:txBody>
          <a:bodyPr wrap="square" rtlCol="0">
            <a:spAutoFit/>
          </a:bodyPr>
          <a:lstStyle/>
          <a:p>
            <a:pPr>
              <a:spcAft>
                <a:spcPts val="300"/>
              </a:spcAft>
            </a:pPr>
            <a:r>
              <a:rPr lang="hu" sz="1050" b="1" i="0" strike="noStrike" cap="none" spc="50" baseline="0">
                <a:solidFill>
                  <a:srgbClr val="EF9A2E"/>
                </a:solidFill>
                <a:effectLst/>
                <a:latin typeface="Futura Medium"/>
                <a:ea typeface="Futura Medium"/>
                <a:cs typeface="Futura Medium"/>
              </a:rPr>
              <a:t>ELKERÍTÉS</a:t>
            </a:r>
          </a:p>
          <a:p>
            <a:pPr>
              <a:spcAft>
                <a:spcPts val="300"/>
              </a:spcAft>
            </a:pPr>
            <a:r>
              <a:rPr lang="hu" sz="1200" b="0" i="0" strike="noStrike" cap="none" spc="0" baseline="0">
                <a:solidFill>
                  <a:srgbClr val="000000"/>
                </a:solidFill>
                <a:effectLst/>
                <a:latin typeface="Calibri"/>
                <a:ea typeface="Calibri"/>
                <a:cs typeface="Calibri"/>
              </a:rPr>
              <a:t>Az RCS-t képző folyamatok zárt környezetben történő végrehajtása a forrásnál akadályozza meg a por terjedését és az annak való kitettséget.</a:t>
            </a:r>
          </a:p>
          <a:p>
            <a:pPr>
              <a:spcAft>
                <a:spcPts val="300"/>
              </a:spcAft>
            </a:pPr>
            <a:endParaRPr lang="en-US"/>
          </a:p>
        </p:txBody>
      </p:sp>
      <p:sp>
        <p:nvSpPr>
          <p:cNvPr id="29" name="TextBox 28">
            <a:extLst>
              <a:ext uri="{FF2B5EF4-FFF2-40B4-BE49-F238E27FC236}">
                <a16:creationId xmlns:a16="http://schemas.microsoft.com/office/drawing/2014/main" id="{9DBFFA0C-0B3C-8948-8D1E-D1695CC9617A}"/>
              </a:ext>
            </a:extLst>
          </p:cNvPr>
          <p:cNvSpPr txBox="1"/>
          <p:nvPr/>
        </p:nvSpPr>
        <p:spPr>
          <a:xfrm>
            <a:off x="6579515" y="4852474"/>
            <a:ext cx="2134063" cy="1334834"/>
          </a:xfrm>
          <a:prstGeom prst="rect">
            <a:avLst/>
          </a:prstGeom>
          <a:noFill/>
        </p:spPr>
        <p:txBody>
          <a:bodyPr wrap="square" rtlCol="0">
            <a:spAutoFit/>
          </a:bodyPr>
          <a:lstStyle/>
          <a:p>
            <a:pPr>
              <a:spcAft>
                <a:spcPts val="300"/>
              </a:spcAft>
            </a:pPr>
            <a:r>
              <a:rPr lang="hu" sz="1050" b="1" i="0" strike="noStrike" cap="none" spc="50" baseline="0">
                <a:solidFill>
                  <a:srgbClr val="EF9A2E"/>
                </a:solidFill>
                <a:effectLst/>
                <a:latin typeface="Futura Medium"/>
                <a:ea typeface="Futura Medium"/>
                <a:cs typeface="Futura Medium"/>
              </a:rPr>
              <a:t>ELSZÍVÁS / SZELLŐZÉS</a:t>
            </a:r>
          </a:p>
          <a:p>
            <a:pPr>
              <a:spcAft>
                <a:spcPts val="300"/>
              </a:spcAft>
            </a:pPr>
            <a:r>
              <a:rPr lang="hu" sz="1200" b="0" i="0" strike="noStrike" cap="none" spc="0" baseline="0">
                <a:solidFill>
                  <a:srgbClr val="000000"/>
                </a:solidFill>
                <a:effectLst/>
                <a:latin typeface="Calibri"/>
                <a:ea typeface="Calibri"/>
                <a:cs typeface="Calibri"/>
              </a:rPr>
              <a:t>Az RCS-t a forrásánál fel kell fogni mielőtt érintkezhetnénk vele, és a szennyezett levegőt tiszta levegőre kell cserélni.</a:t>
            </a:r>
          </a:p>
          <a:p>
            <a:endParaRPr lang="en-US"/>
          </a:p>
        </p:txBody>
      </p:sp>
      <p:sp>
        <p:nvSpPr>
          <p:cNvPr id="30" name="TextBox 29">
            <a:extLst>
              <a:ext uri="{FF2B5EF4-FFF2-40B4-BE49-F238E27FC236}">
                <a16:creationId xmlns:a16="http://schemas.microsoft.com/office/drawing/2014/main" id="{1301C440-873E-B04A-B55A-D975D7645BF9}"/>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hu" sz="1050" b="1" i="0" strike="noStrike" cap="none" spc="50" baseline="0">
                <a:solidFill>
                  <a:srgbClr val="EF9A2E"/>
                </a:solidFill>
                <a:effectLst/>
                <a:latin typeface="Futura Medium"/>
                <a:ea typeface="Futura Medium"/>
                <a:cs typeface="Futura Medium"/>
              </a:rPr>
              <a:t>VÉDŐFELSZERELÉS (PPE)</a:t>
            </a:r>
          </a:p>
          <a:p>
            <a:r>
              <a:rPr lang="hu" sz="1200" b="0" i="0" strike="noStrike" cap="none" spc="0" baseline="0">
                <a:solidFill>
                  <a:srgbClr val="000000"/>
                </a:solidFill>
                <a:effectLst/>
                <a:latin typeface="Calibri"/>
                <a:ea typeface="Calibri"/>
                <a:cs typeface="Calibri"/>
              </a:rPr>
              <a:t>Az egyéni védőfelszerelés (PPE, pl. arcvédő maszk) védi a munkavállalót a portól, ha a többi védelmi intézkedés nem elegendő a kitettségi kockázatok kezelésére.</a:t>
            </a:r>
          </a:p>
          <a:p>
            <a:endParaRPr lang="en-US"/>
          </a:p>
        </p:txBody>
      </p:sp>
      <p:sp>
        <p:nvSpPr>
          <p:cNvPr id="31" name="TextBox 30">
            <a:extLst>
              <a:ext uri="{FF2B5EF4-FFF2-40B4-BE49-F238E27FC236}">
                <a16:creationId xmlns:a16="http://schemas.microsoft.com/office/drawing/2014/main" id="{2C78CA50-053E-AB41-BEDA-0A465B5D696C}"/>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hu" sz="1050" b="1" i="0" strike="noStrike" cap="none" spc="50" baseline="0">
                <a:solidFill>
                  <a:srgbClr val="EF9A2E"/>
                </a:solidFill>
                <a:effectLst/>
                <a:latin typeface="Futura Medium"/>
                <a:ea typeface="Futura Medium"/>
                <a:cs typeface="Futura Medium"/>
              </a:rPr>
              <a:t>VÍZ</a:t>
            </a:r>
          </a:p>
          <a:p>
            <a:pPr>
              <a:spcAft>
                <a:spcPts val="300"/>
              </a:spcAft>
            </a:pPr>
            <a:r>
              <a:rPr lang="hu" sz="1200" b="0" i="0" strike="noStrike" cap="none" spc="0" baseline="0">
                <a:solidFill>
                  <a:srgbClr val="000000"/>
                </a:solidFill>
                <a:effectLst/>
                <a:latin typeface="Calibri"/>
                <a:ea typeface="Calibri"/>
                <a:cs typeface="Calibri"/>
              </a:rPr>
              <a:t>A folyamatok nedvesen tartása megakadályozza a por levegőbe kerülését, mivel a víz csapdába ejti a porrészecskéket.</a:t>
            </a:r>
          </a:p>
          <a:p>
            <a:pPr>
              <a:spcAft>
                <a:spcPts val="300"/>
              </a:spcAft>
            </a:pPr>
            <a:endParaRPr lang="en-US"/>
          </a:p>
        </p:txBody>
      </p:sp>
    </p:spTree>
    <p:extLst>
      <p:ext uri="{BB962C8B-B14F-4D97-AF65-F5344CB8AC3E}">
        <p14:creationId xmlns:p14="http://schemas.microsoft.com/office/powerpoint/2010/main" val="21001292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5673432" cy="850900"/>
          </a:xfrm>
        </p:spPr>
        <p:txBody>
          <a:bodyPr/>
          <a:lstStyle/>
          <a:p>
            <a:pPr>
              <a:lnSpc>
                <a:spcPct val="100000"/>
              </a:lnSpc>
              <a:spcBef>
                <a:spcPct val="0"/>
              </a:spcBef>
            </a:pPr>
            <a:r>
              <a:rPr lang="hu" sz="2800" b="1" i="0" strike="noStrike" cap="none" spc="0" baseline="0" dirty="0">
                <a:solidFill>
                  <a:srgbClr val="F6A317"/>
                </a:solidFill>
                <a:effectLst/>
                <a:latin typeface="Helvetica"/>
                <a:ea typeface="Helvetica"/>
                <a:cs typeface="Helvetica"/>
              </a:rPr>
              <a:t>AZ ÁLTALUNK ALKALMAZOTT RCS VÉDELMI INTÉZKEDÉSEK</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815771"/>
            <a:ext cx="5453624" cy="3229274"/>
          </a:xfrm>
        </p:spPr>
        <p:txBody>
          <a:bodyPr anchor="t"/>
          <a:lstStyle/>
          <a:p>
            <a:pPr>
              <a:lnSpc>
                <a:spcPts val="2400"/>
              </a:lnSpc>
            </a:pPr>
            <a:r>
              <a:rPr lang="hu" sz="1800" b="0" i="0" strike="noStrike" cap="none" spc="0" baseline="0" dirty="0">
                <a:solidFill>
                  <a:srgbClr val="FF0000"/>
                </a:solidFill>
                <a:effectLst/>
                <a:latin typeface="Helvetica"/>
                <a:ea typeface="Helvetica"/>
                <a:cs typeface="Helvetica"/>
              </a:rPr>
              <a:t>Oktató által kitöltendő - információ hozzáadása arról, hogy az adott helyszínen milyen védelmet kell a munkavállalóknak alkalmazniuk (pl. szellőztető rendszerek bekapcsolása, egyéni védőfelszerelés használata stb.).</a:t>
            </a:r>
          </a:p>
          <a:p>
            <a:pPr>
              <a:lnSpc>
                <a:spcPts val="2400"/>
              </a:lnSpc>
            </a:pPr>
            <a:endParaRPr lang="en-US" sz="1800" dirty="0">
              <a:solidFill>
                <a:srgbClr val="FF0000"/>
              </a:solidFill>
              <a:cs typeface="Helvetica"/>
            </a:endParaRPr>
          </a:p>
          <a:p>
            <a:pPr>
              <a:lnSpc>
                <a:spcPts val="2400"/>
              </a:lnSpc>
            </a:pPr>
            <a:r>
              <a:rPr lang="hu" sz="1800" b="0" i="0" strike="noStrike" cap="none" spc="0" baseline="0" dirty="0">
                <a:solidFill>
                  <a:srgbClr val="FF0000"/>
                </a:solidFill>
                <a:effectLst/>
                <a:latin typeface="Helvetica"/>
                <a:ea typeface="Helvetica"/>
                <a:cs typeface="Helvetica"/>
              </a:rPr>
              <a:t>*Képek beillesztése ajánlott*</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144778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spcBef>
                <a:spcPct val="0"/>
              </a:spcBef>
            </a:pPr>
            <a:r>
              <a:rPr lang="hu" sz="2800" b="1" i="0" strike="noStrike" cap="none" spc="0" baseline="0">
                <a:solidFill>
                  <a:srgbClr val="F6A317"/>
                </a:solidFill>
                <a:effectLst/>
                <a:latin typeface="Helvetica"/>
                <a:ea typeface="Helvetica"/>
                <a:cs typeface="Helvetica"/>
              </a:rPr>
              <a:t>LEZÁRÁS</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3" y="2362676"/>
            <a:ext cx="6205448" cy="3682369"/>
          </a:xfrm>
        </p:spPr>
        <p:txBody>
          <a:bodyPr anchor="t"/>
          <a:lstStyle/>
          <a:p>
            <a:pPr>
              <a:lnSpc>
                <a:spcPts val="2400"/>
              </a:lnSpc>
              <a:spcBef>
                <a:spcPts val="600"/>
              </a:spcBef>
              <a:spcAft>
                <a:spcPts val="1000"/>
              </a:spcAft>
            </a:pPr>
            <a:r>
              <a:rPr lang="hu" sz="1800" b="0" i="0" strike="noStrike" cap="none" spc="0" baseline="0">
                <a:solidFill>
                  <a:srgbClr val="000000"/>
                </a:solidFill>
                <a:effectLst/>
                <a:latin typeface="Helvetica"/>
                <a:ea typeface="Helvetica"/>
                <a:cs typeface="Helvetica"/>
              </a:rPr>
              <a:t>Az RCS olyan foglalkozási veszélyforrás, amely az egész életünkre kiható egészségügyi problémákhoz, például szilikózishoz vagy rákhoz vezethet. Ne feledje:</a:t>
            </a:r>
          </a:p>
          <a:p>
            <a:pPr marL="285750" indent="-285750">
              <a:lnSpc>
                <a:spcPts val="2400"/>
              </a:lnSpc>
              <a:spcBef>
                <a:spcPts val="600"/>
              </a:spcBef>
              <a:spcAft>
                <a:spcPts val="600"/>
              </a:spcAft>
              <a:buClr>
                <a:srgbClr val="F1B600"/>
              </a:buClr>
              <a:buSzPct val="120000"/>
              <a:buFont typeface="Wingdings" pitchFamily="2" charset="2"/>
              <a:buChar char="q"/>
            </a:pPr>
            <a:r>
              <a:rPr lang="hu" sz="1800" b="0" i="0" strike="noStrike" cap="none" spc="0" baseline="0">
                <a:solidFill>
                  <a:srgbClr val="000000"/>
                </a:solidFill>
                <a:effectLst/>
                <a:latin typeface="Helvetica"/>
                <a:ea typeface="Helvetica"/>
                <a:cs typeface="Helvetica"/>
              </a:rPr>
              <a:t>Az RCS komoly kockázatot jelent a munkavállalók egészségére nézve</a:t>
            </a:r>
          </a:p>
          <a:p>
            <a:pPr marL="285750" indent="-285750">
              <a:lnSpc>
                <a:spcPts val="2400"/>
              </a:lnSpc>
              <a:spcBef>
                <a:spcPts val="600"/>
              </a:spcBef>
              <a:spcAft>
                <a:spcPts val="600"/>
              </a:spcAft>
              <a:buClr>
                <a:srgbClr val="F1B600"/>
              </a:buClr>
              <a:buSzPct val="120000"/>
              <a:buFont typeface="Wingdings" pitchFamily="2" charset="2"/>
              <a:buChar char="q"/>
            </a:pPr>
            <a:r>
              <a:rPr lang="hu" sz="1800" b="0" i="0" strike="noStrike" cap="none" spc="0" baseline="0">
                <a:solidFill>
                  <a:srgbClr val="000000"/>
                </a:solidFill>
                <a:effectLst/>
                <a:latin typeface="Helvetica"/>
                <a:ea typeface="Helvetica"/>
                <a:cs typeface="Helvetica"/>
              </a:rPr>
              <a:t>A kitettségi kockázatok teljes mértékben megelőzhetők a megfelelő ellenőrző intézkedések alkalmazásával</a:t>
            </a:r>
          </a:p>
          <a:p>
            <a:pPr marL="285750" indent="-285750">
              <a:lnSpc>
                <a:spcPts val="2400"/>
              </a:lnSpc>
              <a:spcBef>
                <a:spcPts val="600"/>
              </a:spcBef>
              <a:spcAft>
                <a:spcPts val="600"/>
              </a:spcAft>
              <a:buClr>
                <a:srgbClr val="F1B600"/>
              </a:buClr>
              <a:buSzPct val="120000"/>
              <a:buFont typeface="Wingdings" pitchFamily="2" charset="2"/>
              <a:buChar char="q"/>
            </a:pPr>
            <a:r>
              <a:rPr lang="hu" sz="1800" b="0" i="0" strike="noStrike" cap="none" spc="0" baseline="0">
                <a:solidFill>
                  <a:srgbClr val="000000"/>
                </a:solidFill>
                <a:effectLst/>
                <a:latin typeface="Helvetica"/>
                <a:ea typeface="Helvetica"/>
                <a:cs typeface="Helvetica"/>
              </a:rPr>
              <a:t>A munkahelynek ellenőrző intézkedéseket kell alkalmaznia és fenntartania</a:t>
            </a:r>
          </a:p>
          <a:p>
            <a:pPr marL="285750" indent="-285750">
              <a:lnSpc>
                <a:spcPts val="2400"/>
              </a:lnSpc>
              <a:spcBef>
                <a:spcPts val="600"/>
              </a:spcBef>
              <a:spcAft>
                <a:spcPts val="600"/>
              </a:spcAft>
              <a:buClr>
                <a:srgbClr val="F1B600"/>
              </a:buClr>
              <a:buSzPct val="120000"/>
              <a:buFont typeface="Wingdings" pitchFamily="2" charset="2"/>
              <a:buChar char="q"/>
            </a:pPr>
            <a:r>
              <a:rPr lang="hu" sz="1800" b="0" i="0" strike="noStrike" cap="none" spc="0" baseline="0">
                <a:solidFill>
                  <a:srgbClr val="FF0000"/>
                </a:solidFill>
                <a:effectLst/>
                <a:latin typeface="Helvetica"/>
                <a:ea typeface="Helvetica"/>
                <a:cs typeface="Helvetica"/>
              </a:rPr>
              <a:t>Az oktató kapcsolódó következtetései</a:t>
            </a:r>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19854549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spcBef>
                <a:spcPct val="0"/>
              </a:spcBef>
            </a:pPr>
            <a:r>
              <a:rPr lang="hu" sz="2800" b="1" i="0" strike="noStrike" cap="none" spc="0" baseline="0">
                <a:solidFill>
                  <a:srgbClr val="F6A317"/>
                </a:solidFill>
                <a:effectLst/>
                <a:latin typeface="Helvetica"/>
                <a:ea typeface="Helvetica"/>
                <a:cs typeface="Helvetica"/>
              </a:rPr>
              <a:t>ÜRES DIA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hu" sz="1800" b="0" i="0" strike="noStrike" cap="none" spc="0" baseline="0">
                <a:solidFill>
                  <a:srgbClr val="000000"/>
                </a:solidFill>
                <a:effectLst/>
                <a:latin typeface="Helvetica"/>
                <a:ea typeface="Helvetica"/>
                <a:cs typeface="Helvetica"/>
              </a:rPr>
              <a:t>Hozzon létre ezen a dián egy adott munkakörnyezetre/munkakörülményre szabott egyéni tananyagot.</a:t>
            </a:r>
          </a:p>
          <a:p>
            <a:pPr>
              <a:lnSpc>
                <a:spcPts val="2400"/>
              </a:lnSpc>
            </a:pPr>
            <a:r>
              <a:rPr lang="hu" sz="1800" b="0" i="0" strike="noStrike" cap="none" spc="0" baseline="0">
                <a:solidFill>
                  <a:srgbClr val="000000"/>
                </a:solidFill>
                <a:effectLst/>
                <a:latin typeface="Helvetica"/>
                <a:ea typeface="Helvetica"/>
                <a:cs typeface="Helvetica"/>
              </a:rPr>
              <a:t>A kép megváltoztatásához kattintson a jobb gombbal &gt; kép módosítása &gt; fájlból.</a:t>
            </a:r>
          </a:p>
          <a:p>
            <a:pPr>
              <a:lnSpc>
                <a:spcPts val="2400"/>
              </a:lnSpc>
            </a:pPr>
            <a:r>
              <a:rPr lang="hu" sz="1800" b="0" i="0" strike="noStrike" cap="none" spc="0" baseline="0">
                <a:solidFill>
                  <a:srgbClr val="000000"/>
                </a:solidFill>
                <a:effectLst/>
                <a:latin typeface="Helvetica"/>
                <a:ea typeface="Helvetica"/>
                <a:cs typeface="Helvetica"/>
              </a:rPr>
              <a:t>Ha további diákat szeretne létrehozni, kattintson a fenti 'Új dia' fülre.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9873822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spcBef>
                <a:spcPct val="0"/>
              </a:spcBef>
            </a:pPr>
            <a:r>
              <a:rPr lang="hu" sz="2800" b="1" i="0" strike="noStrike" cap="none" spc="0" baseline="0">
                <a:solidFill>
                  <a:srgbClr val="F6A317"/>
                </a:solidFill>
                <a:effectLst/>
                <a:latin typeface="Helvetica"/>
                <a:ea typeface="Helvetica"/>
                <a:cs typeface="Helvetica"/>
              </a:rPr>
              <a:t>NE FELEDJÜK</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5" y="2466976"/>
            <a:ext cx="5453624" cy="2938988"/>
          </a:xfrm>
        </p:spPr>
        <p:txBody>
          <a:bodyPr lIns="91440" tIns="45720" rIns="91440" bIns="45720" anchor="t"/>
          <a:lstStyle/>
          <a:p>
            <a:pPr>
              <a:lnSpc>
                <a:spcPts val="2400"/>
              </a:lnSpc>
            </a:pPr>
            <a:r>
              <a:rPr lang="hu" sz="1800" b="0" i="0" strike="noStrike" cap="none" spc="0" baseline="0" dirty="0">
                <a:solidFill>
                  <a:srgbClr val="000000"/>
                </a:solidFill>
                <a:effectLst/>
                <a:latin typeface="Helvetica"/>
                <a:ea typeface="Helvetica"/>
                <a:cs typeface="Helvetica"/>
              </a:rPr>
              <a:t>A magas RCS-szintnek való hosszú távú kitettség súlyos tüdőbetegséget okozhat.</a:t>
            </a:r>
            <a:endParaRPr lang="hu-HU" dirty="0"/>
          </a:p>
          <a:p>
            <a:pPr>
              <a:lnSpc>
                <a:spcPts val="2400"/>
              </a:lnSpc>
            </a:pPr>
            <a:r>
              <a:rPr lang="hu" sz="1800" b="0" i="0" strike="noStrike" cap="none" spc="0" baseline="0" dirty="0">
                <a:solidFill>
                  <a:srgbClr val="000000"/>
                </a:solidFill>
                <a:effectLst/>
                <a:latin typeface="Helvetica"/>
                <a:ea typeface="Helvetica"/>
                <a:cs typeface="Helvetica"/>
              </a:rPr>
              <a:t>Fontos, hogy minden nap védjük magunkat a levegőben szálló portól.</a:t>
            </a:r>
            <a:r>
              <a:rPr lang="hu" sz="1800" dirty="0">
                <a:solidFill>
                  <a:srgbClr val="000000"/>
                </a:solidFill>
                <a:latin typeface="Helvetica"/>
                <a:ea typeface="Helvetica"/>
                <a:cs typeface="Helvetica"/>
              </a:rPr>
              <a:t> </a:t>
            </a:r>
            <a:endParaRPr lang="hu" sz="1800" b="0" i="0" strike="noStrike" cap="none" spc="0" baseline="0" dirty="0">
              <a:solidFill>
                <a:srgbClr val="000000"/>
              </a:solidFill>
              <a:effectLst/>
              <a:latin typeface="Helvetica"/>
              <a:ea typeface="Helvetica"/>
              <a:cs typeface="Helvetica"/>
            </a:endParaRPr>
          </a:p>
          <a:p>
            <a:pPr>
              <a:lnSpc>
                <a:spcPts val="2400"/>
              </a:lnSpc>
            </a:pPr>
            <a:r>
              <a:rPr lang="hu" sz="1800" b="0" i="0" strike="noStrike" cap="none" spc="0" baseline="0" dirty="0">
                <a:solidFill>
                  <a:srgbClr val="000000"/>
                </a:solidFill>
                <a:effectLst/>
                <a:latin typeface="Helvetica"/>
                <a:ea typeface="Helvetica"/>
                <a:cs typeface="Helvetica"/>
              </a:rPr>
              <a:t>Ha ma követjük az iránymutató gyakorlatokat, azzal hosszú távon óvjuk meg egészségünket.</a:t>
            </a:r>
          </a:p>
          <a:p>
            <a:pPr>
              <a:lnSpc>
                <a:spcPts val="2400"/>
              </a:lnSpc>
            </a:pPr>
            <a:r>
              <a:rPr lang="hu" sz="1800" b="0" i="0" strike="noStrike" cap="none" spc="0" baseline="0" dirty="0">
                <a:solidFill>
                  <a:srgbClr val="000000"/>
                </a:solidFill>
                <a:effectLst/>
                <a:latin typeface="Helvetica"/>
                <a:ea typeface="Helvetica"/>
                <a:cs typeface="Helvetica"/>
              </a:rPr>
              <a:t>Hogyan fogja tölteni a nyugdíjas éveit?</a:t>
            </a:r>
          </a:p>
        </p:txBody>
      </p:sp>
      <p:pic>
        <p:nvPicPr>
          <p:cNvPr id="7" name="Picture Placeholder 6" descr="A picture containing person, indoor, bed, room&#10;&#10;Description automatically generated">
            <a:extLst>
              <a:ext uri="{FF2B5EF4-FFF2-40B4-BE49-F238E27FC236}">
                <a16:creationId xmlns:a16="http://schemas.microsoft.com/office/drawing/2014/main" id="{36986571-0686-1244-B678-AD9A82EB3363}"/>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AFD78D10-DF3B-C943-B5A9-0393C340A1AB}"/>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spcBef>
                <a:spcPct val="0"/>
              </a:spcBef>
            </a:pPr>
            <a:r>
              <a:rPr lang="hu" sz="2800" b="1" i="0" strike="noStrike" cap="none" spc="0" baseline="0">
                <a:solidFill>
                  <a:srgbClr val="F6A317"/>
                </a:solidFill>
                <a:effectLst/>
                <a:latin typeface="Helvetica"/>
                <a:ea typeface="Helvetica"/>
                <a:cs typeface="Helvetica"/>
              </a:rPr>
              <a:t>TOVÁBBI KÉPZÉSI ANYAGOK</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hu" sz="1600" b="0" i="0" strike="noStrike" cap="none" spc="0" baseline="0">
                <a:solidFill>
                  <a:srgbClr val="000000"/>
                </a:solidFill>
                <a:effectLst/>
                <a:latin typeface="Helvetica"/>
                <a:ea typeface="Helvetica"/>
                <a:cs typeface="Helvetica"/>
                <a:hlinkClick r:id="rId3" history="0"/>
              </a:rPr>
              <a:t>NEPSI feladatlapok</a:t>
            </a:r>
          </a:p>
          <a:p>
            <a:pPr marL="285750" indent="-285750">
              <a:lnSpc>
                <a:spcPts val="2300"/>
              </a:lnSpc>
              <a:spcBef>
                <a:spcPts val="600"/>
              </a:spcBef>
              <a:spcAft>
                <a:spcPts val="600"/>
              </a:spcAft>
              <a:buSzPct val="130000"/>
              <a:buFont typeface="Arial" panose="020B0604020202020204" pitchFamily="34" charset="0"/>
              <a:buChar char="•"/>
            </a:pPr>
            <a:r>
              <a:rPr lang="hu" sz="1600" b="0" i="0" strike="noStrike" cap="none" spc="0" baseline="0">
                <a:solidFill>
                  <a:srgbClr val="000000"/>
                </a:solidFill>
                <a:effectLst/>
                <a:latin typeface="Helvetica"/>
                <a:ea typeface="Helvetica"/>
                <a:cs typeface="Helvetica"/>
                <a:hlinkClick r:id="rId4" history="0"/>
              </a:rPr>
              <a:t>NEPSI Gyakorlati Útmutató</a:t>
            </a:r>
          </a:p>
          <a:p>
            <a:pPr marL="285750" indent="-285750">
              <a:lnSpc>
                <a:spcPts val="2300"/>
              </a:lnSpc>
              <a:spcBef>
                <a:spcPts val="600"/>
              </a:spcBef>
              <a:spcAft>
                <a:spcPts val="600"/>
              </a:spcAft>
              <a:buSzPct val="130000"/>
              <a:buFont typeface="Arial" panose="020B0604020202020204" pitchFamily="34" charset="0"/>
              <a:buChar char="•"/>
            </a:pPr>
            <a:r>
              <a:rPr lang="hu" sz="1600" b="0" i="0" strike="noStrike" cap="none" spc="0" baseline="0">
                <a:solidFill>
                  <a:srgbClr val="000000"/>
                </a:solidFill>
                <a:effectLst/>
                <a:latin typeface="Helvetica"/>
                <a:ea typeface="Helvetica"/>
                <a:cs typeface="Helvetica"/>
                <a:hlinkClick r:id="rId5" history="0"/>
              </a:rPr>
              <a:t>NEPSI útmutató kkv-k számára</a:t>
            </a:r>
          </a:p>
        </p:txBody>
      </p:sp>
      <p:sp>
        <p:nvSpPr>
          <p:cNvPr id="4" name="Rounded Rectangle 3">
            <a:extLst>
              <a:ext uri="{FF2B5EF4-FFF2-40B4-BE49-F238E27FC236}">
                <a16:creationId xmlns:a16="http://schemas.microsoft.com/office/drawing/2014/main" id="{02E08090-777B-7149-9865-440C9B15F9BE}"/>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C74A14FE-B6CE-E14A-A05B-C76153F6B7ED}"/>
              </a:ext>
            </a:extLst>
          </p:cNvPr>
          <p:cNvSpPr/>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hu" b="0" i="0" strike="noStrike" cap="none" spc="0" baseline="0" dirty="0">
                <a:solidFill>
                  <a:srgbClr val="000000"/>
                </a:solidFill>
                <a:effectLst/>
                <a:latin typeface="Calibri"/>
                <a:ea typeface="Calibri"/>
                <a:cs typeface="Calibri"/>
              </a:rPr>
              <a:t>Látogasson el a </a:t>
            </a:r>
            <a:r>
              <a:rPr lang="hu" b="1" i="0" strike="noStrike" cap="none" spc="0" baseline="0" dirty="0">
                <a:solidFill>
                  <a:srgbClr val="000000"/>
                </a:solidFill>
                <a:effectLst/>
                <a:latin typeface="Calibri"/>
                <a:ea typeface="Calibri"/>
                <a:cs typeface="Calibri"/>
              </a:rPr>
              <a:t>NEPSI e-tanulási platformjára</a:t>
            </a:r>
            <a:r>
              <a:rPr lang="hu" b="0" i="0" strike="noStrike" cap="none" spc="0" baseline="0" dirty="0">
                <a:solidFill>
                  <a:srgbClr val="000000"/>
                </a:solidFill>
                <a:effectLst/>
                <a:latin typeface="Calibri"/>
                <a:ea typeface="Calibri"/>
                <a:cs typeface="Calibri"/>
              </a:rPr>
              <a:t> a </a:t>
            </a:r>
            <a:r>
              <a:rPr lang="hu" b="0" i="0" strike="noStrike" cap="none" spc="0" baseline="0" dirty="0">
                <a:solidFill>
                  <a:srgbClr val="000000"/>
                </a:solidFill>
                <a:effectLst/>
                <a:latin typeface="Calibri"/>
                <a:ea typeface="Calibri"/>
                <a:cs typeface="Calibri"/>
                <a:hlinkClick r:id="rId6" history="0"/>
              </a:rPr>
              <a:t>training.nepsi.eu</a:t>
            </a:r>
            <a:r>
              <a:rPr lang="hu" b="0" i="0" strike="noStrike" cap="none" spc="0" baseline="0" dirty="0">
                <a:solidFill>
                  <a:srgbClr val="000000"/>
                </a:solidFill>
                <a:effectLst/>
                <a:latin typeface="Calibri"/>
                <a:ea typeface="Calibri"/>
                <a:cs typeface="Calibri"/>
              </a:rPr>
              <a:t> oldalon, ahol további RCS-sel kapcsolatos tanulási anyagokat talál.</a:t>
            </a:r>
          </a:p>
        </p:txBody>
      </p:sp>
    </p:spTree>
    <p:extLst>
      <p:ext uri="{BB962C8B-B14F-4D97-AF65-F5344CB8AC3E}">
        <p14:creationId xmlns:p14="http://schemas.microsoft.com/office/powerpoint/2010/main" val="5220939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hu" sz="2800" b="1" i="0" strike="noStrike" cap="none" spc="0" baseline="0">
                <a:solidFill>
                  <a:srgbClr val="F6A317"/>
                </a:solidFill>
                <a:effectLst/>
                <a:latin typeface="Helvetica"/>
                <a:ea typeface="Helvetica"/>
                <a:cs typeface="Helvetica"/>
              </a:rPr>
              <a:t>FELHÍVJUK FIGYELMÉT</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hu" sz="1800" b="0" i="0" strike="noStrike" cap="none" spc="0" baseline="0">
                <a:solidFill>
                  <a:srgbClr val="000000"/>
                </a:solidFill>
                <a:effectLst/>
                <a:latin typeface="Helvetica"/>
                <a:ea typeface="Helvetica"/>
                <a:cs typeface="Helvetica"/>
              </a:rPr>
              <a:t>Az oktatóanyagban szereplő információk tájékoztató jellegűek. Nem szabvány, nem előírás, nem jár jogi kötelezettségekkel, és semmiképpen sem írja felül az egészségügyi jogszabályok és irányelvek által támasztott kötelezettségeket.</a:t>
            </a:r>
          </a:p>
        </p:txBody>
      </p:sp>
    </p:spTree>
    <p:extLst>
      <p:ext uri="{BB962C8B-B14F-4D97-AF65-F5344CB8AC3E}">
        <p14:creationId xmlns:p14="http://schemas.microsoft.com/office/powerpoint/2010/main" val="419927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hu-HU" sz="2800" dirty="0"/>
              <a:t>BEVEZETŐ (AZ OKTATÓ SZÁMÁRA)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hu-HU" sz="1800" dirty="0"/>
              <a:t>A NEPSI iránymutató gyakorlatai megvalósításának oktatási részéhez a NEPSI kidolgozott egy oktatási segédanyag csomagot.</a:t>
            </a:r>
          </a:p>
          <a:p>
            <a:pPr>
              <a:lnSpc>
                <a:spcPts val="2400"/>
              </a:lnSpc>
            </a:pPr>
            <a:r>
              <a:rPr lang="hu-HU" sz="1800" dirty="0"/>
              <a:t>Minden PowerPoint képzési csomag egy-egy olyan témát tárgyal, amely a kristályos szilícium-dioxidot tartalmazó anyagokat felhasználó iparágak munkavállalói számára relevánsak. A csomagok tájékoztatást nyújtanak a témához kapcsolódó porexpozíciós kockázatokról, valamint az ezek csökkentésére rendelkezésre álló helyes gyakorlatokról és intézkedésekről. A képzés célja a munkavállalók tájékoztatása és oktatása, annak érdekében, hogy segítse őket az ellenőrző intézkedések hatékony alkalmazásában és a belélegezhető kristályos szilícium-dioxidnak (RCS) való kitettségük csökkentésében a munkahelyükön.</a:t>
            </a:r>
          </a:p>
          <a:p>
            <a:pPr>
              <a:lnSpc>
                <a:spcPts val="2400"/>
              </a:lnSpc>
            </a:pPr>
            <a:r>
              <a:rPr lang="hu-HU" sz="1800" dirty="0"/>
              <a:t>Használja az üres sablonokat és a helyőrzőket (azok a részek, ahová egyedi szövegeket tud beilleszteni), hogy szükség szerint további információkkal egészítse ki ezt a képzési csomagot.</a:t>
            </a:r>
          </a:p>
          <a:p>
            <a:pPr>
              <a:lnSpc>
                <a:spcPts val="2400"/>
              </a:lnSpc>
            </a:pPr>
            <a:endParaRPr lang="hu-HU" sz="1800" dirty="0"/>
          </a:p>
          <a:p>
            <a:pPr>
              <a:lnSpc>
                <a:spcPts val="2400"/>
              </a:lnSpc>
            </a:pPr>
            <a:endParaRPr lang="hu-HU" sz="1800" dirty="0"/>
          </a:p>
        </p:txBody>
      </p:sp>
    </p:spTree>
    <p:extLst>
      <p:ext uri="{BB962C8B-B14F-4D97-AF65-F5344CB8AC3E}">
        <p14:creationId xmlns:p14="http://schemas.microsoft.com/office/powerpoint/2010/main" val="26584096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hu" sz="2800" b="1" i="0" strike="noStrike" cap="none" spc="0" baseline="0">
                <a:solidFill>
                  <a:srgbClr val="F6A317"/>
                </a:solidFill>
                <a:effectLst/>
                <a:latin typeface="Helvetica"/>
                <a:ea typeface="Helvetica"/>
                <a:cs typeface="Helvetica"/>
              </a:rPr>
              <a:t>BEVEZETÉS</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lIns="91440" tIns="45720" rIns="91440" bIns="45720" anchor="t"/>
          <a:lstStyle/>
          <a:p>
            <a:pPr>
              <a:lnSpc>
                <a:spcPts val="2400"/>
              </a:lnSpc>
            </a:pPr>
            <a:r>
              <a:rPr lang="hu" sz="1800" b="1" i="0" strike="noStrike" cap="none" spc="0" baseline="0" dirty="0">
                <a:solidFill>
                  <a:srgbClr val="000000"/>
                </a:solidFill>
                <a:effectLst/>
                <a:latin typeface="Helvetica"/>
                <a:ea typeface="Helvetica"/>
                <a:cs typeface="Helvetica"/>
              </a:rPr>
              <a:t>A munka során felmerülő veszélyek elleni védekezés megtanulása kiemelt fontosságú.</a:t>
            </a:r>
          </a:p>
          <a:p>
            <a:pPr>
              <a:lnSpc>
                <a:spcPts val="2400"/>
              </a:lnSpc>
            </a:pPr>
            <a:r>
              <a:rPr lang="hu" sz="1800" b="0" i="0" strike="noStrike" cap="none" spc="0" baseline="0" dirty="0">
                <a:solidFill>
                  <a:srgbClr val="000000"/>
                </a:solidFill>
                <a:effectLst/>
                <a:latin typeface="Helvetica"/>
                <a:ea typeface="Helvetica"/>
                <a:cs typeface="Helvetica"/>
              </a:rPr>
              <a:t>Ezen a képzésen a következőket tanulhatja meg:</a:t>
            </a:r>
          </a:p>
          <a:p>
            <a:pPr marL="285750" indent="-285750">
              <a:lnSpc>
                <a:spcPts val="2400"/>
              </a:lnSpc>
              <a:buFont typeface="Arial" panose="020B0604020202020204" pitchFamily="34" charset="0"/>
              <a:buChar char="•"/>
            </a:pPr>
            <a:r>
              <a:rPr lang="hu" sz="1800" b="0" i="0" strike="noStrike" cap="none" spc="0" baseline="0" dirty="0">
                <a:solidFill>
                  <a:srgbClr val="000000"/>
                </a:solidFill>
                <a:effectLst/>
                <a:latin typeface="Helvetica"/>
                <a:ea typeface="Helvetica"/>
                <a:cs typeface="Helvetica"/>
              </a:rPr>
              <a:t>Hol fordul elő kristályos szilícium-dioxid</a:t>
            </a:r>
          </a:p>
          <a:p>
            <a:pPr marL="285750" indent="-285750">
              <a:lnSpc>
                <a:spcPts val="2400"/>
              </a:lnSpc>
              <a:buFont typeface="Arial" panose="020B0604020202020204" pitchFamily="34" charset="0"/>
              <a:buChar char="•"/>
            </a:pPr>
            <a:r>
              <a:rPr lang="hu" sz="1800" b="0" i="0" strike="noStrike" cap="none" spc="0" baseline="0" dirty="0">
                <a:solidFill>
                  <a:srgbClr val="000000"/>
                </a:solidFill>
                <a:effectLst/>
                <a:latin typeface="Helvetica"/>
                <a:ea typeface="Helvetica"/>
                <a:cs typeface="Helvetica"/>
              </a:rPr>
              <a:t>Belélegezhető kristályos szilícium-dioxidot (RCS) </a:t>
            </a:r>
            <a:r>
              <a:rPr lang="hu" sz="1800" dirty="0">
                <a:solidFill>
                  <a:srgbClr val="000000"/>
                </a:solidFill>
                <a:latin typeface="Helvetica"/>
                <a:ea typeface="Helvetica"/>
                <a:cs typeface="Helvetica"/>
              </a:rPr>
              <a:t>képző tevékenységek</a:t>
            </a:r>
            <a:endParaRPr lang="hu" sz="1800" b="0" i="0" strike="noStrike" cap="none" spc="0" baseline="0" dirty="0">
              <a:solidFill>
                <a:srgbClr val="000000"/>
              </a:solidFill>
              <a:effectLst/>
              <a:latin typeface="Helvetica"/>
              <a:ea typeface="Helvetica"/>
              <a:cs typeface="Helvetica"/>
            </a:endParaRPr>
          </a:p>
          <a:p>
            <a:pPr marL="285750" indent="-285750">
              <a:lnSpc>
                <a:spcPts val="2400"/>
              </a:lnSpc>
              <a:buFont typeface="Arial" panose="020B0604020202020204" pitchFamily="34" charset="0"/>
              <a:buChar char="•"/>
            </a:pPr>
            <a:r>
              <a:rPr lang="hu" sz="1800" b="0" i="0" strike="noStrike" cap="none" spc="0" baseline="0" dirty="0">
                <a:solidFill>
                  <a:srgbClr val="000000"/>
                </a:solidFill>
                <a:effectLst/>
                <a:latin typeface="Helvetica"/>
                <a:ea typeface="Helvetica"/>
                <a:cs typeface="Helvetica"/>
              </a:rPr>
              <a:t>Az RCS veszélyei</a:t>
            </a:r>
          </a:p>
          <a:p>
            <a:pPr marL="285750" indent="-285750">
              <a:lnSpc>
                <a:spcPts val="2400"/>
              </a:lnSpc>
              <a:buFont typeface="Arial" panose="020B0604020202020204" pitchFamily="34" charset="0"/>
              <a:buChar char="•"/>
            </a:pPr>
            <a:r>
              <a:rPr lang="hu" sz="1800" b="0" i="0" strike="noStrike" cap="none" spc="0" baseline="0" dirty="0">
                <a:solidFill>
                  <a:srgbClr val="000000"/>
                </a:solidFill>
                <a:effectLst/>
                <a:latin typeface="Helvetica"/>
                <a:ea typeface="Helvetica"/>
                <a:cs typeface="Helvetica"/>
              </a:rPr>
              <a:t>Hogyan kezeljük az RCS-t a munkahelyen</a:t>
            </a:r>
          </a:p>
          <a:p>
            <a:pPr>
              <a:lnSpc>
                <a:spcPts val="2400"/>
              </a:lnSpc>
            </a:pPr>
            <a:endParaRPr lang="en-US" sz="1800"/>
          </a:p>
        </p:txBody>
      </p:sp>
      <p:pic>
        <p:nvPicPr>
          <p:cNvPr id="6" name="Picture 5">
            <a:extLst>
              <a:ext uri="{FF2B5EF4-FFF2-40B4-BE49-F238E27FC236}">
                <a16:creationId xmlns:a16="http://schemas.microsoft.com/office/drawing/2014/main" id="{A8E893A7-7AA2-4E31-BFB8-49C58DD3509E}"/>
              </a:ext>
            </a:extLst>
          </p:cNvPr>
          <p:cNvPicPr>
            <a:picLocks noChangeAspect="1"/>
          </p:cNvPicPr>
          <p:nvPr/>
        </p:nvPicPr>
        <p:blipFill>
          <a:blip r:embed="rId3"/>
          <a:srcRect t="6553" b="2046"/>
          <a:stretch>
            <a:fillRect/>
          </a:stretch>
        </p:blipFill>
        <p:spPr>
          <a:xfrm>
            <a:off x="6415155" y="1750929"/>
            <a:ext cx="5224384" cy="4436510"/>
          </a:xfrm>
          <a:prstGeom prst="rect">
            <a:avLst/>
          </a:prstGeom>
        </p:spPr>
      </p:pic>
    </p:spTree>
    <p:extLst>
      <p:ext uri="{BB962C8B-B14F-4D97-AF65-F5344CB8AC3E}">
        <p14:creationId xmlns:p14="http://schemas.microsoft.com/office/powerpoint/2010/main" val="8552216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282A28-07C1-AB41-9435-24B2B6527A88}"/>
              </a:ext>
            </a:extLst>
          </p:cNvPr>
          <p:cNvSpPr>
            <a:spLocks noGrp="1"/>
          </p:cNvSpPr>
          <p:nvPr>
            <p:ph type="body" sz="quarter" idx="10"/>
          </p:nvPr>
        </p:nvSpPr>
        <p:spPr>
          <a:xfrm>
            <a:off x="777244" y="1640901"/>
            <a:ext cx="6421578" cy="850900"/>
          </a:xfrm>
        </p:spPr>
        <p:txBody>
          <a:bodyPr/>
          <a:lstStyle/>
          <a:p>
            <a:pPr>
              <a:lnSpc>
                <a:spcPct val="100000"/>
              </a:lnSpc>
            </a:pPr>
            <a:r>
              <a:rPr lang="hu" sz="2800" b="1" i="0" strike="noStrike" cap="none" spc="0" baseline="0" dirty="0">
                <a:solidFill>
                  <a:srgbClr val="F6A317"/>
                </a:solidFill>
                <a:effectLst/>
                <a:latin typeface="Helvetica"/>
                <a:ea typeface="Helvetica"/>
                <a:cs typeface="Helvetica"/>
              </a:rPr>
              <a:t>AHOL KRISTÁLYOS SZILÍCIUM-DIOXID ELŐFORDUL</a:t>
            </a:r>
          </a:p>
        </p:txBody>
      </p:sp>
      <p:sp>
        <p:nvSpPr>
          <p:cNvPr id="3" name="Text Placeholder 2">
            <a:extLst>
              <a:ext uri="{FF2B5EF4-FFF2-40B4-BE49-F238E27FC236}">
                <a16:creationId xmlns:a16="http://schemas.microsoft.com/office/drawing/2014/main" id="{AE364FA0-62C4-124C-9609-6453034D9902}"/>
              </a:ext>
            </a:extLst>
          </p:cNvPr>
          <p:cNvSpPr>
            <a:spLocks noGrp="1"/>
          </p:cNvSpPr>
          <p:nvPr>
            <p:ph type="body" sz="quarter" idx="11"/>
          </p:nvPr>
        </p:nvSpPr>
        <p:spPr>
          <a:xfrm>
            <a:off x="777243" y="2596055"/>
            <a:ext cx="5453624" cy="3448990"/>
          </a:xfrm>
        </p:spPr>
        <p:txBody>
          <a:bodyPr/>
          <a:lstStyle/>
          <a:p>
            <a:pPr>
              <a:lnSpc>
                <a:spcPts val="2400"/>
              </a:lnSpc>
              <a:spcBef>
                <a:spcPts val="600"/>
              </a:spcBef>
              <a:spcAft>
                <a:spcPts val="1000"/>
              </a:spcAft>
              <a:defRPr/>
            </a:pPr>
            <a:r>
              <a:rPr lang="hu" sz="1800" b="0" i="0" strike="noStrike" cap="none" spc="0" baseline="0">
                <a:solidFill>
                  <a:srgbClr val="000000"/>
                </a:solidFill>
                <a:effectLst/>
                <a:latin typeface="Helvetica"/>
                <a:ea typeface="Helvetica"/>
                <a:cs typeface="Helvetica"/>
              </a:rPr>
              <a:t>A kristályos szilícium-dioxid kvarc formájában számos anyagban megtalálható, például:</a:t>
            </a:r>
          </a:p>
          <a:p>
            <a:pPr marL="285750" indent="-285750">
              <a:lnSpc>
                <a:spcPts val="2400"/>
              </a:lnSpc>
              <a:spcBef>
                <a:spcPts val="600"/>
              </a:spcBef>
              <a:buFont typeface="Arial" panose="020B0604020202020204" pitchFamily="34" charset="0"/>
              <a:buChar char="•"/>
              <a:defRPr/>
            </a:pPr>
            <a:r>
              <a:rPr lang="hu" sz="1800" b="0" i="0" strike="noStrike" cap="none" spc="0" baseline="0">
                <a:solidFill>
                  <a:srgbClr val="000000"/>
                </a:solidFill>
                <a:effectLst/>
                <a:latin typeface="Helvetica"/>
                <a:ea typeface="Helvetica"/>
                <a:cs typeface="Helvetica"/>
              </a:rPr>
              <a:t>Kvarcit: Több mint 95%</a:t>
            </a:r>
          </a:p>
          <a:p>
            <a:pPr marL="285750" indent="-285750">
              <a:lnSpc>
                <a:spcPts val="2400"/>
              </a:lnSpc>
              <a:spcBef>
                <a:spcPts val="600"/>
              </a:spcBef>
              <a:buFont typeface="Arial" panose="020B0604020202020204" pitchFamily="34" charset="0"/>
              <a:buChar char="•"/>
              <a:defRPr/>
            </a:pPr>
            <a:r>
              <a:rPr lang="hu" sz="1800" b="0" i="0" strike="noStrike" cap="none" spc="0" baseline="0">
                <a:solidFill>
                  <a:srgbClr val="000000"/>
                </a:solidFill>
                <a:effectLst/>
                <a:latin typeface="Helvetica"/>
                <a:ea typeface="Helvetica"/>
                <a:cs typeface="Helvetica"/>
              </a:rPr>
              <a:t>Homok: Több mint 90%</a:t>
            </a:r>
          </a:p>
          <a:p>
            <a:pPr marL="285750" indent="-285750">
              <a:lnSpc>
                <a:spcPts val="2400"/>
              </a:lnSpc>
              <a:spcBef>
                <a:spcPts val="600"/>
              </a:spcBef>
              <a:buFont typeface="Arial" panose="020B0604020202020204" pitchFamily="34" charset="0"/>
              <a:buChar char="•"/>
              <a:defRPr/>
            </a:pPr>
            <a:r>
              <a:rPr lang="hu" sz="1800" b="0" i="0" strike="noStrike" cap="none" spc="0" baseline="0">
                <a:solidFill>
                  <a:srgbClr val="000000"/>
                </a:solidFill>
                <a:effectLst/>
                <a:latin typeface="Helvetica"/>
                <a:ea typeface="Helvetica"/>
                <a:cs typeface="Helvetica"/>
              </a:rPr>
              <a:t>Homokkő: 90%-nál nagyobb,</a:t>
            </a:r>
          </a:p>
          <a:p>
            <a:pPr marL="285750" indent="-285750">
              <a:lnSpc>
                <a:spcPts val="2400"/>
              </a:lnSpc>
              <a:spcBef>
                <a:spcPts val="600"/>
              </a:spcBef>
              <a:buFont typeface="Arial" panose="020B0604020202020204" pitchFamily="34" charset="0"/>
              <a:buChar char="•"/>
              <a:defRPr/>
            </a:pPr>
            <a:r>
              <a:rPr lang="hu" sz="1800" b="0" i="0" strike="noStrike" cap="none" spc="0" baseline="0">
                <a:solidFill>
                  <a:srgbClr val="000000"/>
                </a:solidFill>
                <a:effectLst/>
                <a:latin typeface="Helvetica"/>
                <a:ea typeface="Helvetica"/>
                <a:cs typeface="Helvetica"/>
              </a:rPr>
              <a:t>Tűzkő (flint): Több mint 90%</a:t>
            </a:r>
          </a:p>
          <a:p>
            <a:pPr marL="285750" indent="-285750">
              <a:lnSpc>
                <a:spcPts val="2400"/>
              </a:lnSpc>
              <a:spcBef>
                <a:spcPts val="600"/>
              </a:spcBef>
              <a:buFont typeface="Arial" panose="020B0604020202020204" pitchFamily="34" charset="0"/>
              <a:buChar char="•"/>
              <a:defRPr/>
            </a:pPr>
            <a:r>
              <a:rPr lang="hu" sz="1800" b="0" i="0" strike="noStrike" cap="none" spc="0" baseline="0">
                <a:solidFill>
                  <a:srgbClr val="000000"/>
                </a:solidFill>
                <a:effectLst/>
                <a:latin typeface="Helvetica"/>
                <a:ea typeface="Helvetica"/>
                <a:cs typeface="Helvetica"/>
              </a:rPr>
              <a:t>Durvaszemcsés homokkő (grit): Több mint 80%</a:t>
            </a:r>
          </a:p>
          <a:p>
            <a:pPr marL="285750" indent="-285750">
              <a:lnSpc>
                <a:spcPts val="2400"/>
              </a:lnSpc>
              <a:spcBef>
                <a:spcPts val="600"/>
              </a:spcBef>
              <a:buFont typeface="Arial" panose="020B0604020202020204" pitchFamily="34" charset="0"/>
              <a:buChar char="•"/>
              <a:defRPr/>
            </a:pPr>
            <a:r>
              <a:rPr lang="hu" sz="1800" b="0" i="0" strike="noStrike" cap="none" spc="0" baseline="0">
                <a:solidFill>
                  <a:srgbClr val="000000"/>
                </a:solidFill>
                <a:effectLst/>
                <a:latin typeface="Helvetica"/>
                <a:ea typeface="Helvetica"/>
                <a:cs typeface="Helvetica"/>
              </a:rPr>
              <a:t>Agyagpala: 40-60% között</a:t>
            </a:r>
          </a:p>
          <a:p>
            <a:pPr marL="285750" indent="-285750">
              <a:lnSpc>
                <a:spcPts val="2400"/>
              </a:lnSpc>
              <a:spcBef>
                <a:spcPts val="600"/>
              </a:spcBef>
              <a:buFont typeface="Arial" panose="020B0604020202020204" pitchFamily="34" charset="0"/>
              <a:buChar char="•"/>
              <a:defRPr/>
            </a:pPr>
            <a:r>
              <a:rPr lang="hu" sz="1800" b="0" i="0" strike="noStrike" cap="none" spc="0" baseline="0">
                <a:solidFill>
                  <a:srgbClr val="000000"/>
                </a:solidFill>
                <a:effectLst/>
                <a:latin typeface="Helvetica"/>
                <a:ea typeface="Helvetica"/>
                <a:cs typeface="Helvetica"/>
              </a:rPr>
              <a:t>Pala: akár 40%</a:t>
            </a:r>
          </a:p>
          <a:p>
            <a:pPr>
              <a:lnSpc>
                <a:spcPts val="2400"/>
              </a:lnSpc>
              <a:spcBef>
                <a:spcPts val="600"/>
              </a:spcBef>
              <a:spcAft>
                <a:spcPts val="600"/>
              </a:spcAft>
              <a:defRPr/>
            </a:pPr>
            <a:endParaRPr lang="en-GB" sz="1800"/>
          </a:p>
          <a:p>
            <a:pPr>
              <a:lnSpc>
                <a:spcPts val="2400"/>
              </a:lnSpc>
            </a:pPr>
            <a:endParaRPr lang="en-US" sz="1800"/>
          </a:p>
        </p:txBody>
      </p:sp>
      <p:pic>
        <p:nvPicPr>
          <p:cNvPr id="5" name="Picture 4">
            <a:extLst>
              <a:ext uri="{FF2B5EF4-FFF2-40B4-BE49-F238E27FC236}">
                <a16:creationId xmlns:a16="http://schemas.microsoft.com/office/drawing/2014/main" id="{7A28D218-7023-7A4D-B3A2-E7B4675FA2A6}"/>
              </a:ext>
            </a:extLst>
          </p:cNvPr>
          <p:cNvPicPr>
            <a:picLocks noChangeAspect="1"/>
          </p:cNvPicPr>
          <p:nvPr/>
        </p:nvPicPr>
        <p:blipFill>
          <a:blip r:embed="rId2"/>
          <a:stretch>
            <a:fillRect/>
          </a:stretch>
        </p:blipFill>
        <p:spPr>
          <a:xfrm>
            <a:off x="7812599" y="4603945"/>
            <a:ext cx="3602156" cy="1444933"/>
          </a:xfrm>
          <a:prstGeom prst="rect">
            <a:avLst/>
          </a:prstGeom>
        </p:spPr>
      </p:pic>
      <p:pic>
        <p:nvPicPr>
          <p:cNvPr id="6" name="Picture 5">
            <a:extLst>
              <a:ext uri="{FF2B5EF4-FFF2-40B4-BE49-F238E27FC236}">
                <a16:creationId xmlns:a16="http://schemas.microsoft.com/office/drawing/2014/main" id="{80867A13-4D2E-354F-8528-307D21E4B31A}"/>
              </a:ext>
            </a:extLst>
          </p:cNvPr>
          <p:cNvPicPr>
            <a:picLocks noChangeAspect="1"/>
          </p:cNvPicPr>
          <p:nvPr/>
        </p:nvPicPr>
        <p:blipFill>
          <a:blip r:embed="rId3"/>
          <a:stretch>
            <a:fillRect/>
          </a:stretch>
        </p:blipFill>
        <p:spPr>
          <a:xfrm>
            <a:off x="8368172" y="1818624"/>
            <a:ext cx="2221345" cy="2221345"/>
          </a:xfrm>
          <a:prstGeom prst="rect">
            <a:avLst/>
          </a:prstGeom>
        </p:spPr>
      </p:pic>
    </p:spTree>
    <p:extLst>
      <p:ext uri="{BB962C8B-B14F-4D97-AF65-F5344CB8AC3E}">
        <p14:creationId xmlns:p14="http://schemas.microsoft.com/office/powerpoint/2010/main" val="24292479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F87922-5749-B049-8C31-C544E5C89E92}"/>
              </a:ext>
            </a:extLst>
          </p:cNvPr>
          <p:cNvSpPr>
            <a:spLocks noGrp="1"/>
          </p:cNvSpPr>
          <p:nvPr>
            <p:ph type="body" sz="quarter" idx="10"/>
          </p:nvPr>
        </p:nvSpPr>
        <p:spPr/>
        <p:txBody>
          <a:bodyPr/>
          <a:lstStyle/>
          <a:p>
            <a:pPr>
              <a:lnSpc>
                <a:spcPct val="100000"/>
              </a:lnSpc>
            </a:pPr>
            <a:r>
              <a:rPr lang="hu" sz="2800" b="1" i="0" strike="noStrike" cap="none" spc="0" baseline="0" dirty="0">
                <a:solidFill>
                  <a:srgbClr val="F6A317"/>
                </a:solidFill>
                <a:effectLst/>
                <a:latin typeface="Helvetica"/>
                <a:ea typeface="Helvetica"/>
                <a:cs typeface="Helvetica"/>
              </a:rPr>
              <a:t>PORKÉPZŐ FOLYAMATOK</a:t>
            </a:r>
          </a:p>
        </p:txBody>
      </p:sp>
      <p:sp>
        <p:nvSpPr>
          <p:cNvPr id="3" name="Text Placeholder 2">
            <a:extLst>
              <a:ext uri="{FF2B5EF4-FFF2-40B4-BE49-F238E27FC236}">
                <a16:creationId xmlns:a16="http://schemas.microsoft.com/office/drawing/2014/main" id="{409BD6CB-CDE2-9F4B-966D-F9843531E632}"/>
              </a:ext>
            </a:extLst>
          </p:cNvPr>
          <p:cNvSpPr>
            <a:spLocks noGrp="1"/>
          </p:cNvSpPr>
          <p:nvPr>
            <p:ph type="body" sz="quarter" idx="11"/>
          </p:nvPr>
        </p:nvSpPr>
        <p:spPr>
          <a:xfrm>
            <a:off x="777243" y="2341133"/>
            <a:ext cx="5453624" cy="3333376"/>
          </a:xfrm>
        </p:spPr>
        <p:txBody>
          <a:bodyPr anchor="t"/>
          <a:lstStyle/>
          <a:p>
            <a:pPr>
              <a:lnSpc>
                <a:spcPts val="2300"/>
              </a:lnSpc>
              <a:spcBef>
                <a:spcPts val="600"/>
              </a:spcBef>
              <a:spcAft>
                <a:spcPts val="1200"/>
              </a:spcAft>
            </a:pPr>
            <a:r>
              <a:rPr lang="hu" sz="1600" b="0" i="0" strike="noStrike" cap="none" spc="0" baseline="0" dirty="0">
                <a:solidFill>
                  <a:srgbClr val="000000"/>
                </a:solidFill>
                <a:effectLst/>
                <a:latin typeface="Helvetica"/>
                <a:ea typeface="Helvetica"/>
                <a:cs typeface="Helvetica"/>
              </a:rPr>
              <a:t>Amikor a kristályos szilícium-dioxidot tartalmazó anyagok különböző nagy energiaigényű ipari folyamatokon mennek keresztül, finom, levegőben szálló por keletkezik, amelyet belélegezhető kristályos szilícium-dioxidnak (RCS) nevezzük. Ilyen folyamatok közé tartoznak:</a:t>
            </a:r>
          </a:p>
          <a:p>
            <a:pPr marL="285750" indent="-285750">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Tisztítás</a:t>
            </a:r>
          </a:p>
          <a:p>
            <a:pPr marL="285750" indent="-285750">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Szállítás</a:t>
            </a:r>
          </a:p>
          <a:p>
            <a:pPr marL="285750" indent="-285750">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Zsákolás</a:t>
            </a:r>
          </a:p>
          <a:p>
            <a:pPr marL="285750" indent="-285750">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Csomagolás</a:t>
            </a:r>
          </a:p>
          <a:p>
            <a:pPr marL="285750" indent="-285750">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Zúzás</a:t>
            </a:r>
          </a:p>
          <a:p>
            <a:pPr marL="285750" indent="-285750">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Csiszolás</a:t>
            </a:r>
          </a:p>
          <a:p>
            <a:endParaRPr lang="en-US" dirty="0"/>
          </a:p>
        </p:txBody>
      </p:sp>
      <p:sp>
        <p:nvSpPr>
          <p:cNvPr id="6" name="Rectangle 5">
            <a:extLst>
              <a:ext uri="{FF2B5EF4-FFF2-40B4-BE49-F238E27FC236}">
                <a16:creationId xmlns:a16="http://schemas.microsoft.com/office/drawing/2014/main" id="{1656AEB0-9217-A74E-89FD-222AD4A75629}"/>
              </a:ext>
            </a:extLst>
          </p:cNvPr>
          <p:cNvSpPr/>
          <p:nvPr/>
        </p:nvSpPr>
        <p:spPr>
          <a:xfrm>
            <a:off x="2692769" y="3957946"/>
            <a:ext cx="4648894" cy="2036575"/>
          </a:xfrm>
          <a:prstGeom prst="rect">
            <a:avLst/>
          </a:prstGeom>
        </p:spPr>
        <p:txBody>
          <a:bodyPr wrap="square" lIns="91440" tIns="45720" rIns="91440" bIns="45720" anchor="t">
            <a:spAutoFit/>
          </a:bodyPr>
          <a:lstStyle/>
          <a:p>
            <a:pPr marL="285750" indent="-285750" algn="l">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Szárítás</a:t>
            </a:r>
          </a:p>
          <a:p>
            <a:pPr marL="285750" indent="-285750" algn="l">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Alakítás</a:t>
            </a:r>
          </a:p>
          <a:p>
            <a:pPr marL="285750" indent="-285750" algn="l">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Keverés</a:t>
            </a:r>
          </a:p>
          <a:p>
            <a:pPr marL="285750" indent="-285750" algn="l">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Vágás</a:t>
            </a:r>
          </a:p>
          <a:p>
            <a:pPr marL="285750" indent="-285750" algn="l">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Fűrészelés</a:t>
            </a:r>
          </a:p>
          <a:p>
            <a:pPr marL="285750" indent="-285750" algn="l">
              <a:lnSpc>
                <a:spcPts val="2300"/>
              </a:lnSpc>
              <a:spcBef>
                <a:spcPct val="0"/>
              </a:spcBef>
              <a:spcAft>
                <a:spcPts val="300"/>
              </a:spcAft>
              <a:buFont typeface="Arial" panose="020B0604020202020204" pitchFamily="34" charset="0"/>
              <a:buChar char="•"/>
            </a:pPr>
            <a:r>
              <a:rPr lang="hu" sz="1600" b="0" i="0" strike="noStrike" cap="none" spc="0" baseline="0" dirty="0">
                <a:solidFill>
                  <a:srgbClr val="000000"/>
                </a:solidFill>
                <a:effectLst/>
                <a:latin typeface="Helvetica"/>
                <a:ea typeface="Helvetica"/>
                <a:cs typeface="Helvetica"/>
              </a:rPr>
              <a:t>Fúrás </a:t>
            </a:r>
            <a:r>
              <a:rPr lang="hu" sz="1600" b="0" i="0" strike="noStrike" cap="none" spc="0" baseline="0" dirty="0">
                <a:solidFill>
                  <a:srgbClr val="A6A6A6"/>
                </a:solidFill>
                <a:effectLst/>
                <a:latin typeface="Helvetica"/>
                <a:ea typeface="Helvetica"/>
                <a:cs typeface="Helvetica"/>
              </a:rPr>
              <a:t>(</a:t>
            </a:r>
            <a:r>
              <a:rPr lang="hu" sz="1600" dirty="0">
                <a:solidFill>
                  <a:srgbClr val="A6A6A6"/>
                </a:solidFill>
                <a:latin typeface="Helvetica"/>
                <a:ea typeface="Helvetica"/>
                <a:cs typeface="Helvetica"/>
              </a:rPr>
              <a:t>stb.)</a:t>
            </a:r>
            <a:endParaRPr lang="hu" sz="1600" b="0" i="0" strike="noStrike" cap="none" spc="0" baseline="0" dirty="0">
              <a:solidFill>
                <a:srgbClr val="A6A6A6"/>
              </a:solidFill>
              <a:effectLst/>
              <a:latin typeface="Helvetica"/>
              <a:ea typeface="Helvetica"/>
              <a:cs typeface="Helvetica"/>
            </a:endParaRPr>
          </a:p>
        </p:txBody>
      </p:sp>
      <p:pic>
        <p:nvPicPr>
          <p:cNvPr id="8" name="Picture 7">
            <a:extLst>
              <a:ext uri="{FF2B5EF4-FFF2-40B4-BE49-F238E27FC236}">
                <a16:creationId xmlns:a16="http://schemas.microsoft.com/office/drawing/2014/main" id="{93F1D96C-7D16-417B-A073-B6BFB63BC40E}"/>
              </a:ext>
            </a:extLst>
          </p:cNvPr>
          <p:cNvPicPr>
            <a:picLocks noChangeAspect="1"/>
          </p:cNvPicPr>
          <p:nvPr/>
        </p:nvPicPr>
        <p:blipFill>
          <a:blip r:embed="rId2"/>
          <a:stretch>
            <a:fillRect/>
          </a:stretch>
        </p:blipFill>
        <p:spPr>
          <a:xfrm flipH="1">
            <a:off x="7341663" y="1667245"/>
            <a:ext cx="3604674" cy="4318847"/>
          </a:xfrm>
          <a:prstGeom prst="rect">
            <a:avLst/>
          </a:prstGeom>
        </p:spPr>
      </p:pic>
    </p:spTree>
    <p:extLst>
      <p:ext uri="{BB962C8B-B14F-4D97-AF65-F5344CB8AC3E}">
        <p14:creationId xmlns:p14="http://schemas.microsoft.com/office/powerpoint/2010/main" val="22786403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31808-E220-4096-BF3C-5214D029F957}"/>
              </a:ext>
            </a:extLst>
          </p:cNvPr>
          <p:cNvSpPr>
            <a:spLocks noGrp="1"/>
          </p:cNvSpPr>
          <p:nvPr>
            <p:ph type="body" sz="quarter" idx="10"/>
          </p:nvPr>
        </p:nvSpPr>
        <p:spPr>
          <a:xfrm>
            <a:off x="777244" y="1640901"/>
            <a:ext cx="6055818" cy="850900"/>
          </a:xfrm>
        </p:spPr>
        <p:txBody>
          <a:bodyPr/>
          <a:lstStyle/>
          <a:p>
            <a:pPr>
              <a:lnSpc>
                <a:spcPct val="100000"/>
              </a:lnSpc>
              <a:spcBef>
                <a:spcPct val="0"/>
              </a:spcBef>
            </a:pPr>
            <a:r>
              <a:rPr lang="hu" sz="2800" b="1" i="0" strike="noStrike" cap="none" spc="0" baseline="0" dirty="0">
                <a:solidFill>
                  <a:srgbClr val="F6A317"/>
                </a:solidFill>
                <a:effectLst/>
                <a:latin typeface="Helvetica"/>
                <a:ea typeface="Helvetica"/>
                <a:cs typeface="Helvetica"/>
              </a:rPr>
              <a:t>SZILÍCIUM-DIOXID – EGÉSZSÉGÜGYI </a:t>
            </a:r>
            <a:r>
              <a:rPr lang="hu" sz="2800" b="0" i="0" strike="noStrike" cap="none" spc="0" baseline="0" dirty="0">
                <a:solidFill>
                  <a:srgbClr val="F6A317"/>
                </a:solidFill>
                <a:effectLst/>
                <a:latin typeface="Helvetica"/>
                <a:ea typeface="Helvetica"/>
                <a:cs typeface="Helvetica"/>
              </a:rPr>
              <a:t> </a:t>
            </a:r>
          </a:p>
          <a:p>
            <a:pPr>
              <a:lnSpc>
                <a:spcPct val="100000"/>
              </a:lnSpc>
              <a:spcBef>
                <a:spcPct val="0"/>
              </a:spcBef>
            </a:pPr>
            <a:r>
              <a:rPr lang="hu" sz="2800" b="1" i="0" strike="noStrike" cap="none" spc="0" baseline="0" dirty="0">
                <a:solidFill>
                  <a:srgbClr val="F6A317"/>
                </a:solidFill>
                <a:effectLst/>
                <a:latin typeface="Helvetica"/>
                <a:ea typeface="Helvetica"/>
                <a:cs typeface="Helvetica"/>
              </a:rPr>
              <a:t>KOCKÁZAT</a:t>
            </a:r>
          </a:p>
          <a:p>
            <a:endParaRPr lang="en-US" dirty="0"/>
          </a:p>
        </p:txBody>
      </p:sp>
      <p:sp>
        <p:nvSpPr>
          <p:cNvPr id="3" name="Text Placeholder 2">
            <a:extLst>
              <a:ext uri="{FF2B5EF4-FFF2-40B4-BE49-F238E27FC236}">
                <a16:creationId xmlns:a16="http://schemas.microsoft.com/office/drawing/2014/main" id="{4EA60F48-9DCE-4AB7-A29C-D1E19894E3FF}"/>
              </a:ext>
            </a:extLst>
          </p:cNvPr>
          <p:cNvSpPr>
            <a:spLocks noGrp="1"/>
          </p:cNvSpPr>
          <p:nvPr>
            <p:ph type="body" sz="quarter" idx="11"/>
          </p:nvPr>
        </p:nvSpPr>
        <p:spPr>
          <a:xfrm>
            <a:off x="777244" y="3127183"/>
            <a:ext cx="5453623" cy="3167242"/>
          </a:xfrm>
        </p:spPr>
        <p:txBody>
          <a:bodyPr numCol="1"/>
          <a:lstStyle/>
          <a:p>
            <a:pPr marL="0" indent="0">
              <a:lnSpc>
                <a:spcPts val="2400"/>
              </a:lnSpc>
              <a:buNone/>
            </a:pPr>
            <a:r>
              <a:rPr lang="hu" sz="1800" b="0" i="0" strike="noStrike" cap="none" spc="0" baseline="0" dirty="0">
                <a:solidFill>
                  <a:srgbClr val="000000"/>
                </a:solidFill>
                <a:effectLst/>
                <a:latin typeface="Helvetica"/>
                <a:ea typeface="Helvetica"/>
                <a:cs typeface="Helvetica"/>
              </a:rPr>
              <a:t>Amikor kristályos szilícium-dioxidot tartalmazó anyagokat használnak nagy energiaigényű folyamatokban (például fűrészelés vagy fúrás), a részecskék nagyon finom, belélegezhető por (RCS) formájában szabadulnak fel, mely szabad szemmel láthatatlan, még nagy koncentrációban is.</a:t>
            </a:r>
          </a:p>
          <a:p>
            <a:pPr marL="0" indent="0">
              <a:lnSpc>
                <a:spcPts val="2400"/>
              </a:lnSpc>
              <a:buNone/>
            </a:pPr>
            <a:r>
              <a:rPr lang="hu" sz="1800" b="0" i="0" strike="noStrike" cap="none" spc="0" baseline="0" dirty="0">
                <a:solidFill>
                  <a:srgbClr val="000000"/>
                </a:solidFill>
                <a:effectLst/>
                <a:latin typeface="Helvetica"/>
                <a:ea typeface="Helvetica"/>
                <a:cs typeface="Helvetica"/>
              </a:rPr>
              <a:t>Az RCS komoly veszélyt jelent a munkavállalók egészségére.</a:t>
            </a:r>
          </a:p>
        </p:txBody>
      </p:sp>
      <p:pic>
        <p:nvPicPr>
          <p:cNvPr id="5" name="Picture 4">
            <a:extLst>
              <a:ext uri="{FF2B5EF4-FFF2-40B4-BE49-F238E27FC236}">
                <a16:creationId xmlns:a16="http://schemas.microsoft.com/office/drawing/2014/main" id="{DC7E8A52-0606-42E5-B625-671FAE7738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2612" y="1820219"/>
            <a:ext cx="4912191" cy="4331709"/>
          </a:xfrm>
          <a:prstGeom prst="rect">
            <a:avLst/>
          </a:prstGeom>
        </p:spPr>
      </p:pic>
    </p:spTree>
    <p:extLst>
      <p:ext uri="{BB962C8B-B14F-4D97-AF65-F5344CB8AC3E}">
        <p14:creationId xmlns:p14="http://schemas.microsoft.com/office/powerpoint/2010/main" val="10609195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C2FA0-5895-0341-8BE8-5F192CE5C99F}"/>
              </a:ext>
            </a:extLst>
          </p:cNvPr>
          <p:cNvSpPr>
            <a:spLocks noGrp="1"/>
          </p:cNvSpPr>
          <p:nvPr>
            <p:ph type="body" sz="quarter" idx="10"/>
          </p:nvPr>
        </p:nvSpPr>
        <p:spPr>
          <a:xfrm>
            <a:off x="777244" y="1640901"/>
            <a:ext cx="5453623" cy="476657"/>
          </a:xfrm>
        </p:spPr>
        <p:txBody>
          <a:bodyPr/>
          <a:lstStyle/>
          <a:p>
            <a:pPr>
              <a:lnSpc>
                <a:spcPct val="100000"/>
              </a:lnSpc>
              <a:spcBef>
                <a:spcPct val="0"/>
              </a:spcBef>
            </a:pPr>
            <a:r>
              <a:rPr lang="hu" sz="2800" b="1" i="0" strike="noStrike" cap="none" spc="0" baseline="0">
                <a:solidFill>
                  <a:srgbClr val="F6A317"/>
                </a:solidFill>
                <a:effectLst/>
                <a:latin typeface="Helvetica"/>
                <a:ea typeface="Helvetica"/>
                <a:cs typeface="Helvetica"/>
              </a:rPr>
              <a:t>RCS ÉS A SZILIKÓZIS</a:t>
            </a:r>
          </a:p>
        </p:txBody>
      </p:sp>
      <p:sp>
        <p:nvSpPr>
          <p:cNvPr id="3" name="Text Placeholder 2">
            <a:extLst>
              <a:ext uri="{FF2B5EF4-FFF2-40B4-BE49-F238E27FC236}">
                <a16:creationId xmlns:a16="http://schemas.microsoft.com/office/drawing/2014/main" id="{DB7654A3-B4F1-8948-B499-C93412D923CD}"/>
              </a:ext>
            </a:extLst>
          </p:cNvPr>
          <p:cNvSpPr>
            <a:spLocks noGrp="1"/>
          </p:cNvSpPr>
          <p:nvPr>
            <p:ph type="body" sz="quarter" idx="11"/>
          </p:nvPr>
        </p:nvSpPr>
        <p:spPr>
          <a:xfrm>
            <a:off x="777243" y="2362676"/>
            <a:ext cx="6618168" cy="4495324"/>
          </a:xfrm>
        </p:spPr>
        <p:txBody>
          <a:bodyPr anchor="t"/>
          <a:lstStyle/>
          <a:p>
            <a:pPr>
              <a:lnSpc>
                <a:spcPts val="2400"/>
              </a:lnSpc>
              <a:spcBef>
                <a:spcPts val="600"/>
              </a:spcBef>
              <a:spcAft>
                <a:spcPts val="600"/>
              </a:spcAft>
            </a:pPr>
            <a:r>
              <a:rPr lang="hu" sz="1800" b="0" i="0" strike="noStrike" cap="none" spc="0" baseline="0">
                <a:solidFill>
                  <a:srgbClr val="000000"/>
                </a:solidFill>
                <a:effectLst/>
                <a:latin typeface="Helvetica"/>
                <a:ea typeface="Helvetica"/>
                <a:cs typeface="Helvetica"/>
              </a:rPr>
              <a:t>A gyakori és túlzott (általában sok éven át tartó) RCS kitettség bizonyítottan szilikózist és tüdőrákot okoz:</a:t>
            </a:r>
          </a:p>
          <a:p>
            <a:pPr marL="285750" indent="-285750">
              <a:lnSpc>
                <a:spcPts val="2400"/>
              </a:lnSpc>
              <a:spcBef>
                <a:spcPts val="600"/>
              </a:spcBef>
              <a:spcAft>
                <a:spcPts val="600"/>
              </a:spcAft>
              <a:buFont typeface="Arial" panose="020B0604020202020204" pitchFamily="34" charset="0"/>
              <a:buChar char="•"/>
            </a:pPr>
            <a:r>
              <a:rPr lang="hu" sz="1800" b="0" i="0" strike="noStrike" cap="none" spc="0" baseline="0">
                <a:solidFill>
                  <a:srgbClr val="000000"/>
                </a:solidFill>
                <a:effectLst/>
                <a:latin typeface="Helvetica"/>
                <a:ea typeface="Helvetica"/>
                <a:cs typeface="Helvetica"/>
              </a:rPr>
              <a:t>A szilikózis a finom porszemcsék belégzésével, tüdőbe jutásával alakul ki, ami az élet későbbi szakaszában krónikus légzési nehézségekhez, egyes esetekben pedig halálhoz vezet. </a:t>
            </a:r>
          </a:p>
          <a:p>
            <a:pPr marL="285750" indent="-285750">
              <a:lnSpc>
                <a:spcPts val="2400"/>
              </a:lnSpc>
              <a:spcBef>
                <a:spcPts val="600"/>
              </a:spcBef>
              <a:spcAft>
                <a:spcPts val="600"/>
              </a:spcAft>
              <a:buFont typeface="Arial" panose="020B0604020202020204" pitchFamily="34" charset="0"/>
              <a:buChar char="•"/>
            </a:pPr>
            <a:r>
              <a:rPr lang="hu" sz="1800" b="0" i="0" strike="noStrike" cap="none" spc="0" baseline="0">
                <a:solidFill>
                  <a:srgbClr val="000000"/>
                </a:solidFill>
                <a:effectLst/>
                <a:latin typeface="Helvetica"/>
                <a:ea typeface="Helvetica"/>
                <a:cs typeface="Helvetica"/>
              </a:rPr>
              <a:t>A szilikózisnak különböző stádiumai vannak, az egyszerű szilikózistól a progresszív masszív fibrózisig (PMF).</a:t>
            </a:r>
          </a:p>
          <a:p>
            <a:pPr marL="285750" indent="-285750">
              <a:lnSpc>
                <a:spcPts val="2400"/>
              </a:lnSpc>
              <a:spcBef>
                <a:spcPts val="600"/>
              </a:spcBef>
              <a:spcAft>
                <a:spcPts val="600"/>
              </a:spcAft>
              <a:buFont typeface="Arial" panose="020B0604020202020204" pitchFamily="34" charset="0"/>
              <a:buChar char="•"/>
            </a:pPr>
            <a:r>
              <a:rPr lang="hu" sz="1800" b="0" i="0" strike="noStrike" cap="none" spc="0" baseline="0">
                <a:solidFill>
                  <a:srgbClr val="000000"/>
                </a:solidFill>
                <a:effectLst/>
                <a:latin typeface="Helvetica"/>
                <a:ea typeface="Helvetica"/>
                <a:cs typeface="Helvetica"/>
              </a:rPr>
              <a:t>Epidemiológiai tanulmányok azt mutatják, hogy különösen a szilikózisban szenvedő munkavállalók körében nőtt a tüdőrák előfordulása. </a:t>
            </a:r>
          </a:p>
          <a:p>
            <a:pPr>
              <a:lnSpc>
                <a:spcPts val="2400"/>
              </a:lnSpc>
            </a:pPr>
            <a:endParaRPr lang="en-US" sz="1800"/>
          </a:p>
        </p:txBody>
      </p:sp>
      <p:sp>
        <p:nvSpPr>
          <p:cNvPr id="5" name="Rectangle 2">
            <a:extLst>
              <a:ext uri="{FF2B5EF4-FFF2-40B4-BE49-F238E27FC236}">
                <a16:creationId xmlns:a16="http://schemas.microsoft.com/office/drawing/2014/main" id="{BC5AE6DE-E33C-2B42-84D4-F3B680239B3D}"/>
              </a:ext>
            </a:extLst>
          </p:cNvPr>
          <p:cNvSpPr>
            <a:spLocks noChangeArrowheads="1"/>
          </p:cNvSpPr>
          <p:nvPr/>
        </p:nvSpPr>
        <p:spPr bwMode="auto">
          <a:xfrm>
            <a:off x="7941551" y="3848114"/>
            <a:ext cx="2268161" cy="2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hu" sz="1200" b="0" i="0" strike="noStrike" cap="none" spc="0" baseline="0">
                <a:solidFill>
                  <a:srgbClr val="000000"/>
                </a:solidFill>
                <a:effectLst/>
                <a:latin typeface="Helvetica"/>
                <a:ea typeface="Helvetica"/>
                <a:cs typeface="Helvetica"/>
              </a:rPr>
              <a:t>Egészséges tüdő</a:t>
            </a:r>
          </a:p>
        </p:txBody>
      </p:sp>
      <p:pic>
        <p:nvPicPr>
          <p:cNvPr id="6" name="Picture 5">
            <a:extLst>
              <a:ext uri="{FF2B5EF4-FFF2-40B4-BE49-F238E27FC236}">
                <a16:creationId xmlns:a16="http://schemas.microsoft.com/office/drawing/2014/main" id="{AC6C1E7E-656D-7D4C-B1CF-9B802D60165D}"/>
              </a:ext>
            </a:extLst>
          </p:cNvPr>
          <p:cNvPicPr>
            <a:picLocks noChangeAspect="1"/>
          </p:cNvPicPr>
          <p:nvPr/>
        </p:nvPicPr>
        <p:blipFill>
          <a:blip r:embed="rId2"/>
          <a:srcRect l="57462" t="33425" r="2988" b="17231"/>
          <a:stretch>
            <a:fillRect/>
          </a:stretch>
        </p:blipFill>
        <p:spPr>
          <a:xfrm>
            <a:off x="7942687" y="4158269"/>
            <a:ext cx="2265895" cy="2118116"/>
          </a:xfrm>
          <a:prstGeom prst="rect">
            <a:avLst/>
          </a:prstGeom>
        </p:spPr>
      </p:pic>
      <p:sp>
        <p:nvSpPr>
          <p:cNvPr id="7" name="Rectangle 2">
            <a:extLst>
              <a:ext uri="{FF2B5EF4-FFF2-40B4-BE49-F238E27FC236}">
                <a16:creationId xmlns:a16="http://schemas.microsoft.com/office/drawing/2014/main" id="{22DE11F0-B908-214F-9D30-5F819333570E}"/>
              </a:ext>
            </a:extLst>
          </p:cNvPr>
          <p:cNvSpPr>
            <a:spLocks noChangeArrowheads="1"/>
          </p:cNvSpPr>
          <p:nvPr/>
        </p:nvSpPr>
        <p:spPr bwMode="auto">
          <a:xfrm>
            <a:off x="7941552" y="6345532"/>
            <a:ext cx="2268160" cy="2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hu" sz="1200" b="0" i="0" strike="noStrike" cap="none" spc="0" baseline="0">
                <a:solidFill>
                  <a:srgbClr val="000000"/>
                </a:solidFill>
                <a:effectLst/>
                <a:latin typeface="Helvetica"/>
                <a:ea typeface="Helvetica"/>
                <a:cs typeface="Helvetica"/>
              </a:rPr>
              <a:t> PMF által érintett tüdő</a:t>
            </a:r>
          </a:p>
        </p:txBody>
      </p:sp>
      <p:pic>
        <p:nvPicPr>
          <p:cNvPr id="8" name="Picture 7">
            <a:extLst>
              <a:ext uri="{FF2B5EF4-FFF2-40B4-BE49-F238E27FC236}">
                <a16:creationId xmlns:a16="http://schemas.microsoft.com/office/drawing/2014/main" id="{80162BC9-73CB-0247-8F5D-C6AF91F53831}"/>
              </a:ext>
            </a:extLst>
          </p:cNvPr>
          <p:cNvPicPr>
            <a:picLocks noChangeAspect="1"/>
          </p:cNvPicPr>
          <p:nvPr/>
        </p:nvPicPr>
        <p:blipFill>
          <a:blip r:embed="rId2"/>
          <a:srcRect l="12383" t="34621" r="50074" b="16034"/>
          <a:stretch>
            <a:fillRect/>
          </a:stretch>
        </p:blipFill>
        <p:spPr>
          <a:xfrm>
            <a:off x="7942687" y="1582029"/>
            <a:ext cx="2265895" cy="2231296"/>
          </a:xfrm>
          <a:prstGeom prst="rect">
            <a:avLst/>
          </a:prstGeom>
        </p:spPr>
      </p:pic>
    </p:spTree>
    <p:extLst>
      <p:ext uri="{BB962C8B-B14F-4D97-AF65-F5344CB8AC3E}">
        <p14:creationId xmlns:p14="http://schemas.microsoft.com/office/powerpoint/2010/main" val="4801048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C8FBC-D3DC-F141-B0B3-81685E987119}"/>
              </a:ext>
            </a:extLst>
          </p:cNvPr>
          <p:cNvSpPr>
            <a:spLocks noGrp="1"/>
          </p:cNvSpPr>
          <p:nvPr>
            <p:ph type="body" sz="quarter" idx="10"/>
          </p:nvPr>
        </p:nvSpPr>
        <p:spPr>
          <a:xfrm>
            <a:off x="777243" y="1640901"/>
            <a:ext cx="7618611" cy="850900"/>
          </a:xfrm>
        </p:spPr>
        <p:txBody>
          <a:bodyPr/>
          <a:lstStyle/>
          <a:p>
            <a:pPr>
              <a:lnSpc>
                <a:spcPct val="100000"/>
              </a:lnSpc>
              <a:spcBef>
                <a:spcPct val="0"/>
              </a:spcBef>
            </a:pPr>
            <a:r>
              <a:rPr lang="hu" sz="2800" b="1" i="0" strike="noStrike" cap="none" spc="0" baseline="0" dirty="0">
                <a:solidFill>
                  <a:srgbClr val="F6A317"/>
                </a:solidFill>
                <a:effectLst/>
                <a:latin typeface="Helvetica"/>
                <a:ea typeface="Helvetica"/>
                <a:cs typeface="Helvetica"/>
              </a:rPr>
              <a:t>AZ RCS KITETTSÉG MINIMALIZÁLÁSA</a:t>
            </a:r>
          </a:p>
        </p:txBody>
      </p:sp>
      <p:pic>
        <p:nvPicPr>
          <p:cNvPr id="5" name="Picture 4" descr="A picture containing food&#10;&#10;Description automatically generated">
            <a:extLst>
              <a:ext uri="{FF2B5EF4-FFF2-40B4-BE49-F238E27FC236}">
                <a16:creationId xmlns:a16="http://schemas.microsoft.com/office/drawing/2014/main" id="{21386485-3CA1-D34C-AB2A-26872495AA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78798">
            <a:off x="8841378" y="1605842"/>
            <a:ext cx="2974076" cy="4203694"/>
          </a:xfrm>
          <a:prstGeom prst="rect">
            <a:avLst/>
          </a:prstGeom>
          <a:ln>
            <a:solidFill>
              <a:schemeClr val="tx2">
                <a:alpha val="91000"/>
              </a:schemeClr>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DBD2A384-D14E-41D5-BBC0-8C609827F080}"/>
              </a:ext>
            </a:extLst>
          </p:cNvPr>
          <p:cNvSpPr txBox="1"/>
          <p:nvPr/>
        </p:nvSpPr>
        <p:spPr>
          <a:xfrm>
            <a:off x="777244" y="2190396"/>
            <a:ext cx="8325661" cy="4351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600"/>
              </a:spcBef>
              <a:buNone/>
            </a:pPr>
            <a:r>
              <a:rPr lang="hu" sz="1800" b="0" i="0" strike="noStrike" cap="none" spc="0" baseline="0" dirty="0">
                <a:solidFill>
                  <a:srgbClr val="000000"/>
                </a:solidFill>
                <a:effectLst/>
                <a:latin typeface="Helvetica"/>
                <a:ea typeface="Helvetica"/>
                <a:cs typeface="Helvetica"/>
              </a:rPr>
              <a:t>A tüdőbetegség kialakulásának kockázata teljes mértékben megelőzhető, </a:t>
            </a:r>
            <a:br>
              <a:rPr lang="en-IN" sz="1800" b="0" i="0" strike="noStrike" cap="none" spc="0" baseline="0" dirty="0">
                <a:solidFill>
                  <a:srgbClr val="000000"/>
                </a:solidFill>
                <a:effectLst/>
                <a:latin typeface="Helvetica"/>
                <a:ea typeface="Helvetica"/>
                <a:cs typeface="Helvetica"/>
              </a:rPr>
            </a:br>
            <a:r>
              <a:rPr lang="hu" sz="1800" b="0" i="0" strike="noStrike" cap="none" spc="0" baseline="0" dirty="0">
                <a:solidFill>
                  <a:srgbClr val="000000"/>
                </a:solidFill>
                <a:effectLst/>
                <a:latin typeface="Helvetica"/>
                <a:ea typeface="Helvetica"/>
                <a:cs typeface="Helvetica"/>
              </a:rPr>
              <a:t>ha ellenőrző intézkedéseket és iránymutató gyakorlatokat alkalmaznak. </a:t>
            </a:r>
          </a:p>
          <a:p>
            <a:pPr marL="0" indent="0">
              <a:lnSpc>
                <a:spcPts val="2300"/>
              </a:lnSpc>
              <a:spcBef>
                <a:spcPts val="600"/>
              </a:spcBef>
              <a:buNone/>
            </a:pPr>
            <a:r>
              <a:rPr lang="hu" sz="1800" b="0" i="0" strike="noStrike" cap="none" spc="0" baseline="0" dirty="0">
                <a:solidFill>
                  <a:srgbClr val="000000"/>
                </a:solidFill>
                <a:effectLst/>
                <a:latin typeface="Helvetica"/>
                <a:ea typeface="Helvetica"/>
                <a:cs typeface="Helvetica"/>
              </a:rPr>
              <a:t>Mi a NEPSI iránymutató gyakorlatát követjük, mely négy fő lépésből áll:</a:t>
            </a:r>
          </a:p>
          <a:p>
            <a:pPr marL="285750" indent="-285750">
              <a:lnSpc>
                <a:spcPts val="2300"/>
              </a:lnSpc>
              <a:spcBef>
                <a:spcPct val="0"/>
              </a:spcBef>
            </a:pPr>
            <a:r>
              <a:rPr lang="hu" sz="1800" b="1" i="0" strike="noStrike" cap="none" spc="0" baseline="0" dirty="0">
                <a:solidFill>
                  <a:srgbClr val="000000"/>
                </a:solidFill>
                <a:effectLst/>
                <a:latin typeface="Helvetica"/>
                <a:ea typeface="Helvetica"/>
                <a:cs typeface="Helvetica"/>
              </a:rPr>
              <a:t>Kockázatértékelés:</a:t>
            </a:r>
            <a:r>
              <a:rPr lang="hu" sz="1800" b="0" i="0" strike="noStrike" cap="none" spc="0" baseline="0" dirty="0">
                <a:solidFill>
                  <a:srgbClr val="000000"/>
                </a:solidFill>
                <a:effectLst/>
                <a:latin typeface="Helvetica"/>
                <a:ea typeface="Helvetica"/>
                <a:cs typeface="Helvetica"/>
              </a:rPr>
              <a:t> Az kitettség kockázatának felmérése</a:t>
            </a:r>
          </a:p>
          <a:p>
            <a:pPr marL="285750" indent="-285750">
              <a:lnSpc>
                <a:spcPts val="2300"/>
              </a:lnSpc>
              <a:spcBef>
                <a:spcPct val="0"/>
              </a:spcBef>
            </a:pPr>
            <a:r>
              <a:rPr lang="hu" sz="1800" b="1" i="0" strike="noStrike" cap="none" spc="0" baseline="0" dirty="0">
                <a:solidFill>
                  <a:srgbClr val="000000"/>
                </a:solidFill>
                <a:effectLst/>
                <a:latin typeface="Helvetica"/>
                <a:ea typeface="Helvetica"/>
                <a:cs typeface="Helvetica"/>
              </a:rPr>
              <a:t>Ellenőrzés:</a:t>
            </a:r>
            <a:r>
              <a:rPr lang="hu" sz="1800" b="0" i="0" strike="noStrike" cap="none" spc="0" baseline="0" dirty="0">
                <a:solidFill>
                  <a:srgbClr val="000000"/>
                </a:solidFill>
                <a:effectLst/>
                <a:latin typeface="Helvetica"/>
                <a:ea typeface="Helvetica"/>
                <a:cs typeface="Helvetica"/>
              </a:rPr>
              <a:t> Az kitettség ellenőrzésének és megelőzés módjainak meghatározása</a:t>
            </a:r>
          </a:p>
          <a:p>
            <a:pPr marL="285750" indent="-285750">
              <a:lnSpc>
                <a:spcPts val="2300"/>
              </a:lnSpc>
              <a:spcBef>
                <a:spcPct val="0"/>
              </a:spcBef>
            </a:pPr>
            <a:r>
              <a:rPr lang="hu" sz="1800" b="1" i="0" strike="noStrike" cap="none" spc="0" baseline="0" dirty="0">
                <a:solidFill>
                  <a:srgbClr val="000000"/>
                </a:solidFill>
                <a:effectLst/>
                <a:latin typeface="Helvetica"/>
                <a:ea typeface="Helvetica"/>
                <a:cs typeface="Helvetica"/>
              </a:rPr>
              <a:t>Nyomon követés:</a:t>
            </a:r>
            <a:r>
              <a:rPr lang="hu" sz="1800" b="0" i="0" strike="noStrike" cap="none" spc="0" baseline="0" dirty="0">
                <a:solidFill>
                  <a:srgbClr val="000000"/>
                </a:solidFill>
                <a:effectLst/>
                <a:latin typeface="Helvetica"/>
                <a:ea typeface="Helvetica"/>
                <a:cs typeface="Helvetica"/>
              </a:rPr>
              <a:t> Az intézkedések hatékonyságának nyomon követése</a:t>
            </a:r>
          </a:p>
          <a:p>
            <a:pPr marL="285750" indent="-285750">
              <a:lnSpc>
                <a:spcPts val="2300"/>
              </a:lnSpc>
              <a:spcBef>
                <a:spcPct val="0"/>
              </a:spcBef>
            </a:pPr>
            <a:r>
              <a:rPr lang="hu" sz="1800" b="1" i="0" strike="noStrike" cap="none" spc="0" baseline="0" dirty="0">
                <a:solidFill>
                  <a:srgbClr val="000000"/>
                </a:solidFill>
                <a:effectLst/>
                <a:latin typeface="Helvetica"/>
                <a:ea typeface="Helvetica"/>
                <a:cs typeface="Helvetica"/>
              </a:rPr>
              <a:t>Oktatás:</a:t>
            </a:r>
            <a:r>
              <a:rPr lang="hu" sz="1800" b="0" i="0" strike="noStrike" cap="none" spc="0" baseline="0" dirty="0">
                <a:solidFill>
                  <a:srgbClr val="000000"/>
                </a:solidFill>
                <a:effectLst/>
                <a:latin typeface="Helvetica"/>
                <a:ea typeface="Helvetica"/>
                <a:cs typeface="Helvetica"/>
              </a:rPr>
              <a:t> Tájékoztatás, oktatás és képzés biztosítása</a:t>
            </a:r>
          </a:p>
          <a:p>
            <a:pPr marL="0" indent="0">
              <a:lnSpc>
                <a:spcPts val="2300"/>
              </a:lnSpc>
              <a:buNone/>
            </a:pPr>
            <a:r>
              <a:rPr lang="hu" sz="1800" b="0" i="0" strike="noStrike" cap="none" spc="0" baseline="0" dirty="0">
                <a:solidFill>
                  <a:srgbClr val="000000"/>
                </a:solidFill>
                <a:effectLst/>
                <a:latin typeface="Helvetica"/>
                <a:ea typeface="Helvetica"/>
                <a:cs typeface="Helvetica"/>
              </a:rPr>
              <a:t>A </a:t>
            </a:r>
            <a:r>
              <a:rPr lang="hu" sz="1800" b="1" i="0" strike="noStrike" cap="none" spc="0" baseline="0" dirty="0">
                <a:solidFill>
                  <a:srgbClr val="000000"/>
                </a:solidFill>
                <a:effectLst/>
                <a:latin typeface="Helvetica"/>
                <a:ea typeface="Helvetica"/>
                <a:cs typeface="Helvetica"/>
              </a:rPr>
              <a:t>NEPSI</a:t>
            </a:r>
            <a:r>
              <a:rPr lang="hu" sz="1800" b="0" i="0" strike="noStrike" cap="none" spc="0" baseline="0" dirty="0">
                <a:solidFill>
                  <a:srgbClr val="000000"/>
                </a:solidFill>
                <a:effectLst/>
                <a:latin typeface="Helvetica"/>
                <a:ea typeface="Helvetica"/>
                <a:cs typeface="Helvetica"/>
              </a:rPr>
              <a:t> az Európai Szilíciumhálózat angol megfelelőjének mozaikszava, melyet a "Megállapodás a munkavállalók egészségének a kristályos szilícium-dioxid helyes kezelése és felhasználása révén történő védelméről" című szociális párbeszédet aláíró európai ágazati munkavállalói és munkáltatói szövetségek hoztak létre.</a:t>
            </a:r>
          </a:p>
          <a:p>
            <a:pPr>
              <a:lnSpc>
                <a:spcPts val="2300"/>
              </a:lnSpc>
            </a:pPr>
            <a:endParaRPr lang="en-US" sz="1800" dirty="0"/>
          </a:p>
        </p:txBody>
      </p:sp>
    </p:spTree>
    <p:extLst>
      <p:ext uri="{BB962C8B-B14F-4D97-AF65-F5344CB8AC3E}">
        <p14:creationId xmlns:p14="http://schemas.microsoft.com/office/powerpoint/2010/main" val="21276713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26769-1933-4389-8562-B6A801E11E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545FEE-AD81-4023-B6AC-5CAEA335ED97}">
  <ds:schemaRefs>
    <ds:schemaRef ds:uri="http://purl.org/dc/dcmitype/"/>
    <ds:schemaRef ds:uri="http://purl.org/dc/elements/1.1/"/>
    <ds:schemaRef ds:uri="http://schemas.microsoft.com/office/2006/documentManagement/types"/>
    <ds:schemaRef ds:uri="6d9d7403-2d8c-4818-ae25-2c5629bc7330"/>
    <ds:schemaRef ds:uri="http://schemas.openxmlformats.org/package/2006/metadata/core-properties"/>
    <ds:schemaRef ds:uri="http://www.w3.org/XML/1998/namespace"/>
    <ds:schemaRef ds:uri="d8ecf516-e360-4672-81b9-68723bedb71f"/>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102</TotalTime>
  <Words>1035</Words>
  <Application>Microsoft Macintosh PowerPoint</Application>
  <PresentationFormat>Widescreen</PresentationFormat>
  <Paragraphs>107</Paragraphs>
  <Slides>15</Slides>
  <Notes>11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20</cp:revision>
  <dcterms:created xsi:type="dcterms:W3CDTF">2020-07-21T15:14:21Z</dcterms:created>
  <dcterms:modified xsi:type="dcterms:W3CDTF">2024-11-13T12:12:52Z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