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68" r:id="rId8"/>
    <p:sldId id="276" r:id="rId9"/>
    <p:sldId id="279" r:id="rId10"/>
    <p:sldId id="269" r:id="rId11"/>
    <p:sldId id="270" r:id="rId12"/>
    <p:sldId id="274"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FEF2E-6062-D243-B386-10672D1C40B7}" v="2" dt="2020-12-09T20:29:03.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0204"/>
  </p:normalViewPr>
  <p:slideViewPr>
    <p:cSldViewPr snapToGrid="0" snapToObjects="1">
      <p:cViewPr varScale="1">
        <p:scale>
          <a:sx n="110" d="100"/>
          <a:sy n="110" d="100"/>
        </p:scale>
        <p:origin x="1344"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412023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85633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Nadmerné vystavenie sa dýchateľnému kryštalickému kremeňu (RCS) môže z dlhodobého hľadiska viesť k vážnym zdravotným problémom pracovníkov. Z tohto dôvodu je dôležité, aby si všetci pracovníci boli vedomí osvedčených postupov, ktoré obmedzujú alebo eliminujú vystavenie sa prachu z kremeňa.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Toto školenie poskytuje návod na rôzne mechanické a pneumatické manipulačné a transportné systémy pre vnútorný pohyb produktov obsahujúcich kryštalický kremeň, a to najmä tých, ktoré sú suché.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93462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304568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Preprava materiálov obsahujúcich kryštalický kremeň môže spôsobiť, že sa prachové častice dostanú do vzduchu. Najúčinnejším technickým opatrením na kontrolu prachu je práca v uzavretých systémoch (zapuzdrenie, uzavretie).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97212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Prepravné systémy sú zvyčajne pneumatické (t. j. obsahujúce alebo prevádzkované plynom alebo vzduchom pod tlakom), pretože sú efektívnejšie. </a:t>
            </a:r>
          </a:p>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Ak nie je k dispozícii uzavretý prepravný systém, zvlhčenie suchých materiálov môže byť alternatívou k úplnému uzavretiu. </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140648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15221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362528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34950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sk" sz="1000" b="0" i="0" strike="noStrike" cap="none" spc="0" baseline="0">
                <a:solidFill>
                  <a:srgbClr val="000000"/>
                </a:solidFill>
                <a:effectLst/>
                <a:latin typeface="Helvetica"/>
                <a:ea typeface="Helvetica"/>
                <a:cs typeface="Helvetica"/>
              </a:rPr>
              <a:t>Tento školiaci balík bol vyvinutý ako súčasť Príručky osvedčených postupov NEPSI – navštívte stránku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B6BECF5-E711-4A41-90A0-83748CFD9D2D}"/>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1647DD66-F956-0642-838D-1CF4B57DF25C}"/>
              </a:ext>
            </a:extLst>
          </p:cNvPr>
          <p:cNvSpPr txBox="1"/>
          <p:nvPr userDrawn="1"/>
        </p:nvSpPr>
        <p:spPr>
          <a:xfrm>
            <a:off x="7249887" y="429114"/>
            <a:ext cx="4567464"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k" sz="1400" b="1" i="0" strike="noStrike" cap="none" spc="0" baseline="0" dirty="0">
                <a:solidFill>
                  <a:srgbClr val="F6A317"/>
                </a:solidFill>
                <a:effectLst/>
                <a:latin typeface="Helvetica"/>
                <a:ea typeface="Helvetica"/>
                <a:cs typeface="Helvetica"/>
              </a:rPr>
              <a:t>ŠKOLENIE ZAMERANÉ NA OSVEDČENÉ POSTUPY V OBLASTI MANIPULAČNÝCH SYSTÉMOV</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708728"/>
            <a:ext cx="9095103" cy="1483849"/>
          </a:xfrm>
        </p:spPr>
        <p:txBody>
          <a:bodyPr anchor="t"/>
          <a:lstStyle/>
          <a:p>
            <a:pPr>
              <a:lnSpc>
                <a:spcPct val="100000"/>
              </a:lnSpc>
            </a:pPr>
            <a:r>
              <a:rPr lang="sk" sz="2800" b="1" i="0" strike="noStrike" cap="none" spc="0" baseline="0" dirty="0">
                <a:solidFill>
                  <a:srgbClr val="FFFFFF"/>
                </a:solidFill>
                <a:effectLst/>
                <a:latin typeface="Helvetica"/>
                <a:ea typeface="Helvetica"/>
                <a:cs typeface="Helvetica"/>
              </a:rPr>
              <a:t>ŠKOLENIE ZAMERANÉ NA OSVEDČENÉ POSTUPY V OBLASTI UZATVORENÝCH MANIPULAČNÝCH </a:t>
            </a:r>
            <a:br>
              <a:rPr lang="en-US" sz="2800" b="1" i="0" strike="noStrike" cap="none" spc="0" baseline="0" dirty="0">
                <a:solidFill>
                  <a:srgbClr val="FFFFFF"/>
                </a:solidFill>
                <a:effectLst/>
                <a:latin typeface="Helvetica"/>
                <a:ea typeface="Helvetica"/>
                <a:cs typeface="Helvetica"/>
              </a:rPr>
            </a:br>
            <a:r>
              <a:rPr lang="sk" sz="2800" b="1" i="0" strike="noStrike" cap="none" spc="0" baseline="0" dirty="0">
                <a:solidFill>
                  <a:srgbClr val="FFFFFF"/>
                </a:solidFill>
                <a:effectLst/>
                <a:latin typeface="Helvetica"/>
                <a:ea typeface="Helvetica"/>
                <a:cs typeface="Helvetica"/>
              </a:rPr>
              <a:t>A PREPRAVNÝCH SYSTÉMOV</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192578"/>
            <a:ext cx="7534275" cy="850900"/>
          </a:xfrm>
        </p:spPr>
        <p:txBody>
          <a:bodyPr/>
          <a:lstStyle/>
          <a:p>
            <a:endParaRPr lang="en-US"/>
          </a:p>
        </p:txBody>
      </p:sp>
      <p:sp>
        <p:nvSpPr>
          <p:cNvPr id="2" name="Rectangle 1">
            <a:extLst>
              <a:ext uri="{FF2B5EF4-FFF2-40B4-BE49-F238E27FC236}">
                <a16:creationId xmlns:a16="http://schemas.microsoft.com/office/drawing/2014/main" id="{3B9DF93F-52BF-984E-87DB-4429E1B65535}"/>
              </a:ext>
            </a:extLst>
          </p:cNvPr>
          <p:cNvSpPr/>
          <p:nvPr/>
        </p:nvSpPr>
        <p:spPr>
          <a:xfrm>
            <a:off x="7388942" y="358815"/>
            <a:ext cx="4382512" cy="60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PRÁZDNA SNÍMKA</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sk" sz="1800" b="0" i="0" strike="noStrike" cap="none" spc="0" baseline="0">
                <a:solidFill>
                  <a:srgbClr val="000000"/>
                </a:solidFill>
                <a:effectLst/>
                <a:latin typeface="Helvetica"/>
                <a:ea typeface="Helvetica"/>
                <a:cs typeface="Helvetica"/>
              </a:rPr>
              <a:t>Túto snímku použite na vytvorenie vlastného školiaceho materiálu špecifického pre pracovné prostredie/kontext.</a:t>
            </a:r>
          </a:p>
          <a:p>
            <a:pPr>
              <a:lnSpc>
                <a:spcPts val="2400"/>
              </a:lnSpc>
            </a:pPr>
            <a:r>
              <a:rPr lang="sk" sz="1800" b="0" i="0" strike="noStrike" cap="none" spc="0" baseline="0">
                <a:solidFill>
                  <a:srgbClr val="000000"/>
                </a:solidFill>
                <a:effectLst/>
                <a:latin typeface="Helvetica"/>
                <a:ea typeface="Helvetica"/>
                <a:cs typeface="Helvetica"/>
              </a:rPr>
              <a:t>Ak chcete zmeniť obrázok, kliknite pravým tlačidlom myši &gt; zmeniť obrázok &gt; zo súboru.</a:t>
            </a:r>
          </a:p>
          <a:p>
            <a:pPr>
              <a:lnSpc>
                <a:spcPts val="2400"/>
              </a:lnSpc>
            </a:pPr>
            <a:r>
              <a:rPr lang="sk" sz="1800" b="0" i="0" strike="noStrike" cap="none" spc="0" baseline="0">
                <a:solidFill>
                  <a:srgbClr val="000000"/>
                </a:solidFill>
                <a:effectLst/>
                <a:latin typeface="Helvetica"/>
                <a:ea typeface="Helvetica"/>
                <a:cs typeface="Helvetica"/>
              </a:rPr>
              <a:t>Ak chcete vytvoriť ďalšie snímky, kliknite na kartu „Nová snímka“ vyššie.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270566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ZÁVER</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3" y="2362676"/>
            <a:ext cx="5754186" cy="3682369"/>
          </a:xfrm>
        </p:spPr>
        <p:txBody>
          <a:bodyPr/>
          <a:lstStyle/>
          <a:p>
            <a:pPr>
              <a:lnSpc>
                <a:spcPts val="2400"/>
              </a:lnSpc>
              <a:spcBef>
                <a:spcPts val="600"/>
              </a:spcBef>
              <a:spcAft>
                <a:spcPts val="1000"/>
              </a:spcAft>
            </a:pPr>
            <a:r>
              <a:rPr lang="sk" sz="1800" b="0" i="0" strike="noStrike" cap="none" spc="0" baseline="0" dirty="0">
                <a:solidFill>
                  <a:srgbClr val="000000"/>
                </a:solidFill>
                <a:effectLst/>
                <a:latin typeface="Helvetica"/>
                <a:ea typeface="Helvetica"/>
                <a:cs typeface="Helvetica"/>
              </a:rPr>
              <a:t>Uzavreté prepravné systémy sú najlepším spôsobom kontroly prachu pri preprave sypkých materiálov.</a:t>
            </a:r>
          </a:p>
          <a:p>
            <a:pPr>
              <a:lnSpc>
                <a:spcPts val="2400"/>
              </a:lnSpc>
              <a:spcBef>
                <a:spcPts val="600"/>
              </a:spcBef>
              <a:spcAft>
                <a:spcPts val="1000"/>
              </a:spcAft>
            </a:pPr>
            <a:r>
              <a:rPr lang="sk" sz="1800" b="0" i="0" strike="noStrike" cap="none" spc="0" baseline="0" dirty="0">
                <a:solidFill>
                  <a:srgbClr val="000000"/>
                </a:solidFill>
                <a:effectLst/>
                <a:latin typeface="Helvetica"/>
                <a:ea typeface="Helvetica"/>
                <a:cs typeface="Helvetica"/>
              </a:rPr>
              <a:t>Pamätajte si:</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dirty="0">
                <a:solidFill>
                  <a:srgbClr val="000000"/>
                </a:solidFill>
                <a:effectLst/>
                <a:latin typeface="Helvetica"/>
                <a:ea typeface="Helvetica"/>
                <a:cs typeface="Helvetica"/>
              </a:rPr>
              <a:t>Vždy používajte uzavreté systémy, ak sú k dispozícii.</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dirty="0">
                <a:solidFill>
                  <a:srgbClr val="000000"/>
                </a:solidFill>
                <a:effectLst/>
                <a:latin typeface="Helvetica"/>
                <a:ea typeface="Helvetica"/>
                <a:cs typeface="Helvetica"/>
              </a:rPr>
              <a:t>Skontrolujte, či systém nemá viditeľné známky poškodenia.</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dirty="0">
                <a:solidFill>
                  <a:srgbClr val="000000"/>
                </a:solidFill>
                <a:effectLst/>
                <a:latin typeface="Helvetica"/>
                <a:ea typeface="Helvetica"/>
                <a:cs typeface="Helvetica"/>
              </a:rPr>
              <a:t>Poruchy nahláste svojmu nadriadenému.</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dirty="0">
                <a:solidFill>
                  <a:srgbClr val="000000"/>
                </a:solidFill>
                <a:effectLst/>
                <a:latin typeface="Helvetica"/>
                <a:ea typeface="Helvetica"/>
                <a:cs typeface="Helvetica"/>
              </a:rPr>
              <a:t>Školiteľ pridá kontextové závery.</a:t>
            </a:r>
          </a:p>
          <a:p>
            <a:pPr>
              <a:lnSpc>
                <a:spcPts val="2400"/>
              </a:lnSpc>
            </a:pPr>
            <a:endParaRPr lang="en-US" sz="18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917545"/>
            <a:ext cx="4127500" cy="4127500"/>
          </a:xfrm>
          <a:prstGeom prst="rect">
            <a:avLst/>
          </a:prstGeom>
        </p:spPr>
      </p:pic>
    </p:spTree>
    <p:extLst>
      <p:ext uri="{BB962C8B-B14F-4D97-AF65-F5344CB8AC3E}">
        <p14:creationId xmlns:p14="http://schemas.microsoft.com/office/powerpoint/2010/main" val="36181350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ĎALŠIE VZDELÁVANIE</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a:xfrm>
            <a:off x="777243" y="2362676"/>
            <a:ext cx="5948022" cy="3682369"/>
          </a:xfrm>
        </p:spPr>
        <p:txBody>
          <a:bodyPr/>
          <a:lstStyle/>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dirty="0">
                <a:solidFill>
                  <a:srgbClr val="000000"/>
                </a:solidFill>
                <a:effectLst/>
                <a:latin typeface="Helvetica"/>
                <a:ea typeface="Helvetica"/>
                <a:cs typeface="Helvetica"/>
                <a:hlinkClick r:id="rId3" history="0"/>
              </a:rPr>
              <a:t>Osvedčené postupy pre manipulačné a prepravné systémy (Hárok úloh 2.1.11)</a:t>
            </a:r>
          </a:p>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dirty="0">
                <a:solidFill>
                  <a:srgbClr val="000000"/>
                </a:solidFill>
                <a:effectLst/>
                <a:latin typeface="Helvetica"/>
                <a:ea typeface="Helvetica"/>
                <a:cs typeface="Helvetica"/>
                <a:hlinkClick r:id="rId4" history="0"/>
              </a:rPr>
              <a:t>Príručka osvedčených postupov NEPSI</a:t>
            </a:r>
          </a:p>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dirty="0">
                <a:solidFill>
                  <a:srgbClr val="000000"/>
                </a:solidFill>
                <a:effectLst/>
                <a:latin typeface="Helvetica"/>
                <a:ea typeface="Helvetica"/>
                <a:cs typeface="Helvetica"/>
                <a:hlinkClick r:id="rId5" history="0"/>
              </a:rPr>
              <a:t>Príručka NEPSI pre MSP</a:t>
            </a:r>
          </a:p>
        </p:txBody>
      </p:sp>
      <p:sp>
        <p:nvSpPr>
          <p:cNvPr id="4" name="Rounded Rectangle 3">
            <a:extLst>
              <a:ext uri="{FF2B5EF4-FFF2-40B4-BE49-F238E27FC236}">
                <a16:creationId xmlns:a16="http://schemas.microsoft.com/office/drawing/2014/main" id="{764DEA05-CEC8-114D-9466-DA27F995374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10C9DFF-9476-7545-977E-CFC2EE51C5ED}"/>
              </a:ext>
            </a:extLst>
          </p:cNvPr>
          <p:cNvSpPr/>
          <p:nvPr/>
        </p:nvSpPr>
        <p:spPr>
          <a:xfrm>
            <a:off x="1088454" y="5302196"/>
            <a:ext cx="10022946" cy="358498"/>
          </a:xfrm>
          <a:prstGeom prst="rect">
            <a:avLst/>
          </a:prstGeom>
          <a:noFill/>
          <a:ln>
            <a:noFill/>
          </a:ln>
        </p:spPr>
        <p:txBody>
          <a:bodyPr wrap="square" anchor="ctr">
            <a:spAutoFit/>
          </a:bodyPr>
          <a:lstStyle/>
          <a:p>
            <a:pPr>
              <a:spcBef>
                <a:spcPts val="1200"/>
              </a:spcBef>
              <a:spcAft>
                <a:spcPts val="1200"/>
              </a:spcAft>
              <a:buSzPct val="130000"/>
            </a:pPr>
            <a:r>
              <a:rPr lang="sk" sz="1750" b="0" i="0" strike="noStrike" cap="none" spc="0" baseline="0">
                <a:solidFill>
                  <a:srgbClr val="000000"/>
                </a:solidFill>
                <a:effectLst/>
                <a:latin typeface="Calibri"/>
                <a:ea typeface="Calibri"/>
                <a:cs typeface="Calibri"/>
              </a:rPr>
              <a:t>Navštívte </a:t>
            </a:r>
            <a:r>
              <a:rPr lang="sk" sz="1750" b="1" i="0" strike="noStrike" cap="none" spc="0" baseline="0">
                <a:solidFill>
                  <a:srgbClr val="000000"/>
                </a:solidFill>
                <a:effectLst/>
                <a:latin typeface="Calibri"/>
                <a:ea typeface="Calibri"/>
                <a:cs typeface="Calibri"/>
              </a:rPr>
              <a:t>e-vzdelávaciu platformu NEPSI</a:t>
            </a:r>
            <a:r>
              <a:rPr lang="sk" sz="1750" b="0" i="0" strike="noStrike" cap="none" spc="0" baseline="0">
                <a:solidFill>
                  <a:srgbClr val="000000"/>
                </a:solidFill>
                <a:effectLst/>
                <a:latin typeface="Calibri"/>
                <a:ea typeface="Calibri"/>
                <a:cs typeface="Calibri"/>
              </a:rPr>
              <a:t> na </a:t>
            </a:r>
            <a:r>
              <a:rPr lang="sk" sz="1750" b="0" i="0" strike="noStrike" cap="none" spc="0" baseline="0">
                <a:solidFill>
                  <a:srgbClr val="000000"/>
                </a:solidFill>
                <a:effectLst/>
                <a:latin typeface="Calibri"/>
                <a:ea typeface="Calibri"/>
                <a:cs typeface="Calibri"/>
                <a:hlinkClick r:id="rId6" history="0"/>
              </a:rPr>
              <a:t>training.nepsi.eu</a:t>
            </a:r>
            <a:r>
              <a:rPr lang="sk" sz="1750" b="0" i="0" strike="noStrike" cap="none" spc="0" baseline="0">
                <a:solidFill>
                  <a:srgbClr val="000000"/>
                </a:solidFill>
                <a:effectLst/>
                <a:latin typeface="Calibri"/>
                <a:ea typeface="Calibri"/>
                <a:cs typeface="Calibri"/>
              </a:rPr>
              <a:t>, kde nájdete ďalšie vzdelávacie zdroje o RCS.</a:t>
            </a:r>
          </a:p>
        </p:txBody>
      </p:sp>
    </p:spTree>
    <p:extLst>
      <p:ext uri="{BB962C8B-B14F-4D97-AF65-F5344CB8AC3E}">
        <p14:creationId xmlns:p14="http://schemas.microsoft.com/office/powerpoint/2010/main" val="7954319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sk-SK" sz="2800"/>
              <a:t>PREAMBULA (PRE ŠKOLITEĽA)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sk-SK" sz="1800">
                <a:latin typeface="Helvetica"/>
                <a:cs typeface="Helvetica"/>
              </a:rPr>
              <a:t>Ako súčasť vzdelávacieho kroku pri implementácii osvedčených postupov NEPSI vyvinula NEPSI súbor vzdelávacích zdrojov.</a:t>
            </a:r>
          </a:p>
          <a:p>
            <a:pPr>
              <a:lnSpc>
                <a:spcPts val="2400"/>
              </a:lnSpc>
            </a:pPr>
            <a:r>
              <a:rPr lang="sk-SK" sz="1800">
                <a:latin typeface="Helvetica"/>
                <a:cs typeface="Helvetica"/>
              </a:rPr>
              <a:t>Každý balík školení vo forme prezentácie PowerPoint pokrýva tému relevantnú pre pracovníkov vo všetkých odvetviach, ktoré používajú materiály obsahujúce kryštalický kremeň. Balíky poskytujú informácie o rizikách vystavenia sa prachu súvisiacich s témou a o osvedčených postupoch a opatreniach, ktoré sú k dispozícii na ich zníženie. Účelom školenia je informovať a vzdelávať pracovníkov, aby mohli efektívne využívať kontrolné opatrenia a znížiť vystavenie sa dýchateľnému kryštalickému kremeňu (RCS) na pracovisku.</a:t>
            </a:r>
          </a:p>
          <a:p>
            <a:pPr>
              <a:lnSpc>
                <a:spcPts val="2400"/>
              </a:lnSpc>
            </a:pPr>
            <a:r>
              <a:rPr lang="sk-SK" sz="1800">
                <a:latin typeface="Helvetica"/>
                <a:cs typeface="Helvetica"/>
              </a:rPr>
              <a:t>Použite prázdnu šablónu a zástupné symboly, aby ste podľa potreby mohli pridať ďalšie informácie do tohto balíka školení.</a:t>
            </a:r>
          </a:p>
        </p:txBody>
      </p:sp>
    </p:spTree>
    <p:extLst>
      <p:ext uri="{BB962C8B-B14F-4D97-AF65-F5344CB8AC3E}">
        <p14:creationId xmlns:p14="http://schemas.microsoft.com/office/powerpoint/2010/main" val="2480403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BERTE, PROSÍM, NA VEDOMIE</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sk" sz="1800" b="0" i="0" strike="noStrike" cap="none" spc="0" baseline="0">
                <a:solidFill>
                  <a:srgbClr val="000000"/>
                </a:solidFill>
                <a:effectLst/>
                <a:latin typeface="Helvetica"/>
                <a:ea typeface="Helvetica"/>
                <a:cs typeface="Helvetica"/>
              </a:rPr>
              <a:t>Informácie v tomto školení vo forme prezentácie PowerPoint majú poradný charakter a informatívny obsah. Nie sú normou ani nariadením a nevytvárajú nové právne povinnosti, ani nemenia existujúce povinnosti vyplývajúce z legislatívy a zásad v oblasti zdravia.</a:t>
            </a:r>
          </a:p>
        </p:txBody>
      </p:sp>
    </p:spTree>
    <p:extLst>
      <p:ext uri="{BB962C8B-B14F-4D97-AF65-F5344CB8AC3E}">
        <p14:creationId xmlns:p14="http://schemas.microsoft.com/office/powerpoint/2010/main" val="34060471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ÚVOD</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5638305" cy="3682369"/>
          </a:xfrm>
        </p:spPr>
        <p:txBody>
          <a:bodyPr/>
          <a:lstStyle/>
          <a:p>
            <a:pPr>
              <a:lnSpc>
                <a:spcPts val="2200"/>
              </a:lnSpc>
              <a:spcBef>
                <a:spcPts val="600"/>
              </a:spcBef>
              <a:spcAft>
                <a:spcPts val="1000"/>
              </a:spcAft>
            </a:pPr>
            <a:r>
              <a:rPr lang="sk" sz="1800" b="1" i="0" strike="noStrike" cap="none" spc="0" baseline="0" dirty="0">
                <a:solidFill>
                  <a:srgbClr val="000000"/>
                </a:solidFill>
                <a:effectLst/>
                <a:latin typeface="Helvetica"/>
                <a:ea typeface="Helvetica"/>
                <a:cs typeface="Helvetica"/>
              </a:rPr>
              <a:t>Prioritou je naučiť sa chrániť pred rizikami súvisiacimi s prácou.</a:t>
            </a:r>
          </a:p>
          <a:p>
            <a:pPr>
              <a:lnSpc>
                <a:spcPts val="2200"/>
              </a:lnSpc>
              <a:spcBef>
                <a:spcPts val="600"/>
              </a:spcBef>
            </a:pPr>
            <a:r>
              <a:rPr lang="sk" sz="1800" b="0" i="0" strike="noStrike" cap="none" spc="0" baseline="0" dirty="0">
                <a:solidFill>
                  <a:srgbClr val="000000"/>
                </a:solidFill>
                <a:effectLst/>
                <a:latin typeface="Helvetica"/>
                <a:ea typeface="Helvetica"/>
                <a:cs typeface="Helvetica"/>
              </a:rPr>
              <a:t>Na tomto školení vo forme prezentácie PowerPoint sa dozviete nasledovné:</a:t>
            </a:r>
          </a:p>
          <a:p>
            <a:pPr marL="285750" indent="-285750">
              <a:lnSpc>
                <a:spcPts val="2200"/>
              </a:lnSpc>
              <a:spcBef>
                <a:spcPts val="6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Ako sú manipulačné a prepravné systémy navrhnuté, úplne uzavreté, aby sa zabránilo uvoľňovaniu prachu dýchateľného kryštalického kremeňa (RCS) do ovzdušia na pracovisku pri pohybe sypkých materiálov.</a:t>
            </a:r>
          </a:p>
          <a:p>
            <a:pPr marL="285750" indent="-285750">
              <a:lnSpc>
                <a:spcPts val="2200"/>
              </a:lnSpc>
              <a:spcBef>
                <a:spcPts val="600"/>
              </a:spcBef>
              <a:buFont typeface="Arial" panose="020B0604020202020204" pitchFamily="34" charset="0"/>
              <a:buChar char="•"/>
            </a:pPr>
            <a:r>
              <a:rPr lang="sk" sz="1800" b="0" i="0" strike="noStrike" cap="none" spc="0" baseline="0" dirty="0">
                <a:solidFill>
                  <a:srgbClr val="FF0000"/>
                </a:solidFill>
                <a:effectLst/>
                <a:latin typeface="Helvetica"/>
                <a:ea typeface="Helvetica"/>
                <a:cs typeface="Helvetica"/>
              </a:rPr>
              <a:t>Text pre školiteľa na vyplnenie – ak ste pridali vlastnú snímku, vložte stručný prehľad kontextového materiálu.</a:t>
            </a:r>
          </a:p>
          <a:p>
            <a:pPr marL="285750" indent="-285750">
              <a:lnSpc>
                <a:spcPts val="2200"/>
              </a:lnSpc>
              <a:spcBef>
                <a:spcPts val="600"/>
              </a:spcBef>
              <a:buFont typeface="Arial" panose="020B0604020202020204" pitchFamily="34" charset="0"/>
              <a:buChar char="•"/>
            </a:pPr>
            <a:endParaRPr lang="en-US" sz="1800" dirty="0">
              <a:solidFill>
                <a:srgbClr val="FF0000"/>
              </a:solidFill>
            </a:endParaRPr>
          </a:p>
          <a:p>
            <a:pPr marL="285750" indent="-285750">
              <a:lnSpc>
                <a:spcPts val="2200"/>
              </a:lnSpc>
              <a:spcBef>
                <a:spcPts val="600"/>
              </a:spcBef>
              <a:buFont typeface="Arial" panose="020B0604020202020204" pitchFamily="34" charset="0"/>
              <a:buChar char="•"/>
            </a:pPr>
            <a:endParaRPr lang="en-US" sz="1800" dirty="0"/>
          </a:p>
        </p:txBody>
      </p:sp>
      <p:pic>
        <p:nvPicPr>
          <p:cNvPr id="6" name="Picture Placeholder 5">
            <a:extLst>
              <a:ext uri="{FF2B5EF4-FFF2-40B4-BE49-F238E27FC236}">
                <a16:creationId xmlns:a16="http://schemas.microsoft.com/office/drawing/2014/main" id="{4A3A0FCF-3A9E-3E4F-818D-83B5613D1B2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l="10880" r="10880"/>
          <a:stretch>
            <a:fillRect/>
          </a:stretch>
        </p:blipFill>
        <p:spPr>
          <a:prstGeom prst="rect">
            <a:avLst/>
          </a:prstGeom>
        </p:spPr>
      </p:pic>
    </p:spTree>
    <p:extLst>
      <p:ext uri="{BB962C8B-B14F-4D97-AF65-F5344CB8AC3E}">
        <p14:creationId xmlns:p14="http://schemas.microsoft.com/office/powerpoint/2010/main" val="22878924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702137"/>
            <a:ext cx="4484341" cy="789663"/>
          </a:xfrm>
        </p:spPr>
        <p:txBody>
          <a:bodyPr/>
          <a:lstStyle/>
          <a:p>
            <a:pPr>
              <a:lnSpc>
                <a:spcPct val="100000"/>
              </a:lnSpc>
            </a:pPr>
            <a:r>
              <a:rPr lang="sk" sz="2800" b="1" i="0" strike="noStrike" cap="none" spc="0" baseline="0">
                <a:solidFill>
                  <a:srgbClr val="F6A317"/>
                </a:solidFill>
                <a:effectLst/>
                <a:latin typeface="Helvetica"/>
                <a:ea typeface="Helvetica"/>
                <a:cs typeface="Helvetica"/>
              </a:rPr>
              <a:t>TECHNIKY KONTROLY PRACHU</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sk" sz="1800" b="0" i="0" strike="noStrike" cap="none" spc="0" baseline="0">
                <a:solidFill>
                  <a:srgbClr val="000000"/>
                </a:solidFill>
                <a:effectLst/>
                <a:latin typeface="Helvetica"/>
                <a:ea typeface="Helvetica"/>
                <a:cs typeface="Helvetica"/>
              </a:rPr>
              <a:t>Manipulačné a prepravné systémy využívajú na riadenie prachu uzavretie, ktoré je jednou z piatich hlavných techník na kontrolu prachu.</a:t>
            </a:r>
          </a:p>
          <a:p>
            <a:pPr marL="342900" indent="-342900">
              <a:lnSpc>
                <a:spcPts val="2400"/>
              </a:lnSpc>
              <a:buFontTx/>
              <a:buChar char="-"/>
            </a:pPr>
            <a:endParaRPr lang="en-US" sz="1800"/>
          </a:p>
        </p:txBody>
      </p:sp>
      <p:pic>
        <p:nvPicPr>
          <p:cNvPr id="22" name="Picture 21" descr="A screenshot of a cell phone&#10;&#10;Description automatically generated">
            <a:extLst>
              <a:ext uri="{FF2B5EF4-FFF2-40B4-BE49-F238E27FC236}">
                <a16:creationId xmlns:a16="http://schemas.microsoft.com/office/drawing/2014/main" id="{56A9ED7A-897F-C344-9D0B-D8BE65CDB772}"/>
              </a:ext>
            </a:extLst>
          </p:cNvPr>
          <p:cNvPicPr>
            <a:picLocks noChangeAspect="1"/>
          </p:cNvPicPr>
          <p:nvPr/>
        </p:nvPicPr>
        <p:blipFill>
          <a:blip r:embed="rId3"/>
          <a:srcRect l="6858" t="62670" r="77165" b="13177"/>
          <a:stretch>
            <a:fillRect/>
          </a:stretch>
        </p:blipFill>
        <p:spPr>
          <a:xfrm>
            <a:off x="8647437" y="3420000"/>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0F185279-7B8C-7D46-94F2-74B67977D26C}"/>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3211EB1-7956-8F43-99F1-AC2F32F9D3AA}"/>
              </a:ext>
            </a:extLst>
          </p:cNvPr>
          <p:cNvPicPr>
            <a:picLocks noChangeAspect="1"/>
          </p:cNvPicPr>
          <p:nvPr/>
        </p:nvPicPr>
        <p:blipFill>
          <a:blip r:embed="rId3"/>
          <a:srcRect l="7057" t="9146" r="76967" b="66230"/>
          <a:stretch>
            <a:fillRect/>
          </a:stretch>
        </p:blipFill>
        <p:spPr>
          <a:xfrm>
            <a:off x="5365058" y="3420000"/>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D971B22-82DB-1949-AA9F-0BE09BCCB2C9}"/>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23E32322-8D9B-A140-B695-8BF7045CDF84}"/>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D2092575-FD56-0743-82BA-51CFDCEAB6A2}"/>
              </a:ext>
            </a:extLst>
          </p:cNvPr>
          <p:cNvSpPr txBox="1"/>
          <p:nvPr/>
        </p:nvSpPr>
        <p:spPr>
          <a:xfrm>
            <a:off x="6579514" y="1702138"/>
            <a:ext cx="2269518" cy="1815882"/>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SPRÁVNA HYGIENA/</a:t>
            </a:r>
            <a:r>
              <a:rPr lang="en-US" sz="1050" b="1" i="0" strike="noStrike" cap="none" spc="50" baseline="0" dirty="0">
                <a:solidFill>
                  <a:srgbClr val="EF9A2E"/>
                </a:solidFill>
                <a:effectLst/>
                <a:latin typeface="Futura Medium"/>
                <a:ea typeface="Futura Medium"/>
                <a:cs typeface="Futura Medium"/>
              </a:rPr>
              <a:t> </a:t>
            </a:r>
            <a:r>
              <a:rPr lang="sk" sz="1050" b="1" i="0" strike="noStrike" cap="none" spc="50" baseline="0" dirty="0">
                <a:solidFill>
                  <a:srgbClr val="EF9A2E"/>
                </a:solidFill>
                <a:effectLst/>
                <a:latin typeface="Futura Medium"/>
                <a:ea typeface="Futura Medium"/>
                <a:cs typeface="Futura Medium"/>
              </a:rPr>
              <a:t>UPRATOVANIE NA PRACOVISKU</a:t>
            </a:r>
          </a:p>
          <a:p>
            <a:r>
              <a:rPr lang="sk" sz="1200" b="0" i="0" strike="noStrike" cap="none" spc="0" baseline="0" dirty="0">
                <a:solidFill>
                  <a:srgbClr val="000000"/>
                </a:solidFill>
                <a:effectLst/>
                <a:latin typeface="Calibri"/>
                <a:ea typeface="Calibri"/>
                <a:cs typeface="Calibri"/>
              </a:rPr>
              <a:t>Pranie pracovného odevu a vysávanie prachu, ktorý vzniká pri procesoch, zastaví hromadenie prachu v priebehu času – čistý pracovný priestor je bezpečný.</a:t>
            </a:r>
          </a:p>
          <a:p>
            <a:endParaRPr lang="en-US" dirty="0"/>
          </a:p>
        </p:txBody>
      </p:sp>
      <p:sp>
        <p:nvSpPr>
          <p:cNvPr id="28" name="TextBox 27">
            <a:extLst>
              <a:ext uri="{FF2B5EF4-FFF2-40B4-BE49-F238E27FC236}">
                <a16:creationId xmlns:a16="http://schemas.microsoft.com/office/drawing/2014/main" id="{2FB3E759-73AB-024F-93CA-18EDAD7A169E}"/>
              </a:ext>
            </a:extLst>
          </p:cNvPr>
          <p:cNvSpPr txBox="1"/>
          <p:nvPr/>
        </p:nvSpPr>
        <p:spPr>
          <a:xfrm>
            <a:off x="6579514" y="3420000"/>
            <a:ext cx="2134063" cy="1334834"/>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UZAVRETÝ PRIESTOR</a:t>
            </a:r>
          </a:p>
          <a:p>
            <a:pPr>
              <a:spcAft>
                <a:spcPts val="300"/>
              </a:spcAft>
            </a:pPr>
            <a:r>
              <a:rPr lang="sk" sz="1200" b="0" i="0" strike="noStrike" cap="none" spc="0" baseline="0" dirty="0">
                <a:solidFill>
                  <a:srgbClr val="000000"/>
                </a:solidFill>
                <a:effectLst/>
                <a:latin typeface="Calibri"/>
                <a:ea typeface="Calibri"/>
                <a:cs typeface="Calibri"/>
              </a:rPr>
              <a:t>Vykonávanie procesov výroby RCS v uzavretom prostredí zabraňuje vystaveniu sa prachu pri zdroji.</a:t>
            </a:r>
          </a:p>
          <a:p>
            <a:pPr>
              <a:spcAft>
                <a:spcPts val="300"/>
              </a:spcAft>
            </a:pPr>
            <a:endParaRPr lang="en-US" dirty="0"/>
          </a:p>
        </p:txBody>
      </p:sp>
      <p:sp>
        <p:nvSpPr>
          <p:cNvPr id="29" name="TextBox 28">
            <a:extLst>
              <a:ext uri="{FF2B5EF4-FFF2-40B4-BE49-F238E27FC236}">
                <a16:creationId xmlns:a16="http://schemas.microsoft.com/office/drawing/2014/main" id="{77A412B4-051E-3844-A4E0-9781B6360C82}"/>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ODSÁVANIE/VETRANIE</a:t>
            </a:r>
          </a:p>
          <a:p>
            <a:pPr>
              <a:spcAft>
                <a:spcPts val="300"/>
              </a:spcAft>
            </a:pPr>
            <a:r>
              <a:rPr lang="sk" sz="1200" b="0" i="0" strike="noStrike" cap="none" spc="0" baseline="0" dirty="0">
                <a:solidFill>
                  <a:srgbClr val="000000"/>
                </a:solidFill>
                <a:effectLst/>
                <a:latin typeface="Calibri"/>
                <a:ea typeface="Calibri"/>
                <a:cs typeface="Calibri"/>
              </a:rPr>
              <a:t>Zachytenie RCS pri zdroji predtým, ako sme mu vystavení, a nahradenie kontaminovaného vzduchu čistým vzduchom.</a:t>
            </a:r>
          </a:p>
          <a:p>
            <a:endParaRPr lang="en-US" dirty="0"/>
          </a:p>
        </p:txBody>
      </p:sp>
      <p:sp>
        <p:nvSpPr>
          <p:cNvPr id="30" name="TextBox 29">
            <a:extLst>
              <a:ext uri="{FF2B5EF4-FFF2-40B4-BE49-F238E27FC236}">
                <a16:creationId xmlns:a16="http://schemas.microsoft.com/office/drawing/2014/main" id="{88D323DB-E4CF-A549-9820-D7DAFB16948A}"/>
              </a:ext>
            </a:extLst>
          </p:cNvPr>
          <p:cNvSpPr txBox="1"/>
          <p:nvPr/>
        </p:nvSpPr>
        <p:spPr>
          <a:xfrm>
            <a:off x="9787266" y="3420000"/>
            <a:ext cx="2134062" cy="1479758"/>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OCHRANNÉ VYBAVENIE</a:t>
            </a:r>
          </a:p>
          <a:p>
            <a:r>
              <a:rPr lang="sk" sz="1200" b="0" i="0" strike="noStrike" cap="none" spc="0" baseline="0" dirty="0">
                <a:solidFill>
                  <a:srgbClr val="000000"/>
                </a:solidFill>
                <a:effectLst/>
                <a:latin typeface="Calibri"/>
                <a:ea typeface="Calibri"/>
                <a:cs typeface="Calibri"/>
              </a:rPr>
              <a:t>OOP (napr. tvárové masky) chránia pracovníkov pred prachom, keď všetky ostatné kontrolné opatrenia nestačia na kontrolu rizík expozície.</a:t>
            </a:r>
          </a:p>
          <a:p>
            <a:endParaRPr lang="en-US" dirty="0"/>
          </a:p>
        </p:txBody>
      </p:sp>
      <p:sp>
        <p:nvSpPr>
          <p:cNvPr id="31" name="TextBox 30">
            <a:extLst>
              <a:ext uri="{FF2B5EF4-FFF2-40B4-BE49-F238E27FC236}">
                <a16:creationId xmlns:a16="http://schemas.microsoft.com/office/drawing/2014/main" id="{2834BA1B-4C7F-234E-8E9A-C295F5253FB8}"/>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VODA</a:t>
            </a:r>
          </a:p>
          <a:p>
            <a:pPr>
              <a:spcAft>
                <a:spcPts val="300"/>
              </a:spcAft>
            </a:pPr>
            <a:r>
              <a:rPr lang="sk" sz="1200" b="0" i="0" strike="noStrike" cap="none" spc="0" baseline="0">
                <a:solidFill>
                  <a:srgbClr val="000000"/>
                </a:solidFill>
                <a:effectLst/>
                <a:latin typeface="Calibri"/>
                <a:ea typeface="Calibri"/>
                <a:cs typeface="Calibri"/>
              </a:rPr>
              <a:t>Udržiavanie procesov v mokrom stave zabraňuje prenikaniu prachu do vzduchu zachytávaním častíc vodou.</a:t>
            </a:r>
          </a:p>
          <a:p>
            <a:pPr>
              <a:spcAft>
                <a:spcPts val="300"/>
              </a:spcAft>
            </a:pPr>
            <a:endParaRPr lang="en-US"/>
          </a:p>
        </p:txBody>
      </p:sp>
    </p:spTree>
    <p:extLst>
      <p:ext uri="{BB962C8B-B14F-4D97-AF65-F5344CB8AC3E}">
        <p14:creationId xmlns:p14="http://schemas.microsoft.com/office/powerpoint/2010/main" val="23537951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sk" sz="2800" b="1" i="0" strike="noStrike" cap="none" spc="0" baseline="0">
                <a:solidFill>
                  <a:srgbClr val="F6A317"/>
                </a:solidFill>
                <a:effectLst/>
                <a:latin typeface="Helvetica"/>
                <a:ea typeface="Helvetica"/>
                <a:cs typeface="Helvetica"/>
              </a:rPr>
              <a:t>RIZIKÁ TEJTO ČINNOSTI</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302936"/>
            <a:ext cx="5453624" cy="2938988"/>
          </a:xfrm>
        </p:spPr>
        <p:txBody>
          <a:bodyPr anchor="t"/>
          <a:lstStyle/>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Správne fungovanie tohto zariadenia je nevyhnutné na ochranu pred RCS.</a:t>
            </a:r>
          </a:p>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Dlhodobé vystavenie vysokým hladinám RCS môže spôsobiť invalidizujúce ochorenie pľúc.</a:t>
            </a:r>
          </a:p>
          <a:p>
            <a:pPr>
              <a:lnSpc>
                <a:spcPts val="2400"/>
              </a:lnSpc>
            </a:pPr>
            <a:r>
              <a:rPr lang="sk" sz="1800" b="0" i="0" strike="noStrike" cap="none" spc="0" baseline="0" dirty="0">
                <a:solidFill>
                  <a:srgbClr val="000000"/>
                </a:solidFill>
                <a:effectLst/>
                <a:latin typeface="Helvetica"/>
                <a:ea typeface="Helvetica"/>
                <a:cs typeface="Helvetica"/>
              </a:rPr>
              <a:t>Je dôležité, aby sme sa každý deň chránili pred vystavením sa tomuto polietavému prachu. </a:t>
            </a:r>
          </a:p>
          <a:p>
            <a:pPr>
              <a:lnSpc>
                <a:spcPts val="2400"/>
              </a:lnSpc>
            </a:pPr>
            <a:r>
              <a:rPr lang="sk" sz="1800" b="0" i="0" strike="noStrike" cap="none" spc="0" baseline="0" dirty="0">
                <a:solidFill>
                  <a:srgbClr val="000000"/>
                </a:solidFill>
                <a:effectLst/>
                <a:latin typeface="Helvetica"/>
                <a:ea typeface="Helvetica"/>
                <a:cs typeface="Helvetica"/>
              </a:rPr>
              <a:t>Dodržiavaním osvedčených postupov dnes chránime svoje zdravie do budúcnosti.</a:t>
            </a:r>
          </a:p>
          <a:p>
            <a:pPr>
              <a:lnSpc>
                <a:spcPts val="2400"/>
              </a:lnSpc>
            </a:pPr>
            <a:r>
              <a:rPr lang="sk" sz="1800" b="0" i="0" strike="noStrike" cap="none" spc="0" baseline="0" dirty="0">
                <a:solidFill>
                  <a:srgbClr val="000000"/>
                </a:solidFill>
                <a:effectLst/>
                <a:latin typeface="Helvetica"/>
                <a:ea typeface="Helvetica"/>
                <a:cs typeface="Helvetica"/>
              </a:rPr>
              <a:t>Ako budete tráviť svoj dôchodok?</a:t>
            </a:r>
          </a:p>
        </p:txBody>
      </p:sp>
      <p:pic>
        <p:nvPicPr>
          <p:cNvPr id="7" name="Picture Placeholder 6" descr="A picture containing person, indoor, bed, room&#10;&#10;Description automatically generated">
            <a:extLst>
              <a:ext uri="{FF2B5EF4-FFF2-40B4-BE49-F238E27FC236}">
                <a16:creationId xmlns:a16="http://schemas.microsoft.com/office/drawing/2014/main" id="{BA704F38-E57F-2E4E-A8BF-5B64C4690C37}"/>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63B6737F-C3B8-364D-918F-31EF626CFF0F}"/>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55B4C7-974C-0A45-94F6-3C96FA413824}"/>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AKO UZATVORENÉ SYSTÉMY POMÁHAJÚ ZNÍŽIŤ EXPOZÍCIU RCS</a:t>
            </a:r>
          </a:p>
        </p:txBody>
      </p:sp>
      <p:sp>
        <p:nvSpPr>
          <p:cNvPr id="3" name="Text Placeholder 2">
            <a:extLst>
              <a:ext uri="{FF2B5EF4-FFF2-40B4-BE49-F238E27FC236}">
                <a16:creationId xmlns:a16="http://schemas.microsoft.com/office/drawing/2014/main" id="{9666E92B-4C70-7D46-AF9D-9EEB0081A31F}"/>
              </a:ext>
            </a:extLst>
          </p:cNvPr>
          <p:cNvSpPr>
            <a:spLocks noGrp="1"/>
          </p:cNvSpPr>
          <p:nvPr>
            <p:ph type="body" sz="quarter" idx="11"/>
          </p:nvPr>
        </p:nvSpPr>
        <p:spPr>
          <a:xfrm>
            <a:off x="777243" y="3140835"/>
            <a:ext cx="5453624" cy="3187545"/>
          </a:xfrm>
        </p:spPr>
        <p:txBody>
          <a:bodyPr/>
          <a:lstStyle/>
          <a:p>
            <a:pPr>
              <a:lnSpc>
                <a:spcPts val="2400"/>
              </a:lnSpc>
              <a:spcAft>
                <a:spcPts val="1000"/>
              </a:spcAft>
            </a:pPr>
            <a:r>
              <a:rPr lang="sk" sz="1800" b="0" i="0" strike="noStrike" cap="none" spc="0" baseline="0">
                <a:solidFill>
                  <a:srgbClr val="000000"/>
                </a:solidFill>
                <a:effectLst/>
                <a:latin typeface="Helvetica"/>
                <a:ea typeface="Helvetica"/>
                <a:cs typeface="Helvetica"/>
              </a:rPr>
              <a:t>Uzavreté systémy sú najúčinnejšie technické opatrenia na kontrolu prachu. Medzi výhody patrí:</a:t>
            </a:r>
          </a:p>
          <a:p>
            <a:pPr marL="342900" indent="-342900">
              <a:lnSpc>
                <a:spcPts val="2400"/>
              </a:lnSpc>
              <a:spcBef>
                <a:spcPts val="600"/>
              </a:spcBef>
              <a:spcAft>
                <a:spcPts val="1000"/>
              </a:spcAft>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Znížená/eliminovaná expozícia prachu </a:t>
            </a:r>
          </a:p>
          <a:p>
            <a:pPr marL="342900" indent="-342900">
              <a:lnSpc>
                <a:spcPts val="2400"/>
              </a:lnSpc>
              <a:spcBef>
                <a:spcPts val="600"/>
              </a:spcBef>
              <a:spcAft>
                <a:spcPts val="1000"/>
              </a:spcAft>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Rýchla a cenovo výhodná preprava materiálu</a:t>
            </a:r>
          </a:p>
          <a:p>
            <a:pPr marL="342900" indent="-342900">
              <a:lnSpc>
                <a:spcPts val="2400"/>
              </a:lnSpc>
              <a:spcBef>
                <a:spcPts val="600"/>
              </a:spcBef>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Obmedzené riziko ľudskej chyby a zranenia</a:t>
            </a:r>
          </a:p>
        </p:txBody>
      </p:sp>
      <p:pic>
        <p:nvPicPr>
          <p:cNvPr id="6" name="Picture Placeholder 5">
            <a:extLst>
              <a:ext uri="{FF2B5EF4-FFF2-40B4-BE49-F238E27FC236}">
                <a16:creationId xmlns:a16="http://schemas.microsoft.com/office/drawing/2014/main" id="{8A3A9C2B-033E-8F42-A4DC-38ED6BDE2ABC}"/>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l="7463" t="3" r="14071" b="-3"/>
          <a:stretch>
            <a:fillRect/>
          </a:stretch>
        </p:blipFill>
        <p:spPr>
          <a:xfrm>
            <a:off x="6592888" y="1608138"/>
            <a:ext cx="5224462" cy="4437062"/>
          </a:xfrm>
          <a:prstGeom prst="rect">
            <a:avLst/>
          </a:prstGeom>
        </p:spPr>
      </p:pic>
    </p:spTree>
    <p:extLst>
      <p:ext uri="{BB962C8B-B14F-4D97-AF65-F5344CB8AC3E}">
        <p14:creationId xmlns:p14="http://schemas.microsoft.com/office/powerpoint/2010/main" val="29065283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C3005-B84F-6E48-A25C-EC6DF710A603}"/>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TYPY UZATVORENÝCH PREPRAVNÝCH SYSTÉMOV</a:t>
            </a:r>
          </a:p>
        </p:txBody>
      </p:sp>
      <p:sp>
        <p:nvSpPr>
          <p:cNvPr id="3" name="Text Placeholder 2">
            <a:extLst>
              <a:ext uri="{FF2B5EF4-FFF2-40B4-BE49-F238E27FC236}">
                <a16:creationId xmlns:a16="http://schemas.microsoft.com/office/drawing/2014/main" id="{7AFFB282-63D6-EC49-91AD-2BAFD1F5B51F}"/>
              </a:ext>
            </a:extLst>
          </p:cNvPr>
          <p:cNvSpPr>
            <a:spLocks noGrp="1"/>
          </p:cNvSpPr>
          <p:nvPr>
            <p:ph type="body" sz="quarter" idx="11"/>
          </p:nvPr>
        </p:nvSpPr>
        <p:spPr>
          <a:xfrm>
            <a:off x="777243" y="2764263"/>
            <a:ext cx="5453624" cy="3203874"/>
          </a:xfrm>
        </p:spPr>
        <p:txBody>
          <a:bodyPr/>
          <a:lstStyle/>
          <a:p>
            <a:pPr marL="285750" indent="-28575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Závitovkové dopravníky</a:t>
            </a:r>
          </a:p>
          <a:p>
            <a:pPr marL="285750" indent="-28575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Prepravné pásy</a:t>
            </a:r>
          </a:p>
          <a:p>
            <a:pPr marL="285750" indent="-28575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Korčekové výťahy</a:t>
            </a:r>
          </a:p>
          <a:p>
            <a:pPr marL="285750" indent="-28575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Vibračné podávače</a:t>
            </a:r>
          </a:p>
          <a:p>
            <a:pPr marL="285750" indent="-285750">
              <a:lnSpc>
                <a:spcPts val="2400"/>
              </a:lnSpc>
              <a:buFont typeface="Arial" panose="020B0604020202020204" pitchFamily="34" charset="0"/>
              <a:buChar char="•"/>
            </a:pPr>
            <a:r>
              <a:rPr lang="sk" sz="1800" b="0" i="0" strike="noStrike" cap="none" spc="0" baseline="0" dirty="0">
                <a:solidFill>
                  <a:srgbClr val="FF0000"/>
                </a:solidFill>
                <a:effectLst/>
                <a:latin typeface="Helvetica"/>
                <a:ea typeface="Helvetica"/>
                <a:cs typeface="Helvetica"/>
              </a:rPr>
              <a:t>Text pre školiteľa – pridajte obrázok a informácie o prepravných systémoch špecifických pre váš pracovný kontext (ak je to možné).</a:t>
            </a:r>
          </a:p>
        </p:txBody>
      </p:sp>
      <p:pic>
        <p:nvPicPr>
          <p:cNvPr id="5" name="Picture Placeholder 4">
            <a:extLst>
              <a:ext uri="{FF2B5EF4-FFF2-40B4-BE49-F238E27FC236}">
                <a16:creationId xmlns:a16="http://schemas.microsoft.com/office/drawing/2014/main" id="{97FB4EDE-284D-A04F-BE2E-A5D3E2F03682}"/>
              </a:ext>
            </a:extLst>
          </p:cNvPr>
          <p:cNvPicPr>
            <a:picLocks noGrp="1" noChangeAspect="1"/>
          </p:cNvPicPr>
          <p:nvPr>
            <p:ph type="pic" sz="quarter" idx="12"/>
          </p:nvPr>
        </p:nvPicPr>
        <p:blipFill>
          <a:blip r:embed="rId3"/>
          <a:srcRect l="10751" r="10751"/>
          <a:stretch>
            <a:fillRect/>
          </a:stretch>
        </p:blipFill>
        <p:spPr>
          <a:prstGeom prst="rect">
            <a:avLst/>
          </a:prstGeom>
        </p:spPr>
      </p:pic>
    </p:spTree>
    <p:extLst>
      <p:ext uri="{BB962C8B-B14F-4D97-AF65-F5344CB8AC3E}">
        <p14:creationId xmlns:p14="http://schemas.microsoft.com/office/powerpoint/2010/main" val="4987201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8956691" cy="850900"/>
          </a:xfrm>
        </p:spPr>
        <p:txBody>
          <a:bodyPr anchor="t"/>
          <a:lstStyle/>
          <a:p>
            <a:pPr>
              <a:lnSpc>
                <a:spcPct val="100000"/>
              </a:lnSpc>
            </a:pPr>
            <a:r>
              <a:rPr lang="sk" sz="2800" b="1" i="0" strike="noStrike" cap="none" spc="0" baseline="0" dirty="0">
                <a:solidFill>
                  <a:srgbClr val="F6A317"/>
                </a:solidFill>
                <a:effectLst/>
                <a:latin typeface="Helvetica"/>
                <a:ea typeface="Helvetica"/>
                <a:cs typeface="Helvetica"/>
              </a:rPr>
              <a:t>ODPORÚČANÉ A ZAKÁZANÉ AKTIVITY V OBLASTI UZATVORENÝCH MANIPULAČNÝCH SYSTÉMOV</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86573" y="2750996"/>
            <a:ext cx="11056382" cy="3230407"/>
          </a:xfrm>
        </p:spPr>
        <p:txBody>
          <a:bodyPr/>
          <a:lstStyle/>
          <a:p>
            <a:pPr>
              <a:spcBef>
                <a:spcPts val="800"/>
              </a:spcBef>
            </a:pPr>
            <a:r>
              <a:rPr lang="sk" sz="1600" b="1" i="0" strike="noStrike" cap="none" spc="0" baseline="0" dirty="0">
                <a:solidFill>
                  <a:srgbClr val="000000"/>
                </a:solidFill>
                <a:effectLst/>
                <a:latin typeface="Helvetica"/>
                <a:ea typeface="Helvetica"/>
                <a:cs typeface="Helvetica"/>
              </a:rPr>
              <a:t>ODPORÚČANÉ AKTIVITY</a:t>
            </a:r>
          </a:p>
          <a:p>
            <a:pPr marL="285750" indent="-285750">
              <a:spcBef>
                <a:spcPts val="8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Skontrolujte viditeľné známky poškodenia, najmä v miestach opotrebovania (napr. ohyby).</a:t>
            </a:r>
          </a:p>
          <a:p>
            <a:pPr marL="285750" indent="-285750">
              <a:spcBef>
                <a:spcPts val="8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Rozliatu látku ihneď vyčistite pomocou vysávania alebo mokrého čistenia.</a:t>
            </a:r>
          </a:p>
          <a:p>
            <a:pPr marL="285750" indent="-285750">
              <a:spcBef>
                <a:spcPts val="8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Skontrolujte stav čistiacich zariadení dopravníkového pásu a podľa potreby ich upravte.</a:t>
            </a:r>
          </a:p>
          <a:p>
            <a:pPr marL="285750" indent="-285750">
              <a:spcBef>
                <a:spcPts val="8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Informujte dozor na pracovisku o potenciálnych únikoch/problémoch.</a:t>
            </a:r>
          </a:p>
          <a:p>
            <a:pPr marL="285750" indent="-285750">
              <a:spcBef>
                <a:spcPts val="800"/>
              </a:spcBef>
              <a:spcAft>
                <a:spcPts val="1000"/>
              </a:spcAft>
              <a:buSzPct val="85000"/>
              <a:buFont typeface=".Apple Color Emoji UI"/>
              <a:buChar char="✅"/>
            </a:pPr>
            <a:r>
              <a:rPr lang="sk" sz="1600" b="0" i="0" strike="noStrike" cap="none" spc="0" baseline="0" dirty="0">
                <a:solidFill>
                  <a:srgbClr val="000000"/>
                </a:solidFill>
                <a:effectLst/>
                <a:latin typeface="Helvetica"/>
                <a:ea typeface="Helvetica"/>
                <a:cs typeface="Helvetica"/>
              </a:rPr>
              <a:t>Chybové situácie plánujte dopredu. Napríklad identifikujte bezpečný spôsob, ako odstrániť blokády.</a:t>
            </a:r>
          </a:p>
          <a:p>
            <a:pPr>
              <a:spcBef>
                <a:spcPts val="800"/>
              </a:spcBef>
              <a:buSzPct val="85000"/>
            </a:pPr>
            <a:r>
              <a:rPr lang="sk" sz="1600" b="1" i="0" strike="noStrike" cap="none" spc="0" baseline="0" dirty="0">
                <a:solidFill>
                  <a:srgbClr val="000000"/>
                </a:solidFill>
                <a:effectLst/>
                <a:latin typeface="Helvetica"/>
                <a:ea typeface="Helvetica"/>
                <a:cs typeface="Helvetica"/>
              </a:rPr>
              <a:t>ZAKÁZANÉ AKTIVITY</a:t>
            </a:r>
          </a:p>
          <a:p>
            <a:pPr marL="285750" indent="-285750">
              <a:spcBef>
                <a:spcPts val="8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Nepreťažujte manipulačné systémy materiálmi.</a:t>
            </a:r>
          </a:p>
          <a:p>
            <a:pPr marL="285750" indent="-285750">
              <a:spcBef>
                <a:spcPts val="8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Neprepravujte predmety, ktoré nie sú určené pre uzavretý systém.</a:t>
            </a:r>
          </a:p>
          <a:p>
            <a:pPr marL="285750" indent="-285750">
              <a:spcBef>
                <a:spcPts val="8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Nerobte neoprávnené zmeny v systéme. Neobráťte sa na kompetentného odborníka.</a:t>
            </a:r>
          </a:p>
          <a:p>
            <a:pPr marL="285750" indent="-285750">
              <a:spcBef>
                <a:spcPts val="800"/>
              </a:spcBef>
              <a:buSzPct val="85000"/>
              <a:buFont typeface=".Apple Color Emoji UI"/>
              <a:buChar char="✅"/>
            </a:pPr>
            <a:endParaRPr lang="en-US" dirty="0"/>
          </a:p>
        </p:txBody>
      </p:sp>
    </p:spTree>
    <p:extLst>
      <p:ext uri="{BB962C8B-B14F-4D97-AF65-F5344CB8AC3E}">
        <p14:creationId xmlns:p14="http://schemas.microsoft.com/office/powerpoint/2010/main" val="29244819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F6339085-AC11-4006-8297-29F412FC4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45FEE-AD81-4023-B6AC-5CAEA335ED97}">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6d9d7403-2d8c-4818-ae25-2c5629bc7330"/>
    <ds:schemaRef ds:uri="http://purl.org/dc/terms/"/>
    <ds:schemaRef ds:uri="d8ecf516-e360-4672-81b9-68723bedb71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108</TotalTime>
  <Words>902</Words>
  <Application>Microsoft Macintosh PowerPoint</Application>
  <PresentationFormat>Widescreen</PresentationFormat>
  <Paragraphs>84</Paragraphs>
  <Slides>12</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33</cp:revision>
  <dcterms:created xsi:type="dcterms:W3CDTF">2020-06-26T10:44:54Z</dcterms:created>
  <dcterms:modified xsi:type="dcterms:W3CDTF">2024-11-13T12:20:44Z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