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80" r:id="rId6"/>
    <p:sldId id="278" r:id="rId7"/>
    <p:sldId id="268" r:id="rId8"/>
    <p:sldId id="276" r:id="rId9"/>
    <p:sldId id="279" r:id="rId10"/>
    <p:sldId id="269" r:id="rId11"/>
    <p:sldId id="271" r:id="rId12"/>
    <p:sldId id="270" r:id="rId13"/>
    <p:sldId id="274" r:id="rId14"/>
    <p:sldId id="266" r:id="rId15"/>
    <p:sldId id="264" r:id="rId16"/>
    <p:sldId id="267"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C06583-31FD-BD48-89EF-682565EB6103}" v="2" dt="2020-12-09T20:16:50.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94"/>
    <p:restoredTop sz="84762"/>
  </p:normalViewPr>
  <p:slideViewPr>
    <p:cSldViewPr snapToGrid="0" snapToObjects="1">
      <p:cViewPr varScale="1">
        <p:scale>
          <a:sx n="103" d="100"/>
          <a:sy n="103" d="100"/>
        </p:scale>
        <p:origin x="1056"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289704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862482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263550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195023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09097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 sz="1200" b="0" i="0" strike="noStrike" cap="none" spc="0" baseline="0" dirty="0">
                <a:solidFill>
                  <a:srgbClr val="000000"/>
                </a:solidFill>
                <a:effectLst/>
                <a:latin typeface="+mn-lt"/>
                <a:ea typeface="Calibri"/>
                <a:cs typeface="Calibri"/>
              </a:rPr>
              <a:t>Expunerea excesivă la silice cristaline respirabile (RCS) poate duce la probleme grave de sănătate pentru lucrători pe termen lung. Din acest motiv, este important ca toți lucrătorii să cunoască bune practici care limitează sau elimină expunerea la praful de silice.</a:t>
            </a:r>
          </a:p>
          <a:p>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ro" sz="1200" b="0" i="0" strike="noStrike" cap="none" spc="0" baseline="0" dirty="0">
                <a:solidFill>
                  <a:srgbClr val="000000"/>
                </a:solidFill>
                <a:effectLst/>
                <a:latin typeface="+mn-lt"/>
                <a:ea typeface="Calibri"/>
                <a:cs typeface="Calibri"/>
              </a:rPr>
              <a:t>Acest curs oferă îndrumări privind prelucrarea (de ex. forare, tăiere, sablare) materialelor care conțin cristale de silice folosind unelte de mână cu sisteme de apă.</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309049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102807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 sz="1200" b="0" i="0" strike="noStrike" cap="none" spc="0" baseline="0" dirty="0">
                <a:solidFill>
                  <a:srgbClr val="000000"/>
                </a:solidFill>
                <a:effectLst/>
                <a:latin typeface="+mn-lt"/>
                <a:ea typeface="Calibri"/>
                <a:cs typeface="Calibri"/>
              </a:rPr>
              <a:t>Pentru a evita expunerea la niveluri periculoase de praf generat de procesele de înaltă energie, folosiți procese umede. Folosirea apei captează praful și reduce la minimum expunerea.</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155065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 sz="1200" b="0" i="0" strike="noStrike" cap="none" spc="0" baseline="0" dirty="0">
                <a:solidFill>
                  <a:srgbClr val="000000"/>
                </a:solidFill>
                <a:effectLst/>
                <a:latin typeface="+mn-lt"/>
                <a:ea typeface="Calibri"/>
                <a:cs typeface="Calibri"/>
              </a:rPr>
              <a:t>Clipul video următor arată efectul apei ca mijloc de suprimare a prafului în procesele umede. Înainte de imaginea clipului video, puteți vedea un grafic și o bară roșie care ilustrează concentrația de praf, în mg/m3.</a:t>
            </a:r>
          </a:p>
          <a:p>
            <a:endParaRPr lang="en-GB" sz="1200" b="0" i="0" u="none" strike="noStrike" kern="1200" dirty="0">
              <a:solidFill>
                <a:schemeClr val="tx1"/>
              </a:solidFill>
              <a:effectLst/>
              <a:latin typeface="+mn-lt"/>
              <a:ea typeface="+mn-ea"/>
              <a:cs typeface="+mn-cs"/>
            </a:endParaRPr>
          </a:p>
          <a:p>
            <a:r>
              <a:rPr lang="ro" sz="1200" b="0" i="0" strike="noStrike" cap="none" spc="0" baseline="0" dirty="0">
                <a:solidFill>
                  <a:srgbClr val="000000"/>
                </a:solidFill>
                <a:effectLst/>
                <a:latin typeface="+mn-lt"/>
                <a:ea typeface="Calibri"/>
                <a:cs typeface="Calibri"/>
              </a:rPr>
              <a:t>Măsurarea concentrației de praf nu se referă la cristalele de silice respirabile, ci se bazează pe o măsurare semicantitativă. Esențială nu este valoarea concentrației de praf, ci diferanța relativă dintre nivelurile de expunere în timpul practicilor recomandate și a celorlalte practici.</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65589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ro" sz="1200" b="0" i="0" strike="noStrike" cap="none" spc="0" baseline="0" dirty="0">
                <a:solidFill>
                  <a:srgbClr val="000000"/>
                </a:solidFill>
                <a:effectLst/>
                <a:latin typeface="+mn-lt"/>
                <a:ea typeface="Calibri"/>
                <a:cs typeface="Calibri"/>
              </a:rPr>
              <a:t>Procesele umede ar trebui folosite ori de câte ori sunt disponibile, pentru a limita generarea de praf în aer. Nu toate uneltele electrice sunt adaptate pentru procese umede. Asigurați-vă că echipamentele folosite sunt adecvate pentru sarcina care trebuie efectuată.</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ro" sz="1200" b="0" i="0" strike="noStrike" cap="none" spc="0" baseline="0" dirty="0">
                <a:solidFill>
                  <a:srgbClr val="000000"/>
                </a:solidFill>
                <a:effectLst/>
                <a:latin typeface="+mn-lt"/>
                <a:ea typeface="Calibri"/>
                <a:cs typeface="Calibri"/>
              </a:rPr>
              <a:t>Înainte de a folosi procese umede, asigurați-vă că echipamentul și sistemul de apă funcționează corect. Dacă suspectați că echipamentul nu funcționează corect, contactați managerul de pe șantier.</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795809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319046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ro" sz="1000" b="0" i="0" strike="noStrike" cap="none" spc="0" baseline="0">
                <a:solidFill>
                  <a:srgbClr val="000000"/>
                </a:solidFill>
                <a:effectLst/>
                <a:latin typeface="Helvetica"/>
                <a:ea typeface="Helvetica"/>
                <a:cs typeface="Helvetica"/>
              </a:rPr>
              <a:t>Acest pachet de materiale de formare a fost elaborat ca parte din Ghidul NEPSI de bune practici – vizitați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F4A81AC-5D7E-834D-8C49-FC2BAD8893AD}"/>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F7BD5776-D12F-8E4A-BADD-A65A4BAF6E25}"/>
              </a:ext>
            </a:extLst>
          </p:cNvPr>
          <p:cNvSpPr txBox="1"/>
          <p:nvPr userDrawn="1"/>
        </p:nvSpPr>
        <p:spPr>
          <a:xfrm>
            <a:off x="8347165" y="429114"/>
            <a:ext cx="3470185"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 sz="1400" b="1" i="0" strike="noStrike" cap="none" spc="0" baseline="0">
                <a:solidFill>
                  <a:srgbClr val="F6A317"/>
                </a:solidFill>
                <a:effectLst/>
                <a:latin typeface="Helvetica"/>
                <a:ea typeface="Helvetica"/>
                <a:cs typeface="Helvetica"/>
              </a:rPr>
              <a:t>CURS DE BUNE PRACTICI PENTRU PROCESELE UMEDE</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0.tiff"/><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tiff"/><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30.xml"/><Relationship Id="rId7" Type="http://schemas.openxmlformats.org/officeDocument/2006/relationships/hyperlink" Target="https://guide.nepsi.eu/sheets" TargetMode="Externa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2.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31.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mp4"/><Relationship Id="rId7" Type="http://schemas.openxmlformats.org/officeDocument/2006/relationships/notesSlide" Target="../notesSlides/notesSlide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tiff"/><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6723665" cy="850900"/>
          </a:xfrm>
        </p:spPr>
        <p:txBody>
          <a:bodyPr anchor="t"/>
          <a:lstStyle/>
          <a:p>
            <a:pPr>
              <a:lnSpc>
                <a:spcPct val="100000"/>
              </a:lnSpc>
            </a:pPr>
            <a:r>
              <a:rPr lang="ro" sz="2800" b="1" i="0" strike="noStrike" cap="none" spc="0" baseline="0" dirty="0">
                <a:solidFill>
                  <a:srgbClr val="FFFFFF"/>
                </a:solidFill>
                <a:effectLst/>
                <a:latin typeface="Helvetica"/>
                <a:ea typeface="Helvetica"/>
                <a:cs typeface="Helvetica"/>
              </a:rPr>
              <a:t>CURS DE BUNE PRACTICI PENTRU PROCESELE UMEDE</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85EB8E72-0BB0-3040-B453-ECEA6A8A193E}"/>
              </a:ext>
            </a:extLst>
          </p:cNvPr>
          <p:cNvSpPr/>
          <p:nvPr/>
        </p:nvSpPr>
        <p:spPr>
          <a:xfrm>
            <a:off x="8384583" y="308919"/>
            <a:ext cx="3416120" cy="66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5" y="1640901"/>
            <a:ext cx="8630226" cy="850900"/>
          </a:xfrm>
        </p:spPr>
        <p:txBody>
          <a:bodyPr/>
          <a:lstStyle/>
          <a:p>
            <a:pPr>
              <a:lnSpc>
                <a:spcPct val="100000"/>
              </a:lnSpc>
            </a:pPr>
            <a:r>
              <a:rPr lang="ro" sz="2800" b="1" i="0" strike="noStrike" cap="none" spc="0" baseline="0" dirty="0">
                <a:solidFill>
                  <a:srgbClr val="F6A317"/>
                </a:solidFill>
                <a:effectLst/>
                <a:latin typeface="Helvetica"/>
                <a:ea typeface="Helvetica"/>
                <a:cs typeface="Helvetica"/>
              </a:rPr>
              <a:t>CE SĂ FACEȚI ȘI CE SĂ NU FACEȚI ÎN CAZUL PROCESELOR UMEDE</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3" y="2750996"/>
            <a:ext cx="11047964" cy="3230407"/>
          </a:xfrm>
        </p:spPr>
        <p:txBody>
          <a:bodyPr/>
          <a:lstStyle/>
          <a:p>
            <a:pPr>
              <a:lnSpc>
                <a:spcPct val="100000"/>
              </a:lnSpc>
              <a:spcBef>
                <a:spcPts val="600"/>
              </a:spcBef>
            </a:pPr>
            <a:r>
              <a:rPr lang="ro" sz="1600" b="1" i="0" strike="noStrike" cap="none" spc="0" baseline="0" dirty="0">
                <a:solidFill>
                  <a:srgbClr val="000000"/>
                </a:solidFill>
                <a:effectLst/>
                <a:latin typeface="Helvetica"/>
                <a:ea typeface="Helvetica"/>
                <a:cs typeface="Helvetica"/>
              </a:rPr>
              <a:t>CE SĂ FACEȚI</a:t>
            </a:r>
          </a:p>
          <a:p>
            <a:pPr marL="285750" indent="-285750">
              <a:lnSpc>
                <a:spcPct val="100000"/>
              </a:lnSpc>
              <a:spcBef>
                <a:spcPts val="600"/>
              </a:spcBef>
              <a:buSzPct val="85000"/>
              <a:buFont typeface=".Apple Color Emoji UI"/>
              <a:buChar char="✅"/>
            </a:pPr>
            <a:r>
              <a:rPr lang="ro" sz="1600" b="0" i="0" strike="noStrike" cap="none" spc="0" baseline="0" dirty="0">
                <a:solidFill>
                  <a:srgbClr val="000000"/>
                </a:solidFill>
                <a:effectLst/>
                <a:latin typeface="Helvetica"/>
                <a:ea typeface="Helvetica"/>
                <a:cs typeface="Helvetica"/>
              </a:rPr>
              <a:t>Folosiți suprimarea prafului cu ajutorul apei atunci când acest lucru este posibil și se poate face în siguranță</a:t>
            </a:r>
          </a:p>
          <a:p>
            <a:pPr marL="285750" indent="-285750">
              <a:lnSpc>
                <a:spcPct val="100000"/>
              </a:lnSpc>
              <a:spcBef>
                <a:spcPts val="600"/>
              </a:spcBef>
              <a:buSzPct val="85000"/>
              <a:buFont typeface=".Apple Color Emoji UI"/>
              <a:buChar char="✅"/>
            </a:pPr>
            <a:r>
              <a:rPr lang="ro" sz="1600" b="0" i="0" strike="noStrike" cap="none" spc="0" baseline="0" dirty="0">
                <a:solidFill>
                  <a:srgbClr val="000000"/>
                </a:solidFill>
                <a:effectLst/>
                <a:latin typeface="Helvetica"/>
                <a:ea typeface="Helvetica"/>
                <a:cs typeface="Helvetica"/>
              </a:rPr>
              <a:t>Asigurați-vă că apa este evacuată printr-un sistem de scurgere corespunzător</a:t>
            </a:r>
          </a:p>
          <a:p>
            <a:pPr marL="285750" indent="-285750">
              <a:lnSpc>
                <a:spcPct val="100000"/>
              </a:lnSpc>
              <a:spcBef>
                <a:spcPts val="600"/>
              </a:spcBef>
              <a:spcAft>
                <a:spcPts val="1000"/>
              </a:spcAft>
              <a:buSzPct val="85000"/>
              <a:buFont typeface=".Apple Color Emoji UI"/>
              <a:buChar char="✅"/>
            </a:pPr>
            <a:r>
              <a:rPr lang="ro" sz="1600" b="0" i="0" strike="noStrike" cap="none" spc="0" baseline="0" dirty="0">
                <a:solidFill>
                  <a:srgbClr val="000000"/>
                </a:solidFill>
                <a:effectLst/>
                <a:latin typeface="Helvetica"/>
                <a:ea typeface="Helvetica"/>
                <a:cs typeface="Helvetica"/>
              </a:rPr>
              <a:t>Curățați imediat scurgerile și bălțile</a:t>
            </a:r>
          </a:p>
          <a:p>
            <a:pPr>
              <a:lnSpc>
                <a:spcPct val="100000"/>
              </a:lnSpc>
              <a:spcBef>
                <a:spcPts val="600"/>
              </a:spcBef>
            </a:pPr>
            <a:r>
              <a:rPr lang="ro" sz="1600" b="1" i="0" strike="noStrike" cap="none" spc="0" baseline="0" dirty="0">
                <a:solidFill>
                  <a:srgbClr val="000000"/>
                </a:solidFill>
                <a:effectLst/>
                <a:latin typeface="Helvetica"/>
                <a:ea typeface="Helvetica"/>
                <a:cs typeface="Helvetica"/>
              </a:rPr>
              <a:t>CE SĂ NU FACEȚI</a:t>
            </a:r>
          </a:p>
          <a:p>
            <a:pPr marL="285750" indent="-285750">
              <a:lnSpc>
                <a:spcPct val="100000"/>
              </a:lnSpc>
              <a:spcBef>
                <a:spcPts val="600"/>
              </a:spcBef>
              <a:buSzPct val="85000"/>
              <a:buFont typeface=".Apple Color Emoji UI"/>
              <a:buChar char="❌"/>
            </a:pPr>
            <a:r>
              <a:rPr lang="ro" sz="1600" b="0" i="0" strike="noStrike" cap="none" spc="0" baseline="0" dirty="0">
                <a:solidFill>
                  <a:srgbClr val="000000"/>
                </a:solidFill>
                <a:effectLst/>
                <a:latin typeface="Helvetica"/>
                <a:ea typeface="Helvetica"/>
                <a:cs typeface="Helvetica"/>
              </a:rPr>
              <a:t>Nu folosiți o presiune excesivă a apei, care poate perturba praful așezat. Stropirea cu picături fine este mai eficientă decât un jet.</a:t>
            </a:r>
          </a:p>
          <a:p>
            <a:pPr marL="285750" indent="-285750">
              <a:lnSpc>
                <a:spcPct val="100000"/>
              </a:lnSpc>
              <a:spcBef>
                <a:spcPts val="600"/>
              </a:spcBef>
              <a:buSzPct val="85000"/>
              <a:buFont typeface=".Apple Color Emoji UI"/>
              <a:buChar char="❌"/>
            </a:pPr>
            <a:r>
              <a:rPr lang="ro" sz="1600" b="0" i="0" strike="noStrike" cap="none" spc="0" baseline="0" dirty="0">
                <a:solidFill>
                  <a:srgbClr val="000000"/>
                </a:solidFill>
                <a:effectLst/>
                <a:latin typeface="Helvetica"/>
                <a:ea typeface="Helvetica"/>
                <a:cs typeface="Helvetica"/>
              </a:rPr>
              <a:t>Nu folosiți suprimarea cu ajutorul apei la dispozitivele care nu suportă infiltrări de apă</a:t>
            </a:r>
          </a:p>
          <a:p>
            <a:pPr marL="285750" indent="-285750">
              <a:lnSpc>
                <a:spcPct val="100000"/>
              </a:lnSpc>
              <a:spcBef>
                <a:spcPts val="600"/>
              </a:spcBef>
              <a:buSzPct val="85000"/>
              <a:buFont typeface=".Apple Color Emoji UI"/>
              <a:buChar char="❌"/>
            </a:pPr>
            <a:r>
              <a:rPr lang="ro" sz="1600" b="0" i="0" strike="noStrike" cap="none" spc="0" baseline="0" dirty="0">
                <a:solidFill>
                  <a:srgbClr val="FF0000"/>
                </a:solidFill>
                <a:effectLst/>
                <a:latin typeface="Helvetica"/>
                <a:ea typeface="Helvetica"/>
                <a:cs typeface="Helvetica"/>
              </a:rPr>
              <a:t>Text pentru formator — Adăugați și alte texte privind măsurile asociate cu procesele umede, relevante pentru propriul dumneavoastră context</a:t>
            </a:r>
          </a:p>
          <a:p>
            <a:pPr marL="285750" indent="-285750">
              <a:lnSpc>
                <a:spcPct val="100000"/>
              </a:lnSpc>
              <a:spcBef>
                <a:spcPts val="600"/>
              </a:spcBef>
              <a:buSzPct val="85000"/>
              <a:buFont typeface=".Apple Color Emoji UI"/>
              <a:buChar char="✅"/>
            </a:pPr>
            <a:endParaRPr lang="en-US" dirty="0"/>
          </a:p>
          <a:p>
            <a:pPr marL="285750" indent="-285750">
              <a:lnSpc>
                <a:spcPct val="100000"/>
              </a:lnSpc>
              <a:spcBef>
                <a:spcPts val="600"/>
              </a:spcBef>
              <a:buSzPct val="85000"/>
              <a:buFont typeface=".Apple Color Emoji UI"/>
              <a:buChar char="✅"/>
            </a:pPr>
            <a:endParaRPr lang="en-US" dirty="0"/>
          </a:p>
        </p:txBody>
      </p:sp>
    </p:spTree>
    <p:extLst>
      <p:ext uri="{BB962C8B-B14F-4D97-AF65-F5344CB8AC3E}">
        <p14:creationId xmlns:p14="http://schemas.microsoft.com/office/powerpoint/2010/main" val="28306537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SLIDE GOL</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400"/>
              </a:lnSpc>
            </a:pPr>
            <a:r>
              <a:rPr lang="ro" sz="1800" b="0" i="0" strike="noStrike" cap="none" spc="0" baseline="0" dirty="0">
                <a:solidFill>
                  <a:srgbClr val="000000"/>
                </a:solidFill>
                <a:effectLst/>
                <a:latin typeface="Helvetica"/>
                <a:ea typeface="Helvetica"/>
                <a:cs typeface="Helvetica"/>
              </a:rPr>
              <a:t>Folosiți acest slide pentru a crea materiale de curs personalizate, specifice unui mediu/context de lucru</a:t>
            </a:r>
          </a:p>
          <a:p>
            <a:pPr>
              <a:lnSpc>
                <a:spcPts val="2400"/>
              </a:lnSpc>
            </a:pPr>
            <a:r>
              <a:rPr lang="ro" sz="1800" b="0" i="0" strike="noStrike" cap="none" spc="0" baseline="0" dirty="0">
                <a:solidFill>
                  <a:srgbClr val="000000"/>
                </a:solidFill>
                <a:effectLst/>
                <a:latin typeface="Helvetica"/>
                <a:ea typeface="Helvetica"/>
                <a:cs typeface="Helvetica"/>
              </a:rPr>
              <a:t>Pentru a schimba imaginea, apăsați butonul din dreapta al mouse-ului  &gt; schimbă imaginea &gt; </a:t>
            </a:r>
            <a:br>
              <a:rPr lang="en-IN" sz="1800" b="0" i="0" strike="noStrike" cap="none" spc="0" baseline="0" dirty="0">
                <a:solidFill>
                  <a:srgbClr val="000000"/>
                </a:solidFill>
                <a:effectLst/>
                <a:latin typeface="Helvetica"/>
                <a:ea typeface="Helvetica"/>
                <a:cs typeface="Helvetica"/>
              </a:rPr>
            </a:br>
            <a:r>
              <a:rPr lang="ro" sz="1800" b="0" i="0" strike="noStrike" cap="none" spc="0" baseline="0" dirty="0">
                <a:solidFill>
                  <a:srgbClr val="000000"/>
                </a:solidFill>
                <a:effectLst/>
                <a:latin typeface="Helvetica"/>
                <a:ea typeface="Helvetica"/>
                <a:cs typeface="Helvetica"/>
              </a:rPr>
              <a:t>din fișier</a:t>
            </a:r>
          </a:p>
          <a:p>
            <a:pPr>
              <a:lnSpc>
                <a:spcPts val="2400"/>
              </a:lnSpc>
            </a:pPr>
            <a:r>
              <a:rPr lang="ro" sz="1800" b="0" i="0" strike="noStrike" cap="none" spc="0" baseline="0" dirty="0">
                <a:solidFill>
                  <a:srgbClr val="000000"/>
                </a:solidFill>
                <a:effectLst/>
                <a:latin typeface="Helvetica"/>
                <a:ea typeface="Helvetica"/>
                <a:cs typeface="Helvetica"/>
              </a:rPr>
              <a:t>Pentru a crea mai multe slide-uri, apăsați pe câmpul „Slide nou” de mai sus</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03485114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CONCLUZIE</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a:xfrm>
            <a:off x="777242" y="2362676"/>
            <a:ext cx="6510013" cy="3682369"/>
          </a:xfrm>
        </p:spPr>
        <p:txBody>
          <a:bodyPr anchor="t"/>
          <a:lstStyle/>
          <a:p>
            <a:pPr>
              <a:lnSpc>
                <a:spcPts val="2400"/>
              </a:lnSpc>
              <a:spcBef>
                <a:spcPts val="600"/>
              </a:spcBef>
              <a:spcAft>
                <a:spcPts val="1000"/>
              </a:spcAft>
            </a:pPr>
            <a:r>
              <a:rPr lang="ro" sz="2000" b="0" i="0" strike="noStrike" cap="none" spc="0" baseline="0" dirty="0">
                <a:solidFill>
                  <a:srgbClr val="000000"/>
                </a:solidFill>
                <a:effectLst/>
                <a:latin typeface="Helvetica"/>
                <a:ea typeface="Helvetica"/>
                <a:cs typeface="Helvetica"/>
              </a:rPr>
              <a:t>Procesele umede mențin un nivel minim de praf și reduc riscul de expunere la RCS.</a:t>
            </a:r>
          </a:p>
          <a:p>
            <a:pPr>
              <a:lnSpc>
                <a:spcPts val="2400"/>
              </a:lnSpc>
              <a:spcBef>
                <a:spcPts val="600"/>
              </a:spcBef>
              <a:spcAft>
                <a:spcPts val="1000"/>
              </a:spcAft>
            </a:pPr>
            <a:r>
              <a:rPr lang="ro" sz="2000" b="0" i="0" strike="noStrike" cap="none" spc="0" baseline="0" dirty="0">
                <a:solidFill>
                  <a:srgbClr val="000000"/>
                </a:solidFill>
                <a:effectLst/>
                <a:latin typeface="Helvetica"/>
                <a:ea typeface="Helvetica"/>
                <a:cs typeface="Helvetica"/>
              </a:rPr>
              <a:t>Rețineți:</a:t>
            </a:r>
          </a:p>
          <a:p>
            <a:pPr marL="285750" indent="-285750">
              <a:lnSpc>
                <a:spcPts val="2400"/>
              </a:lnSpc>
              <a:spcBef>
                <a:spcPts val="600"/>
              </a:spcBef>
              <a:spcAft>
                <a:spcPts val="600"/>
              </a:spcAft>
              <a:buClr>
                <a:srgbClr val="F1B600"/>
              </a:buClr>
              <a:buSzPct val="120000"/>
              <a:buFont typeface="Wingdings" pitchFamily="2" charset="2"/>
              <a:buChar char="q"/>
            </a:pPr>
            <a:r>
              <a:rPr lang="ro" sz="2000" b="0" i="0" strike="noStrike" cap="none" spc="0" baseline="0" dirty="0">
                <a:solidFill>
                  <a:srgbClr val="000000"/>
                </a:solidFill>
                <a:effectLst/>
                <a:latin typeface="Helvetica"/>
                <a:ea typeface="Helvetica"/>
                <a:cs typeface="Helvetica"/>
              </a:rPr>
              <a:t>Folosiți întotdeauna sisteme cu apă atunci când acestea sunt disponibile</a:t>
            </a:r>
          </a:p>
          <a:p>
            <a:pPr marL="285750" indent="-285750">
              <a:lnSpc>
                <a:spcPts val="2400"/>
              </a:lnSpc>
              <a:spcBef>
                <a:spcPts val="600"/>
              </a:spcBef>
              <a:spcAft>
                <a:spcPts val="600"/>
              </a:spcAft>
              <a:buClr>
                <a:srgbClr val="F1B600"/>
              </a:buClr>
              <a:buSzPct val="120000"/>
              <a:buFont typeface="Wingdings" pitchFamily="2" charset="2"/>
              <a:buChar char="q"/>
            </a:pPr>
            <a:r>
              <a:rPr lang="ro" sz="2000" b="0" i="0" strike="noStrike" cap="none" spc="0" baseline="0" dirty="0">
                <a:solidFill>
                  <a:srgbClr val="000000"/>
                </a:solidFill>
                <a:effectLst/>
                <a:latin typeface="Helvetica"/>
                <a:ea typeface="Helvetica"/>
                <a:cs typeface="Helvetica"/>
              </a:rPr>
              <a:t>Asigurați-vă că sistemele de apă sunt corespunzătoare și adecvate pentru sarcina pe care o aveți de efectuat</a:t>
            </a:r>
          </a:p>
          <a:p>
            <a:pPr marL="285750" indent="-285750">
              <a:lnSpc>
                <a:spcPts val="2400"/>
              </a:lnSpc>
              <a:spcBef>
                <a:spcPts val="600"/>
              </a:spcBef>
              <a:spcAft>
                <a:spcPts val="600"/>
              </a:spcAft>
              <a:buClr>
                <a:srgbClr val="F1B600"/>
              </a:buClr>
              <a:buSzPct val="120000"/>
              <a:buFont typeface="Wingdings" pitchFamily="2" charset="2"/>
              <a:buChar char="q"/>
            </a:pPr>
            <a:r>
              <a:rPr lang="ro" sz="2000" b="0" i="0" strike="noStrike" cap="none" spc="0" baseline="0" dirty="0">
                <a:solidFill>
                  <a:srgbClr val="000000"/>
                </a:solidFill>
                <a:effectLst/>
                <a:latin typeface="Helvetica"/>
                <a:ea typeface="Helvetica"/>
                <a:cs typeface="Helvetica"/>
              </a:rPr>
              <a:t>Dacă suspectați că un sistem de apă nu funcționează corect, contactați managerul de pe șantier</a:t>
            </a:r>
          </a:p>
          <a:p>
            <a:pPr marL="285750" indent="-285750">
              <a:lnSpc>
                <a:spcPts val="2400"/>
              </a:lnSpc>
              <a:spcBef>
                <a:spcPts val="600"/>
              </a:spcBef>
              <a:spcAft>
                <a:spcPts val="600"/>
              </a:spcAft>
              <a:buClr>
                <a:srgbClr val="F1B600"/>
              </a:buClr>
              <a:buSzPct val="120000"/>
              <a:buFont typeface="Wingdings" pitchFamily="2" charset="2"/>
              <a:buChar char="q"/>
            </a:pPr>
            <a:endParaRPr lang="en-GB" sz="2000" dirty="0"/>
          </a:p>
          <a:p>
            <a:pPr>
              <a:lnSpc>
                <a:spcPts val="2400"/>
              </a:lnSpc>
            </a:pPr>
            <a:endParaRPr lang="en-US"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917545"/>
            <a:ext cx="4127500" cy="4127500"/>
          </a:xfrm>
          <a:prstGeom prst="rect">
            <a:avLst/>
          </a:prstGeom>
        </p:spPr>
      </p:pic>
    </p:spTree>
    <p:extLst>
      <p:ext uri="{BB962C8B-B14F-4D97-AF65-F5344CB8AC3E}">
        <p14:creationId xmlns:p14="http://schemas.microsoft.com/office/powerpoint/2010/main" val="7079965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ÎNVĂȚARE SUPLIMENTARĂ</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a:xfrm>
            <a:off x="777242" y="2362676"/>
            <a:ext cx="11051901" cy="2785201"/>
          </a:xfrm>
        </p:spPr>
        <p:txBody>
          <a:bodyPr numCol="2"/>
          <a:lstStyle/>
          <a:p>
            <a:pPr marL="285750" indent="-285750">
              <a:lnSpc>
                <a:spcPts val="2300"/>
              </a:lnSpc>
              <a:spcBef>
                <a:spcPts val="600"/>
              </a:spcBef>
              <a:spcAft>
                <a:spcPts val="600"/>
              </a:spcAft>
              <a:buSzPct val="130000"/>
              <a:buFont typeface="Arial" panose="020B0604020202020204" pitchFamily="34" charset="0"/>
              <a:buChar char="•"/>
            </a:pPr>
            <a:r>
              <a:rPr lang="ro" sz="1600" b="0" i="0" strike="noStrike" cap="none" spc="0" baseline="0" dirty="0">
                <a:solidFill>
                  <a:srgbClr val="000000"/>
                </a:solidFill>
                <a:effectLst/>
                <a:latin typeface="Helvetica"/>
                <a:ea typeface="Helvetica"/>
                <a:cs typeface="Helvetica"/>
                <a:hlinkClick r:id="rId7" history="0"/>
              </a:rPr>
              <a:t>Bune practici privind prelucrarea umedă a bucăților de minerale care conțin cristale de silice cu ajutorul uneltelor electrice manuale (Fișa de sarcini 2.1.14d)</a:t>
            </a:r>
          </a:p>
          <a:p>
            <a:pPr marL="285750" indent="-285750">
              <a:lnSpc>
                <a:spcPts val="2300"/>
              </a:lnSpc>
              <a:spcBef>
                <a:spcPts val="600"/>
              </a:spcBef>
              <a:spcAft>
                <a:spcPts val="600"/>
              </a:spcAft>
              <a:buSzPct val="130000"/>
              <a:buFont typeface="Arial" panose="020B0604020202020204" pitchFamily="34" charset="0"/>
              <a:buChar char="•"/>
            </a:pPr>
            <a:r>
              <a:rPr lang="ro" sz="1600" b="0" i="0" strike="noStrike" cap="none" spc="0" baseline="0" dirty="0">
                <a:solidFill>
                  <a:srgbClr val="000000"/>
                </a:solidFill>
                <a:effectLst/>
                <a:latin typeface="Helvetica"/>
                <a:ea typeface="Helvetica"/>
                <a:cs typeface="Helvetica"/>
                <a:hlinkClick r:id="rId7" history="0"/>
              </a:rPr>
              <a:t>Bune practici privind folosirea de apă / aditivi pe drumuri sau pe suprafețe deschise pentru a reduce nivelul de praf (Fișa de sarcini 2.2.27)</a:t>
            </a:r>
          </a:p>
          <a:p>
            <a:pPr marL="285750" indent="-285750">
              <a:lnSpc>
                <a:spcPts val="2300"/>
              </a:lnSpc>
              <a:spcBef>
                <a:spcPts val="600"/>
              </a:spcBef>
              <a:spcAft>
                <a:spcPts val="600"/>
              </a:spcAft>
              <a:buSzPct val="130000"/>
              <a:buFont typeface="Arial" panose="020B0604020202020204" pitchFamily="34" charset="0"/>
              <a:buChar char="•"/>
            </a:pPr>
            <a:r>
              <a:rPr lang="ro" sz="1600" b="0" i="0" strike="noStrike" cap="none" spc="0" baseline="0" dirty="0">
                <a:solidFill>
                  <a:srgbClr val="000000"/>
                </a:solidFill>
                <a:effectLst/>
                <a:latin typeface="Helvetica"/>
                <a:ea typeface="Helvetica"/>
                <a:cs typeface="Helvetica"/>
                <a:hlinkClick r:id="rId7" history="0"/>
              </a:rPr>
              <a:t>Bune practici privind suprimarea prafului cu ajutorul apei (Fișa de sarcini 2.2.35)</a:t>
            </a:r>
          </a:p>
          <a:p>
            <a:pPr marL="285750" indent="-285750">
              <a:lnSpc>
                <a:spcPts val="2300"/>
              </a:lnSpc>
              <a:spcBef>
                <a:spcPts val="600"/>
              </a:spcBef>
              <a:spcAft>
                <a:spcPts val="600"/>
              </a:spcAft>
              <a:buSzPct val="130000"/>
              <a:buFont typeface="Arial" panose="020B0604020202020204" pitchFamily="34" charset="0"/>
              <a:buChar char="•"/>
            </a:pPr>
            <a:r>
              <a:rPr lang="ro" sz="1600" b="0" i="0" strike="noStrike" cap="none" spc="0" baseline="0" dirty="0">
                <a:solidFill>
                  <a:srgbClr val="000000"/>
                </a:solidFill>
                <a:effectLst/>
                <a:latin typeface="Helvetica"/>
                <a:ea typeface="Helvetica"/>
                <a:cs typeface="Helvetica"/>
                <a:hlinkClick r:id="rId7" history="0"/>
              </a:rPr>
              <a:t>Bune practici pentru procesele umede de tăiere a unităților de zidărie, a aglomeratelor și a pietrelor naturale (Fișa de sarcini 2.2.42)</a:t>
            </a:r>
          </a:p>
          <a:p>
            <a:pPr marL="285750" indent="-285750">
              <a:lnSpc>
                <a:spcPts val="2300"/>
              </a:lnSpc>
              <a:spcBef>
                <a:spcPts val="600"/>
              </a:spcBef>
              <a:spcAft>
                <a:spcPts val="600"/>
              </a:spcAft>
              <a:buSzPct val="130000"/>
              <a:buFont typeface="Arial" panose="020B0604020202020204" pitchFamily="34" charset="0"/>
              <a:buChar char="•"/>
            </a:pPr>
            <a:r>
              <a:rPr lang="ro" sz="1600" b="0" i="0" strike="noStrike" cap="none" spc="0" baseline="0" dirty="0">
                <a:solidFill>
                  <a:srgbClr val="000000"/>
                </a:solidFill>
                <a:effectLst/>
                <a:latin typeface="Helvetica"/>
                <a:ea typeface="Helvetica"/>
                <a:cs typeface="Helvetica"/>
                <a:hlinkClick r:id="rId8" history="0"/>
              </a:rPr>
              <a:t>Ghid de bune practici NEPSI</a:t>
            </a:r>
          </a:p>
          <a:p>
            <a:pPr marL="285750" indent="-285750">
              <a:lnSpc>
                <a:spcPts val="2300"/>
              </a:lnSpc>
              <a:spcBef>
                <a:spcPts val="600"/>
              </a:spcBef>
              <a:spcAft>
                <a:spcPts val="600"/>
              </a:spcAft>
              <a:buSzPct val="130000"/>
              <a:buFont typeface="Arial" panose="020B0604020202020204" pitchFamily="34" charset="0"/>
              <a:buChar char="•"/>
            </a:pPr>
            <a:r>
              <a:rPr lang="ro" sz="1600" b="0" i="0" strike="noStrike" cap="none" spc="0" baseline="0" dirty="0">
                <a:solidFill>
                  <a:srgbClr val="000000"/>
                </a:solidFill>
                <a:effectLst/>
                <a:latin typeface="Helvetica"/>
                <a:ea typeface="Helvetica"/>
                <a:cs typeface="Helvetica"/>
                <a:hlinkClick r:id="rId9" history="0"/>
              </a:rPr>
              <a:t>Ghid NEPSI pentru IMM-uri</a:t>
            </a:r>
          </a:p>
        </p:txBody>
      </p:sp>
      <p:sp>
        <p:nvSpPr>
          <p:cNvPr id="4" name="Rounded Rectangle 3">
            <a:extLst>
              <a:ext uri="{FF2B5EF4-FFF2-40B4-BE49-F238E27FC236}">
                <a16:creationId xmlns:a16="http://schemas.microsoft.com/office/drawing/2014/main" id="{77DEDC51-779A-7E44-95A7-38B3ED4D9FAA}"/>
              </a:ext>
            </a:extLst>
          </p:cNvPr>
          <p:cNvSpPr/>
          <p:nvPr>
            <p:custDataLst>
              <p:tags r:id="rId3"/>
            </p:custDataLst>
          </p:nvPr>
        </p:nvSpPr>
        <p:spPr>
          <a:xfrm>
            <a:off x="957262" y="5362432"/>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E8BF290C-45A8-6E4D-90E6-D90E346D838B}"/>
              </a:ext>
            </a:extLst>
          </p:cNvPr>
          <p:cNvSpPr/>
          <p:nvPr>
            <p:custDataLst>
              <p:tags r:id="rId4"/>
            </p:custDataLst>
          </p:nvPr>
        </p:nvSpPr>
        <p:spPr>
          <a:xfrm>
            <a:off x="1030398" y="5433671"/>
            <a:ext cx="10022946" cy="472912"/>
          </a:xfrm>
          <a:prstGeom prst="rect">
            <a:avLst/>
          </a:prstGeom>
          <a:noFill/>
          <a:ln>
            <a:noFill/>
          </a:ln>
        </p:spPr>
        <p:txBody>
          <a:bodyPr wrap="square" anchor="ctr">
            <a:spAutoFit/>
          </a:bodyPr>
          <a:lstStyle/>
          <a:p>
            <a:pPr>
              <a:lnSpc>
                <a:spcPts val="3000"/>
              </a:lnSpc>
              <a:spcBef>
                <a:spcPts val="1200"/>
              </a:spcBef>
              <a:spcAft>
                <a:spcPts val="1200"/>
              </a:spcAft>
              <a:buSzPct val="130000"/>
            </a:pPr>
            <a:r>
              <a:rPr lang="ro" sz="1750" b="0" i="0" strike="noStrike" cap="none" spc="0" baseline="0">
                <a:solidFill>
                  <a:srgbClr val="000000"/>
                </a:solidFill>
                <a:effectLst/>
                <a:latin typeface="Calibri"/>
                <a:ea typeface="Calibri"/>
                <a:cs typeface="Calibri"/>
              </a:rPr>
              <a:t>Vizitați </a:t>
            </a:r>
            <a:r>
              <a:rPr lang="ro" sz="1750" b="1" i="0" strike="noStrike" cap="none" spc="0" baseline="0">
                <a:solidFill>
                  <a:srgbClr val="000000"/>
                </a:solidFill>
                <a:effectLst/>
                <a:latin typeface="Calibri"/>
                <a:ea typeface="Calibri"/>
                <a:cs typeface="Calibri"/>
              </a:rPr>
              <a:t>Platforma de e-learning NEPSI</a:t>
            </a:r>
            <a:r>
              <a:rPr lang="ro" sz="1750" b="0" i="0" strike="noStrike" cap="none" spc="0" baseline="0">
                <a:solidFill>
                  <a:srgbClr val="000000"/>
                </a:solidFill>
                <a:effectLst/>
                <a:latin typeface="Calibri"/>
                <a:ea typeface="Calibri"/>
                <a:cs typeface="Calibri"/>
              </a:rPr>
              <a:t> la </a:t>
            </a:r>
            <a:r>
              <a:rPr lang="ro" sz="1750" b="0" i="0" strike="noStrike" cap="none" spc="0" baseline="0">
                <a:solidFill>
                  <a:srgbClr val="000000"/>
                </a:solidFill>
                <a:effectLst/>
                <a:latin typeface="Calibri"/>
                <a:ea typeface="Calibri"/>
                <a:cs typeface="Calibri"/>
                <a:hlinkClick r:id="rId10" history="0"/>
              </a:rPr>
              <a:t>training.nepsi.eu</a:t>
            </a:r>
            <a:r>
              <a:rPr lang="ro" sz="1750" b="0" i="0" strike="noStrike" cap="none" spc="0" baseline="0">
                <a:solidFill>
                  <a:srgbClr val="000000"/>
                </a:solidFill>
                <a:effectLst/>
                <a:latin typeface="Calibri"/>
                <a:ea typeface="Calibri"/>
                <a:cs typeface="Calibri"/>
              </a:rPr>
              <a:t> pentru mai multe resurse de învățare privind RCS</a:t>
            </a:r>
          </a:p>
        </p:txBody>
      </p:sp>
    </p:spTree>
    <p:extLst>
      <p:ext uri="{BB962C8B-B14F-4D97-AF65-F5344CB8AC3E}">
        <p14:creationId xmlns:p14="http://schemas.microsoft.com/office/powerpoint/2010/main" val="16599971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ro-RO" sz="2800" dirty="0"/>
              <a:t>PREAMBUL (PENTRU FORMATOR)</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ro-RO" sz="1800" dirty="0">
                <a:latin typeface="Helvetica"/>
                <a:cs typeface="Helvetica"/>
              </a:rPr>
              <a:t>În cadrul etapei de educație din implementarea Bunelor Practici NEPSI, NEPSI a elaborat o serie de resurse educaționale.</a:t>
            </a:r>
          </a:p>
          <a:p>
            <a:pPr>
              <a:lnSpc>
                <a:spcPts val="2400"/>
              </a:lnSpc>
            </a:pPr>
            <a:r>
              <a:rPr lang="ro-RO" sz="1800" dirty="0">
                <a:latin typeface="Helvetica"/>
                <a:cs typeface="Helvetica"/>
              </a:rPr>
              <a:t>Fiecare pachet de cursuri PowerPoint vizează o temă relevantă pentru lucrătorii din toate industriile, care folosesc materiale ce conțin cristale de silice. Pachetele oferă informații despre riscurile expunerii la praf, asociate cu tema, precum și despre bunele practici și măsurile existente pentru a le reduce. Scopul cursurilor este să informeze și să educe lucrătorii, pentru a îi ajuta să folosească eficient măsurile de control și să își reducă expunerea la cristale de silice respirabile (RCS) la locul de muncă.</a:t>
            </a:r>
          </a:p>
          <a:p>
            <a:pPr>
              <a:lnSpc>
                <a:spcPts val="2400"/>
              </a:lnSpc>
            </a:pPr>
            <a:r>
              <a:rPr lang="ro-RO" sz="1800" dirty="0">
                <a:latin typeface="Helvetica"/>
                <a:cs typeface="Helvetica"/>
              </a:rPr>
              <a:t>Folosiți șablonul blanc și spațiile prevăzute pentru a adăuga informații suplimentare la acest pachet de cursuri, după cum este necesar.</a:t>
            </a:r>
          </a:p>
        </p:txBody>
      </p:sp>
    </p:spTree>
    <p:extLst>
      <p:ext uri="{BB962C8B-B14F-4D97-AF65-F5344CB8AC3E}">
        <p14:creationId xmlns:p14="http://schemas.microsoft.com/office/powerpoint/2010/main" val="14631872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REȚINEȚI</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ro" sz="1800" b="0" i="0" strike="noStrike" cap="none" spc="0" baseline="0">
                <a:solidFill>
                  <a:srgbClr val="000000"/>
                </a:solidFill>
                <a:effectLst/>
                <a:latin typeface="Helvetica"/>
                <a:ea typeface="Helvetica"/>
                <a:cs typeface="Helvetica"/>
              </a:rPr>
              <a:t>Informațiile din acest curs PowerPoint sunt de natură consultativă și au conținut informativ. Ele nu reprezintă un standard sau o reglementare și nu creează noi obligații legale, nici nu modifică obligațiile existente create de legislația și politicile de sănătate.</a:t>
            </a:r>
          </a:p>
        </p:txBody>
      </p:sp>
    </p:spTree>
    <p:extLst>
      <p:ext uri="{BB962C8B-B14F-4D97-AF65-F5344CB8AC3E}">
        <p14:creationId xmlns:p14="http://schemas.microsoft.com/office/powerpoint/2010/main" val="10936627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INTRODUCERE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362676"/>
            <a:ext cx="6180148" cy="3682369"/>
          </a:xfrm>
        </p:spPr>
        <p:txBody>
          <a:bodyPr/>
          <a:lstStyle/>
          <a:p>
            <a:pPr>
              <a:lnSpc>
                <a:spcPts val="2400"/>
              </a:lnSpc>
              <a:spcBef>
                <a:spcPts val="600"/>
              </a:spcBef>
            </a:pPr>
            <a:r>
              <a:rPr lang="ro" sz="1800" b="1" i="0" strike="noStrike" cap="none" spc="0" baseline="0" dirty="0">
                <a:solidFill>
                  <a:srgbClr val="000000"/>
                </a:solidFill>
                <a:effectLst/>
                <a:latin typeface="Helvetica"/>
                <a:ea typeface="Helvetica"/>
                <a:cs typeface="Helvetica"/>
              </a:rPr>
              <a:t>Este o prioritate să învățăm să ne protejăm de pericolele asociate cu munca.</a:t>
            </a:r>
          </a:p>
          <a:p>
            <a:pPr>
              <a:lnSpc>
                <a:spcPts val="2400"/>
              </a:lnSpc>
              <a:spcBef>
                <a:spcPts val="600"/>
              </a:spcBef>
            </a:pPr>
            <a:r>
              <a:rPr lang="ro" sz="1800" b="0" i="0" strike="noStrike" cap="none" spc="0" baseline="0" dirty="0">
                <a:solidFill>
                  <a:srgbClr val="000000"/>
                </a:solidFill>
                <a:effectLst/>
                <a:latin typeface="Helvetica"/>
                <a:ea typeface="Helvetica"/>
                <a:cs typeface="Helvetica"/>
              </a:rPr>
              <a:t>În acest curs PowerPoint veți învăța despre:</a:t>
            </a:r>
          </a:p>
          <a:p>
            <a:pPr marL="285750" indent="-285750">
              <a:lnSpc>
                <a:spcPts val="2100"/>
              </a:lnSpc>
              <a:spcBef>
                <a:spcPts val="600"/>
              </a:spcBef>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Cum se folosește apa în procesele industriale de înaltă energie pentru a reduce expunerea la praf de cristale de silice respirabile (RCS)</a:t>
            </a:r>
          </a:p>
          <a:p>
            <a:pPr marL="285750" indent="-285750">
              <a:lnSpc>
                <a:spcPts val="2100"/>
              </a:lnSpc>
              <a:spcBef>
                <a:spcPts val="600"/>
              </a:spcBef>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Cum și când să folosiți procese umede</a:t>
            </a:r>
          </a:p>
          <a:p>
            <a:pPr marL="285750" indent="-285750">
              <a:lnSpc>
                <a:spcPts val="2100"/>
              </a:lnSpc>
              <a:spcBef>
                <a:spcPts val="600"/>
              </a:spcBef>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Bune practici și ce să faceți și ce să nu faceți în cadrul proceselor umede</a:t>
            </a:r>
          </a:p>
          <a:p>
            <a:pPr marL="285750" indent="-285750">
              <a:lnSpc>
                <a:spcPts val="2100"/>
              </a:lnSpc>
              <a:spcBef>
                <a:spcPts val="600"/>
              </a:spcBef>
              <a:buFont typeface="Arial" panose="020B0604020202020204" pitchFamily="34" charset="0"/>
              <a:buChar char="•"/>
            </a:pPr>
            <a:r>
              <a:rPr lang="ro" sz="1800" b="0" i="0" strike="noStrike" cap="none" spc="0" baseline="0" dirty="0">
                <a:solidFill>
                  <a:srgbClr val="FF0000"/>
                </a:solidFill>
                <a:effectLst/>
                <a:latin typeface="Helvetica"/>
                <a:ea typeface="Helvetica"/>
                <a:cs typeface="Helvetica"/>
              </a:rPr>
              <a:t>Text de completat pentru formator - dacă ați adăugat un slide personalizat, introduceți o scurtă prezentare a materialului contextual</a:t>
            </a:r>
          </a:p>
          <a:p>
            <a:pPr marL="285750" indent="-285750">
              <a:lnSpc>
                <a:spcPts val="2400"/>
              </a:lnSpc>
              <a:spcBef>
                <a:spcPts val="600"/>
              </a:spcBef>
              <a:buFont typeface="Arial" panose="020B0604020202020204" pitchFamily="34" charset="0"/>
              <a:buChar char="•"/>
            </a:pPr>
            <a:endParaRPr lang="en-US" sz="1800" dirty="0"/>
          </a:p>
        </p:txBody>
      </p:sp>
      <p:pic>
        <p:nvPicPr>
          <p:cNvPr id="6" name="Picture Placeholder 5">
            <a:extLst>
              <a:ext uri="{FF2B5EF4-FFF2-40B4-BE49-F238E27FC236}">
                <a16:creationId xmlns:a16="http://schemas.microsoft.com/office/drawing/2014/main" id="{66BF78FB-F37A-554A-ABBB-B91356185370}"/>
              </a:ext>
            </a:extLst>
          </p:cNvPr>
          <p:cNvPicPr>
            <a:picLocks noGrp="1" noChangeAspect="1"/>
          </p:cNvPicPr>
          <p:nvPr>
            <p:ph type="pic" sz="quarter" idx="12"/>
          </p:nvPr>
        </p:nvPicPr>
        <p:blipFill>
          <a:blip r:embed="rId3"/>
          <a:srcRect l="43438" t="3" r="24496" b="-3"/>
          <a:stretch>
            <a:fillRect/>
          </a:stretch>
        </p:blipFill>
        <p:spPr>
          <a:xfrm>
            <a:off x="7382117" y="2204486"/>
            <a:ext cx="4335841" cy="3682369"/>
          </a:xfrm>
          <a:prstGeom prst="rect">
            <a:avLst/>
          </a:prstGeom>
        </p:spPr>
      </p:pic>
    </p:spTree>
    <p:extLst>
      <p:ext uri="{BB962C8B-B14F-4D97-AF65-F5344CB8AC3E}">
        <p14:creationId xmlns:p14="http://schemas.microsoft.com/office/powerpoint/2010/main" val="24339226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850900"/>
          </a:xfrm>
        </p:spPr>
        <p:txBody>
          <a:bodyPr/>
          <a:lstStyle/>
          <a:p>
            <a:pPr>
              <a:lnSpc>
                <a:spcPct val="100000"/>
              </a:lnSpc>
            </a:pPr>
            <a:r>
              <a:rPr lang="ro" sz="2800" b="1" i="0" strike="noStrike" cap="none" spc="0" baseline="0">
                <a:solidFill>
                  <a:srgbClr val="F6A317"/>
                </a:solidFill>
                <a:effectLst/>
                <a:latin typeface="Helvetica"/>
                <a:ea typeface="Helvetica"/>
                <a:cs typeface="Helvetica"/>
              </a:rPr>
              <a:t>TEHNICI DE CONTROLUL PRAFULUI</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ro" sz="1800" b="0" i="0" strike="noStrike" cap="none" spc="0" baseline="0">
                <a:solidFill>
                  <a:srgbClr val="000000"/>
                </a:solidFill>
                <a:effectLst/>
                <a:latin typeface="Helvetica"/>
                <a:ea typeface="Helvetica"/>
                <a:cs typeface="Helvetica"/>
              </a:rPr>
              <a:t>Procesele umede reprezintă una dintre cele cinci tehnici principale de control al prafului. </a:t>
            </a:r>
          </a:p>
        </p:txBody>
      </p:sp>
      <p:pic>
        <p:nvPicPr>
          <p:cNvPr id="22" name="Picture 21" descr="A screenshot of a cell phone&#10;&#10;Description automatically generated">
            <a:extLst>
              <a:ext uri="{FF2B5EF4-FFF2-40B4-BE49-F238E27FC236}">
                <a16:creationId xmlns:a16="http://schemas.microsoft.com/office/drawing/2014/main" id="{0786DAF8-2407-7947-8415-A43F23227704}"/>
              </a:ext>
            </a:extLst>
          </p:cNvPr>
          <p:cNvPicPr>
            <a:picLocks noChangeAspect="1"/>
          </p:cNvPicPr>
          <p:nvPr/>
        </p:nvPicPr>
        <p:blipFill>
          <a:blip r:embed="rId3"/>
          <a:srcRect l="6858" t="62670" r="77165" b="13177"/>
          <a:stretch>
            <a:fillRect/>
          </a:stretch>
        </p:blipFill>
        <p:spPr>
          <a:xfrm>
            <a:off x="8647437" y="3330000"/>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343F1E3-C1DE-B14F-ABDA-83D79668E294}"/>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48D1EAB9-3F07-0346-B8A5-3700AE92ACBF}"/>
              </a:ext>
            </a:extLst>
          </p:cNvPr>
          <p:cNvPicPr>
            <a:picLocks noChangeAspect="1"/>
          </p:cNvPicPr>
          <p:nvPr/>
        </p:nvPicPr>
        <p:blipFill>
          <a:blip r:embed="rId3"/>
          <a:srcRect l="7057" t="9146" r="76967" b="66230"/>
          <a:stretch>
            <a:fillRect/>
          </a:stretch>
        </p:blipFill>
        <p:spPr>
          <a:xfrm>
            <a:off x="5365058" y="3330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D5572B39-9834-774B-91F1-7528854162EE}"/>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9DC17C51-CF16-5144-8563-965E65195F4F}"/>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6837312B-85DE-234B-B72E-17F879AAC441}"/>
              </a:ext>
            </a:extLst>
          </p:cNvPr>
          <p:cNvSpPr txBox="1"/>
          <p:nvPr/>
        </p:nvSpPr>
        <p:spPr>
          <a:xfrm>
            <a:off x="6579514" y="1702138"/>
            <a:ext cx="2134063" cy="1823002"/>
          </a:xfrm>
          <a:prstGeom prst="rect">
            <a:avLst/>
          </a:prstGeom>
          <a:noFill/>
        </p:spPr>
        <p:txBody>
          <a:bodyPr wrap="square" rtlCol="0">
            <a:spAutoFit/>
          </a:bodyPr>
          <a:lstStyle/>
          <a:p>
            <a:pPr>
              <a:spcAft>
                <a:spcPts val="300"/>
              </a:spcAft>
            </a:pPr>
            <a:r>
              <a:rPr lang="ro" sz="1050" b="1" i="0" strike="noStrike" cap="none" spc="50" baseline="0">
                <a:solidFill>
                  <a:srgbClr val="EF9A2E"/>
                </a:solidFill>
                <a:effectLst/>
                <a:latin typeface="Futura Medium"/>
                <a:ea typeface="Futura Medium"/>
                <a:cs typeface="Futura Medium"/>
              </a:rPr>
              <a:t>BUNĂ IGIENĂ / GOSPODĂRIRE</a:t>
            </a:r>
          </a:p>
          <a:p>
            <a:r>
              <a:rPr lang="ro" sz="1200" b="0" i="0" strike="noStrike" cap="none" spc="0" baseline="0">
                <a:solidFill>
                  <a:srgbClr val="000000"/>
                </a:solidFill>
                <a:effectLst/>
                <a:latin typeface="Calibri"/>
                <a:ea typeface="Calibri"/>
                <a:cs typeface="Calibri"/>
              </a:rPr>
              <a:t>Spălarea hainelor de lucru și aspirarea prafului produs în cursul proceselor împiedică acumularea prafului în timp - un spațiu de lucru curat este un spațiu sigur</a:t>
            </a:r>
          </a:p>
          <a:p>
            <a:endParaRPr lang="en-US"/>
          </a:p>
        </p:txBody>
      </p:sp>
      <p:sp>
        <p:nvSpPr>
          <p:cNvPr id="28" name="TextBox 27">
            <a:extLst>
              <a:ext uri="{FF2B5EF4-FFF2-40B4-BE49-F238E27FC236}">
                <a16:creationId xmlns:a16="http://schemas.microsoft.com/office/drawing/2014/main" id="{70BED722-BFA9-9741-BE4F-AF5C4967D13A}"/>
              </a:ext>
            </a:extLst>
          </p:cNvPr>
          <p:cNvSpPr txBox="1"/>
          <p:nvPr/>
        </p:nvSpPr>
        <p:spPr>
          <a:xfrm>
            <a:off x="6579514" y="3330000"/>
            <a:ext cx="2134063" cy="1334834"/>
          </a:xfrm>
          <a:prstGeom prst="rect">
            <a:avLst/>
          </a:prstGeom>
          <a:noFill/>
        </p:spPr>
        <p:txBody>
          <a:bodyPr wrap="square" rtlCol="0">
            <a:spAutoFit/>
          </a:bodyPr>
          <a:lstStyle/>
          <a:p>
            <a:pPr>
              <a:spcAft>
                <a:spcPts val="300"/>
              </a:spcAft>
            </a:pPr>
            <a:r>
              <a:rPr lang="ro" sz="1050" b="1" i="0" strike="noStrike" cap="none" spc="50" baseline="0" dirty="0">
                <a:solidFill>
                  <a:srgbClr val="EF9A2E"/>
                </a:solidFill>
                <a:effectLst/>
                <a:latin typeface="Futura Medium"/>
                <a:ea typeface="Futura Medium"/>
                <a:cs typeface="Futura Medium"/>
              </a:rPr>
              <a:t>SPAȚIU ÎNCHIS</a:t>
            </a:r>
          </a:p>
          <a:p>
            <a:pPr>
              <a:spcAft>
                <a:spcPts val="300"/>
              </a:spcAft>
            </a:pPr>
            <a:r>
              <a:rPr lang="ro" sz="1200" b="0" i="0" strike="noStrike" cap="none" spc="0" baseline="0" dirty="0">
                <a:solidFill>
                  <a:srgbClr val="000000"/>
                </a:solidFill>
                <a:effectLst/>
                <a:latin typeface="Calibri"/>
                <a:ea typeface="Calibri"/>
                <a:cs typeface="Calibri"/>
              </a:rPr>
              <a:t>Desfășurarea proceselor care produc RCS într-un mediu închis împiedică expunerea la praf la sursă</a:t>
            </a:r>
          </a:p>
          <a:p>
            <a:pPr>
              <a:spcAft>
                <a:spcPts val="300"/>
              </a:spcAft>
            </a:pPr>
            <a:endParaRPr lang="en-US" dirty="0"/>
          </a:p>
        </p:txBody>
      </p:sp>
      <p:sp>
        <p:nvSpPr>
          <p:cNvPr id="29" name="TextBox 28">
            <a:extLst>
              <a:ext uri="{FF2B5EF4-FFF2-40B4-BE49-F238E27FC236}">
                <a16:creationId xmlns:a16="http://schemas.microsoft.com/office/drawing/2014/main" id="{E7B6EB00-04D7-E04D-B005-1C65962724C2}"/>
              </a:ext>
            </a:extLst>
          </p:cNvPr>
          <p:cNvSpPr txBox="1"/>
          <p:nvPr/>
        </p:nvSpPr>
        <p:spPr>
          <a:xfrm>
            <a:off x="6579515" y="4852474"/>
            <a:ext cx="2134063" cy="1151771"/>
          </a:xfrm>
          <a:prstGeom prst="rect">
            <a:avLst/>
          </a:prstGeom>
          <a:noFill/>
        </p:spPr>
        <p:txBody>
          <a:bodyPr wrap="square" rtlCol="0">
            <a:spAutoFit/>
          </a:bodyPr>
          <a:lstStyle/>
          <a:p>
            <a:pPr>
              <a:spcAft>
                <a:spcPts val="300"/>
              </a:spcAft>
            </a:pPr>
            <a:r>
              <a:rPr lang="ro" sz="1050" b="1" i="0" strike="noStrike" cap="none" spc="50" baseline="0">
                <a:solidFill>
                  <a:srgbClr val="EF9A2E"/>
                </a:solidFill>
                <a:effectLst/>
                <a:latin typeface="Futura Medium"/>
                <a:ea typeface="Futura Medium"/>
                <a:cs typeface="Futura Medium"/>
              </a:rPr>
              <a:t>EXTRACȚIA / VENTILAȚIA</a:t>
            </a:r>
          </a:p>
          <a:p>
            <a:pPr>
              <a:spcAft>
                <a:spcPts val="300"/>
              </a:spcAft>
            </a:pPr>
            <a:r>
              <a:rPr lang="ro" sz="1200" b="0" i="0" strike="noStrike" cap="none" spc="0" baseline="0">
                <a:solidFill>
                  <a:srgbClr val="000000"/>
                </a:solidFill>
                <a:effectLst/>
                <a:latin typeface="Calibri"/>
                <a:ea typeface="Calibri"/>
                <a:cs typeface="Calibri"/>
              </a:rPr>
              <a:t>Captarea RCS la sursă, înainte de a fi expuși la ele și înlocuirea aerului contaminat cu aer curat.</a:t>
            </a:r>
          </a:p>
          <a:p>
            <a:endParaRPr lang="en-US"/>
          </a:p>
        </p:txBody>
      </p:sp>
      <p:sp>
        <p:nvSpPr>
          <p:cNvPr id="30" name="TextBox 29">
            <a:extLst>
              <a:ext uri="{FF2B5EF4-FFF2-40B4-BE49-F238E27FC236}">
                <a16:creationId xmlns:a16="http://schemas.microsoft.com/office/drawing/2014/main" id="{143B49D8-84A0-2B4C-ACCC-21F8A05E6CB8}"/>
              </a:ext>
            </a:extLst>
          </p:cNvPr>
          <p:cNvSpPr txBox="1"/>
          <p:nvPr/>
        </p:nvSpPr>
        <p:spPr>
          <a:xfrm>
            <a:off x="9787266" y="3330000"/>
            <a:ext cx="2134062" cy="2006065"/>
          </a:xfrm>
          <a:prstGeom prst="rect">
            <a:avLst/>
          </a:prstGeom>
          <a:noFill/>
        </p:spPr>
        <p:txBody>
          <a:bodyPr wrap="square" rtlCol="0">
            <a:spAutoFit/>
          </a:bodyPr>
          <a:lstStyle/>
          <a:p>
            <a:pPr>
              <a:spcAft>
                <a:spcPts val="300"/>
              </a:spcAft>
            </a:pPr>
            <a:r>
              <a:rPr lang="ro" sz="1050" b="1" i="0" strike="noStrike" cap="none" spc="50" baseline="0" dirty="0">
                <a:solidFill>
                  <a:srgbClr val="EF9A2E"/>
                </a:solidFill>
                <a:effectLst/>
                <a:latin typeface="Futura Medium"/>
                <a:ea typeface="Futura Medium"/>
                <a:cs typeface="Futura Medium"/>
              </a:rPr>
              <a:t>ECHIPAMENT DE PROTECȚIE</a:t>
            </a:r>
          </a:p>
          <a:p>
            <a:r>
              <a:rPr lang="ro" sz="1200" b="0" i="0" strike="noStrike" cap="none" spc="0" baseline="0" dirty="0">
                <a:solidFill>
                  <a:srgbClr val="000000"/>
                </a:solidFill>
                <a:effectLst/>
                <a:latin typeface="Calibri"/>
                <a:ea typeface="Calibri"/>
                <a:cs typeface="Calibri"/>
              </a:rPr>
              <a:t>Echipamentele personale de protecție (de ex. măști faciale) protejează lucrătorii de praf atunci când toate celelalte măsuri de control sunt insuficiente pentru a controla riscul de expunere</a:t>
            </a:r>
          </a:p>
          <a:p>
            <a:endParaRPr lang="en-US" dirty="0"/>
          </a:p>
        </p:txBody>
      </p:sp>
      <p:sp>
        <p:nvSpPr>
          <p:cNvPr id="31" name="TextBox 30">
            <a:extLst>
              <a:ext uri="{FF2B5EF4-FFF2-40B4-BE49-F238E27FC236}">
                <a16:creationId xmlns:a16="http://schemas.microsoft.com/office/drawing/2014/main" id="{2522C148-AB1A-3844-9FDA-2CFE80D7FBBD}"/>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ro" sz="1050" b="1" i="0" strike="noStrike" cap="none" spc="50" baseline="0">
                <a:solidFill>
                  <a:srgbClr val="EF9A2E"/>
                </a:solidFill>
                <a:effectLst/>
                <a:latin typeface="Futura Medium"/>
                <a:ea typeface="Futura Medium"/>
                <a:cs typeface="Futura Medium"/>
              </a:rPr>
              <a:t>APA</a:t>
            </a:r>
          </a:p>
          <a:p>
            <a:pPr>
              <a:spcAft>
                <a:spcPts val="300"/>
              </a:spcAft>
            </a:pPr>
            <a:r>
              <a:rPr lang="ro" sz="1200" b="0" i="0" strike="noStrike" cap="none" spc="0" baseline="0">
                <a:solidFill>
                  <a:srgbClr val="000000"/>
                </a:solidFill>
                <a:effectLst/>
                <a:latin typeface="Calibri"/>
                <a:ea typeface="Calibri"/>
                <a:cs typeface="Calibri"/>
              </a:rPr>
              <a:t>Menținerea umezelii în procese împiedică ridicarea prafului în aer, particulele fiind captate cu apă</a:t>
            </a:r>
          </a:p>
          <a:p>
            <a:pPr>
              <a:spcAft>
                <a:spcPts val="300"/>
              </a:spcAft>
            </a:pPr>
            <a:endParaRPr lang="en-US"/>
          </a:p>
        </p:txBody>
      </p:sp>
    </p:spTree>
    <p:extLst>
      <p:ext uri="{BB962C8B-B14F-4D97-AF65-F5344CB8AC3E}">
        <p14:creationId xmlns:p14="http://schemas.microsoft.com/office/powerpoint/2010/main" val="423908970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ro" sz="2800" b="1" i="0" strike="noStrike" cap="none" spc="0" baseline="0">
                <a:solidFill>
                  <a:srgbClr val="F6A317"/>
                </a:solidFill>
                <a:effectLst/>
                <a:latin typeface="Helvetica"/>
                <a:ea typeface="Helvetica"/>
                <a:cs typeface="Helvetica"/>
              </a:rPr>
              <a:t>RISCURILE CREATE DE ACEASTĂ ACTIVITATE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677432"/>
            <a:ext cx="5887027" cy="2938988"/>
          </a:xfrm>
        </p:spPr>
        <p:txBody>
          <a:bodyPr anchor="t"/>
          <a:lstStyle/>
          <a:p>
            <a:pPr marL="342900" indent="-342900">
              <a:lnSpc>
                <a:spcPts val="2400"/>
              </a:lnSpc>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Funcționarea corectă a acestor echipamente este esențială pentru a ne proteja de RCS</a:t>
            </a:r>
          </a:p>
          <a:p>
            <a:pPr marL="342900" indent="-342900">
              <a:lnSpc>
                <a:spcPts val="2400"/>
              </a:lnSpc>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Expunerea îndelungată la niveluri ridicate de RCS poate cauza boli pulmonare care creează dizabilitate</a:t>
            </a:r>
          </a:p>
          <a:p>
            <a:pPr>
              <a:lnSpc>
                <a:spcPts val="2400"/>
              </a:lnSpc>
            </a:pPr>
            <a:r>
              <a:rPr lang="ro" sz="1800" b="0" i="0" strike="noStrike" cap="none" spc="0" baseline="0" dirty="0">
                <a:solidFill>
                  <a:srgbClr val="000000"/>
                </a:solidFill>
                <a:effectLst/>
                <a:latin typeface="Helvetica"/>
                <a:ea typeface="Helvetica"/>
                <a:cs typeface="Helvetica"/>
              </a:rPr>
              <a:t>Este important să ne protejăm în fiecare zi de expunerea la acest praf ridicat în aer. </a:t>
            </a:r>
          </a:p>
          <a:p>
            <a:pPr>
              <a:lnSpc>
                <a:spcPts val="2400"/>
              </a:lnSpc>
            </a:pPr>
            <a:r>
              <a:rPr lang="ro" sz="1800" b="0" i="0" strike="noStrike" cap="none" spc="0" baseline="0" dirty="0">
                <a:solidFill>
                  <a:srgbClr val="000000"/>
                </a:solidFill>
                <a:effectLst/>
                <a:latin typeface="Helvetica"/>
                <a:ea typeface="Helvetica"/>
                <a:cs typeface="Helvetica"/>
              </a:rPr>
              <a:t>Urmând bune practici astăzi, ne protejăm sănătatea în viitor.</a:t>
            </a:r>
          </a:p>
          <a:p>
            <a:pPr>
              <a:lnSpc>
                <a:spcPts val="2400"/>
              </a:lnSpc>
            </a:pPr>
            <a:r>
              <a:rPr lang="ro" sz="1800" b="0" i="0" strike="noStrike" cap="none" spc="0" baseline="0" dirty="0">
                <a:solidFill>
                  <a:srgbClr val="000000"/>
                </a:solidFill>
                <a:effectLst/>
                <a:latin typeface="Helvetica"/>
                <a:ea typeface="Helvetica"/>
                <a:cs typeface="Helvetica"/>
              </a:rPr>
              <a:t>Cum vă veți petrece anii de pensie?</a:t>
            </a:r>
          </a:p>
        </p:txBody>
      </p:sp>
      <p:pic>
        <p:nvPicPr>
          <p:cNvPr id="7" name="Picture Placeholder 6" descr="A picture containing a sick person in bed.">
            <a:extLst>
              <a:ext uri="{FF2B5EF4-FFF2-40B4-BE49-F238E27FC236}">
                <a16:creationId xmlns:a16="http://schemas.microsoft.com/office/drawing/2014/main" id="{E2B0ED43-D11E-3F40-9C86-96A1BB9169B0}"/>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old man riding a wave on a surfboard in the ocean.">
            <a:extLst>
              <a:ext uri="{FF2B5EF4-FFF2-40B4-BE49-F238E27FC236}">
                <a16:creationId xmlns:a16="http://schemas.microsoft.com/office/drawing/2014/main" id="{FF12F4DE-AD7F-7145-9D37-5F55BD5E53A5}"/>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E2E12F-2912-9143-8098-BCD15103CC5C}"/>
              </a:ext>
            </a:extLst>
          </p:cNvPr>
          <p:cNvSpPr>
            <a:spLocks noGrp="1"/>
          </p:cNvSpPr>
          <p:nvPr>
            <p:ph type="body" sz="quarter" idx="10"/>
          </p:nvPr>
        </p:nvSpPr>
        <p:spPr>
          <a:xfrm>
            <a:off x="777244" y="1640901"/>
            <a:ext cx="5815644" cy="850900"/>
          </a:xfrm>
        </p:spPr>
        <p:txBody>
          <a:bodyPr/>
          <a:lstStyle/>
          <a:p>
            <a:pPr>
              <a:lnSpc>
                <a:spcPct val="100000"/>
              </a:lnSpc>
            </a:pPr>
            <a:r>
              <a:rPr lang="ro" sz="2800" b="1" i="0" strike="noStrike" cap="none" spc="0" baseline="0" dirty="0">
                <a:solidFill>
                  <a:srgbClr val="F6A317"/>
                </a:solidFill>
                <a:effectLst/>
                <a:latin typeface="Helvetica"/>
                <a:ea typeface="Helvetica"/>
                <a:cs typeface="Helvetica"/>
              </a:rPr>
              <a:t>ÎN CE FEL PROCESELE UMEDE REDUC EXPUNEREA LA RCS</a:t>
            </a:r>
          </a:p>
        </p:txBody>
      </p:sp>
      <p:sp>
        <p:nvSpPr>
          <p:cNvPr id="3" name="Text Placeholder 2">
            <a:extLst>
              <a:ext uri="{FF2B5EF4-FFF2-40B4-BE49-F238E27FC236}">
                <a16:creationId xmlns:a16="http://schemas.microsoft.com/office/drawing/2014/main" id="{926732F3-93D0-A149-A429-13E12B8C1A66}"/>
              </a:ext>
            </a:extLst>
          </p:cNvPr>
          <p:cNvSpPr>
            <a:spLocks noGrp="1"/>
          </p:cNvSpPr>
          <p:nvPr>
            <p:ph type="body" sz="quarter" idx="11"/>
          </p:nvPr>
        </p:nvSpPr>
        <p:spPr>
          <a:xfrm>
            <a:off x="777243" y="2617077"/>
            <a:ext cx="5453624" cy="3669152"/>
          </a:xfrm>
        </p:spPr>
        <p:txBody>
          <a:bodyPr/>
          <a:lstStyle/>
          <a:p>
            <a:pPr>
              <a:lnSpc>
                <a:spcPts val="2400"/>
              </a:lnSpc>
              <a:spcBef>
                <a:spcPts val="600"/>
              </a:spcBef>
            </a:pPr>
            <a:r>
              <a:rPr lang="ro" sz="1800" b="0" i="0" strike="noStrike" cap="none" spc="0" baseline="0" dirty="0">
                <a:solidFill>
                  <a:srgbClr val="000000"/>
                </a:solidFill>
                <a:effectLst/>
                <a:latin typeface="Helvetica"/>
                <a:ea typeface="Helvetica"/>
                <a:cs typeface="Helvetica"/>
              </a:rPr>
              <a:t>Procesele umede se folosesc în procesele industriale de înaltă energie care implică materiale ce conțin cristale de silice, procese cum ar fi forarea, tăierea, polizarea și sablarea. Sistemele de apă pot fi integrate în unelte și echipamente.</a:t>
            </a:r>
          </a:p>
          <a:p>
            <a:pPr>
              <a:lnSpc>
                <a:spcPts val="2400"/>
              </a:lnSpc>
              <a:spcBef>
                <a:spcPts val="600"/>
              </a:spcBef>
            </a:pPr>
            <a:r>
              <a:rPr lang="ro" sz="1800" b="0" i="0" strike="noStrike" cap="none" spc="0" baseline="0" dirty="0">
                <a:solidFill>
                  <a:srgbClr val="000000"/>
                </a:solidFill>
                <a:effectLst/>
                <a:latin typeface="Helvetica"/>
                <a:ea typeface="Helvetica"/>
                <a:cs typeface="Helvetica"/>
              </a:rPr>
              <a:t>Apa se poate folosi pentru a controla praful din aer, generat de deplasarea vehiculelor pe drumuri și în șantiere de construcție, dar și pentru curățare generală.</a:t>
            </a:r>
          </a:p>
          <a:p>
            <a:pPr>
              <a:lnSpc>
                <a:spcPts val="2400"/>
              </a:lnSpc>
              <a:spcBef>
                <a:spcPts val="600"/>
              </a:spcBef>
            </a:pPr>
            <a:r>
              <a:rPr lang="ro" sz="1800" b="0" i="0" strike="noStrike" cap="none" spc="0" baseline="0" dirty="0">
                <a:solidFill>
                  <a:srgbClr val="000000"/>
                </a:solidFill>
                <a:effectLst/>
                <a:latin typeface="Helvetica"/>
                <a:ea typeface="Helvetica"/>
                <a:cs typeface="Helvetica"/>
              </a:rPr>
              <a:t>Apa captează particulele de praf și le împiedică să se ridice în aer.</a:t>
            </a:r>
          </a:p>
        </p:txBody>
      </p:sp>
      <p:pic>
        <p:nvPicPr>
          <p:cNvPr id="8" name="Picture Placeholder 7">
            <a:extLst>
              <a:ext uri="{FF2B5EF4-FFF2-40B4-BE49-F238E27FC236}">
                <a16:creationId xmlns:a16="http://schemas.microsoft.com/office/drawing/2014/main" id="{D968DB4E-FBDD-4A44-B8A7-A91D33C6AF4F}"/>
              </a:ext>
            </a:extLst>
          </p:cNvPr>
          <p:cNvPicPr>
            <a:picLocks noGrp="1" noChangeAspect="1"/>
          </p:cNvPicPr>
          <p:nvPr>
            <p:ph type="pic" sz="quarter" idx="12"/>
          </p:nvPr>
        </p:nvPicPr>
        <p:blipFill>
          <a:blip r:embed="rId3"/>
          <a:srcRect l="10794" r="10794"/>
          <a:stretch>
            <a:fillRect/>
          </a:stretch>
        </p:blipFill>
        <p:spPr>
          <a:prstGeom prst="rect">
            <a:avLst/>
          </a:prstGeom>
        </p:spPr>
      </p:pic>
    </p:spTree>
    <p:extLst>
      <p:ext uri="{BB962C8B-B14F-4D97-AF65-F5344CB8AC3E}">
        <p14:creationId xmlns:p14="http://schemas.microsoft.com/office/powerpoint/2010/main" val="34139333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9665C5-6330-CB4D-BCC6-3796C7B2AED5}"/>
              </a:ext>
            </a:extLst>
          </p:cNvPr>
          <p:cNvSpPr>
            <a:spLocks noGrp="1"/>
          </p:cNvSpPr>
          <p:nvPr>
            <p:ph type="body" sz="quarter" idx="10"/>
            <p:custDataLst>
              <p:tags r:id="rId1"/>
            </p:custDataLst>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SUPRIMAREA PRAFULUI CU AJUTORUL APEI</a:t>
            </a:r>
          </a:p>
        </p:txBody>
      </p:sp>
      <p:sp>
        <p:nvSpPr>
          <p:cNvPr id="3" name="Text Placeholder 2">
            <a:extLst>
              <a:ext uri="{FF2B5EF4-FFF2-40B4-BE49-F238E27FC236}">
                <a16:creationId xmlns:a16="http://schemas.microsoft.com/office/drawing/2014/main" id="{63762E77-9C3C-DD4E-B624-4F9B2661B7CA}"/>
              </a:ext>
            </a:extLst>
          </p:cNvPr>
          <p:cNvSpPr>
            <a:spLocks noGrp="1"/>
          </p:cNvSpPr>
          <p:nvPr>
            <p:ph type="body" sz="quarter" idx="11"/>
            <p:custDataLst>
              <p:tags r:id="rId2"/>
            </p:custDataLst>
          </p:nvPr>
        </p:nvSpPr>
        <p:spPr>
          <a:xfrm>
            <a:off x="777243" y="2796209"/>
            <a:ext cx="5453624" cy="3248836"/>
          </a:xfrm>
        </p:spPr>
        <p:txBody>
          <a:bodyPr/>
          <a:lstStyle/>
          <a:p>
            <a:pPr>
              <a:lnSpc>
                <a:spcPts val="2400"/>
              </a:lnSpc>
            </a:pPr>
            <a:r>
              <a:rPr lang="ro" sz="1800" b="0" i="0" strike="noStrike" cap="none" spc="0" baseline="0">
                <a:solidFill>
                  <a:srgbClr val="000000"/>
                </a:solidFill>
                <a:effectLst/>
                <a:latin typeface="Helvetica"/>
                <a:ea typeface="Helvetica"/>
                <a:cs typeface="Helvetica"/>
              </a:rPr>
              <a:t>Apa reduce nivelul de praf generat prin procesele de înaltă energie.</a:t>
            </a:r>
          </a:p>
          <a:p>
            <a:pPr>
              <a:lnSpc>
                <a:spcPts val="2400"/>
              </a:lnSpc>
            </a:pPr>
            <a:r>
              <a:rPr lang="ro" sz="1800" b="0" i="0" strike="noStrike" cap="none" spc="0" baseline="0">
                <a:solidFill>
                  <a:srgbClr val="000000"/>
                </a:solidFill>
                <a:effectLst/>
                <a:latin typeface="Helvetica"/>
                <a:ea typeface="Helvetica"/>
                <a:cs typeface="Helvetica"/>
              </a:rPr>
              <a:t>(Apăsați pentru a rula clipul video.)</a:t>
            </a:r>
          </a:p>
        </p:txBody>
      </p:sp>
      <p:pic>
        <p:nvPicPr>
          <p:cNvPr id="6" name="WetProcesses.mp4" descr="WetProcesses.mp4">
            <a:hlinkClick r:id="" action="ppaction://media"/>
            <a:extLst>
              <a:ext uri="{FF2B5EF4-FFF2-40B4-BE49-F238E27FC236}">
                <a16:creationId xmlns:a16="http://schemas.microsoft.com/office/drawing/2014/main" id="{2BD82198-DA92-D14B-B21F-584B98E0095E}"/>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357374" y="1640901"/>
            <a:ext cx="5453625" cy="4362900"/>
          </a:xfrm>
          <a:prstGeom prst="rect">
            <a:avLst/>
          </a:prstGeom>
        </p:spPr>
      </p:pic>
    </p:spTree>
    <p:extLst>
      <p:ext uri="{BB962C8B-B14F-4D97-AF65-F5344CB8AC3E}">
        <p14:creationId xmlns:p14="http://schemas.microsoft.com/office/powerpoint/2010/main" val="38337230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996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0B23A0-2127-4046-8890-7DD359A9FB3F}"/>
              </a:ext>
            </a:extLst>
          </p:cNvPr>
          <p:cNvSpPr>
            <a:spLocks noGrp="1"/>
          </p:cNvSpPr>
          <p:nvPr>
            <p:ph type="body" sz="quarter" idx="10"/>
            <p:custDataLst>
              <p:tags r:id="rId1"/>
            </p:custDataLst>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FOLOSIREA PROCESELOR UMEDE</a:t>
            </a:r>
          </a:p>
        </p:txBody>
      </p:sp>
      <p:sp>
        <p:nvSpPr>
          <p:cNvPr id="3" name="Text Placeholder 2">
            <a:extLst>
              <a:ext uri="{FF2B5EF4-FFF2-40B4-BE49-F238E27FC236}">
                <a16:creationId xmlns:a16="http://schemas.microsoft.com/office/drawing/2014/main" id="{020B212C-3901-1347-8517-AFA29C8BED9E}"/>
              </a:ext>
            </a:extLst>
          </p:cNvPr>
          <p:cNvSpPr>
            <a:spLocks noGrp="1"/>
          </p:cNvSpPr>
          <p:nvPr>
            <p:ph type="body" sz="quarter" idx="11"/>
            <p:custDataLst>
              <p:tags r:id="rId2"/>
            </p:custDataLst>
          </p:nvPr>
        </p:nvSpPr>
        <p:spPr>
          <a:xfrm>
            <a:off x="777243" y="2672642"/>
            <a:ext cx="5592560" cy="3682369"/>
          </a:xfrm>
        </p:spPr>
        <p:txBody>
          <a:bodyPr anchor="t"/>
          <a:lstStyle/>
          <a:p>
            <a:pPr>
              <a:lnSpc>
                <a:spcPts val="2300"/>
              </a:lnSpc>
            </a:pPr>
            <a:r>
              <a:rPr lang="ro" sz="1800" b="0" i="0" strike="noStrike" cap="none" spc="0" baseline="0" dirty="0">
                <a:solidFill>
                  <a:srgbClr val="000000"/>
                </a:solidFill>
                <a:effectLst/>
                <a:latin typeface="Helvetica"/>
                <a:ea typeface="Helvetica"/>
                <a:cs typeface="Helvetica"/>
              </a:rPr>
              <a:t>Procesele umede sunt întotdeauna preferabile atunci când sunt disponibile (și se pot folosi în siguranță). Când folosiți procese umede: </a:t>
            </a:r>
          </a:p>
          <a:p>
            <a:pPr marL="342900" indent="-342900">
              <a:lnSpc>
                <a:spcPts val="2300"/>
              </a:lnSpc>
              <a:spcBef>
                <a:spcPts val="300"/>
              </a:spcBef>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Asigurați-vă că spațiul este bine ventilat</a:t>
            </a:r>
          </a:p>
          <a:p>
            <a:pPr marL="342900" indent="-342900">
              <a:lnSpc>
                <a:spcPts val="2300"/>
              </a:lnSpc>
              <a:spcBef>
                <a:spcPts val="300"/>
              </a:spcBef>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Asigurați-vă că sursa de apă este corespunzătoare și adecvată pentru sarcina pe care o aveți de efectuat</a:t>
            </a:r>
          </a:p>
          <a:p>
            <a:pPr marL="342900" indent="-342900">
              <a:lnSpc>
                <a:spcPts val="2300"/>
              </a:lnSpc>
              <a:spcBef>
                <a:spcPts val="300"/>
              </a:spcBef>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Curățați folosind metode umede</a:t>
            </a:r>
          </a:p>
          <a:p>
            <a:pPr marL="342900" indent="-342900">
              <a:lnSpc>
                <a:spcPts val="2300"/>
              </a:lnSpc>
              <a:spcBef>
                <a:spcPts val="300"/>
              </a:spcBef>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Protejați sursele de apă de îngheț</a:t>
            </a:r>
          </a:p>
          <a:p>
            <a:pPr marL="342900" indent="-342900">
              <a:lnSpc>
                <a:spcPts val="2300"/>
              </a:lnSpc>
              <a:spcBef>
                <a:spcPts val="300"/>
              </a:spcBef>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Verificați acumularea de bacterii cauzată de sursele de apă la care se pot forma picături în aer</a:t>
            </a:r>
          </a:p>
        </p:txBody>
      </p:sp>
      <p:pic>
        <p:nvPicPr>
          <p:cNvPr id="5" name="Picture Placeholder 4">
            <a:extLst>
              <a:ext uri="{FF2B5EF4-FFF2-40B4-BE49-F238E27FC236}">
                <a16:creationId xmlns:a16="http://schemas.microsoft.com/office/drawing/2014/main" id="{4B28EFD8-EB9B-A249-9167-D0BC6155567F}"/>
              </a:ext>
            </a:extLst>
          </p:cNvPr>
          <p:cNvPicPr>
            <a:picLocks noGrp="1" noChangeAspect="1"/>
          </p:cNvPicPr>
          <p:nvPr>
            <p:ph type="pic" sz="quarter" idx="12"/>
            <p:custDataLst>
              <p:tags r:id="rId3"/>
            </p:custDataLst>
          </p:nvPr>
        </p:nvPicPr>
        <p:blipFill>
          <a:blip r:embed="rId6"/>
          <a:srcRect l="11126" t="15165" r="14143" b="213"/>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269052385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7"/>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3"/>
</p:tagLst>
</file>

<file path=ppt/tags/tag14.xml><?xml version="1.0" encoding="utf-8"?>
<p:tagLst xmlns:a="http://schemas.openxmlformats.org/drawingml/2006/main" xmlns:r="http://schemas.openxmlformats.org/officeDocument/2006/relationships" xmlns:p="http://schemas.openxmlformats.org/presentationml/2006/main">
  <p:tag name="AS_UNIQUEID" val="14"/>
</p:tagLst>
</file>

<file path=ppt/tags/tag15.xml><?xml version="1.0" encoding="utf-8"?>
<p:tagLst xmlns:a="http://schemas.openxmlformats.org/drawingml/2006/main" xmlns:r="http://schemas.openxmlformats.org/officeDocument/2006/relationships" xmlns:p="http://schemas.openxmlformats.org/presentationml/2006/main">
  <p:tag name="AS_UNIQUEID" val="15"/>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1"/>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28"/>
</p:tagLst>
</file>

<file path=ppt/tags/tag26.xml><?xml version="1.0" encoding="utf-8"?>
<p:tagLst xmlns:a="http://schemas.openxmlformats.org/drawingml/2006/main" xmlns:r="http://schemas.openxmlformats.org/officeDocument/2006/relationships" xmlns:p="http://schemas.openxmlformats.org/presentationml/2006/main">
  <p:tag name="AS_UNIQUEID" val="29"/>
</p:tagLst>
</file>

<file path=ppt/tags/tag27.xml><?xml version="1.0" encoding="utf-8"?>
<p:tagLst xmlns:a="http://schemas.openxmlformats.org/drawingml/2006/main" xmlns:r="http://schemas.openxmlformats.org/officeDocument/2006/relationships" xmlns:p="http://schemas.openxmlformats.org/presentationml/2006/main">
  <p:tag name="AS_UNIQUEID" val="30"/>
</p:tagLst>
</file>

<file path=ppt/tags/tag28.xml><?xml version="1.0" encoding="utf-8"?>
<p:tagLst xmlns:a="http://schemas.openxmlformats.org/drawingml/2006/main" xmlns:r="http://schemas.openxmlformats.org/officeDocument/2006/relationships" xmlns:p="http://schemas.openxmlformats.org/presentationml/2006/main">
  <p:tag name="AS_UNIQUEID" val="40"/>
</p:tagLst>
</file>

<file path=ppt/tags/tag29.xml><?xml version="1.0" encoding="utf-8"?>
<p:tagLst xmlns:a="http://schemas.openxmlformats.org/drawingml/2006/main" xmlns:r="http://schemas.openxmlformats.org/officeDocument/2006/relationships" xmlns:p="http://schemas.openxmlformats.org/presentationml/2006/main">
  <p:tag name="AS_UNIQUEID" val="41"/>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42"/>
</p:tagLst>
</file>

<file path=ppt/tags/tag31.xml><?xml version="1.0" encoding="utf-8"?>
<p:tagLst xmlns:a="http://schemas.openxmlformats.org/drawingml/2006/main" xmlns:r="http://schemas.openxmlformats.org/officeDocument/2006/relationships" xmlns:p="http://schemas.openxmlformats.org/presentationml/2006/main">
  <p:tag name="AS_UNIQUEID" val="43"/>
</p:tagLst>
</file>

<file path=ppt/tags/tag32.xml><?xml version="1.0" encoding="utf-8"?>
<p:tagLst xmlns:a="http://schemas.openxmlformats.org/drawingml/2006/main" xmlns:r="http://schemas.openxmlformats.org/officeDocument/2006/relationships" xmlns:p="http://schemas.openxmlformats.org/presentationml/2006/main">
  <p:tag name="AS_UNIQUEID" val="36"/>
</p:tagLst>
</file>

<file path=ppt/tags/tag33.xml><?xml version="1.0" encoding="utf-8"?>
<p:tagLst xmlns:a="http://schemas.openxmlformats.org/drawingml/2006/main" xmlns:r="http://schemas.openxmlformats.org/officeDocument/2006/relationships" xmlns:p="http://schemas.openxmlformats.org/presentationml/2006/main">
  <p:tag name="AS_UNIQUEID" val="37"/>
</p:tagLst>
</file>

<file path=ppt/tags/tag34.xml><?xml version="1.0" encoding="utf-8"?>
<p:tagLst xmlns:a="http://schemas.openxmlformats.org/drawingml/2006/main" xmlns:r="http://schemas.openxmlformats.org/officeDocument/2006/relationships" xmlns:p="http://schemas.openxmlformats.org/presentationml/2006/main">
  <p:tag name="AS_UNIQUEID" val="38"/>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11"/>
</p:tagLst>
</file>

<file path=ppt/tags/tag8.xml><?xml version="1.0" encoding="utf-8"?>
<p:tagLst xmlns:a="http://schemas.openxmlformats.org/drawingml/2006/main" xmlns:r="http://schemas.openxmlformats.org/officeDocument/2006/relationships" xmlns:p="http://schemas.openxmlformats.org/presentationml/2006/main">
  <p:tag name="AS_UNIQUEID" val="5"/>
</p:tagLst>
</file>

<file path=ppt/tags/tag9.xml><?xml version="1.0" encoding="utf-8"?>
<p:tagLst xmlns:a="http://schemas.openxmlformats.org/drawingml/2006/main" xmlns:r="http://schemas.openxmlformats.org/officeDocument/2006/relationships" xmlns:p="http://schemas.openxmlformats.org/presentationml/2006/main">
  <p:tag name="AS_UNIQUEID"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16426BB0-2C50-4B3C-81DA-B0BDA53119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545FEE-AD81-4023-B6AC-5CAEA335ED97}">
  <ds:schemaRefs>
    <ds:schemaRef ds:uri="6d9d7403-2d8c-4818-ae25-2c5629bc7330"/>
    <ds:schemaRef ds:uri="http://purl.org/dc/dcmitype/"/>
    <ds:schemaRef ds:uri="http://purl.org/dc/elements/1.1/"/>
    <ds:schemaRef ds:uri="http://purl.org/dc/term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d8ecf516-e360-4672-81b9-68723bedb71f"/>
  </ds:schemaRefs>
</ds:datastoreItem>
</file>

<file path=docProps/app.xml><?xml version="1.0" encoding="utf-8"?>
<Properties xmlns="http://schemas.openxmlformats.org/officeDocument/2006/extended-properties" xmlns:vt="http://schemas.openxmlformats.org/officeDocument/2006/docPropsVTypes">
  <TotalTime>61</TotalTime>
  <Words>1297</Words>
  <Application>Microsoft Macintosh PowerPoint</Application>
  <PresentationFormat>Widescreen</PresentationFormat>
  <Paragraphs>96</Paragraphs>
  <Slides>13</Slides>
  <Notes>12</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 Ferguson</dc:creator>
  <cp:lastModifiedBy>Carlo Arboit</cp:lastModifiedBy>
  <cp:revision>39</cp:revision>
  <dcterms:created xsi:type="dcterms:W3CDTF">2020-01-29T17:43:15Z</dcterms:created>
  <dcterms:modified xsi:type="dcterms:W3CDTF">2024-11-13T12:03:50Z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