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6" r:id="rId9"/>
    <p:sldId id="261" r:id="rId10"/>
    <p:sldId id="275" r:id="rId11"/>
    <p:sldId id="260" r:id="rId12"/>
    <p:sldId id="263" r:id="rId13"/>
    <p:sldId id="274" r:id="rId14"/>
    <p:sldId id="268" r:id="rId15"/>
    <p:sldId id="264" r:id="rId16"/>
    <p:sldId id="266"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BC7F61-1F42-1144-8C86-A6CA9BE0A7F2}" v="2" dt="2020-12-09T20:09: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4354" autoAdjust="0"/>
  </p:normalViewPr>
  <p:slideViewPr>
    <p:cSldViewPr snapToGrid="0" snapToObjects="1">
      <p:cViewPr varScale="1">
        <p:scale>
          <a:sx n="116" d="100"/>
          <a:sy n="116" d="100"/>
        </p:scale>
        <p:origin x="1024"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2936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2590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osvedčených postupov, ktoré obmedzujú alebo eliminujú vystavenie sa prachu z kremeňa.</a:t>
            </a:r>
          </a:p>
          <a:p>
            <a:endParaRPr lang="en-US"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Toto školenie poskytuje informácie o monitorovaní prachu.</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2632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9408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Statické monitorovanie sa môže použiť aj na výskumné účely na identifikáciu špecifických zdrojov polietavého prachu a RCS.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398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22055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062415-84AB-E14B-9757-4F4426CFB088}"/>
              </a:ext>
            </a:extLst>
          </p:cNvPr>
          <p:cNvPicPr>
            <a:picLocks noChangeAspect="1"/>
          </p:cNvPicPr>
          <p:nvPr userDrawn="1"/>
        </p:nvPicPr>
        <p:blipFill>
          <a:blip r:embed="rId10"/>
          <a:stretch>
            <a:fillRect/>
          </a:stretch>
        </p:blipFill>
        <p:spPr>
          <a:xfrm>
            <a:off x="395111" y="286802"/>
            <a:ext cx="1000588" cy="630000"/>
          </a:xfrm>
          <a:prstGeom prst="rect">
            <a:avLst/>
          </a:prstGeom>
        </p:spPr>
      </p:pic>
      <p:sp>
        <p:nvSpPr>
          <p:cNvPr id="7" name="Text Placeholder 4">
            <a:extLst>
              <a:ext uri="{FF2B5EF4-FFF2-40B4-BE49-F238E27FC236}">
                <a16:creationId xmlns:a16="http://schemas.microsoft.com/office/drawing/2014/main" id="{E5DB3628-D6C7-BB40-A3D5-44E7A56B062F}"/>
              </a:ext>
            </a:extLst>
          </p:cNvPr>
          <p:cNvSpPr txBox="1"/>
          <p:nvPr userDrawn="1"/>
        </p:nvSpPr>
        <p:spPr>
          <a:xfrm>
            <a:off x="7223761" y="429114"/>
            <a:ext cx="459359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 sz="1400" b="1" i="0" strike="noStrike" cap="none" spc="0" baseline="0" dirty="0">
                <a:solidFill>
                  <a:srgbClr val="F6A317"/>
                </a:solidFill>
                <a:effectLst/>
                <a:latin typeface="Helvetica"/>
                <a:ea typeface="Helvetica"/>
                <a:cs typeface="Helvetica"/>
              </a:rPr>
              <a:t>ŠKOLENIE ZAMERANÉ NA OSVEDČENÉ POSTUPY V OBLASTI MONITOROVANIA PRACHU </a:t>
            </a:r>
            <a:br>
              <a:rPr lang="en-US" sz="1400" b="1" i="0" strike="noStrike" cap="none" spc="0" baseline="0" dirty="0">
                <a:solidFill>
                  <a:srgbClr val="F6A317"/>
                </a:solidFill>
                <a:effectLst/>
                <a:latin typeface="Helvetica"/>
                <a:ea typeface="Helvetica"/>
                <a:cs typeface="Helvetica"/>
              </a:rPr>
            </a:br>
            <a:r>
              <a:rPr lang="sk" sz="1400" b="1" i="0" strike="noStrike" cap="none" spc="0" baseline="0" dirty="0">
                <a:solidFill>
                  <a:srgbClr val="F6A317"/>
                </a:solidFill>
                <a:effectLst/>
                <a:latin typeface="Helvetica"/>
                <a:ea typeface="Helvetica"/>
                <a:cs typeface="Helvetica"/>
              </a:rPr>
              <a:t>(PRE PRACOVNÍKOV)</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7"/>
            <a:ext cx="8902406" cy="850900"/>
          </a:xfrm>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MONITOROVANIA PRACHU </a:t>
            </a:r>
            <a:br>
              <a:rPr lang="en-US" sz="2800" b="1" i="0" strike="noStrike" cap="none" spc="0" baseline="0" dirty="0">
                <a:solidFill>
                  <a:srgbClr val="FFFFFF"/>
                </a:solidFill>
                <a:effectLst/>
                <a:latin typeface="Helvetica"/>
                <a:ea typeface="Helvetica"/>
                <a:cs typeface="Helvetica"/>
              </a:rPr>
            </a:br>
            <a:r>
              <a:rPr lang="sk" sz="2800" b="1" i="0" strike="noStrike" cap="none" spc="0" baseline="0" dirty="0">
                <a:solidFill>
                  <a:srgbClr val="FFFFFF"/>
                </a:solidFill>
                <a:effectLst/>
                <a:latin typeface="Helvetica"/>
                <a:ea typeface="Helvetica"/>
                <a:cs typeface="Helvetica"/>
              </a:rPr>
              <a:t>(PRE PRACOVNÍKOV)</a:t>
            </a:r>
          </a:p>
          <a:p>
            <a:pPr>
              <a:lnSpc>
                <a:spcPct val="100000"/>
              </a:lnSpc>
            </a:pPr>
            <a:endParaRPr lang="en-US" sz="2800" dirty="0">
              <a:cs typeface="Helvetica"/>
            </a:endParaRP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5" name="Rectangle 4">
            <a:extLst>
              <a:ext uri="{FF2B5EF4-FFF2-40B4-BE49-F238E27FC236}">
                <a16:creationId xmlns:a16="http://schemas.microsoft.com/office/drawing/2014/main" id="{4F0B7549-1A6F-4540-9C49-4BC822ADA478}"/>
              </a:ext>
            </a:extLst>
          </p:cNvPr>
          <p:cNvSpPr/>
          <p:nvPr/>
        </p:nvSpPr>
        <p:spPr>
          <a:xfrm>
            <a:off x="7147560" y="228600"/>
            <a:ext cx="46482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22446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VÝSLEDKY MONITOROVANIA PRACHU</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3" y="2713220"/>
            <a:ext cx="5453624" cy="3331825"/>
          </a:xfrm>
        </p:spPr>
        <p:txBody>
          <a:bodyPr anchor="t"/>
          <a:lstStyle/>
          <a:p>
            <a:pPr marL="342900" indent="-342900">
              <a:lnSpc>
                <a:spcPts val="2400"/>
              </a:lnSpc>
              <a:buFont typeface="Arial"/>
              <a:buChar char="•"/>
            </a:pPr>
            <a:r>
              <a:rPr lang="sk" sz="1800" b="0" i="0" strike="noStrike" cap="none" spc="0" baseline="0" dirty="0">
                <a:solidFill>
                  <a:srgbClr val="000000"/>
                </a:solidFill>
                <a:effectLst/>
                <a:latin typeface="Helvetica"/>
                <a:ea typeface="Helvetica"/>
                <a:cs typeface="Helvetica"/>
              </a:rPr>
              <a:t>Zamestnanci majú právo vyžiadať si výsledky monitorovania prašnosti.</a:t>
            </a:r>
          </a:p>
          <a:p>
            <a:pPr marL="342900" indent="-342900">
              <a:lnSpc>
                <a:spcPts val="2400"/>
              </a:lnSpc>
              <a:buFont typeface="Arial"/>
              <a:buChar char="•"/>
            </a:pPr>
            <a:r>
              <a:rPr lang="sk" sz="1800" b="0" i="0" strike="noStrike" cap="none" spc="0" baseline="0" dirty="0">
                <a:solidFill>
                  <a:srgbClr val="000000"/>
                </a:solidFill>
                <a:effectLst/>
                <a:latin typeface="Helvetica"/>
                <a:ea typeface="Helvetica"/>
                <a:cs typeface="Helvetica"/>
              </a:rPr>
              <a:t>Zamestnávatelia by mali počas školení poskytovať informácie o výsledkoch monitorovania prachu.</a:t>
            </a:r>
          </a:p>
          <a:p>
            <a:pPr marL="342900" indent="-342900">
              <a:lnSpc>
                <a:spcPts val="2400"/>
              </a:lnSpc>
              <a:buFont typeface="Arial"/>
              <a:buChar char="•"/>
            </a:pPr>
            <a:r>
              <a:rPr lang="sk" sz="1800" b="0" i="0" strike="noStrike" cap="none" spc="0" baseline="0" dirty="0">
                <a:solidFill>
                  <a:srgbClr val="000000"/>
                </a:solidFill>
                <a:effectLst/>
                <a:latin typeface="Helvetica"/>
                <a:ea typeface="Helvetica"/>
                <a:cs typeface="Helvetica"/>
              </a:rPr>
              <a:t>Uvedomenie si rizík vystavenia sa prachu umožňuje pracovníkom prijať účinné opatrenia na ich kontrolu.</a:t>
            </a:r>
          </a:p>
        </p:txBody>
      </p:sp>
      <p:pic>
        <p:nvPicPr>
          <p:cNvPr id="6" name="Picture Placeholder 5">
            <a:extLst>
              <a:ext uri="{FF2B5EF4-FFF2-40B4-BE49-F238E27FC236}">
                <a16:creationId xmlns:a16="http://schemas.microsoft.com/office/drawing/2014/main" id="{4341B3C4-2AA8-9942-826B-2DBADEBECB70}"/>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2592828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10015673"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MONITOROVANIA PRACHU</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814638"/>
            <a:ext cx="7880982" cy="3230407"/>
          </a:xfrm>
        </p:spPr>
        <p:txBody>
          <a:bodyPr/>
          <a:lstStyle/>
          <a:p>
            <a:pPr>
              <a:lnSpc>
                <a:spcPct val="100000"/>
              </a:lnSpc>
            </a:pPr>
            <a:r>
              <a:rPr lang="sk" sz="1600" b="1" i="0" strike="noStrike" cap="none" spc="0" baseline="0">
                <a:solidFill>
                  <a:srgbClr val="000000"/>
                </a:solidFill>
                <a:effectLst/>
                <a:latin typeface="Helvetica"/>
                <a:ea typeface="Helvetica"/>
                <a:cs typeface="Helvetica"/>
              </a:rPr>
              <a:t>ODPORÚČANÉ AKTIVITY</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Monitorovacie zariadenie noste (ideálne) počas celej zmeny.</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Zaznamenajte si činnosti a incidenty počas zmeny (t. j. rozliate látky a nehody). </a:t>
            </a:r>
          </a:p>
          <a:p>
            <a:pPr marL="285750" indent="-285750">
              <a:lnSpc>
                <a:spcPct val="100000"/>
              </a:lnSpc>
              <a:spcAft>
                <a:spcPts val="1000"/>
              </a:spcAft>
              <a:buSzPct val="85000"/>
              <a:buFont typeface=".Apple Color Emoji UI"/>
              <a:buChar char="✅"/>
            </a:pPr>
            <a:r>
              <a:rPr lang="sk" sz="1600" b="0" i="0" strike="noStrike" cap="none" spc="0" baseline="0">
                <a:solidFill>
                  <a:srgbClr val="000000"/>
                </a:solidFill>
                <a:effectLst/>
                <a:latin typeface="Helvetica"/>
                <a:ea typeface="Helvetica"/>
                <a:cs typeface="Helvetica"/>
              </a:rPr>
              <a:t>Požiadajte o výsledky monitorovania prachu.</a:t>
            </a:r>
          </a:p>
          <a:p>
            <a:pPr>
              <a:lnSpc>
                <a:spcPct val="100000"/>
              </a:lnSpc>
            </a:pPr>
            <a:r>
              <a:rPr lang="sk" sz="1600" b="1" i="0" strike="noStrike" cap="none" spc="0" baseline="0">
                <a:solidFill>
                  <a:srgbClr val="000000"/>
                </a:solidFill>
                <a:effectLst/>
                <a:latin typeface="Helvetica"/>
                <a:ea typeface="Helvetica"/>
                <a:cs typeface="Helvetica"/>
              </a:rPr>
              <a:t>ZAKÁZANÉ AKTIVITY</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Do zariadenia monitorujúceho prach nezasahujte.</a:t>
            </a:r>
          </a:p>
          <a:p>
            <a:pPr marL="285750" indent="-285750">
              <a:lnSpc>
                <a:spcPct val="100000"/>
              </a:lnSpc>
              <a:buSzPct val="85000"/>
              <a:buFont typeface=".Apple Color Emoji UI"/>
              <a:buChar char="❌"/>
            </a:pPr>
            <a:r>
              <a:rPr lang="sk" sz="1600" b="0" i="0" strike="noStrike" cap="none" spc="0" baseline="0">
                <a:solidFill>
                  <a:srgbClr val="FF0000"/>
                </a:solidFill>
                <a:effectLst/>
                <a:latin typeface="Helvetica"/>
                <a:ea typeface="Helvetica"/>
                <a:cs typeface="Helvetica"/>
              </a:rPr>
              <a:t>Text pre školiteľa – pridajte ďalšie informácie relevantné pre váš pracovný kontext.</a:t>
            </a:r>
          </a:p>
          <a:p>
            <a:pPr marL="285750" indent="-285750">
              <a:lnSpc>
                <a:spcPct val="100000"/>
              </a:lnSpc>
              <a:buSzPct val="85000"/>
              <a:buFont typeface=".Apple Color Emoji UI"/>
              <a:buChar char="✅"/>
            </a:pPr>
            <a:endParaRPr lang="en-US"/>
          </a:p>
        </p:txBody>
      </p:sp>
    </p:spTree>
    <p:extLst>
      <p:ext uri="{BB962C8B-B14F-4D97-AF65-F5344CB8AC3E}">
        <p14:creationId xmlns:p14="http://schemas.microsoft.com/office/powerpoint/2010/main" val="143657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133223" cy="3682369"/>
          </a:xfrm>
        </p:spPr>
        <p:txBody>
          <a:bodyPr anchor="t"/>
          <a:lstStyle/>
          <a:p>
            <a:pPr>
              <a:lnSpc>
                <a:spcPts val="2400"/>
              </a:lnSpc>
              <a:spcBef>
                <a:spcPts val="600"/>
              </a:spcBef>
              <a:spcAft>
                <a:spcPts val="1000"/>
              </a:spcAft>
            </a:pPr>
            <a:r>
              <a:rPr lang="sk" sz="1800" b="0" i="0" strike="noStrike" cap="none" spc="0" baseline="0" dirty="0">
                <a:solidFill>
                  <a:srgbClr val="000000"/>
                </a:solidFill>
                <a:effectLst/>
                <a:latin typeface="Helvetica"/>
                <a:ea typeface="Helvetica"/>
                <a:cs typeface="Helvetica"/>
              </a:rPr>
              <a:t>Monitorovanie prašnosti nie je zodpovednosťou pracovníka, ale znalosť procesu monitorovania prašnosti je dôležitá pre všetkých, ktorí pracujú s materiálmi obsahujúcimi kryštalický kremeň.</a:t>
            </a:r>
          </a:p>
          <a:p>
            <a:pPr marL="285750" indent="-285750">
              <a:lnSpc>
                <a:spcPts val="2400"/>
              </a:lnSpc>
              <a:spcBef>
                <a:spcPts val="400"/>
              </a:spcBef>
              <a:spcAft>
                <a:spcPts val="4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Monitorovanie prachu je dôležitým aspektom ochrany zdravia zamestnancov.</a:t>
            </a:r>
          </a:p>
          <a:p>
            <a:pPr marL="285750" indent="-285750">
              <a:lnSpc>
                <a:spcPts val="2400"/>
              </a:lnSpc>
              <a:spcBef>
                <a:spcPts val="400"/>
              </a:spcBef>
              <a:spcAft>
                <a:spcPts val="4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Od pracovníkov sa môže vyžadovať účasť na procese monitorovania prachu.</a:t>
            </a:r>
          </a:p>
          <a:p>
            <a:pPr marL="285750" indent="-285750">
              <a:lnSpc>
                <a:spcPts val="2400"/>
              </a:lnSpc>
              <a:spcBef>
                <a:spcPts val="400"/>
              </a:spcBef>
              <a:spcAft>
                <a:spcPts val="4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Pracovníci majú právo požadovať výsledky monitorovania prašnosti a mať k nim prístup, čo by malo byť vysvetlené počas školenia.</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DODATOČNÉ VZDELÁVACIE MATERIÁLY</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2" y="2362676"/>
            <a:ext cx="6751317"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3" history="0"/>
              </a:rPr>
              <a:t>Osvedčené postupy monitorovania prachu (Hárok úloh 2.3.1)</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3" history="0"/>
              </a:rPr>
              <a:t>Osvedčené postupy monitorovania prachu v reálnom čase </a:t>
            </a:r>
            <a:br>
              <a:rPr lang="en-US" sz="1600" b="0" i="0" strike="noStrike" cap="none" spc="0" baseline="0">
                <a:solidFill>
                  <a:srgbClr val="000000"/>
                </a:solidFill>
                <a:effectLst/>
                <a:latin typeface="Helvetica"/>
                <a:ea typeface="Helvetica"/>
                <a:cs typeface="Helvetica"/>
                <a:hlinkClick r:id="rId3" history="0"/>
              </a:rPr>
            </a:br>
            <a:r>
              <a:rPr lang="sk" sz="1600" b="0" i="0" strike="noStrike" cap="none" spc="0" baseline="0">
                <a:solidFill>
                  <a:srgbClr val="000000"/>
                </a:solidFill>
                <a:effectLst/>
                <a:latin typeface="Helvetica"/>
                <a:ea typeface="Helvetica"/>
                <a:cs typeface="Helvetica"/>
                <a:hlinkClick r:id="rId3" history="0"/>
              </a:rPr>
              <a:t>(Hárok úloh 2.3.2)</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4"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5" history="0"/>
              </a:rPr>
              <a:t>Príručka NEPSI pre MSP</a:t>
            </a:r>
          </a:p>
        </p:txBody>
      </p:sp>
      <p:sp>
        <p:nvSpPr>
          <p:cNvPr id="4" name="Rounded Rectangle 3">
            <a:extLst>
              <a:ext uri="{FF2B5EF4-FFF2-40B4-BE49-F238E27FC236}">
                <a16:creationId xmlns:a16="http://schemas.microsoft.com/office/drawing/2014/main" id="{9DB32B47-907A-DE40-88CF-7F45BCA8078B}"/>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0D3767E2-9E23-8F49-85FC-D00E4E13D868}"/>
              </a:ext>
            </a:extLst>
          </p:cNvPr>
          <p:cNvSpPr/>
          <p:nvPr/>
        </p:nvSpPr>
        <p:spPr>
          <a:xfrm>
            <a:off x="1088454"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6"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latin typeface="Helvetica"/>
                <a:cs typeface="Helvetica"/>
              </a:rPr>
              <a:t>Ako súčasť vzdelávacieho kroku pri implementácii osvedčených postupov NEPSI vyvinula NEPSI súbor vzdelávacích zdrojov.</a:t>
            </a:r>
          </a:p>
          <a:p>
            <a:pPr>
              <a:lnSpc>
                <a:spcPts val="2400"/>
              </a:lnSpc>
            </a:pPr>
            <a:r>
              <a:rPr lang="sk-SK" sz="180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3590985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vo forme prezentácie PowerPoint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25786813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sk" sz="1800" b="1" i="0" strike="noStrike" cap="none" spc="0" baseline="0">
                <a:solidFill>
                  <a:srgbClr val="000000"/>
                </a:solidFill>
                <a:effectLst/>
                <a:latin typeface="Helvetica"/>
                <a:ea typeface="Helvetica"/>
                <a:cs typeface="Helvetica"/>
              </a:rPr>
              <a:t>Prioritou je naučiť sa chrániť pred rizikami súvisiacimi s prácou.</a:t>
            </a:r>
          </a:p>
          <a:p>
            <a:pPr>
              <a:lnSpc>
                <a:spcPts val="2400"/>
              </a:lnSpc>
            </a:pPr>
            <a:r>
              <a:rPr lang="sk" sz="1800" b="0" i="0" strike="noStrike" cap="none" spc="0" baseline="0">
                <a:solidFill>
                  <a:srgbClr val="000000"/>
                </a:solidFill>
                <a:effectLst/>
                <a:latin typeface="Helvetica"/>
                <a:ea typeface="Helvetica"/>
                <a:cs typeface="Helvetica"/>
              </a:rPr>
              <a:t>Na tomto školení vo forme prezentácie PowerPoint sa dozviete nasledovné:</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Ako sa monitorovanie prachu používa na usmernenie prevencie a kontroly RCS</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Typy monitorovania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Výhody monitorovania prachu </a:t>
            </a:r>
          </a:p>
          <a:p>
            <a:pPr marL="285750" indent="-285750">
              <a:lnSpc>
                <a:spcPts val="2400"/>
              </a:lnSpc>
              <a:buFont typeface="Arial" panose="020B0604020202020204" pitchFamily="34" charset="0"/>
              <a:buChar char="•"/>
            </a:pPr>
            <a:endParaRPr lang="en-US" sz="1800"/>
          </a:p>
        </p:txBody>
      </p:sp>
      <p:grpSp>
        <p:nvGrpSpPr>
          <p:cNvPr id="7" name="Group 6">
            <a:extLst>
              <a:ext uri="{FF2B5EF4-FFF2-40B4-BE49-F238E27FC236}">
                <a16:creationId xmlns:a16="http://schemas.microsoft.com/office/drawing/2014/main" id="{DEE8877B-37EB-46A1-AC95-5335EC349856}"/>
              </a:ext>
            </a:extLst>
          </p:cNvPr>
          <p:cNvGrpSpPr/>
          <p:nvPr/>
        </p:nvGrpSpPr>
        <p:grpSpPr>
          <a:xfrm>
            <a:off x="6880857" y="1745676"/>
            <a:ext cx="4533899" cy="4404143"/>
            <a:chOff x="539750" y="1341438"/>
            <a:chExt cx="2728574" cy="2735634"/>
          </a:xfrm>
        </p:grpSpPr>
        <p:pic>
          <p:nvPicPr>
            <p:cNvPr id="8" name="Picture 1">
              <a:extLst>
                <a:ext uri="{FF2B5EF4-FFF2-40B4-BE49-F238E27FC236}">
                  <a16:creationId xmlns:a16="http://schemas.microsoft.com/office/drawing/2014/main" id="{1F61B543-A004-41E3-A1C6-0366F15AB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9750" y="1341438"/>
              <a:ext cx="2728574" cy="27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D86AECDD-6D84-449A-9DD0-F7C5F20F1AF5}"/>
                </a:ext>
              </a:extLst>
            </p:cNvPr>
            <p:cNvSpPr/>
            <p:nvPr/>
          </p:nvSpPr>
          <p:spPr>
            <a:xfrm>
              <a:off x="1043608" y="1700808"/>
              <a:ext cx="648072" cy="648072"/>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416078" cy="3682369"/>
          </a:xfrm>
        </p:spPr>
        <p:txBody>
          <a:bodyPr/>
          <a:lstStyle/>
          <a:p>
            <a:pPr>
              <a:lnSpc>
                <a:spcPts val="2400"/>
              </a:lnSpc>
            </a:pPr>
            <a:r>
              <a:rPr lang="sk" sz="1800" b="0" i="0" strike="noStrike" cap="none" spc="0" baseline="0">
                <a:solidFill>
                  <a:srgbClr val="000000"/>
                </a:solidFill>
                <a:effectLst/>
                <a:latin typeface="Helvetica"/>
                <a:ea typeface="Helvetica"/>
                <a:cs typeface="Helvetica"/>
              </a:rPr>
              <a:t>Pripomíname, že toto je päť hlavných techník na kontrolu prachu. Aj keď sa priamo netýkajú monitorovania, je dôležité si ich zapamätať! </a:t>
            </a:r>
          </a:p>
          <a:p>
            <a:pPr>
              <a:lnSpc>
                <a:spcPts val="2400"/>
              </a:lnSpc>
            </a:pPr>
            <a:r>
              <a:rPr lang="sk" sz="1800" b="0" i="0" strike="noStrike" cap="none" spc="0" baseline="0">
                <a:solidFill>
                  <a:srgbClr val="000000"/>
                </a:solidFill>
                <a:effectLst/>
                <a:latin typeface="Helvetica"/>
                <a:ea typeface="Helvetica"/>
                <a:cs typeface="Helvetica"/>
              </a:rPr>
              <a:t>Výsledky monitorovania vystavenia sa prachu pomáhajú posúdiť účinnosť existujúcich opatrení na kontrolu prachu a pomáhajú identifikovať situácie, v ktorých môžu byť potrebné dodatočné kontroly.</a:t>
            </a:r>
          </a:p>
          <a:p>
            <a:pPr>
              <a:lnSpc>
                <a:spcPts val="2400"/>
              </a:lnSpc>
            </a:pPr>
            <a:endParaRPr lang="en-US" sz="2000"/>
          </a:p>
        </p:txBody>
      </p:sp>
      <p:pic>
        <p:nvPicPr>
          <p:cNvPr id="22" name="Picture 21" descr="A screenshot of a cell phone&#10;&#10;Description automatically generated">
            <a:extLst>
              <a:ext uri="{FF2B5EF4-FFF2-40B4-BE49-F238E27FC236}">
                <a16:creationId xmlns:a16="http://schemas.microsoft.com/office/drawing/2014/main" id="{E3950802-B7B2-2B40-B033-C39F41B72FD3}"/>
              </a:ext>
            </a:extLst>
          </p:cNvPr>
          <p:cNvPicPr>
            <a:picLocks noChangeAspect="1"/>
          </p:cNvPicPr>
          <p:nvPr/>
        </p:nvPicPr>
        <p:blipFill>
          <a:blip r:embed="rId3"/>
          <a:srcRect l="6858" t="62670" r="77165" b="13177"/>
          <a:stretch>
            <a:fillRect/>
          </a:stretch>
        </p:blipFill>
        <p:spPr>
          <a:xfrm>
            <a:off x="8583429" y="342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B897E846-3852-C846-8EA8-DEEBD8A755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DC2BBABC-9C06-724C-AD18-BCDC95872DEE}"/>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BF5276-96EE-D74B-9601-1C5A3EE53979}"/>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FF709CC-28AB-DF4E-AEAF-203F4E519D22}"/>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758F8DC0-C324-4449-9EDA-C7EDCC3381BD}"/>
              </a:ext>
            </a:extLst>
          </p:cNvPr>
          <p:cNvSpPr txBox="1"/>
          <p:nvPr/>
        </p:nvSpPr>
        <p:spPr>
          <a:xfrm>
            <a:off x="6579514" y="1702138"/>
            <a:ext cx="2264683"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8" name="TextBox 27">
            <a:extLst>
              <a:ext uri="{FF2B5EF4-FFF2-40B4-BE49-F238E27FC236}">
                <a16:creationId xmlns:a16="http://schemas.microsoft.com/office/drawing/2014/main" id="{51A9431F-849F-F742-976B-7364CCC58A46}"/>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9" name="TextBox 28">
            <a:extLst>
              <a:ext uri="{FF2B5EF4-FFF2-40B4-BE49-F238E27FC236}">
                <a16:creationId xmlns:a16="http://schemas.microsoft.com/office/drawing/2014/main" id="{E081676B-5423-D548-A5C2-2F5B2064A0C3}"/>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30" name="TextBox 29">
            <a:extLst>
              <a:ext uri="{FF2B5EF4-FFF2-40B4-BE49-F238E27FC236}">
                <a16:creationId xmlns:a16="http://schemas.microsoft.com/office/drawing/2014/main" id="{46D0EAA5-7D92-9F4D-9880-9EBE491AC8B0}"/>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OCHRANNÉ VYBAVENIE</a:t>
            </a:r>
          </a:p>
          <a:p>
            <a:r>
              <a:rPr lang="sk" sz="1200" b="0" i="0" strike="noStrike" cap="none" spc="0" baseline="0" dirty="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dirty="0"/>
          </a:p>
        </p:txBody>
      </p:sp>
      <p:sp>
        <p:nvSpPr>
          <p:cNvPr id="31" name="TextBox 30">
            <a:extLst>
              <a:ext uri="{FF2B5EF4-FFF2-40B4-BE49-F238E27FC236}">
                <a16:creationId xmlns:a16="http://schemas.microsoft.com/office/drawing/2014/main" id="{883CFF62-07DE-6645-87FC-2CCE75FB13DB}"/>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19625255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6283123" cy="850900"/>
          </a:xfrm>
        </p:spPr>
        <p:txBody>
          <a:bodyPr anchor="t"/>
          <a:lstStyle/>
          <a:p>
            <a:pPr>
              <a:lnSpc>
                <a:spcPct val="100000"/>
              </a:lnSpc>
            </a:pPr>
            <a:r>
              <a:rPr lang="sk" sz="2800" b="1" i="0" strike="noStrike" cap="none" spc="0" baseline="0" dirty="0">
                <a:solidFill>
                  <a:srgbClr val="F6A317"/>
                </a:solidFill>
                <a:effectLst/>
                <a:latin typeface="Helvetica"/>
                <a:ea typeface="Helvetica"/>
                <a:cs typeface="Helvetica"/>
              </a:rPr>
              <a:t>AKO SA POUŽÍVA MONITOROVANIE PRACHU NA ZNÍŽENIE VYSTANENIA SA RCS</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3031537"/>
            <a:ext cx="5453624" cy="3236531"/>
          </a:xfrm>
        </p:spPr>
        <p:txBody>
          <a:bodyPr/>
          <a:lstStyle/>
          <a:p>
            <a:pPr>
              <a:lnSpc>
                <a:spcPts val="2400"/>
              </a:lnSpc>
            </a:pPr>
            <a:r>
              <a:rPr lang="sk" sz="1800" b="0" i="0" strike="noStrike" cap="none" spc="0" baseline="0">
                <a:solidFill>
                  <a:srgbClr val="000000"/>
                </a:solidFill>
                <a:effectLst/>
                <a:latin typeface="Helvetica"/>
                <a:ea typeface="Helvetica"/>
                <a:cs typeface="Helvetica"/>
              </a:rPr>
              <a:t>Od priemyselných odvetví a spoločností, ktoré pracujú s materiálmi obsahujúcimi kryštalický kremeň, sa vyžaduje rutinná kontrola úrovne vystavenia sa prachu na pracovisku. </a:t>
            </a:r>
          </a:p>
          <a:p>
            <a:pPr>
              <a:lnSpc>
                <a:spcPts val="2400"/>
              </a:lnSpc>
            </a:pPr>
            <a:r>
              <a:rPr lang="sk" sz="1800" b="0" i="0" strike="noStrike" cap="none" spc="0" baseline="0">
                <a:solidFill>
                  <a:srgbClr val="000000"/>
                </a:solidFill>
                <a:effectLst/>
                <a:latin typeface="Helvetica"/>
                <a:ea typeface="Helvetica"/>
                <a:cs typeface="Helvetica"/>
              </a:rPr>
              <a:t>Monitorovanie prachu je proces používaný na zber údajov o kvalite ovzdušia a určenie množstva prachových častíc prítomných v okolitom ovzduší na pracovisku.</a:t>
            </a:r>
          </a:p>
        </p:txBody>
      </p:sp>
      <p:pic>
        <p:nvPicPr>
          <p:cNvPr id="7" name="Picture 6">
            <a:extLst>
              <a:ext uri="{FF2B5EF4-FFF2-40B4-BE49-F238E27FC236}">
                <a16:creationId xmlns:a16="http://schemas.microsoft.com/office/drawing/2014/main" id="{3219D6CF-8905-4622-841F-418D40A6F098}"/>
              </a:ext>
            </a:extLst>
          </p:cNvPr>
          <p:cNvPicPr>
            <a:picLocks noChangeAspect="1"/>
          </p:cNvPicPr>
          <p:nvPr/>
        </p:nvPicPr>
        <p:blipFill>
          <a:blip r:embed="rId3"/>
          <a:srcRect/>
          <a:stretch/>
        </p:blipFill>
        <p:spPr>
          <a:xfrm>
            <a:off x="7241611" y="1564895"/>
            <a:ext cx="4094333" cy="4970414"/>
          </a:xfrm>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6857996"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VÝHODY MONITOROVANIA PRACHU</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362676"/>
            <a:ext cx="11018517" cy="3682369"/>
          </a:xfrm>
        </p:spPr>
        <p:txBody>
          <a:bodyPr/>
          <a:lstStyle/>
          <a:p>
            <a:pPr>
              <a:lnSpc>
                <a:spcPts val="2400"/>
              </a:lnSpc>
              <a:spcAft>
                <a:spcPts val="1000"/>
              </a:spcAft>
            </a:pPr>
            <a:r>
              <a:rPr lang="sk" sz="1800" b="0" i="0" strike="noStrike" cap="none" spc="0" baseline="0">
                <a:solidFill>
                  <a:srgbClr val="000000"/>
                </a:solidFill>
                <a:effectLst/>
                <a:latin typeface="Helvetica"/>
                <a:ea typeface="Helvetica"/>
                <a:cs typeface="Helvetica"/>
              </a:rPr>
              <a:t>Monitorovanie prachu umožňuje spoločnostiam:</a:t>
            </a:r>
          </a:p>
          <a:p>
            <a:pPr marL="342900" indent="-342900">
              <a:lnSpc>
                <a:spcPts val="2400"/>
              </a:lnSpc>
              <a:spcBef>
                <a:spcPct val="0"/>
              </a:spcBef>
              <a:spcAft>
                <a:spcPts val="6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Posúdiť úroveň pracovného rizika pre zamestnancov a poskytnúť im uistenie. </a:t>
            </a:r>
          </a:p>
          <a:p>
            <a:pPr marL="342900" indent="-342900">
              <a:lnSpc>
                <a:spcPts val="2400"/>
              </a:lnSpc>
              <a:spcBef>
                <a:spcPct val="0"/>
              </a:spcBef>
              <a:spcAft>
                <a:spcPts val="6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Skontrolovať, či sú úrovne prachu v rámci národných limitov expozície pri práci.</a:t>
            </a:r>
          </a:p>
          <a:p>
            <a:pPr marL="342900" indent="-342900">
              <a:lnSpc>
                <a:spcPts val="2400"/>
              </a:lnSpc>
              <a:spcBef>
                <a:spcPct val="0"/>
              </a:spcBef>
              <a:spcAft>
                <a:spcPts val="6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Mať úplný prehľad o úrovniach expozície na svojich pracoviskách (pracovníci s vysokou a nízkou expozíciou).</a:t>
            </a:r>
          </a:p>
          <a:p>
            <a:pPr marL="342900" indent="-342900">
              <a:lnSpc>
                <a:spcPts val="2400"/>
              </a:lnSpc>
              <a:spcBef>
                <a:spcPct val="0"/>
              </a:spcBef>
              <a:spcAft>
                <a:spcPts val="6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Identifikovať situácie, ktoré si vyžadujú ďalšie vyšetrovanie alebo implementáciu dodatočných kontrolných opatrení na zníženie expozície.</a:t>
            </a:r>
          </a:p>
          <a:p>
            <a:pPr marL="342900" indent="-342900">
              <a:lnSpc>
                <a:spcPts val="2400"/>
              </a:lnSpc>
              <a:spcBef>
                <a:spcPct val="0"/>
              </a:spcBef>
              <a:spcAft>
                <a:spcPts val="6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Monitorovať výsledky/účinnosť implementovaných opatrení na kontrolu prachu.</a:t>
            </a:r>
          </a:p>
          <a:p>
            <a:pPr marL="342900" indent="-342900">
              <a:lnSpc>
                <a:spcPts val="2400"/>
              </a:lnSpc>
              <a:spcBef>
                <a:spcPct val="0"/>
              </a:spcBef>
              <a:spcAft>
                <a:spcPts val="6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Zdokumentovať ich súlad s regulačnými požiadavkami (DEL).</a:t>
            </a:r>
          </a:p>
        </p:txBody>
      </p:sp>
    </p:spTree>
    <p:extLst>
      <p:ext uri="{BB962C8B-B14F-4D97-AF65-F5344CB8AC3E}">
        <p14:creationId xmlns:p14="http://schemas.microsoft.com/office/powerpoint/2010/main" val="413047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TYPY MONITOROVANIA</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219801"/>
            <a:ext cx="11214731" cy="3682369"/>
          </a:xfrm>
        </p:spPr>
        <p:txBody>
          <a:bodyPr anchor="t"/>
          <a:lstStyle/>
          <a:p>
            <a:pPr>
              <a:lnSpc>
                <a:spcPts val="2400"/>
              </a:lnSpc>
              <a:spcAft>
                <a:spcPts val="1000"/>
              </a:spcAft>
            </a:pPr>
            <a:r>
              <a:rPr lang="sk" sz="1800" b="0" i="0" strike="noStrike" cap="none" spc="0" baseline="0">
                <a:solidFill>
                  <a:srgbClr val="000000"/>
                </a:solidFill>
                <a:effectLst/>
                <a:latin typeface="Helvetica"/>
                <a:ea typeface="Helvetica"/>
                <a:cs typeface="Helvetica"/>
              </a:rPr>
              <a:t>Existujú dva typy monitorovania prachu, ktoré možno použiť v kombinácii alebo jednotlivo:</a:t>
            </a:r>
          </a:p>
          <a:p>
            <a:pPr>
              <a:lnSpc>
                <a:spcPts val="2400"/>
              </a:lnSpc>
            </a:pPr>
            <a:r>
              <a:rPr lang="sk" sz="1800" b="1" i="0" strike="noStrike" cap="none" spc="0" baseline="0">
                <a:solidFill>
                  <a:srgbClr val="000000"/>
                </a:solidFill>
                <a:effectLst/>
                <a:latin typeface="Helvetica"/>
                <a:ea typeface="Helvetica"/>
                <a:cs typeface="Helvetica"/>
              </a:rPr>
              <a:t>Osobné monitorovanie</a:t>
            </a:r>
          </a:p>
          <a:p>
            <a:pPr marL="342900" indent="-342900">
              <a:lnSpc>
                <a:spcPts val="2400"/>
              </a:lnSpc>
              <a:spcAft>
                <a:spcPts val="1000"/>
              </a:spcAft>
              <a:buFont typeface="Arial"/>
              <a:buChar char="•"/>
            </a:pPr>
            <a:r>
              <a:rPr lang="sk" sz="1800" b="0" i="0" strike="noStrike" cap="none" spc="0" baseline="0">
                <a:solidFill>
                  <a:srgbClr val="000000"/>
                </a:solidFill>
                <a:effectLst/>
                <a:latin typeface="Helvetica"/>
                <a:ea typeface="Helvetica"/>
                <a:cs typeface="Helvetica"/>
              </a:rPr>
              <a:t>Táto metóda vyžaduje, aby pracovníci nosili monitorovacie zariadenie (na odber vzoriek vzduchu v dýchacej zóne pracovníkov) zvyčajne počas trvania bežnej pracovnej zmeny.</a:t>
            </a:r>
          </a:p>
          <a:p>
            <a:pPr>
              <a:lnSpc>
                <a:spcPts val="2400"/>
              </a:lnSpc>
            </a:pPr>
            <a:r>
              <a:rPr lang="sk" sz="1800" b="1" i="0" strike="noStrike" cap="none" spc="0" baseline="0">
                <a:solidFill>
                  <a:srgbClr val="000000"/>
                </a:solidFill>
                <a:effectLst/>
                <a:latin typeface="Helvetica"/>
                <a:ea typeface="Helvetica"/>
                <a:cs typeface="Helvetica"/>
              </a:rPr>
              <a:t>Statické monitorovanie</a:t>
            </a:r>
          </a:p>
          <a:p>
            <a:pPr marL="342900" indent="-342900">
              <a:lnSpc>
                <a:spcPts val="2400"/>
              </a:lnSpc>
              <a:buFont typeface="Arial"/>
              <a:buChar char="•"/>
            </a:pPr>
            <a:r>
              <a:rPr lang="sk" sz="1800" b="0" i="0" strike="noStrike" cap="none" spc="0" baseline="0">
                <a:solidFill>
                  <a:srgbClr val="000000"/>
                </a:solidFill>
                <a:effectLst/>
                <a:latin typeface="Helvetica"/>
                <a:ea typeface="Helvetica"/>
                <a:cs typeface="Helvetica"/>
              </a:rPr>
              <a:t>Táto metóda sa používa na určenie kvality ovzdušia zdrojových emisií v priestoroch, kde polietavý prach vyvoláva obavy. Proces odberu vzoriek by mal pokrývať bežný pracovný čas zamestnancov. </a:t>
            </a:r>
          </a:p>
          <a:p>
            <a:pPr>
              <a:lnSpc>
                <a:spcPts val="2400"/>
              </a:lnSpc>
            </a:pPr>
            <a:endParaRPr lang="en-US" sz="1800"/>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AKO VÁS MÔŽE OVPLYVNIŤ OSOBNÉ MONITOROVANIE</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2773180"/>
            <a:ext cx="5453624" cy="3469093"/>
          </a:xfrm>
        </p:spPr>
        <p:txBody>
          <a:bodyPr/>
          <a:lstStyle/>
          <a:p>
            <a:pPr>
              <a:lnSpc>
                <a:spcPts val="2400"/>
              </a:lnSpc>
            </a:pPr>
            <a:r>
              <a:rPr lang="sk" sz="1800" b="0" i="0" strike="noStrike" cap="none" spc="0" baseline="0" dirty="0">
                <a:solidFill>
                  <a:srgbClr val="000000"/>
                </a:solidFill>
                <a:effectLst/>
                <a:latin typeface="Helvetica"/>
                <a:ea typeface="Helvetica"/>
                <a:cs typeface="Helvetica"/>
              </a:rPr>
              <a:t>Monitorovanie prachu je zodpovednosťou zamestnávateľa, ale od zamestnancov sa môže vyžadovať, aby sa zúčastnili na tomto procese. </a:t>
            </a:r>
            <a:br>
              <a:rPr lang="en-US" sz="1800" b="0" i="0" strike="noStrike" cap="none" spc="0" baseline="0" dirty="0">
                <a:solidFill>
                  <a:srgbClr val="000000"/>
                </a:solidFill>
                <a:effectLst/>
                <a:latin typeface="Helvetica"/>
                <a:ea typeface="Helvetica"/>
                <a:cs typeface="Helvetica"/>
              </a:rPr>
            </a:br>
            <a:r>
              <a:rPr lang="sk" sz="1800" b="0" i="0" strike="noStrike" cap="none" spc="0" baseline="0" dirty="0">
                <a:solidFill>
                  <a:srgbClr val="000000"/>
                </a:solidFill>
                <a:effectLst/>
                <a:latin typeface="Helvetica"/>
                <a:ea typeface="Helvetica"/>
                <a:cs typeface="Helvetica"/>
              </a:rPr>
              <a:t>V takých prípadoch:</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Počas pracovnej zmeny noste výstroj čo najviac.</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Do monitorovacieho zariadenia nezasahujte.</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Aktivity a prašné udalosti počas zmeny (napr. poruchy, rozliate tekuté látky) zaznamenajte.</a:t>
            </a:r>
          </a:p>
          <a:p>
            <a:pPr marL="342900" indent="-342900">
              <a:lnSpc>
                <a:spcPts val="2400"/>
              </a:lnSpc>
              <a:buFont typeface="Arial" panose="020B0604020202020204" pitchFamily="34" charset="0"/>
              <a:buChar char="•"/>
            </a:pPr>
            <a:endParaRPr lang="en-US" sz="1800" dirty="0"/>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nvPr>
        </p:nvPicPr>
        <p:blipFill>
          <a:blip r:embed="rId3"/>
          <a:srcRect l="10814" r="10814"/>
          <a:stretch>
            <a:fillRect/>
          </a:stretch>
        </p:blipFill>
        <p:spPr>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8C54C5-D42C-4555-84DF-DDBB8315B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schemas.microsoft.com/office/2006/metadata/properties"/>
    <ds:schemaRef ds:uri="http://purl.org/dc/elements/1.1/"/>
    <ds:schemaRef ds:uri="d8ecf516-e360-4672-81b9-68723bedb71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TotalTime>
  <Words>1011</Words>
  <Application>Microsoft Macintosh PowerPoint</Application>
  <PresentationFormat>Widescreen</PresentationFormat>
  <Paragraphs>92</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39</cp:revision>
  <dcterms:created xsi:type="dcterms:W3CDTF">2020-06-24T14:35:04Z</dcterms:created>
  <dcterms:modified xsi:type="dcterms:W3CDTF">2024-11-13T12:21:43Z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